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70" r:id="rId3"/>
    <p:sldId id="371" r:id="rId4"/>
    <p:sldId id="372" r:id="rId5"/>
    <p:sldId id="334" r:id="rId6"/>
    <p:sldId id="335" r:id="rId7"/>
    <p:sldId id="336" r:id="rId8"/>
    <p:sldId id="337" r:id="rId9"/>
    <p:sldId id="338" r:id="rId10"/>
    <p:sldId id="339" r:id="rId11"/>
    <p:sldId id="369" r:id="rId12"/>
    <p:sldId id="340" r:id="rId13"/>
    <p:sldId id="368" r:id="rId14"/>
    <p:sldId id="343" r:id="rId15"/>
    <p:sldId id="365" r:id="rId16"/>
    <p:sldId id="367" r:id="rId17"/>
    <p:sldId id="373" r:id="rId18"/>
    <p:sldId id="364" r:id="rId19"/>
    <p:sldId id="347" r:id="rId20"/>
    <p:sldId id="305" r:id="rId21"/>
    <p:sldId id="306" r:id="rId22"/>
    <p:sldId id="344" r:id="rId23"/>
    <p:sldId id="345" r:id="rId24"/>
    <p:sldId id="348" r:id="rId25"/>
    <p:sldId id="351" r:id="rId26"/>
    <p:sldId id="352" r:id="rId27"/>
    <p:sldId id="353" r:id="rId28"/>
    <p:sldId id="354" r:id="rId29"/>
    <p:sldId id="355" r:id="rId30"/>
    <p:sldId id="356" r:id="rId31"/>
    <p:sldId id="314" r:id="rId32"/>
    <p:sldId id="315" r:id="rId33"/>
    <p:sldId id="317" r:id="rId34"/>
    <p:sldId id="357" r:id="rId35"/>
    <p:sldId id="358" r:id="rId36"/>
    <p:sldId id="359" r:id="rId37"/>
    <p:sldId id="360" r:id="rId38"/>
    <p:sldId id="361" r:id="rId39"/>
    <p:sldId id="363" r:id="rId40"/>
    <p:sldId id="362" r:id="rId41"/>
    <p:sldId id="319" r:id="rId42"/>
    <p:sldId id="320" r:id="rId43"/>
    <p:sldId id="346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290" r:id="rId5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289" autoAdjust="0"/>
  </p:normalViewPr>
  <p:slideViewPr>
    <p:cSldViewPr snapToGrid="0" snapToObjects="1"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51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CB440-FC40-4188-8B9C-54C0155578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36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this fast-paced; use the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Visit the resources on the page. Go through them. </a:t>
            </a:r>
          </a:p>
          <a:p>
            <a:pPr>
              <a:spcBef>
                <a:spcPct val="0"/>
              </a:spcBef>
            </a:pPr>
            <a:endParaRPr lang="en-US" b="0" dirty="0" smtClean="0"/>
          </a:p>
          <a:p>
            <a:pPr>
              <a:spcBef>
                <a:spcPct val="0"/>
              </a:spcBef>
            </a:pPr>
            <a:r>
              <a:rPr lang="en-US" b="0" baseline="0" dirty="0" smtClean="0"/>
              <a:t>.</a:t>
            </a:r>
            <a:endParaRPr lang="en-US" b="0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Use the MontoyaSLOTargetSetting file to demonstrate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76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files/folder1602/MontoyaSLOTargetSetting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3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4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5.xls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2015-2016</a:t>
            </a:r>
            <a:endParaRPr lang="en-US" dirty="0" smtClean="0"/>
          </a:p>
          <a:p>
            <a:r>
              <a:rPr lang="en-US" dirty="0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44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353"/>
            <a:ext cx="8229600" cy="5138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Teaching Standards 1 &amp; 2 (FFT Domain 1), what kind of artifacts are helpful?</a:t>
            </a:r>
          </a:p>
          <a:p>
            <a:r>
              <a:rPr lang="en-US" dirty="0" smtClean="0"/>
              <a:t>LAT</a:t>
            </a:r>
          </a:p>
          <a:p>
            <a:r>
              <a:rPr lang="en-US" dirty="0" smtClean="0"/>
              <a:t>Lesson Plan</a:t>
            </a:r>
          </a:p>
          <a:p>
            <a:r>
              <a:rPr lang="en-US" dirty="0" smtClean="0"/>
              <a:t>Unit Plan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Other items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71" y="1222871"/>
            <a:ext cx="4296199" cy="602926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Standards I and II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local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(LAT) target setting</a:t>
            </a: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9698" r="50862" b="6573"/>
          <a:stretch/>
        </p:blipFill>
        <p:spPr bwMode="auto">
          <a:xfrm>
            <a:off x="4335328" y="1883368"/>
            <a:ext cx="4572000" cy="366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4508205" cy="4525963"/>
          </a:xfrm>
        </p:spPr>
        <p:txBody>
          <a:bodyPr/>
          <a:lstStyle/>
          <a:p>
            <a:r>
              <a:rPr lang="en-US" dirty="0" smtClean="0"/>
              <a:t>Mr. Greenburgh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Math Teacher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59" y="2915013"/>
            <a:ext cx="519726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SLO Review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</a:t>
            </a:r>
          </a:p>
          <a:p>
            <a:r>
              <a:rPr lang="en-US" dirty="0" smtClean="0"/>
              <a:t>Learning Content</a:t>
            </a:r>
          </a:p>
          <a:p>
            <a:r>
              <a:rPr lang="en-US" dirty="0" smtClean="0"/>
              <a:t>Interval of Time</a:t>
            </a:r>
          </a:p>
          <a:p>
            <a:r>
              <a:rPr lang="en-US" dirty="0" smtClean="0"/>
              <a:t>Evidence</a:t>
            </a:r>
          </a:p>
          <a:p>
            <a:r>
              <a:rPr lang="en-US" dirty="0" smtClean="0"/>
              <a:t>Baseline</a:t>
            </a:r>
          </a:p>
          <a:p>
            <a:r>
              <a:rPr lang="en-US" dirty="0" smtClean="0"/>
              <a:t>Target</a:t>
            </a:r>
          </a:p>
          <a:p>
            <a:r>
              <a:rPr lang="en-US" dirty="0" smtClean="0"/>
              <a:t>HEDI</a:t>
            </a:r>
          </a:p>
          <a:p>
            <a:r>
              <a:rPr lang="en-US" dirty="0" smtClean="0"/>
              <a:t>Rationale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Mr. </a:t>
            </a:r>
            <a:r>
              <a:rPr lang="en-US" b="0" dirty="0" smtClean="0"/>
              <a:t>Greenburgh’s</a:t>
            </a:r>
            <a:r>
              <a:rPr lang="en-US" b="0" dirty="0" smtClean="0"/>
              <a:t> LAT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fundamental goal is to set a target for STUDENTS at the end of the year on a summative assessment</a:t>
            </a:r>
          </a:p>
          <a:p>
            <a:r>
              <a:rPr lang="en-US" dirty="0" smtClean="0"/>
              <a:t>There are three basic ways to do this:</a:t>
            </a:r>
          </a:p>
          <a:p>
            <a:pPr lvl="1"/>
            <a:r>
              <a:rPr lang="en-US" dirty="0" smtClean="0"/>
              <a:t>Group target</a:t>
            </a:r>
          </a:p>
          <a:p>
            <a:pPr lvl="1"/>
            <a:r>
              <a:rPr lang="en-US" dirty="0" smtClean="0"/>
              <a:t>Individual targets</a:t>
            </a:r>
          </a:p>
          <a:p>
            <a:pPr lvl="1"/>
            <a:r>
              <a:rPr lang="en-US" dirty="0" smtClean="0"/>
              <a:t>Banded targets</a:t>
            </a:r>
          </a:p>
          <a:p>
            <a:r>
              <a:rPr lang="en-US" dirty="0" smtClean="0">
                <a:hlinkClick r:id="rId3"/>
              </a:rPr>
              <a:t>Examples</a:t>
            </a:r>
            <a:endParaRPr lang="en-US" dirty="0" smtClean="0"/>
          </a:p>
          <a:p>
            <a:r>
              <a:rPr lang="en-US" dirty="0" smtClean="0"/>
              <a:t>How it works at the end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a look at the artifacts in the folder. </a:t>
            </a:r>
          </a:p>
          <a:p>
            <a:r>
              <a:rPr lang="en-US" dirty="0" smtClean="0"/>
              <a:t>What do you see?</a:t>
            </a:r>
          </a:p>
          <a:p>
            <a:r>
              <a:rPr lang="en-US" dirty="0" smtClean="0"/>
              <a:t>What is missing?</a:t>
            </a:r>
          </a:p>
          <a:p>
            <a:r>
              <a:rPr lang="en-US" dirty="0" smtClean="0"/>
              <a:t>What questions do</a:t>
            </a:r>
            <a:br>
              <a:rPr lang="en-US" dirty="0" smtClean="0"/>
            </a:br>
            <a:r>
              <a:rPr lang="en-US" dirty="0" smtClean="0"/>
              <a:t>you have for the</a:t>
            </a:r>
            <a:br>
              <a:rPr lang="en-US" dirty="0" smtClean="0"/>
            </a:br>
            <a:r>
              <a:rPr lang="en-US" dirty="0" smtClean="0"/>
              <a:t>teacher?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7" t="24569" r="6940" b="8997"/>
          <a:stretch/>
        </p:blipFill>
        <p:spPr bwMode="auto">
          <a:xfrm rot="21011225">
            <a:off x="4616807" y="2787928"/>
            <a:ext cx="3953033" cy="293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3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§</a:t>
            </a:r>
            <a:r>
              <a:rPr lang="en-US" dirty="0" smtClean="0"/>
              <a:t>3012-d Note:</a:t>
            </a:r>
            <a:br>
              <a:rPr lang="en-US" dirty="0" smtClean="0"/>
            </a:br>
            <a:r>
              <a:rPr lang="en-US" dirty="0" smtClean="0"/>
              <a:t>Observation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7791" y="640038"/>
            <a:ext cx="309804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>
                <a:solidFill>
                  <a:srgbClr val="FFFF00"/>
                </a:solidFill>
              </a:rPr>
              <a:t>?</a:t>
            </a:r>
            <a:endParaRPr lang="en-US" sz="287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These are prohibited from being used in an evaluation:</a:t>
            </a:r>
          </a:p>
          <a:p>
            <a:r>
              <a:rPr lang="en-US" dirty="0" smtClean="0"/>
              <a:t>Lesson plans or other artifacts of practice</a:t>
            </a:r>
          </a:p>
          <a:p>
            <a:r>
              <a:rPr lang="en-US" dirty="0" smtClean="0"/>
              <a:t>Parent or student feedback</a:t>
            </a:r>
          </a:p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Unapproved assessments</a:t>
            </a:r>
          </a:p>
          <a:p>
            <a:pPr marL="0" indent="0">
              <a:buNone/>
            </a:pPr>
            <a:r>
              <a:rPr lang="en-US" dirty="0" smtClean="0"/>
              <a:t>Some things such as lesson plans may be observable during a pre or post; these may be considered.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85169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8016" y="1777624"/>
            <a:ext cx="4101152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703926" y="1779895"/>
            <a:ext cx="4101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Student Growth Percentile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of assessment tools the district employs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22098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3517780" y="1321280"/>
            <a:ext cx="1676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SORT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ALIGN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WITH 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5956180" y="13212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Interpret: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Clarify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956180" y="33024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498980" y="49788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2679580" y="170228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5346580" y="19308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022980" y="26166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099180" y="43692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98580" y="3759680"/>
            <a:ext cx="3581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70180" y="3912080"/>
            <a:ext cx="106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54558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4191274" cy="50985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823631" y="978803"/>
            <a:ext cx="2646348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Conversation,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Questions &amp;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Discussion</a:t>
            </a:r>
            <a:endParaRPr lang="en-US" b="1" dirty="0">
              <a:latin typeface="+mj-lt"/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16505" y="23118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Respect &amp;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Rapport</a:t>
            </a:r>
            <a:endParaRPr lang="en-US" sz="2400" b="1" dirty="0">
              <a:latin typeface="+mj-lt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6054605" y="40517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546605" y="54487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3263415" y="2013119"/>
            <a:ext cx="2587990" cy="335529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121405" y="33659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146805" y="48391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un 2"/>
          <p:cNvSpPr/>
          <p:nvPr/>
        </p:nvSpPr>
        <p:spPr>
          <a:xfrm>
            <a:off x="895350" y="37943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15335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n 17"/>
          <p:cNvSpPr/>
          <p:nvPr/>
        </p:nvSpPr>
        <p:spPr>
          <a:xfrm>
            <a:off x="3230322" y="43866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n 18"/>
          <p:cNvSpPr/>
          <p:nvPr/>
        </p:nvSpPr>
        <p:spPr>
          <a:xfrm>
            <a:off x="24860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n 19"/>
          <p:cNvSpPr/>
          <p:nvPr/>
        </p:nvSpPr>
        <p:spPr>
          <a:xfrm>
            <a:off x="1190624" y="254048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1852612" y="1643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2166937" y="236292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1128711" y="461252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2012965" y="4674079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3268420" y="502674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728662" y="3167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3906595" y="3929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2805112" y="1629494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124199" y="22530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3649422" y="28037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22269" y="5128838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699607" y="1778903"/>
            <a:ext cx="3932604" cy="21070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8461" y="364635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601691" y="1378854"/>
            <a:ext cx="2030519" cy="48504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1140" y="157570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7108705" y="159480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75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842" y="2048586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Turn to page </a:t>
            </a:r>
            <a:r>
              <a:rPr lang="en-US" dirty="0" smtClean="0"/>
              <a:t>43 </a:t>
            </a:r>
            <a:r>
              <a:rPr lang="en-US" dirty="0"/>
              <a:t>in Marshall.</a:t>
            </a:r>
          </a:p>
          <a:p>
            <a:r>
              <a:rPr lang="en-US" dirty="0" smtClean="0"/>
              <a:t>Pick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section:</a:t>
            </a:r>
          </a:p>
          <a:p>
            <a:pPr lvl="1"/>
            <a:r>
              <a:rPr lang="en-US" dirty="0" smtClean="0"/>
              <a:t>Supervision Hits a Brick Wall</a:t>
            </a:r>
          </a:p>
          <a:p>
            <a:pPr lvl="1"/>
            <a:r>
              <a:rPr lang="en-US" dirty="0" smtClean="0"/>
              <a:t>Managing by Rushing Around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Idea is Born</a:t>
            </a:r>
          </a:p>
          <a:p>
            <a:pPr lvl="1"/>
            <a:r>
              <a:rPr lang="en-US" dirty="0"/>
              <a:t>Mini-Observations Take Off</a:t>
            </a:r>
          </a:p>
          <a:p>
            <a:pPr lvl="1"/>
            <a:r>
              <a:rPr lang="en-US" dirty="0"/>
              <a:t>Developing a Style</a:t>
            </a:r>
          </a:p>
          <a:p>
            <a:pPr lvl="1"/>
            <a:r>
              <a:rPr lang="en-US" dirty="0"/>
              <a:t>Keeping Track of Visits</a:t>
            </a:r>
          </a:p>
          <a:p>
            <a:pPr lvl="1"/>
            <a:r>
              <a:rPr lang="en-US" dirty="0"/>
              <a:t>Keeping it Up</a:t>
            </a:r>
          </a:p>
          <a:p>
            <a:pPr lvl="1"/>
            <a:r>
              <a:rPr lang="en-US" dirty="0"/>
              <a:t>Closing the Loop with </a:t>
            </a:r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So Far, So Good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7605476" y="2360022"/>
            <a:ext cx="1152991" cy="10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1767"/>
          <a:stretch/>
        </p:blipFill>
        <p:spPr bwMode="auto">
          <a:xfrm rot="573774">
            <a:off x="6329645" y="2820815"/>
            <a:ext cx="2406100" cy="3169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739354">
            <a:off x="7806657" y="2442921"/>
            <a:ext cx="75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radley Hand ITC" pitchFamily="66" charset="0"/>
              </a:rPr>
              <a:t>p. 43</a:t>
            </a:r>
            <a:endParaRPr lang="en-US" sz="2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6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 fontScale="92500"/>
          </a:bodyPr>
          <a:lstStyle/>
          <a:p>
            <a:r>
              <a:rPr lang="en-US" dirty="0"/>
              <a:t>Being organized and systematic about getting into all classrooms on a regular basis</a:t>
            </a:r>
          </a:p>
          <a:p>
            <a:pPr>
              <a:tabLst>
                <a:tab pos="7942263" algn="l"/>
              </a:tabLst>
            </a:pPr>
            <a:r>
              <a:rPr lang="en-US" dirty="0"/>
              <a:t>Not announcing visits in order to get a representative sampling of teachers’ work</a:t>
            </a:r>
          </a:p>
          <a:p>
            <a:r>
              <a:rPr lang="en-US" dirty="0"/>
              <a:t>Keeping visits to five to ten minutes in order to boost frequency and observe each teacher at least every two or three </a:t>
            </a:r>
            <a:r>
              <a:rPr lang="en-US" dirty="0" smtClean="0"/>
              <a:t>weeks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9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Giving prompt, thoughtful, face-to-face feedback to the teacher after every observation</a:t>
            </a:r>
            <a:endParaRPr lang="en-US" dirty="0"/>
          </a:p>
          <a:p>
            <a:r>
              <a:rPr lang="en-US" dirty="0" smtClean="0"/>
              <a:t>Making </a:t>
            </a:r>
            <a:r>
              <a:rPr lang="en-US" dirty="0"/>
              <a:t>visits and follow-up informal and low-stakes to maximize adult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Getting </a:t>
            </a:r>
            <a:r>
              <a:rPr lang="en-US" dirty="0"/>
              <a:t>an accurate sense of the quality of instruction students are experiencing on a daily basis</a:t>
            </a:r>
          </a:p>
          <a:p>
            <a:r>
              <a:rPr lang="en-US" dirty="0" smtClean="0"/>
              <a:t>Seeing </a:t>
            </a:r>
            <a:r>
              <a:rPr lang="en-US" dirty="0"/>
              <a:t>students in an instructional setting and get to know their strengths and needs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Getting </a:t>
            </a:r>
            <a:r>
              <a:rPr lang="en-US" dirty="0"/>
              <a:t>to know teachers better, both as instructors and as people</a:t>
            </a:r>
          </a:p>
          <a:p>
            <a:r>
              <a:rPr lang="en-US" dirty="0" smtClean="0"/>
              <a:t>Developing </a:t>
            </a:r>
            <a:r>
              <a:rPr lang="en-US" dirty="0"/>
              <a:t>“situational awareness” – having a finger on the pulse of the school’s culture and climate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69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trust, the lubricant of effective schools</a:t>
            </a:r>
          </a:p>
          <a:p>
            <a:r>
              <a:rPr lang="en-US" dirty="0" smtClean="0"/>
              <a:t>Identifying </a:t>
            </a:r>
            <a:r>
              <a:rPr lang="en-US" dirty="0"/>
              <a:t>teachers who are having difficulty so they can get additional support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</a:t>
            </a:r>
            <a:r>
              <a:rPr lang="en-US" dirty="0"/>
              <a:t>a de-bureaucratized, informal style that facilitates collegial learning</a:t>
            </a:r>
          </a:p>
          <a:p>
            <a:r>
              <a:rPr lang="en-US" dirty="0" smtClean="0"/>
              <a:t>Being </a:t>
            </a:r>
            <a:r>
              <a:rPr lang="en-US" dirty="0"/>
              <a:t>well-informed for meetings with the leadership team, teacher teams, and parents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5312" y="1736680"/>
            <a:ext cx="3978322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813109" y="1742367"/>
            <a:ext cx="39783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and use of State-approved locally selected measures of student growth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Scoring methodology used by the state and the district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Specific considerations in evaluating teachers and principals of ELLs and students with disabilities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Arial"/>
                <a:ea typeface="Calibri"/>
                <a:cs typeface="Times New Roman"/>
              </a:rPr>
              <a:t>Gathering </a:t>
            </a:r>
            <a:r>
              <a:rPr lang="en-US" dirty="0">
                <a:latin typeface="Arial"/>
                <a:ea typeface="Calibri"/>
                <a:cs typeface="Times New Roman"/>
              </a:rPr>
              <a:t>lots of data for end-of-year teacher evaluations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95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healthandrunning.com/wp-content/uploads/2010/02/j0385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5" y="1051903"/>
            <a:ext cx="3654827" cy="51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</a:rPr>
              <a:t># of teachers you have _____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÷ by the # of administrators you have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= _____</a:t>
            </a:r>
          </a:p>
          <a:p>
            <a:pPr algn="ctr">
              <a:spcBef>
                <a:spcPct val="20000"/>
              </a:spcBef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ea typeface="ＭＳ Ｐゴシック" pitchFamily="34" charset="-128"/>
                <a:cs typeface="Times New Roman"/>
              </a:rPr>
              <a:t>÷ by </a:t>
            </a:r>
            <a:r>
              <a:rPr lang="en-US" sz="2800" dirty="0" smtClean="0">
                <a:ea typeface="ＭＳ Ｐゴシック" pitchFamily="34" charset="-128"/>
                <a:cs typeface="Times New Roman"/>
              </a:rPr>
              <a:t>4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ea typeface="ＭＳ Ｐゴシック" pitchFamily="34" charset="-128"/>
                <a:cs typeface="Times New Roman"/>
              </a:rPr>
              <a:t>= the number of days for a cycle in your building</a:t>
            </a:r>
            <a:endParaRPr lang="en-US" sz="2800" dirty="0" smtClean="0">
              <a:ea typeface="ＭＳ Ｐゴシック" pitchFamily="34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8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46985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What is it going to take?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Must have a goal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a numerical target (not fuzzy)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realistic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How will you record and keep track of your notes?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What do you have to do with your schedule, routines, style, etc. in order to build this into your day?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6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00602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801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4594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979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2284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547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6319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964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483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168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Managing the APPR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Connecting it to Race To The Top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0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Studies Mini-Observation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4" y="5179202"/>
            <a:ext cx="3753276" cy="13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Observe what the teacher and the students are doing in this </a:t>
            </a:r>
            <a:r>
              <a:rPr lang="en-US" dirty="0" smtClean="0"/>
              <a:t>lesson (5 minutes)</a:t>
            </a:r>
            <a:endParaRPr lang="en-US" dirty="0"/>
          </a:p>
          <a:p>
            <a:r>
              <a:rPr lang="en-US" dirty="0"/>
              <a:t>Collect evidence electronically; be prepared to share your evidence</a:t>
            </a:r>
            <a:r>
              <a:rPr lang="en-US" dirty="0" smtClean="0"/>
              <a:t>.</a:t>
            </a:r>
          </a:p>
          <a:p>
            <a:r>
              <a:rPr lang="en-US" dirty="0"/>
              <a:t>Report out an item or two of evidence</a:t>
            </a:r>
          </a:p>
          <a:p>
            <a:r>
              <a:rPr lang="en-US" dirty="0"/>
              <a:t>Label it by NYS Teaching Standard (as a </a:t>
            </a:r>
            <a:r>
              <a:rPr lang="en-US" dirty="0" smtClean="0"/>
              <a:t>group)</a:t>
            </a:r>
          </a:p>
          <a:p>
            <a:r>
              <a:rPr lang="en-US" dirty="0" smtClean="0"/>
              <a:t>Sort </a:t>
            </a:r>
            <a:r>
              <a:rPr lang="en-US" dirty="0"/>
              <a:t>it </a:t>
            </a:r>
            <a:r>
              <a:rPr lang="en-US" dirty="0" smtClean="0"/>
              <a:t>together (then do yours)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36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Make some 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observations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you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sorted evidence.</a:t>
            </a:r>
            <a:endParaRPr lang="en-US" sz="32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173" y="246697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r="11027" b="7664"/>
          <a:stretch/>
        </p:blipFill>
        <p:spPr bwMode="auto">
          <a:xfrm>
            <a:off x="5090608" y="540680"/>
            <a:ext cx="3357349" cy="56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419382" y="914400"/>
            <a:ext cx="4056422" cy="52197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Why is this important?</a:t>
            </a:r>
          </a:p>
          <a:p>
            <a:r>
              <a:rPr lang="en-US" dirty="0" smtClean="0"/>
              <a:t>We are human beings and we bring with our own lenses and experience and biases. </a:t>
            </a:r>
          </a:p>
          <a:p>
            <a:r>
              <a:rPr lang="en-US" dirty="0" smtClean="0"/>
              <a:t>There’s no chance at fairness, reliability and validity unless we can observe things similarly, from classroom to classroom and school to school and district to district</a:t>
            </a:r>
          </a:p>
        </p:txBody>
      </p:sp>
    </p:spTree>
    <p:extLst>
      <p:ext uri="{BB962C8B-B14F-4D97-AF65-F5344CB8AC3E}">
        <p14:creationId xmlns:p14="http://schemas.microsoft.com/office/powerpoint/2010/main" val="7448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0354" r="51307" b="13249"/>
          <a:stretch/>
        </p:blipFill>
        <p:spPr bwMode="auto">
          <a:xfrm>
            <a:off x="1433014" y="1358434"/>
            <a:ext cx="6741993" cy="498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2979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Visiting the </a:t>
            </a:r>
            <a:r>
              <a:rPr lang="en-US" dirty="0"/>
              <a:t>Parking </a:t>
            </a:r>
            <a:r>
              <a:rPr lang="en-US" dirty="0" smtClean="0"/>
              <a:t>Lot</a:t>
            </a:r>
          </a:p>
          <a:p>
            <a:pPr marL="68580" indent="0">
              <a:buNone/>
            </a:pPr>
            <a:r>
              <a:rPr lang="en-US" dirty="0" smtClean="0"/>
              <a:t>+/</a:t>
            </a:r>
            <a:r>
              <a:rPr lang="en-US" dirty="0"/>
              <a:t>∆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1565" y="378112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0137" y="353691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1615" y="345061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972" y="345979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∆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713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295400"/>
            <a:ext cx="7924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Arial Black" pitchFamily="34" charset="0"/>
              </a:rPr>
              <a:t>Ever wonder about those people who say they are giving more than 100 percent?</a:t>
            </a:r>
          </a:p>
        </p:txBody>
      </p:sp>
    </p:spTree>
    <p:extLst>
      <p:ext uri="{BB962C8B-B14F-4D97-AF65-F5344CB8AC3E}">
        <p14:creationId xmlns:p14="http://schemas.microsoft.com/office/powerpoint/2010/main" val="47734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09520" y="827968"/>
            <a:ext cx="83820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If: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A B C D E F G H I J K L M N O           P Q R S T U V W X Y Z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Is represented as: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1 2 3 4 5 6 7 8 9 10 11 12 13 14 15 16 17 18 19 20 21 22 23 24 25 26 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Then…</a:t>
            </a:r>
          </a:p>
        </p:txBody>
      </p:sp>
    </p:spTree>
    <p:extLst>
      <p:ext uri="{BB962C8B-B14F-4D97-AF65-F5344CB8AC3E}">
        <p14:creationId xmlns:p14="http://schemas.microsoft.com/office/powerpoint/2010/main" val="27380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 A R D W O R K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962400"/>
            <a:ext cx="6248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8 1 18 4 23 15 18 11</a:t>
            </a:r>
          </a:p>
        </p:txBody>
      </p:sp>
    </p:spTree>
    <p:extLst>
      <p:ext uri="{BB962C8B-B14F-4D97-AF65-F5344CB8AC3E}">
        <p14:creationId xmlns:p14="http://schemas.microsoft.com/office/powerpoint/2010/main" val="31247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 A R D W O R K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962400"/>
            <a:ext cx="6248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8 1 18 4 23 15 18 11  =  98%</a:t>
            </a:r>
          </a:p>
        </p:txBody>
      </p:sp>
    </p:spTree>
    <p:extLst>
      <p:ext uri="{BB962C8B-B14F-4D97-AF65-F5344CB8AC3E}">
        <p14:creationId xmlns:p14="http://schemas.microsoft.com/office/powerpoint/2010/main" val="164223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K N O W L E D G 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39624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11 14 15 23 12 5 4 7 5  =</a:t>
            </a:r>
          </a:p>
        </p:txBody>
      </p:sp>
    </p:spTree>
    <p:extLst>
      <p:ext uri="{BB962C8B-B14F-4D97-AF65-F5344CB8AC3E}">
        <p14:creationId xmlns:p14="http://schemas.microsoft.com/office/powerpoint/2010/main" val="87840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19067"/>
          </a:xfrm>
        </p:spPr>
        <p:txBody>
          <a:bodyPr/>
          <a:lstStyle/>
          <a:p>
            <a:r>
              <a:rPr lang="en-US" dirty="0"/>
              <a:t>What have you been up to? Sharing what we’ve done related to this work as a new year began.</a:t>
            </a:r>
          </a:p>
          <a:p>
            <a:r>
              <a:rPr lang="en-US" dirty="0"/>
              <a:t>Beginning of the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SLO </a:t>
            </a:r>
            <a:r>
              <a:rPr lang="en-US" dirty="0" smtClean="0"/>
              <a:t>(and LAT) Setting</a:t>
            </a:r>
            <a:endParaRPr lang="en-US" dirty="0"/>
          </a:p>
          <a:p>
            <a:r>
              <a:rPr lang="en-US" dirty="0"/>
              <a:t>Mini-Observations &amp; Evidence collection</a:t>
            </a:r>
          </a:p>
          <a:p>
            <a:r>
              <a:rPr lang="en-US" dirty="0"/>
              <a:t>Managing mini-observations</a:t>
            </a:r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K N O W L E D G 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39624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11 14 15 23 12 5 4 7 5  =  96%</a:t>
            </a:r>
          </a:p>
        </p:txBody>
      </p:sp>
    </p:spTree>
    <p:extLst>
      <p:ext uri="{BB962C8B-B14F-4D97-AF65-F5344CB8AC3E}">
        <p14:creationId xmlns:p14="http://schemas.microsoft.com/office/powerpoint/2010/main" val="380345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 T T I T U D 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6363" y="4191000"/>
            <a:ext cx="5656262" cy="1220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1 20 20 9 20 21 4 5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57860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 T T I T U D 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6363" y="4191000"/>
            <a:ext cx="5656262" cy="12207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 20 20 9 20 21 4 5  = 100%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89706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7238" y="2620963"/>
            <a:ext cx="7340600" cy="96043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B U L L S H I T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2 21 12 12 19 8 9 20  =  103%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399" y="838200"/>
            <a:ext cx="2101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2149873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7200" y="9906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So, it stands to reason that hard work and knowledge will get you close, attitude will get you there, but bullshit will put you over the top.</a:t>
            </a:r>
          </a:p>
        </p:txBody>
      </p:sp>
    </p:spTree>
    <p:extLst>
      <p:ext uri="{BB962C8B-B14F-4D97-AF65-F5344CB8AC3E}">
        <p14:creationId xmlns:p14="http://schemas.microsoft.com/office/powerpoint/2010/main" val="213413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690915"/>
            <a:ext cx="896657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September 30</a:t>
            </a:r>
            <a:r>
              <a:rPr lang="en-US" baseline="30000" dirty="0" smtClean="0"/>
              <a:t>th – </a:t>
            </a:r>
            <a:r>
              <a:rPr lang="en-US" u="sng" dirty="0" smtClean="0">
                <a:solidFill>
                  <a:schemeClr val="tx2"/>
                </a:solidFill>
              </a:rPr>
              <a:t>POSSIBLE CANCELLATION</a:t>
            </a:r>
            <a:endParaRPr lang="en-US" u="sng" dirty="0">
              <a:solidFill>
                <a:schemeClr val="tx2"/>
              </a:solidFill>
            </a:endParaRPr>
          </a:p>
          <a:p>
            <a:r>
              <a:rPr lang="en-US" dirty="0" smtClean="0"/>
              <a:t>October 14th</a:t>
            </a:r>
          </a:p>
          <a:p>
            <a:endParaRPr lang="en-US" dirty="0"/>
          </a:p>
          <a:p>
            <a:r>
              <a:rPr lang="en-US" dirty="0" smtClean="0"/>
              <a:t>Agendas will include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Ongoing 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</a:t>
            </a:r>
            <a:r>
              <a:rPr lang="en-US" dirty="0" smtClean="0"/>
              <a:t>off </a:t>
            </a:r>
            <a:r>
              <a:rPr lang="en-US" dirty="0"/>
              <a:t>the Y</a:t>
            </a:r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do this year to start things off?</a:t>
            </a:r>
          </a:p>
          <a:p>
            <a:r>
              <a:rPr lang="en-US" dirty="0"/>
              <a:t>Ten minutes for the </a:t>
            </a:r>
            <a:r>
              <a:rPr lang="en-US" dirty="0" smtClean="0"/>
              <a:t>table,</a:t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pace </a:t>
            </a:r>
            <a:r>
              <a:rPr lang="en-US" dirty="0" smtClean="0"/>
              <a:t>yourselves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468436" cy="5063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Before we </a:t>
            </a:r>
            <a:r>
              <a:rPr lang="en-US" dirty="0" smtClean="0"/>
              <a:t>move on, </a:t>
            </a:r>
            <a:r>
              <a:rPr lang="en-US" dirty="0"/>
              <a:t>some review:</a:t>
            </a:r>
          </a:p>
          <a:p>
            <a:r>
              <a:rPr lang="en-US" dirty="0"/>
              <a:t>The three priorities of the Teaching Standards and the rubrics</a:t>
            </a:r>
          </a:p>
          <a:p>
            <a:r>
              <a:rPr lang="en-US" dirty="0"/>
              <a:t>NYS Teaching Standards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 smtClean="0"/>
              <a:t>Bias</a:t>
            </a:r>
          </a:p>
          <a:p>
            <a:pPr marL="0" indent="0">
              <a:buNone/>
            </a:pPr>
            <a:r>
              <a:rPr lang="en-US" dirty="0"/>
              <a:t>Each of the four group members </a:t>
            </a:r>
            <a:r>
              <a:rPr lang="en-US" dirty="0" smtClean="0"/>
              <a:t>choose </a:t>
            </a:r>
            <a:r>
              <a:rPr lang="en-US" dirty="0"/>
              <a:t>one of the </a:t>
            </a:r>
            <a:r>
              <a:rPr lang="en-US" dirty="0" smtClean="0"/>
              <a:t>four (above). </a:t>
            </a:r>
            <a:r>
              <a:rPr lang="en-US" dirty="0"/>
              <a:t>You have two minutes to prepare a one-minute elevator speech about your item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Conduct fast-paced reporting out (one minute limit)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Year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1516</Words>
  <Application>Microsoft Office PowerPoint</Application>
  <PresentationFormat>On-screen Show (4:3)</PresentationFormat>
  <Paragraphs>303</Paragraphs>
  <Slides>55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IS_template</vt:lpstr>
      <vt:lpstr>Worksheet</vt:lpstr>
      <vt:lpstr>Lead Evaluator Training</vt:lpstr>
      <vt:lpstr>Here We Are: 9 Components</vt:lpstr>
      <vt:lpstr>Here We Are: 9 Components</vt:lpstr>
      <vt:lpstr>Here We Are: 9+ Components</vt:lpstr>
      <vt:lpstr>Agenda</vt:lpstr>
      <vt:lpstr>Starting off the Year</vt:lpstr>
      <vt:lpstr>Review</vt:lpstr>
      <vt:lpstr>Beginning of the Year Meeting</vt:lpstr>
      <vt:lpstr>The Year at a Glance</vt:lpstr>
      <vt:lpstr>The Year at a Glance</vt:lpstr>
      <vt:lpstr>Artifacts</vt:lpstr>
      <vt:lpstr>PowerPoint Presentation</vt:lpstr>
      <vt:lpstr>Introduction</vt:lpstr>
      <vt:lpstr>SLO Review</vt:lpstr>
      <vt:lpstr>Mr. Greenburgh’s LAT</vt:lpstr>
      <vt:lpstr>Review of Artifacts</vt:lpstr>
      <vt:lpstr>§3012-d Note: Observation Process</vt:lpstr>
      <vt:lpstr>The Power of Mini-Observations</vt:lpstr>
      <vt:lpstr>The Year at a Glance</vt:lpstr>
      <vt:lpstr>PowerPoint Presentation</vt:lpstr>
      <vt:lpstr>PowerPoint Presentation</vt:lpstr>
      <vt:lpstr>PowerPoint Presentation</vt:lpstr>
      <vt:lpstr>Jigsaw</vt:lpstr>
      <vt:lpstr>Kim says:</vt:lpstr>
      <vt:lpstr>Kim says:</vt:lpstr>
      <vt:lpstr>Kim says:</vt:lpstr>
      <vt:lpstr>Kim says:</vt:lpstr>
      <vt:lpstr>Kim says:</vt:lpstr>
      <vt:lpstr>Kim says:</vt:lpstr>
      <vt:lpstr>Kim says: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Collection</vt:lpstr>
      <vt:lpstr>Social Studies Mini-Observation</vt:lpstr>
      <vt:lpstr>PowerPoint Presentation</vt:lpstr>
      <vt:lpstr>PowerPoint Presentation</vt:lpstr>
      <vt:lpstr>Resources</vt:lpstr>
      <vt:lpstr>PowerPoint Presentation</vt:lpstr>
      <vt:lpstr>Ever wonder about those people who say they are giving more than 100 percent?</vt:lpstr>
      <vt:lpstr>PowerPoint Presentation</vt:lpstr>
      <vt:lpstr>H A R D W O R K</vt:lpstr>
      <vt:lpstr>H A R D W O R K</vt:lpstr>
      <vt:lpstr>K N O W L E D G E</vt:lpstr>
      <vt:lpstr>K N O W L E D G E</vt:lpstr>
      <vt:lpstr>A T T I T U D E</vt:lpstr>
      <vt:lpstr>A T T I T U D E</vt:lpstr>
      <vt:lpstr>B U L L S H I T</vt:lpstr>
      <vt:lpstr>PowerPoint Presentation</vt:lpstr>
      <vt:lpstr>Next Sessions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93</cp:revision>
  <cp:lastPrinted>2012-09-14T11:38:28Z</cp:lastPrinted>
  <dcterms:created xsi:type="dcterms:W3CDTF">2012-08-15T11:27:34Z</dcterms:created>
  <dcterms:modified xsi:type="dcterms:W3CDTF">2015-09-28T11:44:53Z</dcterms:modified>
</cp:coreProperties>
</file>