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334" r:id="rId3"/>
    <p:sldId id="335" r:id="rId4"/>
    <p:sldId id="295" r:id="rId5"/>
    <p:sldId id="336" r:id="rId6"/>
    <p:sldId id="337" r:id="rId7"/>
    <p:sldId id="338" r:id="rId8"/>
    <p:sldId id="339" r:id="rId9"/>
    <p:sldId id="340" r:id="rId10"/>
    <p:sldId id="343" r:id="rId11"/>
    <p:sldId id="365" r:id="rId12"/>
    <p:sldId id="366" r:id="rId13"/>
    <p:sldId id="304" r:id="rId14"/>
    <p:sldId id="364" r:id="rId15"/>
    <p:sldId id="347" r:id="rId16"/>
    <p:sldId id="305" r:id="rId17"/>
    <p:sldId id="306" r:id="rId18"/>
    <p:sldId id="344" r:id="rId19"/>
    <p:sldId id="345" r:id="rId20"/>
    <p:sldId id="348" r:id="rId21"/>
    <p:sldId id="351" r:id="rId22"/>
    <p:sldId id="352" r:id="rId23"/>
    <p:sldId id="353" r:id="rId24"/>
    <p:sldId id="354" r:id="rId25"/>
    <p:sldId id="355" r:id="rId26"/>
    <p:sldId id="356" r:id="rId27"/>
    <p:sldId id="314" r:id="rId28"/>
    <p:sldId id="315" r:id="rId29"/>
    <p:sldId id="317" r:id="rId30"/>
    <p:sldId id="357" r:id="rId31"/>
    <p:sldId id="358" r:id="rId32"/>
    <p:sldId id="359" r:id="rId33"/>
    <p:sldId id="360" r:id="rId34"/>
    <p:sldId id="361" r:id="rId35"/>
    <p:sldId id="363" r:id="rId36"/>
    <p:sldId id="362" r:id="rId37"/>
    <p:sldId id="319" r:id="rId38"/>
    <p:sldId id="320" r:id="rId39"/>
    <p:sldId id="346" r:id="rId40"/>
    <p:sldId id="323" r:id="rId41"/>
    <p:sldId id="324" r:id="rId42"/>
    <p:sldId id="325" r:id="rId43"/>
    <p:sldId id="326" r:id="rId44"/>
    <p:sldId id="327" r:id="rId45"/>
    <p:sldId id="328" r:id="rId46"/>
    <p:sldId id="329" r:id="rId47"/>
    <p:sldId id="330" r:id="rId48"/>
    <p:sldId id="331" r:id="rId49"/>
    <p:sldId id="332" r:id="rId50"/>
    <p:sldId id="333" r:id="rId51"/>
    <p:sldId id="290" r:id="rId5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6884"/>
    <a:srgbClr val="008FC5"/>
    <a:srgbClr val="3C5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7" autoAdjust="0"/>
    <p:restoredTop sz="86289" autoAdjust="0"/>
  </p:normalViewPr>
  <p:slideViewPr>
    <p:cSldViewPr snapToGrid="0" snapToObjects="1">
      <p:cViewPr>
        <p:scale>
          <a:sx n="70" d="100"/>
          <a:sy n="70" d="100"/>
        </p:scale>
        <p:origin x="-264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7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38FF91-F356-4257-A2DC-E613443E518E}" type="datetimeFigureOut">
              <a:rPr lang="en-US" smtClean="0"/>
              <a:t>9/15/2014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C32998-CA15-4AB8-8011-92A0DD0CAA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73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C10734-6372-4F7D-8805-02D36889E1E0}" type="datetimeFigureOut">
              <a:rPr lang="en-US" smtClean="0"/>
              <a:t>9/15/2014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1372E6-6513-4A2A-8F9E-C54C122328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952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the agenda.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48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68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225F50-CFF7-482B-8481-B3DF2F1039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68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225F50-CFF7-482B-8481-B3DF2F1039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D9DED-37B1-4AC9-8812-B9322693CF4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163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D9DED-37B1-4AC9-8812-B9322693CF4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16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485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D9DED-37B1-4AC9-8812-B9322693CF4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163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D9DED-37B1-4AC9-8812-B9322693CF4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163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D9DED-37B1-4AC9-8812-B9322693CF4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163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000" b="1" dirty="0"/>
              <a:t>We have to make sure we chart these pieces of “evidence” for use later!!!</a:t>
            </a:r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519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3CB440-FC40-4188-8B9C-54C0155578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9362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437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AC685D-C5F7-4256-85F1-CA2F298CEA6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Keep this fast-paced; use the time.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48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0" dirty="0" smtClean="0"/>
              <a:t>Visit the resources on the page. Go through them. </a:t>
            </a:r>
          </a:p>
          <a:p>
            <a:pPr>
              <a:spcBef>
                <a:spcPct val="0"/>
              </a:spcBef>
            </a:pPr>
            <a:endParaRPr lang="en-US" b="0" dirty="0" smtClean="0"/>
          </a:p>
          <a:p>
            <a:pPr>
              <a:spcBef>
                <a:spcPct val="0"/>
              </a:spcBef>
            </a:pPr>
            <a:r>
              <a:rPr lang="en-US" b="0" baseline="0" dirty="0" smtClean="0"/>
              <a:t>.</a:t>
            </a:r>
            <a:endParaRPr lang="en-US" b="0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468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Use the </a:t>
            </a:r>
            <a:r>
              <a:rPr lang="en-US" baseline="0" dirty="0" err="1" smtClean="0"/>
              <a:t>MontoyaSLOTargetSetting</a:t>
            </a:r>
            <a:r>
              <a:rPr lang="en-US" baseline="0" dirty="0" smtClean="0"/>
              <a:t> file to demonstrate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468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simulation is designed to help evaluators prepare for the Beginning of the Year meetings they</a:t>
            </a:r>
            <a:r>
              <a:rPr lang="en-US" baseline="0" dirty="0" smtClean="0"/>
              <a:t> will soon be holding. This scenario is truncated because it does not include LATs because districts are doing so many different things at the local level.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Partners plan for the meeting. Then, partners match up with another set at their table and one set does the role play while the other watches and afterward provides feedback.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468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Main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2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1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5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1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1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2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6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0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9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8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mboces.org/tfiles/folder1602/MontoyaSLOTargetSetting.xls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1.xlsx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2.xls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Excel_Worksheet3.xlsx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4.xlsx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Worksheet5.xlsx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mboces.org/teacherpage.cfm?teacher=176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2014-2015</a:t>
            </a:r>
            <a:endParaRPr lang="en-US" dirty="0" smtClean="0"/>
          </a:p>
          <a:p>
            <a:r>
              <a:rPr lang="en-US" dirty="0" smtClean="0"/>
              <a:t>Day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94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SLO Review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Population</a:t>
            </a:r>
          </a:p>
          <a:p>
            <a:r>
              <a:rPr lang="en-US" dirty="0" smtClean="0"/>
              <a:t>Learning Content</a:t>
            </a:r>
          </a:p>
          <a:p>
            <a:r>
              <a:rPr lang="en-US" dirty="0" smtClean="0"/>
              <a:t>Interval of Time</a:t>
            </a:r>
          </a:p>
          <a:p>
            <a:r>
              <a:rPr lang="en-US" dirty="0" smtClean="0"/>
              <a:t>Evidence</a:t>
            </a:r>
          </a:p>
          <a:p>
            <a:r>
              <a:rPr lang="en-US" dirty="0" smtClean="0"/>
              <a:t>Baseline</a:t>
            </a:r>
          </a:p>
          <a:p>
            <a:r>
              <a:rPr lang="en-US" dirty="0" smtClean="0"/>
              <a:t>Target</a:t>
            </a:r>
          </a:p>
          <a:p>
            <a:r>
              <a:rPr lang="en-US" dirty="0" smtClean="0"/>
              <a:t>HEDI</a:t>
            </a:r>
          </a:p>
          <a:p>
            <a:r>
              <a:rPr lang="en-US" dirty="0" smtClean="0"/>
              <a:t>Rationale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1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Ms. Montoya’s SLO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fundamental goal is to set a target for STUDENTS at the end of the year on a summative assessment</a:t>
            </a:r>
          </a:p>
          <a:p>
            <a:r>
              <a:rPr lang="en-US" dirty="0" smtClean="0"/>
              <a:t>There are three basic ways to do this:</a:t>
            </a:r>
          </a:p>
          <a:p>
            <a:pPr lvl="1"/>
            <a:r>
              <a:rPr lang="en-US" dirty="0" smtClean="0"/>
              <a:t>Group target</a:t>
            </a:r>
          </a:p>
          <a:p>
            <a:pPr lvl="1"/>
            <a:r>
              <a:rPr lang="en-US" dirty="0" smtClean="0"/>
              <a:t>Individual targets</a:t>
            </a:r>
          </a:p>
          <a:p>
            <a:pPr lvl="1"/>
            <a:r>
              <a:rPr lang="en-US" dirty="0" smtClean="0"/>
              <a:t>Banded targets</a:t>
            </a:r>
          </a:p>
          <a:p>
            <a:r>
              <a:rPr lang="en-US" dirty="0" smtClean="0">
                <a:hlinkClick r:id="rId3"/>
              </a:rPr>
              <a:t>Examples</a:t>
            </a:r>
            <a:endParaRPr lang="en-US" dirty="0" smtClean="0"/>
          </a:p>
          <a:p>
            <a:r>
              <a:rPr lang="en-US" dirty="0" smtClean="0"/>
              <a:t>How it works at the end of the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93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Meet Ms. Montoya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goal is to plan for and conduct a “beginning of the year” meeting</a:t>
            </a:r>
          </a:p>
          <a:p>
            <a:r>
              <a:rPr lang="en-US" dirty="0" smtClean="0"/>
              <a:t>With a partner, plan the meeting. Do you want a shared agenda? Pre-meeting reflection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344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1222871"/>
            <a:ext cx="7370285" cy="511182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Break!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During the break,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check out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some of the </a:t>
            </a: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ideas your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colleagues have tried so far this year on the “wall.”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3114209"/>
            <a:ext cx="546735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32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Power of</a:t>
            </a:r>
            <a:br>
              <a:rPr lang="en-US" dirty="0" smtClean="0"/>
            </a:br>
            <a:r>
              <a:rPr lang="en-US" dirty="0" smtClean="0"/>
              <a:t>Mini-Observations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34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Year at a Glance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99" y="1625828"/>
            <a:ext cx="3086670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Beginning of the Year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4240" y="2374448"/>
            <a:ext cx="2743200" cy="3951288"/>
          </a:xfrm>
        </p:spPr>
        <p:txBody>
          <a:bodyPr/>
          <a:lstStyle/>
          <a:p>
            <a:r>
              <a:rPr lang="en-US" dirty="0"/>
              <a:t>Beginning of the year meeting</a:t>
            </a:r>
          </a:p>
          <a:p>
            <a:r>
              <a:rPr lang="en-US" dirty="0"/>
              <a:t>Standards I and II</a:t>
            </a:r>
          </a:p>
          <a:p>
            <a:r>
              <a:rPr lang="en-US" dirty="0"/>
              <a:t>SLO and </a:t>
            </a:r>
            <a:br>
              <a:rPr lang="en-US" dirty="0"/>
            </a:br>
            <a:r>
              <a:rPr lang="en-US" dirty="0"/>
              <a:t>local (LAT) target setting</a:t>
            </a:r>
          </a:p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246224" y="1641748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End of the Year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246224" y="2390368"/>
            <a:ext cx="2743200" cy="3951288"/>
          </a:xfrm>
        </p:spPr>
        <p:txBody>
          <a:bodyPr>
            <a:normAutofit fontScale="92500"/>
          </a:bodyPr>
          <a:lstStyle/>
          <a:p>
            <a:r>
              <a:rPr lang="en-US" dirty="0"/>
              <a:t>Evidence from the year collected</a:t>
            </a:r>
          </a:p>
          <a:p>
            <a:r>
              <a:rPr lang="en-US" dirty="0"/>
              <a:t>Compare collected evidence to the </a:t>
            </a:r>
            <a:r>
              <a:rPr lang="en-US" dirty="0" smtClean="0"/>
              <a:t>rubric</a:t>
            </a:r>
          </a:p>
          <a:p>
            <a:r>
              <a:rPr lang="en-US" dirty="0" smtClean="0"/>
              <a:t>Summative score determination and communication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202669" y="1632119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Ongoing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3202669" y="2380739"/>
            <a:ext cx="2743200" cy="3951288"/>
          </a:xfrm>
        </p:spPr>
        <p:txBody>
          <a:bodyPr/>
          <a:lstStyle/>
          <a:p>
            <a:r>
              <a:rPr lang="en-US" dirty="0"/>
              <a:t>Evidence Submission by </a:t>
            </a:r>
            <a:br>
              <a:rPr lang="en-US" dirty="0"/>
            </a:br>
            <a:r>
              <a:rPr lang="en-US" dirty="0"/>
              <a:t>Teacher</a:t>
            </a:r>
          </a:p>
          <a:p>
            <a:r>
              <a:rPr lang="en-US" dirty="0"/>
              <a:t>Evidence Collection</a:t>
            </a:r>
          </a:p>
          <a:p>
            <a:r>
              <a:rPr lang="en-US" dirty="0"/>
              <a:t>Sharing the evidence</a:t>
            </a:r>
          </a:p>
          <a:p>
            <a:r>
              <a:rPr lang="en-US" dirty="0"/>
              <a:t>Feedback </a:t>
            </a:r>
            <a:r>
              <a:rPr lang="en-US" dirty="0" smtClean="0"/>
              <a:t>Conversations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985169" y="1696239"/>
            <a:ext cx="3247846" cy="73755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77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Oval 4"/>
          <p:cNvSpPr>
            <a:spLocks noChangeArrowheads="1"/>
          </p:cNvSpPr>
          <p:nvPr/>
        </p:nvSpPr>
        <p:spPr bwMode="auto">
          <a:xfrm>
            <a:off x="545980" y="1245080"/>
            <a:ext cx="2209800" cy="2667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j-lt"/>
              </a:rPr>
              <a:t>COLLECT</a:t>
            </a:r>
            <a:br>
              <a:rPr lang="en-US" sz="2800" b="1" dirty="0">
                <a:latin typeface="+mj-lt"/>
              </a:rPr>
            </a:br>
            <a:r>
              <a:rPr lang="en-US" sz="2800" b="1" dirty="0">
                <a:latin typeface="+mj-lt"/>
              </a:rPr>
              <a:t>DATA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j-lt"/>
              </a:rPr>
              <a:t>(Evidence)</a:t>
            </a:r>
          </a:p>
        </p:txBody>
      </p:sp>
      <p:sp>
        <p:nvSpPr>
          <p:cNvPr id="45063" name="Rectangle 5"/>
          <p:cNvSpPr>
            <a:spLocks noChangeArrowheads="1"/>
          </p:cNvSpPr>
          <p:nvPr/>
        </p:nvSpPr>
        <p:spPr bwMode="auto">
          <a:xfrm>
            <a:off x="3517780" y="1321280"/>
            <a:ext cx="16764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</a:rPr>
              <a:t>SORT 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</a:rPr>
              <a:t>ALIGN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</a:rPr>
              <a:t>WITH YOUR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</a:rPr>
              <a:t>FRAMEWORK</a:t>
            </a:r>
          </a:p>
        </p:txBody>
      </p:sp>
      <p:sp>
        <p:nvSpPr>
          <p:cNvPr id="45064" name="Rectangle 6"/>
          <p:cNvSpPr>
            <a:spLocks noChangeArrowheads="1"/>
          </p:cNvSpPr>
          <p:nvPr/>
        </p:nvSpPr>
        <p:spPr bwMode="auto">
          <a:xfrm>
            <a:off x="5956180" y="1321280"/>
            <a:ext cx="2209800" cy="1219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</a:rPr>
              <a:t>Interpret: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</a:rPr>
              <a:t>Clarify</a:t>
            </a:r>
          </a:p>
        </p:txBody>
      </p:sp>
      <p:sp>
        <p:nvSpPr>
          <p:cNvPr id="45065" name="Rectangle 7"/>
          <p:cNvSpPr>
            <a:spLocks noChangeArrowheads="1"/>
          </p:cNvSpPr>
          <p:nvPr/>
        </p:nvSpPr>
        <p:spPr bwMode="auto">
          <a:xfrm>
            <a:off x="5956180" y="3302480"/>
            <a:ext cx="2209800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</a:rPr>
              <a:t>Conclusions</a:t>
            </a:r>
          </a:p>
        </p:txBody>
      </p:sp>
      <p:sp>
        <p:nvSpPr>
          <p:cNvPr id="104457" name="Rectangle 8"/>
          <p:cNvSpPr>
            <a:spLocks noChangeArrowheads="1"/>
          </p:cNvSpPr>
          <p:nvPr/>
        </p:nvSpPr>
        <p:spPr bwMode="auto">
          <a:xfrm>
            <a:off x="5498980" y="4978880"/>
            <a:ext cx="3124200" cy="1174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4D38"/>
                </a:solidFill>
              </a:rPr>
              <a:t>Impact on learning…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4D38"/>
                </a:solidFill>
              </a:rPr>
              <a:t>Support needed…</a:t>
            </a:r>
          </a:p>
        </p:txBody>
      </p:sp>
      <p:sp>
        <p:nvSpPr>
          <p:cNvPr id="41995" name="Line 9"/>
          <p:cNvSpPr>
            <a:spLocks noChangeShapeType="1"/>
          </p:cNvSpPr>
          <p:nvPr/>
        </p:nvSpPr>
        <p:spPr bwMode="auto">
          <a:xfrm flipV="1">
            <a:off x="2679580" y="1702280"/>
            <a:ext cx="838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1996" name="Line 10"/>
          <p:cNvSpPr>
            <a:spLocks noChangeShapeType="1"/>
          </p:cNvSpPr>
          <p:nvPr/>
        </p:nvSpPr>
        <p:spPr bwMode="auto">
          <a:xfrm>
            <a:off x="5346580" y="193088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1997" name="Line 11"/>
          <p:cNvSpPr>
            <a:spLocks noChangeShapeType="1"/>
          </p:cNvSpPr>
          <p:nvPr/>
        </p:nvSpPr>
        <p:spPr bwMode="auto">
          <a:xfrm>
            <a:off x="7022980" y="261668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1998" name="Line 12"/>
          <p:cNvSpPr>
            <a:spLocks noChangeShapeType="1"/>
          </p:cNvSpPr>
          <p:nvPr/>
        </p:nvSpPr>
        <p:spPr bwMode="auto">
          <a:xfrm>
            <a:off x="7099180" y="436928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V="1">
            <a:off x="2298580" y="3759680"/>
            <a:ext cx="35814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3670180" y="3912080"/>
            <a:ext cx="10668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3545580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Oval 4"/>
          <p:cNvSpPr>
            <a:spLocks noChangeArrowheads="1"/>
          </p:cNvSpPr>
          <p:nvPr/>
        </p:nvSpPr>
        <p:spPr bwMode="auto">
          <a:xfrm>
            <a:off x="545980" y="1245080"/>
            <a:ext cx="4191274" cy="509857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j-lt"/>
              </a:rPr>
              <a:t>COLLECT</a:t>
            </a:r>
            <a:br>
              <a:rPr lang="en-US" sz="2800" b="1" dirty="0">
                <a:latin typeface="+mj-lt"/>
              </a:rPr>
            </a:br>
            <a:r>
              <a:rPr lang="en-US" sz="2800" b="1" dirty="0">
                <a:latin typeface="+mj-lt"/>
              </a:rPr>
              <a:t>DATA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j-lt"/>
              </a:rPr>
              <a:t>(Evidence)</a:t>
            </a:r>
          </a:p>
        </p:txBody>
      </p:sp>
      <p:sp>
        <p:nvSpPr>
          <p:cNvPr id="45063" name="Rectangle 5"/>
          <p:cNvSpPr>
            <a:spLocks noChangeArrowheads="1"/>
          </p:cNvSpPr>
          <p:nvPr/>
        </p:nvSpPr>
        <p:spPr bwMode="auto">
          <a:xfrm>
            <a:off x="5823631" y="978803"/>
            <a:ext cx="2646348" cy="8001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j-lt"/>
              </a:rPr>
              <a:t>Conversation,</a:t>
            </a:r>
            <a:br>
              <a:rPr lang="en-US" b="1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Questions &amp;</a:t>
            </a:r>
            <a:br>
              <a:rPr lang="en-US" b="1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Discussion</a:t>
            </a:r>
            <a:endParaRPr lang="en-US" b="1" dirty="0">
              <a:latin typeface="+mj-lt"/>
            </a:endParaRPr>
          </a:p>
        </p:txBody>
      </p:sp>
      <p:sp>
        <p:nvSpPr>
          <p:cNvPr id="45064" name="Rectangle 6"/>
          <p:cNvSpPr>
            <a:spLocks noChangeArrowheads="1"/>
          </p:cNvSpPr>
          <p:nvPr/>
        </p:nvSpPr>
        <p:spPr bwMode="auto">
          <a:xfrm>
            <a:off x="6016505" y="2311880"/>
            <a:ext cx="2209800" cy="1219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+mj-lt"/>
              </a:rPr>
              <a:t>Respect &amp;</a:t>
            </a:r>
            <a:br>
              <a:rPr lang="en-US" sz="2400" b="1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>Rapport</a:t>
            </a:r>
            <a:endParaRPr lang="en-US" sz="2400" b="1" dirty="0">
              <a:latin typeface="+mj-lt"/>
            </a:endParaRPr>
          </a:p>
        </p:txBody>
      </p:sp>
      <p:sp>
        <p:nvSpPr>
          <p:cNvPr id="45065" name="Rectangle 7"/>
          <p:cNvSpPr>
            <a:spLocks noChangeArrowheads="1"/>
          </p:cNvSpPr>
          <p:nvPr/>
        </p:nvSpPr>
        <p:spPr bwMode="auto">
          <a:xfrm>
            <a:off x="6054605" y="4051780"/>
            <a:ext cx="2209800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</a:rPr>
              <a:t>Conclusions</a:t>
            </a:r>
          </a:p>
        </p:txBody>
      </p:sp>
      <p:sp>
        <p:nvSpPr>
          <p:cNvPr id="104457" name="Rectangle 8"/>
          <p:cNvSpPr>
            <a:spLocks noChangeArrowheads="1"/>
          </p:cNvSpPr>
          <p:nvPr/>
        </p:nvSpPr>
        <p:spPr bwMode="auto">
          <a:xfrm>
            <a:off x="5546605" y="5448780"/>
            <a:ext cx="3124200" cy="1174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4D38"/>
                </a:solidFill>
              </a:rPr>
              <a:t>Impact on learning…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4D38"/>
                </a:solidFill>
              </a:rPr>
              <a:t>Support needed…</a:t>
            </a:r>
          </a:p>
        </p:txBody>
      </p:sp>
      <p:sp>
        <p:nvSpPr>
          <p:cNvPr id="41995" name="Line 9"/>
          <p:cNvSpPr>
            <a:spLocks noChangeShapeType="1"/>
          </p:cNvSpPr>
          <p:nvPr/>
        </p:nvSpPr>
        <p:spPr bwMode="auto">
          <a:xfrm flipV="1">
            <a:off x="3263415" y="2013119"/>
            <a:ext cx="2587990" cy="335529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1997" name="Line 11"/>
          <p:cNvSpPr>
            <a:spLocks noChangeShapeType="1"/>
          </p:cNvSpPr>
          <p:nvPr/>
        </p:nvSpPr>
        <p:spPr bwMode="auto">
          <a:xfrm>
            <a:off x="7121405" y="336598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1998" name="Line 12"/>
          <p:cNvSpPr>
            <a:spLocks noChangeShapeType="1"/>
          </p:cNvSpPr>
          <p:nvPr/>
        </p:nvSpPr>
        <p:spPr bwMode="auto">
          <a:xfrm>
            <a:off x="7146805" y="483918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" name="Sun 2"/>
          <p:cNvSpPr/>
          <p:nvPr/>
        </p:nvSpPr>
        <p:spPr>
          <a:xfrm>
            <a:off x="895350" y="3794365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n 16"/>
          <p:cNvSpPr/>
          <p:nvPr/>
        </p:nvSpPr>
        <p:spPr>
          <a:xfrm>
            <a:off x="1533525" y="5278797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un 17"/>
          <p:cNvSpPr/>
          <p:nvPr/>
        </p:nvSpPr>
        <p:spPr>
          <a:xfrm>
            <a:off x="3230322" y="4386622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un 18"/>
          <p:cNvSpPr/>
          <p:nvPr/>
        </p:nvSpPr>
        <p:spPr>
          <a:xfrm>
            <a:off x="2486025" y="5278797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n 19"/>
          <p:cNvSpPr/>
          <p:nvPr/>
        </p:nvSpPr>
        <p:spPr>
          <a:xfrm>
            <a:off x="1190624" y="2540480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un 20"/>
          <p:cNvSpPr/>
          <p:nvPr/>
        </p:nvSpPr>
        <p:spPr>
          <a:xfrm>
            <a:off x="1852612" y="1643422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un 21"/>
          <p:cNvSpPr/>
          <p:nvPr/>
        </p:nvSpPr>
        <p:spPr>
          <a:xfrm>
            <a:off x="2166937" y="2362920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un 22"/>
          <p:cNvSpPr/>
          <p:nvPr/>
        </p:nvSpPr>
        <p:spPr>
          <a:xfrm>
            <a:off x="1128711" y="4612527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Sun 23"/>
          <p:cNvSpPr/>
          <p:nvPr/>
        </p:nvSpPr>
        <p:spPr>
          <a:xfrm>
            <a:off x="2012965" y="4674079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Sun 24"/>
          <p:cNvSpPr/>
          <p:nvPr/>
        </p:nvSpPr>
        <p:spPr>
          <a:xfrm>
            <a:off x="3268420" y="5026745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Sun 25"/>
          <p:cNvSpPr/>
          <p:nvPr/>
        </p:nvSpPr>
        <p:spPr>
          <a:xfrm>
            <a:off x="728662" y="3167422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Sun 26"/>
          <p:cNvSpPr/>
          <p:nvPr/>
        </p:nvSpPr>
        <p:spPr>
          <a:xfrm>
            <a:off x="3906595" y="3929422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Sun 27"/>
          <p:cNvSpPr/>
          <p:nvPr/>
        </p:nvSpPr>
        <p:spPr>
          <a:xfrm>
            <a:off x="2805112" y="1629494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Sun 28"/>
          <p:cNvSpPr/>
          <p:nvPr/>
        </p:nvSpPr>
        <p:spPr>
          <a:xfrm>
            <a:off x="3124199" y="2253022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Sun 29"/>
          <p:cNvSpPr/>
          <p:nvPr/>
        </p:nvSpPr>
        <p:spPr>
          <a:xfrm>
            <a:off x="3649422" y="2803765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322269" y="5128838"/>
            <a:ext cx="957262" cy="87483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 flipV="1">
            <a:off x="1699607" y="1778903"/>
            <a:ext cx="3932604" cy="2107029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58461" y="3646353"/>
            <a:ext cx="957262" cy="87483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 flipV="1">
            <a:off x="3601691" y="1378854"/>
            <a:ext cx="2030519" cy="485042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651140" y="1575703"/>
            <a:ext cx="957262" cy="87483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>
            <a:off x="7108705" y="1594808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7752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2842" y="2048586"/>
            <a:ext cx="3638550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53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Jigsaw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Turn to page </a:t>
            </a:r>
            <a:r>
              <a:rPr lang="en-US" dirty="0" smtClean="0"/>
              <a:t>43 </a:t>
            </a:r>
            <a:r>
              <a:rPr lang="en-US" dirty="0"/>
              <a:t>in Marshall.</a:t>
            </a:r>
          </a:p>
          <a:p>
            <a:r>
              <a:rPr lang="en-US" dirty="0" smtClean="0"/>
              <a:t>Pick</a:t>
            </a: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/>
              <a:t>section:</a:t>
            </a:r>
          </a:p>
          <a:p>
            <a:pPr lvl="1"/>
            <a:r>
              <a:rPr lang="en-US" dirty="0" smtClean="0"/>
              <a:t>Supervision Hits a Brick Wall</a:t>
            </a:r>
          </a:p>
          <a:p>
            <a:pPr lvl="1"/>
            <a:r>
              <a:rPr lang="en-US" dirty="0" smtClean="0"/>
              <a:t>Managing by Rushing Around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Idea is Born</a:t>
            </a:r>
          </a:p>
          <a:p>
            <a:pPr lvl="1"/>
            <a:r>
              <a:rPr lang="en-US" dirty="0"/>
              <a:t>Mini-Observations Take Off</a:t>
            </a:r>
          </a:p>
          <a:p>
            <a:pPr lvl="1"/>
            <a:r>
              <a:rPr lang="en-US" dirty="0"/>
              <a:t>Developing a Style</a:t>
            </a:r>
          </a:p>
          <a:p>
            <a:pPr lvl="1"/>
            <a:r>
              <a:rPr lang="en-US" dirty="0"/>
              <a:t>Keeping Track of Visits</a:t>
            </a:r>
          </a:p>
          <a:p>
            <a:pPr lvl="1"/>
            <a:r>
              <a:rPr lang="en-US" dirty="0"/>
              <a:t>Keeping it Up</a:t>
            </a:r>
          </a:p>
          <a:p>
            <a:pPr lvl="1"/>
            <a:r>
              <a:rPr lang="en-US" dirty="0"/>
              <a:t>Closing the Loop with </a:t>
            </a:r>
            <a:r>
              <a:rPr lang="en-US" dirty="0" smtClean="0"/>
              <a:t>Teachers</a:t>
            </a:r>
          </a:p>
          <a:p>
            <a:pPr lvl="1"/>
            <a:r>
              <a:rPr lang="en-US" dirty="0" smtClean="0"/>
              <a:t>So Far, So Good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1321926">
            <a:off x="7605476" y="2360022"/>
            <a:ext cx="1152991" cy="105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6" r="11767"/>
          <a:stretch/>
        </p:blipFill>
        <p:spPr bwMode="auto">
          <a:xfrm rot="573774">
            <a:off x="6329645" y="2820815"/>
            <a:ext cx="2406100" cy="31698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739354">
            <a:off x="7806657" y="2442921"/>
            <a:ext cx="750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Bradley Hand ITC" pitchFamily="66" charset="0"/>
              </a:rPr>
              <a:t>p. </a:t>
            </a:r>
            <a:r>
              <a:rPr lang="en-US" sz="2000" b="1" smtClean="0">
                <a:latin typeface="Bradley Hand ITC" pitchFamily="66" charset="0"/>
              </a:rPr>
              <a:t>43</a:t>
            </a:r>
            <a:endParaRPr lang="en-US" sz="2000" b="1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768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819067"/>
          </a:xfrm>
        </p:spPr>
        <p:txBody>
          <a:bodyPr/>
          <a:lstStyle/>
          <a:p>
            <a:r>
              <a:rPr lang="en-US" dirty="0"/>
              <a:t>What have you been up to? Sharing what we’ve done related to this work as a new year began.</a:t>
            </a:r>
          </a:p>
          <a:p>
            <a:r>
              <a:rPr lang="en-US" dirty="0"/>
              <a:t>Beginning of the Year Meeting (</a:t>
            </a:r>
            <a:r>
              <a:rPr lang="en-US" dirty="0" smtClean="0"/>
              <a:t>continued from last time</a:t>
            </a:r>
            <a:r>
              <a:rPr lang="en-US" dirty="0" smtClean="0"/>
              <a:t>)</a:t>
            </a:r>
          </a:p>
          <a:p>
            <a:r>
              <a:rPr lang="en-US" dirty="0" smtClean="0"/>
              <a:t>SLO (and LAT) Setting</a:t>
            </a:r>
            <a:endParaRPr lang="en-US" dirty="0"/>
          </a:p>
          <a:p>
            <a:r>
              <a:rPr lang="en-US" dirty="0"/>
              <a:t>Mini-Observations &amp; Evidence collection</a:t>
            </a:r>
          </a:p>
          <a:p>
            <a:r>
              <a:rPr lang="en-US" dirty="0"/>
              <a:t>Managing mini-observations</a:t>
            </a:r>
          </a:p>
        </p:txBody>
      </p:sp>
    </p:spTree>
    <p:extLst>
      <p:ext uri="{BB962C8B-B14F-4D97-AF65-F5344CB8AC3E}">
        <p14:creationId xmlns:p14="http://schemas.microsoft.com/office/powerpoint/2010/main" val="256507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02507"/>
            <a:ext cx="8229600" cy="3493826"/>
          </a:xfrm>
        </p:spPr>
        <p:txBody>
          <a:bodyPr>
            <a:normAutofit fontScale="92500"/>
          </a:bodyPr>
          <a:lstStyle/>
          <a:p>
            <a:r>
              <a:rPr lang="en-US" dirty="0"/>
              <a:t>Being organized and systematic about getting into all classrooms on a regular basis</a:t>
            </a:r>
          </a:p>
          <a:p>
            <a:pPr>
              <a:tabLst>
                <a:tab pos="7942263" algn="l"/>
              </a:tabLst>
            </a:pPr>
            <a:r>
              <a:rPr lang="en-US" dirty="0"/>
              <a:t>Not announcing visits in order to get a representative sampling of teachers’ work</a:t>
            </a:r>
          </a:p>
          <a:p>
            <a:r>
              <a:rPr lang="en-US" dirty="0"/>
              <a:t>Keeping visits to five to ten minutes in order to boost frequency and observe each teacher at least every two or three </a:t>
            </a:r>
            <a:r>
              <a:rPr lang="en-US" dirty="0" smtClean="0"/>
              <a:t>weeks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539" y="232012"/>
            <a:ext cx="1645228" cy="238438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906896" y="232012"/>
            <a:ext cx="2237104" cy="1325535"/>
          </a:xfrm>
          <a:prstGeom prst="wedgeEllipseCallout">
            <a:avLst>
              <a:gd name="adj1" fmla="val -45846"/>
              <a:gd name="adj2" fmla="val 717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7164" y="397762"/>
            <a:ext cx="1876567" cy="1143001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sz="4000" dirty="0" smtClean="0"/>
              <a:t>Kim says:</a:t>
            </a:r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6255" y="802089"/>
            <a:ext cx="5271339" cy="1490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Essentials of</a:t>
            </a:r>
            <a:br>
              <a:rPr lang="en-US" dirty="0" smtClean="0"/>
            </a:br>
            <a:r>
              <a:rPr lang="en-US" dirty="0" smtClean="0"/>
              <a:t>Mini-Observations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595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02507"/>
            <a:ext cx="8229600" cy="3493826"/>
          </a:xfrm>
        </p:spPr>
        <p:txBody>
          <a:bodyPr>
            <a:normAutofit/>
          </a:bodyPr>
          <a:lstStyle/>
          <a:p>
            <a:r>
              <a:rPr lang="en-US" dirty="0" smtClean="0"/>
              <a:t>Giving prompt, thoughtful, face-to-face feedback to the teacher after every observation</a:t>
            </a:r>
            <a:endParaRPr lang="en-US" dirty="0"/>
          </a:p>
          <a:p>
            <a:r>
              <a:rPr lang="en-US" dirty="0" smtClean="0"/>
              <a:t>Making </a:t>
            </a:r>
            <a:r>
              <a:rPr lang="en-US" dirty="0"/>
              <a:t>visits and follow-up informal and low-stakes to maximize adult </a:t>
            </a:r>
            <a:r>
              <a:rPr lang="en-US" dirty="0" smtClean="0"/>
              <a:t>learning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539" y="232012"/>
            <a:ext cx="1645228" cy="238438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906896" y="232012"/>
            <a:ext cx="2237104" cy="1325535"/>
          </a:xfrm>
          <a:prstGeom prst="wedgeEllipseCallout">
            <a:avLst>
              <a:gd name="adj1" fmla="val -45846"/>
              <a:gd name="adj2" fmla="val 717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7164" y="397762"/>
            <a:ext cx="1876567" cy="1143001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sz="4000" dirty="0" smtClean="0"/>
              <a:t>Kim says:</a:t>
            </a:r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6255" y="802089"/>
            <a:ext cx="5271339" cy="1490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Essentials of</a:t>
            </a:r>
            <a:br>
              <a:rPr lang="en-US" dirty="0" smtClean="0"/>
            </a:br>
            <a:r>
              <a:rPr lang="en-US" dirty="0" smtClean="0"/>
              <a:t>Mini-Observations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169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02507"/>
            <a:ext cx="8229600" cy="3493826"/>
          </a:xfrm>
        </p:spPr>
        <p:txBody>
          <a:bodyPr>
            <a:normAutofit/>
          </a:bodyPr>
          <a:lstStyle/>
          <a:p>
            <a:r>
              <a:rPr lang="en-US" dirty="0" smtClean="0"/>
              <a:t>Getting </a:t>
            </a:r>
            <a:r>
              <a:rPr lang="en-US" dirty="0"/>
              <a:t>an accurate sense of the quality of instruction students are experiencing on a daily basis</a:t>
            </a:r>
          </a:p>
          <a:p>
            <a:r>
              <a:rPr lang="en-US" dirty="0" smtClean="0"/>
              <a:t>Seeing </a:t>
            </a:r>
            <a:r>
              <a:rPr lang="en-US" dirty="0"/>
              <a:t>students in an instructional setting and get to know their strengths and needs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539" y="232012"/>
            <a:ext cx="1645228" cy="238438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906896" y="232012"/>
            <a:ext cx="2237104" cy="1325535"/>
          </a:xfrm>
          <a:prstGeom prst="wedgeEllipseCallout">
            <a:avLst>
              <a:gd name="adj1" fmla="val -45846"/>
              <a:gd name="adj2" fmla="val 717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7164" y="397762"/>
            <a:ext cx="1876567" cy="1143001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sz="4000" dirty="0" smtClean="0"/>
              <a:t>Kim says:</a:t>
            </a:r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6255" y="802089"/>
            <a:ext cx="5271339" cy="1490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Essentials of</a:t>
            </a:r>
            <a:br>
              <a:rPr lang="en-US" dirty="0" smtClean="0"/>
            </a:br>
            <a:r>
              <a:rPr lang="en-US" dirty="0" smtClean="0"/>
              <a:t>Mini-Observations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169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02507"/>
            <a:ext cx="8229600" cy="3493826"/>
          </a:xfrm>
        </p:spPr>
        <p:txBody>
          <a:bodyPr>
            <a:normAutofit/>
          </a:bodyPr>
          <a:lstStyle/>
          <a:p>
            <a:r>
              <a:rPr lang="en-US" dirty="0" smtClean="0"/>
              <a:t>Getting </a:t>
            </a:r>
            <a:r>
              <a:rPr lang="en-US" dirty="0"/>
              <a:t>to know teachers better, both as instructors and as people</a:t>
            </a:r>
          </a:p>
          <a:p>
            <a:r>
              <a:rPr lang="en-US" dirty="0" smtClean="0"/>
              <a:t>Developing </a:t>
            </a:r>
            <a:r>
              <a:rPr lang="en-US" dirty="0"/>
              <a:t>“situational awareness” – having a finger on the pulse of the school’s culture and climate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539" y="232012"/>
            <a:ext cx="1645228" cy="238438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906896" y="232012"/>
            <a:ext cx="2237104" cy="1325535"/>
          </a:xfrm>
          <a:prstGeom prst="wedgeEllipseCallout">
            <a:avLst>
              <a:gd name="adj1" fmla="val -45846"/>
              <a:gd name="adj2" fmla="val 717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7164" y="397762"/>
            <a:ext cx="1876567" cy="1143001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sz="4000" dirty="0" smtClean="0"/>
              <a:t>Kim says:</a:t>
            </a:r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6255" y="802089"/>
            <a:ext cx="5271339" cy="1490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Essentials of</a:t>
            </a:r>
            <a:br>
              <a:rPr lang="en-US" dirty="0" smtClean="0"/>
            </a:br>
            <a:r>
              <a:rPr lang="en-US" dirty="0" smtClean="0"/>
              <a:t>Mini-Observations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169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02507"/>
            <a:ext cx="8229600" cy="3493826"/>
          </a:xfrm>
        </p:spPr>
        <p:txBody>
          <a:bodyPr>
            <a:normAutofit/>
          </a:bodyPr>
          <a:lstStyle/>
          <a:p>
            <a:r>
              <a:rPr lang="en-US" dirty="0" smtClean="0"/>
              <a:t>Building </a:t>
            </a:r>
            <a:r>
              <a:rPr lang="en-US" dirty="0"/>
              <a:t>trust, the lubricant of effective schools</a:t>
            </a:r>
          </a:p>
          <a:p>
            <a:r>
              <a:rPr lang="en-US" dirty="0" smtClean="0"/>
              <a:t>Identifying </a:t>
            </a:r>
            <a:r>
              <a:rPr lang="en-US" dirty="0"/>
              <a:t>teachers who are having difficulty so they can get additional support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539" y="232012"/>
            <a:ext cx="1645228" cy="238438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906896" y="232012"/>
            <a:ext cx="2237104" cy="1325535"/>
          </a:xfrm>
          <a:prstGeom prst="wedgeEllipseCallout">
            <a:avLst>
              <a:gd name="adj1" fmla="val -45846"/>
              <a:gd name="adj2" fmla="val 717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7164" y="397762"/>
            <a:ext cx="1876567" cy="1143001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sz="4000" dirty="0" smtClean="0"/>
              <a:t>Kim says:</a:t>
            </a:r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6255" y="802089"/>
            <a:ext cx="5271339" cy="1490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Essentials of</a:t>
            </a:r>
            <a:br>
              <a:rPr lang="en-US" dirty="0" smtClean="0"/>
            </a:br>
            <a:r>
              <a:rPr lang="en-US" dirty="0" smtClean="0"/>
              <a:t>Mini-Observations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253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02507"/>
            <a:ext cx="8229600" cy="3493826"/>
          </a:xfrm>
        </p:spPr>
        <p:txBody>
          <a:bodyPr>
            <a:normAutofit/>
          </a:bodyPr>
          <a:lstStyle/>
          <a:p>
            <a:r>
              <a:rPr lang="en-US" dirty="0" smtClean="0"/>
              <a:t>Developing </a:t>
            </a:r>
            <a:r>
              <a:rPr lang="en-US" dirty="0"/>
              <a:t>a de-bureaucratized, informal style that facilitates collegial learning</a:t>
            </a:r>
          </a:p>
          <a:p>
            <a:r>
              <a:rPr lang="en-US" dirty="0" smtClean="0"/>
              <a:t>Being </a:t>
            </a:r>
            <a:r>
              <a:rPr lang="en-US" dirty="0"/>
              <a:t>well-informed for meetings with the leadership team, teacher teams, and parents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539" y="232012"/>
            <a:ext cx="1645228" cy="238438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906896" y="232012"/>
            <a:ext cx="2237104" cy="1325535"/>
          </a:xfrm>
          <a:prstGeom prst="wedgeEllipseCallout">
            <a:avLst>
              <a:gd name="adj1" fmla="val -45846"/>
              <a:gd name="adj2" fmla="val 717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7164" y="397762"/>
            <a:ext cx="1876567" cy="1143001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sz="4000" dirty="0" smtClean="0"/>
              <a:t>Kim says:</a:t>
            </a:r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6255" y="802089"/>
            <a:ext cx="5271339" cy="1490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Essentials of</a:t>
            </a:r>
            <a:br>
              <a:rPr lang="en-US" dirty="0" smtClean="0"/>
            </a:br>
            <a:r>
              <a:rPr lang="en-US" dirty="0" smtClean="0"/>
              <a:t>Mini-Observations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253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02507"/>
            <a:ext cx="8229600" cy="3493826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latin typeface="Arial"/>
                <a:ea typeface="Calibri"/>
                <a:cs typeface="Times New Roman"/>
              </a:rPr>
              <a:t>Gathering </a:t>
            </a:r>
            <a:r>
              <a:rPr lang="en-US" dirty="0">
                <a:latin typeface="Arial"/>
                <a:ea typeface="Calibri"/>
                <a:cs typeface="Times New Roman"/>
              </a:rPr>
              <a:t>lots of data for end-of-year teacher evaluations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539" y="232012"/>
            <a:ext cx="1645228" cy="238438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906896" y="232012"/>
            <a:ext cx="2237104" cy="1325535"/>
          </a:xfrm>
          <a:prstGeom prst="wedgeEllipseCallout">
            <a:avLst>
              <a:gd name="adj1" fmla="val -45846"/>
              <a:gd name="adj2" fmla="val 717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7164" y="397762"/>
            <a:ext cx="1876567" cy="1143001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sz="4000" dirty="0" smtClean="0"/>
              <a:t>Kim says:</a:t>
            </a:r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6255" y="802089"/>
            <a:ext cx="5271339" cy="1490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Essentials of</a:t>
            </a:r>
            <a:br>
              <a:rPr lang="en-US" dirty="0" smtClean="0"/>
            </a:br>
            <a:r>
              <a:rPr lang="en-US" dirty="0" smtClean="0"/>
              <a:t>Mini-Observations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995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http://healthandrunning.com/wp-content/uploads/2010/02/j03857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565" y="1051903"/>
            <a:ext cx="3654827" cy="512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80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71180" y="936435"/>
            <a:ext cx="7788925" cy="528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dirty="0" smtClean="0">
                <a:latin typeface="+mn-lt"/>
                <a:ea typeface="ＭＳ Ｐゴシック" pitchFamily="34" charset="-128"/>
              </a:rPr>
              <a:t># of teachers you have _____</a:t>
            </a:r>
          </a:p>
          <a:p>
            <a:pPr algn="ctr">
              <a:spcBef>
                <a:spcPct val="20000"/>
              </a:spcBef>
            </a:pPr>
            <a:endParaRPr lang="en-US" sz="2800" dirty="0" smtClean="0">
              <a:latin typeface="+mn-lt"/>
              <a:ea typeface="ＭＳ Ｐゴシック" pitchFamily="34" charset="-128"/>
            </a:endParaRPr>
          </a:p>
          <a:p>
            <a:pPr algn="ctr">
              <a:spcBef>
                <a:spcPct val="20000"/>
              </a:spcBef>
            </a:pPr>
            <a:r>
              <a:rPr lang="en-US" sz="2800" dirty="0" smtClean="0">
                <a:latin typeface="+mn-lt"/>
                <a:ea typeface="ＭＳ Ｐゴシック" pitchFamily="34" charset="-128"/>
                <a:cs typeface="Times New Roman"/>
              </a:rPr>
              <a:t>÷ by the # of administrators you have</a:t>
            </a:r>
          </a:p>
          <a:p>
            <a:pPr algn="ctr">
              <a:spcBef>
                <a:spcPct val="20000"/>
              </a:spcBef>
            </a:pPr>
            <a:endParaRPr lang="en-US" sz="2800" dirty="0" smtClean="0">
              <a:latin typeface="+mn-lt"/>
              <a:ea typeface="ＭＳ Ｐゴシック" pitchFamily="34" charset="-128"/>
              <a:cs typeface="Times New Roman"/>
            </a:endParaRPr>
          </a:p>
          <a:p>
            <a:pPr algn="ctr">
              <a:spcBef>
                <a:spcPct val="20000"/>
              </a:spcBef>
            </a:pPr>
            <a:r>
              <a:rPr lang="en-US" sz="2800" dirty="0" smtClean="0">
                <a:latin typeface="+mn-lt"/>
                <a:ea typeface="ＭＳ Ｐゴシック" pitchFamily="34" charset="-128"/>
                <a:cs typeface="Times New Roman"/>
              </a:rPr>
              <a:t>= _____</a:t>
            </a:r>
          </a:p>
          <a:p>
            <a:pPr algn="ctr">
              <a:spcBef>
                <a:spcPct val="20000"/>
              </a:spcBef>
            </a:pPr>
            <a:endParaRPr lang="en-US" sz="2400" dirty="0">
              <a:latin typeface="Calibri"/>
              <a:ea typeface="Calibri"/>
              <a:cs typeface="Times New Roman"/>
            </a:endParaRPr>
          </a:p>
          <a:p>
            <a:pPr algn="ctr">
              <a:spcBef>
                <a:spcPct val="20000"/>
              </a:spcBef>
            </a:pPr>
            <a:r>
              <a:rPr lang="en-US" sz="2800" dirty="0">
                <a:ea typeface="ＭＳ Ｐゴシック" pitchFamily="34" charset="-128"/>
                <a:cs typeface="Times New Roman"/>
              </a:rPr>
              <a:t>÷ by </a:t>
            </a:r>
            <a:r>
              <a:rPr lang="en-US" sz="2800" dirty="0" smtClean="0">
                <a:ea typeface="ＭＳ Ｐゴシック" pitchFamily="34" charset="-128"/>
                <a:cs typeface="Times New Roman"/>
              </a:rPr>
              <a:t>4</a:t>
            </a:r>
          </a:p>
          <a:p>
            <a:pPr algn="ctr">
              <a:spcBef>
                <a:spcPct val="20000"/>
              </a:spcBef>
            </a:pPr>
            <a:endParaRPr lang="en-US" sz="2800" dirty="0" smtClean="0">
              <a:ea typeface="ＭＳ Ｐゴシック" pitchFamily="34" charset="-128"/>
              <a:cs typeface="Times New Roman"/>
            </a:endParaRPr>
          </a:p>
          <a:p>
            <a:pPr algn="ctr">
              <a:spcBef>
                <a:spcPct val="20000"/>
              </a:spcBef>
            </a:pPr>
            <a:r>
              <a:rPr lang="en-US" sz="2800" dirty="0" smtClean="0">
                <a:ea typeface="ＭＳ Ｐゴシック" pitchFamily="34" charset="-128"/>
                <a:cs typeface="Times New Roman"/>
              </a:rPr>
              <a:t>= the number of days for a cycle in your building</a:t>
            </a:r>
            <a:endParaRPr lang="en-US" sz="2800" dirty="0" smtClean="0">
              <a:ea typeface="ＭＳ Ｐゴシック" pitchFamily="34" charset="-128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</a:pPr>
            <a:endParaRPr lang="en-US" sz="2800" dirty="0"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184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46985" y="936435"/>
            <a:ext cx="7788925" cy="528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dirty="0" smtClean="0">
                <a:latin typeface="+mn-lt"/>
                <a:ea typeface="ＭＳ Ｐゴシック" pitchFamily="34" charset="-128"/>
              </a:rPr>
              <a:t>What is it going to take?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 smtClean="0">
                <a:latin typeface="Arial"/>
                <a:ea typeface="Calibri"/>
                <a:cs typeface="Times New Roman"/>
              </a:rPr>
              <a:t>Must have a goal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 smtClean="0">
                <a:latin typeface="Arial"/>
                <a:ea typeface="Calibri"/>
                <a:cs typeface="Times New Roman"/>
              </a:rPr>
              <a:t>Make it a numerical target (not fuzzy)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 smtClean="0">
                <a:latin typeface="Arial"/>
                <a:ea typeface="Calibri"/>
                <a:cs typeface="Times New Roman"/>
              </a:rPr>
              <a:t>Make it realistic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 smtClean="0">
                <a:latin typeface="Arial"/>
                <a:ea typeface="Calibri"/>
                <a:cs typeface="Times New Roman"/>
              </a:rPr>
              <a:t>How will you record and keep track of your notes?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400" dirty="0">
              <a:latin typeface="Arial"/>
              <a:ea typeface="Calibri"/>
              <a:cs typeface="Times New Roman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Arial"/>
                <a:ea typeface="Calibri"/>
                <a:cs typeface="Times New Roman"/>
              </a:rPr>
              <a:t>What do you have to do with your schedule, routines, style, etc. in order to build this into your day?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000" dirty="0">
              <a:latin typeface="Calibri"/>
              <a:ea typeface="Calibri"/>
              <a:cs typeface="Times New Roman"/>
            </a:endParaRPr>
          </a:p>
          <a:p>
            <a:pPr>
              <a:spcBef>
                <a:spcPct val="20000"/>
              </a:spcBef>
            </a:pPr>
            <a:endParaRPr lang="en-US" sz="2400" dirty="0" smtClean="0">
              <a:ea typeface="ＭＳ Ｐゴシック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761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</a:t>
            </a:r>
            <a:r>
              <a:rPr lang="en-US" dirty="0" smtClean="0"/>
              <a:t>off </a:t>
            </a:r>
            <a:r>
              <a:rPr lang="en-US" dirty="0"/>
              <a:t>the Y</a:t>
            </a:r>
            <a:r>
              <a:rPr lang="en-US" dirty="0" smtClean="0"/>
              <a:t>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did you do this year to start things off?</a:t>
            </a:r>
          </a:p>
          <a:p>
            <a:r>
              <a:rPr lang="en-US" dirty="0"/>
              <a:t>Ten minutes for the </a:t>
            </a:r>
            <a:r>
              <a:rPr lang="en-US" dirty="0" smtClean="0"/>
              <a:t>table,</a:t>
            </a:r>
            <a:br>
              <a:rPr lang="en-US" dirty="0" smtClean="0"/>
            </a:br>
            <a:r>
              <a:rPr lang="en-US" dirty="0" smtClean="0"/>
              <a:t>so </a:t>
            </a:r>
            <a:r>
              <a:rPr lang="en-US" dirty="0"/>
              <a:t>pace </a:t>
            </a:r>
            <a:r>
              <a:rPr lang="en-US" dirty="0" smtClean="0"/>
              <a:t>yourselves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07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900602"/>
              </p:ext>
            </p:extLst>
          </p:nvPr>
        </p:nvGraphicFramePr>
        <p:xfrm>
          <a:off x="681038" y="1085850"/>
          <a:ext cx="7781925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Worksheet" r:id="rId4" imgW="7781841" imgH="4686321" progId="Excel.Sheet.12">
                  <p:embed/>
                </p:oleObj>
              </mc:Choice>
              <mc:Fallback>
                <p:oleObj name="Worksheet" r:id="rId4" imgW="7781841" imgH="46863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1038" y="1085850"/>
                        <a:ext cx="7781925" cy="468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3801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045940"/>
              </p:ext>
            </p:extLst>
          </p:nvPr>
        </p:nvGraphicFramePr>
        <p:xfrm>
          <a:off x="681038" y="1085850"/>
          <a:ext cx="7781925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Worksheet" r:id="rId4" imgW="7781841" imgH="4686321" progId="Excel.Sheet.12">
                  <p:embed/>
                </p:oleObj>
              </mc:Choice>
              <mc:Fallback>
                <p:oleObj name="Worksheet" r:id="rId4" imgW="7781841" imgH="46863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1038" y="1085850"/>
                        <a:ext cx="7781925" cy="468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19793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422840"/>
              </p:ext>
            </p:extLst>
          </p:nvPr>
        </p:nvGraphicFramePr>
        <p:xfrm>
          <a:off x="681038" y="1085850"/>
          <a:ext cx="7781925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Worksheet" r:id="rId4" imgW="7781841" imgH="4686321" progId="Excel.Sheet.12">
                  <p:embed/>
                </p:oleObj>
              </mc:Choice>
              <mc:Fallback>
                <p:oleObj name="Worksheet" r:id="rId4" imgW="7781841" imgH="46863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1038" y="1085850"/>
                        <a:ext cx="7781925" cy="468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05478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56319"/>
              </p:ext>
            </p:extLst>
          </p:nvPr>
        </p:nvGraphicFramePr>
        <p:xfrm>
          <a:off x="681038" y="1085850"/>
          <a:ext cx="7781925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Worksheet" r:id="rId4" imgW="7781841" imgH="4686321" progId="Excel.Sheet.12">
                  <p:embed/>
                </p:oleObj>
              </mc:Choice>
              <mc:Fallback>
                <p:oleObj name="Worksheet" r:id="rId4" imgW="7781841" imgH="46863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1038" y="1085850"/>
                        <a:ext cx="7781925" cy="468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29643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69483"/>
              </p:ext>
            </p:extLst>
          </p:nvPr>
        </p:nvGraphicFramePr>
        <p:xfrm>
          <a:off x="681038" y="1085850"/>
          <a:ext cx="7781925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Worksheet" r:id="rId4" imgW="7781841" imgH="4686321" progId="Excel.Sheet.12">
                  <p:embed/>
                </p:oleObj>
              </mc:Choice>
              <mc:Fallback>
                <p:oleObj name="Worksheet" r:id="rId4" imgW="7781841" imgH="46863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1038" y="1085850"/>
                        <a:ext cx="7781925" cy="468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11689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Evidence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34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Studies Mini-Observation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724" y="5179202"/>
            <a:ext cx="3753276" cy="136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Observe what the teacher and the students are doing in this </a:t>
            </a:r>
            <a:r>
              <a:rPr lang="en-US" dirty="0" smtClean="0"/>
              <a:t>lesson (5 minutes)</a:t>
            </a:r>
            <a:endParaRPr lang="en-US" dirty="0"/>
          </a:p>
          <a:p>
            <a:r>
              <a:rPr lang="en-US" dirty="0"/>
              <a:t>Collect evidence electronically; be prepared to share your evidence</a:t>
            </a:r>
            <a:r>
              <a:rPr lang="en-US" dirty="0" smtClean="0"/>
              <a:t>.</a:t>
            </a:r>
          </a:p>
          <a:p>
            <a:r>
              <a:rPr lang="en-US" dirty="0"/>
              <a:t>Report out an item or two of evidence</a:t>
            </a:r>
          </a:p>
          <a:p>
            <a:r>
              <a:rPr lang="en-US" dirty="0"/>
              <a:t>Label it by NYS Teaching Standard (as a </a:t>
            </a:r>
            <a:r>
              <a:rPr lang="en-US" dirty="0" smtClean="0"/>
              <a:t>group)</a:t>
            </a:r>
          </a:p>
          <a:p>
            <a:r>
              <a:rPr lang="en-US" dirty="0" smtClean="0"/>
              <a:t>Sort </a:t>
            </a:r>
            <a:r>
              <a:rPr lang="en-US" dirty="0"/>
              <a:t>it </a:t>
            </a:r>
            <a:r>
              <a:rPr lang="en-US" dirty="0" smtClean="0"/>
              <a:t>together (then do yours)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366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71180" y="936435"/>
            <a:ext cx="7788925" cy="383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Make some </a:t>
            </a:r>
            <a:r>
              <a:rPr lang="en-US" sz="32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observations </a:t>
            </a:r>
            <a:r>
              <a:rPr lang="en-US" sz="3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about</a:t>
            </a:r>
            <a:r>
              <a:rPr lang="en-US" sz="32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you </a:t>
            </a:r>
            <a:r>
              <a:rPr lang="en-US" sz="3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and</a:t>
            </a:r>
            <a:r>
              <a:rPr lang="en-US" sz="32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sorted evidence.</a:t>
            </a:r>
            <a:endParaRPr lang="en-US" sz="32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2173" y="2466975"/>
            <a:ext cx="3638550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6" r="11027" b="7664"/>
          <a:stretch/>
        </p:blipFill>
        <p:spPr bwMode="auto">
          <a:xfrm>
            <a:off x="5090608" y="540680"/>
            <a:ext cx="3357349" cy="564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1419382" y="914400"/>
            <a:ext cx="4056422" cy="5219700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en-US" b="1" dirty="0" smtClean="0"/>
              <a:t>Why is this important?</a:t>
            </a:r>
          </a:p>
          <a:p>
            <a:r>
              <a:rPr lang="en-US" dirty="0" smtClean="0"/>
              <a:t>We are human beings and we bring with our own lenses and experience and biases. </a:t>
            </a:r>
          </a:p>
          <a:p>
            <a:r>
              <a:rPr lang="en-US" dirty="0" smtClean="0"/>
              <a:t>There’s no chance at fairness, reliability and validity unless we can observe things similarly, from classroom to classroom and school to school and district to district</a:t>
            </a:r>
          </a:p>
        </p:txBody>
      </p:sp>
    </p:spTree>
    <p:extLst>
      <p:ext uri="{BB962C8B-B14F-4D97-AF65-F5344CB8AC3E}">
        <p14:creationId xmlns:p14="http://schemas.microsoft.com/office/powerpoint/2010/main" val="74485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t="10354" r="51307" b="13249"/>
          <a:stretch/>
        </p:blipFill>
        <p:spPr bwMode="auto">
          <a:xfrm>
            <a:off x="1433014" y="1358434"/>
            <a:ext cx="6741993" cy="4987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22979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" r="19090" b="4292"/>
          <a:stretch/>
        </p:blipFill>
        <p:spPr>
          <a:xfrm>
            <a:off x="2017615" y="941382"/>
            <a:ext cx="5207001" cy="5128300"/>
          </a:xfrm>
        </p:spPr>
      </p:pic>
    </p:spTree>
    <p:extLst>
      <p:ext uri="{BB962C8B-B14F-4D97-AF65-F5344CB8AC3E}">
        <p14:creationId xmlns:p14="http://schemas.microsoft.com/office/powerpoint/2010/main" val="80904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Questions</a:t>
            </a:r>
          </a:p>
          <a:p>
            <a:pPr marL="68580" indent="0">
              <a:buNone/>
            </a:pPr>
            <a:r>
              <a:rPr lang="en-US" dirty="0" smtClean="0"/>
              <a:t>Visiting the </a:t>
            </a:r>
            <a:r>
              <a:rPr lang="en-US" dirty="0"/>
              <a:t>Parking </a:t>
            </a:r>
            <a:r>
              <a:rPr lang="en-US" dirty="0" smtClean="0"/>
              <a:t>Lot</a:t>
            </a:r>
          </a:p>
          <a:p>
            <a:pPr marL="68580" indent="0">
              <a:buNone/>
            </a:pPr>
            <a:r>
              <a:rPr lang="en-US" dirty="0" smtClean="0"/>
              <a:t>+/</a:t>
            </a:r>
            <a:r>
              <a:rPr lang="en-US" dirty="0"/>
              <a:t>∆</a:t>
            </a:r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61565" y="3781126"/>
            <a:ext cx="4505899" cy="11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30137" y="3536914"/>
            <a:ext cx="0" cy="1733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61615" y="3450619"/>
            <a:ext cx="1399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70972" y="3459799"/>
            <a:ext cx="14872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∆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07133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>
            <a:lumMod val="60000"/>
            <a:lumOff val="4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1295400"/>
            <a:ext cx="7924800" cy="4267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latin typeface="Arial Black" pitchFamily="34" charset="0"/>
              </a:rPr>
              <a:t>Ever wonder about those people who say they are giving more than 100 percent?</a:t>
            </a:r>
          </a:p>
        </p:txBody>
      </p:sp>
    </p:spTree>
    <p:extLst>
      <p:ext uri="{BB962C8B-B14F-4D97-AF65-F5344CB8AC3E}">
        <p14:creationId xmlns:p14="http://schemas.microsoft.com/office/powerpoint/2010/main" val="477349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4" name="Text Box 1026"/>
          <p:cNvSpPr txBox="1">
            <a:spLocks noChangeArrowheads="1"/>
          </p:cNvSpPr>
          <p:nvPr/>
        </p:nvSpPr>
        <p:spPr bwMode="auto">
          <a:xfrm>
            <a:off x="509520" y="827968"/>
            <a:ext cx="8382000" cy="521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 Black" pitchFamily="34" charset="0"/>
              </a:rPr>
              <a:t>If: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 Black" pitchFamily="34" charset="0"/>
              </a:rPr>
              <a:t>A B C D E F G H I J K L M N O           P Q R S T U V W X Y Z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 Black" pitchFamily="34" charset="0"/>
              </a:rPr>
              <a:t>Is represented as: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 Black" pitchFamily="34" charset="0"/>
              </a:rPr>
              <a:t>1 2 3 4 5 6 7 8 9 10 11 12 13 14 15 16 17 18 19 20 21 22 23 24 25 26 </a:t>
            </a:r>
          </a:p>
          <a:p>
            <a:pPr eaLnBrk="1" hangingPunct="1">
              <a:spcBef>
                <a:spcPct val="50000"/>
              </a:spcBef>
            </a:pPr>
            <a:endParaRPr lang="en-US" sz="3200" dirty="0">
              <a:latin typeface="Arial Black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 Black" pitchFamily="34" charset="0"/>
              </a:rPr>
              <a:t>Then…</a:t>
            </a:r>
          </a:p>
        </p:txBody>
      </p:sp>
    </p:spTree>
    <p:extLst>
      <p:ext uri="{BB962C8B-B14F-4D97-AF65-F5344CB8AC3E}">
        <p14:creationId xmlns:p14="http://schemas.microsoft.com/office/powerpoint/2010/main" val="273802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69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114550"/>
            <a:ext cx="7772400" cy="10001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</a:rPr>
              <a:t>H A R D W O R K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962400"/>
            <a:ext cx="62484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</a:rPr>
              <a:t>8 1 18 4 23 15 18 11</a:t>
            </a:r>
          </a:p>
        </p:txBody>
      </p:sp>
    </p:spTree>
    <p:extLst>
      <p:ext uri="{BB962C8B-B14F-4D97-AF65-F5344CB8AC3E}">
        <p14:creationId xmlns:p14="http://schemas.microsoft.com/office/powerpoint/2010/main" val="3124748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69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114550"/>
            <a:ext cx="7772400" cy="10001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</a:rPr>
              <a:t>H A R D W O R K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962400"/>
            <a:ext cx="62484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</a:rPr>
              <a:t>8 1 18 4 23 15 18 11  =  98%</a:t>
            </a:r>
          </a:p>
        </p:txBody>
      </p:sp>
    </p:spTree>
    <p:extLst>
      <p:ext uri="{BB962C8B-B14F-4D97-AF65-F5344CB8AC3E}">
        <p14:creationId xmlns:p14="http://schemas.microsoft.com/office/powerpoint/2010/main" val="1642235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114550"/>
            <a:ext cx="7772400" cy="10001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</a:rPr>
              <a:t>K N O W L E D G E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914400" y="3962400"/>
            <a:ext cx="70104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</a:rPr>
              <a:t>11 14 15 23 12 5 4 7 5  =</a:t>
            </a:r>
          </a:p>
        </p:txBody>
      </p:sp>
    </p:spTree>
    <p:extLst>
      <p:ext uri="{BB962C8B-B14F-4D97-AF65-F5344CB8AC3E}">
        <p14:creationId xmlns:p14="http://schemas.microsoft.com/office/powerpoint/2010/main" val="878409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114550"/>
            <a:ext cx="7772400" cy="10001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</a:rPr>
              <a:t>K N O W L E D G E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914400" y="3962400"/>
            <a:ext cx="70104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</a:rPr>
              <a:t>11 14 15 23 12 5 4 7 5  =  96%</a:t>
            </a:r>
          </a:p>
        </p:txBody>
      </p:sp>
    </p:spTree>
    <p:extLst>
      <p:ext uri="{BB962C8B-B14F-4D97-AF65-F5344CB8AC3E}">
        <p14:creationId xmlns:p14="http://schemas.microsoft.com/office/powerpoint/2010/main" val="3803458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>
            <a:lumMod val="60000"/>
            <a:lumOff val="4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74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762000" y="1828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</a:rPr>
              <a:t>A T T I T U D E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6363" y="4191000"/>
            <a:ext cx="5656262" cy="122078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</a:rPr>
              <a:t>1 20 20 9 20 21 4 5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295400" y="762000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Arial Black" pitchFamily="34" charset="0"/>
              </a:rPr>
              <a:t>But…</a:t>
            </a:r>
          </a:p>
        </p:txBody>
      </p:sp>
    </p:spTree>
    <p:extLst>
      <p:ext uri="{BB962C8B-B14F-4D97-AF65-F5344CB8AC3E}">
        <p14:creationId xmlns:p14="http://schemas.microsoft.com/office/powerpoint/2010/main" val="1578601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>
            <a:lumMod val="60000"/>
            <a:lumOff val="4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74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762000" y="1828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</a:rPr>
              <a:t>A T T I T U D E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6363" y="4191000"/>
            <a:ext cx="5656262" cy="1220788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</a:rPr>
              <a:t>1 20 20 9 20 21 4 5  = 100%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295400" y="762000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Arial Black" pitchFamily="34" charset="0"/>
              </a:rPr>
              <a:t>But…</a:t>
            </a:r>
          </a:p>
        </p:txBody>
      </p:sp>
    </p:spTree>
    <p:extLst>
      <p:ext uri="{BB962C8B-B14F-4D97-AF65-F5344CB8AC3E}">
        <p14:creationId xmlns:p14="http://schemas.microsoft.com/office/powerpoint/2010/main" val="897069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>
            <a:lumMod val="60000"/>
            <a:lumOff val="4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77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757238" y="2620963"/>
            <a:ext cx="7340600" cy="960437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</a:rPr>
              <a:t>B U L L S H I T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</a:rPr>
              <a:t>2 21 12 12 19 8 9 20  =  103%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14399" y="838200"/>
            <a:ext cx="21017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Arial Black" pitchFamily="34" charset="0"/>
              </a:rPr>
              <a:t>And…</a:t>
            </a:r>
          </a:p>
        </p:txBody>
      </p:sp>
    </p:spTree>
    <p:extLst>
      <p:ext uri="{BB962C8B-B14F-4D97-AF65-F5344CB8AC3E}">
        <p14:creationId xmlns:p14="http://schemas.microsoft.com/office/powerpoint/2010/main" val="2149873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5719"/>
            <a:ext cx="8468436" cy="50633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Before we </a:t>
            </a:r>
            <a:r>
              <a:rPr lang="en-US" dirty="0" smtClean="0"/>
              <a:t>move on, </a:t>
            </a:r>
            <a:r>
              <a:rPr lang="en-US" dirty="0"/>
              <a:t>some review:</a:t>
            </a:r>
          </a:p>
          <a:p>
            <a:r>
              <a:rPr lang="en-US" dirty="0"/>
              <a:t>The three priorities of the Teaching Standards and the rubrics</a:t>
            </a:r>
          </a:p>
          <a:p>
            <a:r>
              <a:rPr lang="en-US" dirty="0"/>
              <a:t>NYS Teaching Standards</a:t>
            </a:r>
          </a:p>
          <a:p>
            <a:r>
              <a:rPr lang="en-US" dirty="0"/>
              <a:t>Evidence Collection</a:t>
            </a:r>
          </a:p>
          <a:p>
            <a:r>
              <a:rPr lang="en-US" dirty="0" smtClean="0"/>
              <a:t>Bias</a:t>
            </a:r>
          </a:p>
          <a:p>
            <a:pPr marL="0" indent="0">
              <a:buNone/>
            </a:pPr>
            <a:r>
              <a:rPr lang="en-US" dirty="0"/>
              <a:t>Each of the four group members </a:t>
            </a:r>
            <a:r>
              <a:rPr lang="en-US" dirty="0" smtClean="0"/>
              <a:t>choose </a:t>
            </a:r>
            <a:r>
              <a:rPr lang="en-US" dirty="0"/>
              <a:t>one of the </a:t>
            </a:r>
            <a:r>
              <a:rPr lang="en-US" dirty="0" smtClean="0"/>
              <a:t>four (above). </a:t>
            </a:r>
            <a:r>
              <a:rPr lang="en-US" dirty="0"/>
              <a:t>You have two minutes to prepare a one-minute elevator speech about your item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Conduct fast-paced reporting out (one minute limit)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61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457200" y="990600"/>
            <a:ext cx="8153400" cy="4876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</a:rPr>
              <a:t>So, it stands to reason that hard work and knowledge will get you close, attitude will get you there, but bullshit will put you over the top.</a:t>
            </a:r>
          </a:p>
        </p:txBody>
      </p:sp>
    </p:spTree>
    <p:extLst>
      <p:ext uri="{BB962C8B-B14F-4D97-AF65-F5344CB8AC3E}">
        <p14:creationId xmlns:p14="http://schemas.microsoft.com/office/powerpoint/2010/main" val="2134132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</a:t>
            </a:r>
            <a:r>
              <a:rPr lang="en-US" dirty="0" smtClean="0"/>
              <a:t>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21" y="1690915"/>
            <a:ext cx="896657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September 30</a:t>
            </a:r>
            <a:r>
              <a:rPr lang="en-US" baseline="30000" dirty="0" smtClean="0"/>
              <a:t>th – </a:t>
            </a:r>
            <a:r>
              <a:rPr lang="en-US" u="sng" dirty="0" smtClean="0">
                <a:solidFill>
                  <a:schemeClr val="tx2"/>
                </a:solidFill>
              </a:rPr>
              <a:t>POSSIBLE CANCELLATION</a:t>
            </a:r>
            <a:endParaRPr lang="en-US" u="sng" dirty="0">
              <a:solidFill>
                <a:schemeClr val="tx2"/>
              </a:solidFill>
            </a:endParaRPr>
          </a:p>
          <a:p>
            <a:r>
              <a:rPr lang="en-US" dirty="0" smtClean="0"/>
              <a:t>October 14th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Agendas </a:t>
            </a:r>
            <a:r>
              <a:rPr lang="en-US" dirty="0" smtClean="0"/>
              <a:t>will include</a:t>
            </a:r>
          </a:p>
          <a:p>
            <a:pPr lvl="1"/>
            <a:r>
              <a:rPr lang="en-US" dirty="0" smtClean="0"/>
              <a:t>Evidence Collection</a:t>
            </a:r>
          </a:p>
          <a:p>
            <a:pPr lvl="1"/>
            <a:r>
              <a:rPr lang="en-US" dirty="0" smtClean="0"/>
              <a:t>Ongoing Growth-Producing 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90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Beginning of the Year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15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Year at a Glance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99" y="1625828"/>
            <a:ext cx="3086670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Beginning of the Year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4240" y="2374448"/>
            <a:ext cx="2743200" cy="3951288"/>
          </a:xfrm>
        </p:spPr>
        <p:txBody>
          <a:bodyPr/>
          <a:lstStyle/>
          <a:p>
            <a:r>
              <a:rPr lang="en-US" dirty="0"/>
              <a:t>Beginning of the year meeting</a:t>
            </a:r>
          </a:p>
          <a:p>
            <a:r>
              <a:rPr lang="en-US" dirty="0"/>
              <a:t>Standards I and II</a:t>
            </a:r>
          </a:p>
          <a:p>
            <a:r>
              <a:rPr lang="en-US" dirty="0"/>
              <a:t>SLO and </a:t>
            </a:r>
            <a:br>
              <a:rPr lang="en-US" dirty="0"/>
            </a:br>
            <a:r>
              <a:rPr lang="en-US" dirty="0"/>
              <a:t>local (LAT) target setting</a:t>
            </a:r>
          </a:p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246224" y="1641748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End of the Year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246224" y="2390368"/>
            <a:ext cx="2743200" cy="3951288"/>
          </a:xfrm>
        </p:spPr>
        <p:txBody>
          <a:bodyPr>
            <a:normAutofit fontScale="92500"/>
          </a:bodyPr>
          <a:lstStyle/>
          <a:p>
            <a:r>
              <a:rPr lang="en-US" dirty="0"/>
              <a:t>Evidence from the year collected</a:t>
            </a:r>
          </a:p>
          <a:p>
            <a:r>
              <a:rPr lang="en-US" dirty="0"/>
              <a:t>Compare collected evidence to the </a:t>
            </a:r>
            <a:r>
              <a:rPr lang="en-US" dirty="0" smtClean="0"/>
              <a:t>rubric</a:t>
            </a:r>
          </a:p>
          <a:p>
            <a:r>
              <a:rPr lang="en-US" dirty="0" smtClean="0"/>
              <a:t>Summative score determination and communication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202669" y="1632119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Ongoing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3202669" y="2380739"/>
            <a:ext cx="2743200" cy="3951288"/>
          </a:xfrm>
        </p:spPr>
        <p:txBody>
          <a:bodyPr/>
          <a:lstStyle/>
          <a:p>
            <a:r>
              <a:rPr lang="en-US" dirty="0"/>
              <a:t>Evidence Submission by </a:t>
            </a:r>
            <a:br>
              <a:rPr lang="en-US" dirty="0"/>
            </a:br>
            <a:r>
              <a:rPr lang="en-US" dirty="0"/>
              <a:t>Teacher</a:t>
            </a:r>
          </a:p>
          <a:p>
            <a:r>
              <a:rPr lang="en-US" dirty="0"/>
              <a:t>Evidence Collection</a:t>
            </a:r>
          </a:p>
          <a:p>
            <a:r>
              <a:rPr lang="en-US" dirty="0"/>
              <a:t>Sharing the evidence</a:t>
            </a:r>
          </a:p>
          <a:p>
            <a:r>
              <a:rPr lang="en-US" dirty="0"/>
              <a:t>Feedback </a:t>
            </a:r>
            <a:r>
              <a:rPr lang="en-US" dirty="0" smtClean="0"/>
              <a:t>Conversations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30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Year at a Glance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99" y="1625828"/>
            <a:ext cx="3086670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Beginning of the Year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4240" y="2374448"/>
            <a:ext cx="2743200" cy="3951288"/>
          </a:xfrm>
        </p:spPr>
        <p:txBody>
          <a:bodyPr/>
          <a:lstStyle/>
          <a:p>
            <a:r>
              <a:rPr lang="en-US" dirty="0"/>
              <a:t>Beginning of the year meeting</a:t>
            </a:r>
          </a:p>
          <a:p>
            <a:r>
              <a:rPr lang="en-US" dirty="0"/>
              <a:t>Standards I and II</a:t>
            </a:r>
          </a:p>
          <a:p>
            <a:r>
              <a:rPr lang="en-US" dirty="0"/>
              <a:t>SLO and </a:t>
            </a:r>
            <a:br>
              <a:rPr lang="en-US" dirty="0"/>
            </a:br>
            <a:r>
              <a:rPr lang="en-US" dirty="0"/>
              <a:t>local (LAT) target setting</a:t>
            </a:r>
          </a:p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246224" y="1641748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End of the Year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246224" y="2390368"/>
            <a:ext cx="2743200" cy="3951288"/>
          </a:xfrm>
        </p:spPr>
        <p:txBody>
          <a:bodyPr>
            <a:normAutofit fontScale="92500"/>
          </a:bodyPr>
          <a:lstStyle/>
          <a:p>
            <a:r>
              <a:rPr lang="en-US" dirty="0"/>
              <a:t>Evidence from the year collected</a:t>
            </a:r>
          </a:p>
          <a:p>
            <a:r>
              <a:rPr lang="en-US" dirty="0"/>
              <a:t>Compare collected evidence to the </a:t>
            </a:r>
            <a:r>
              <a:rPr lang="en-US" dirty="0" smtClean="0"/>
              <a:t>rubric</a:t>
            </a:r>
          </a:p>
          <a:p>
            <a:r>
              <a:rPr lang="en-US" dirty="0" smtClean="0"/>
              <a:t>Summative score determination and communication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202669" y="1632119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Ongoing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3202669" y="2380739"/>
            <a:ext cx="2743200" cy="3951288"/>
          </a:xfrm>
        </p:spPr>
        <p:txBody>
          <a:bodyPr/>
          <a:lstStyle/>
          <a:p>
            <a:r>
              <a:rPr lang="en-US" dirty="0"/>
              <a:t>Evidence Submission by </a:t>
            </a:r>
            <a:br>
              <a:rPr lang="en-US" dirty="0"/>
            </a:br>
            <a:r>
              <a:rPr lang="en-US" dirty="0"/>
              <a:t>Teacher</a:t>
            </a:r>
          </a:p>
          <a:p>
            <a:r>
              <a:rPr lang="en-US" dirty="0"/>
              <a:t>Evidence Collection</a:t>
            </a:r>
          </a:p>
          <a:p>
            <a:r>
              <a:rPr lang="en-US" dirty="0"/>
              <a:t>Sharing the evidence</a:t>
            </a:r>
          </a:p>
          <a:p>
            <a:r>
              <a:rPr lang="en-US" dirty="0"/>
              <a:t>Feedback </a:t>
            </a:r>
            <a:r>
              <a:rPr lang="en-US" dirty="0" smtClean="0"/>
              <a:t>Conversations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05441" y="1696239"/>
            <a:ext cx="3247846" cy="73755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60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71" y="1222871"/>
            <a:ext cx="4296199" cy="602926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Beginning of the Year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Beginning of the year meeting</a:t>
            </a: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Standards I and II</a:t>
            </a: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SLO and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local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(LAT) target setting</a:t>
            </a:r>
          </a:p>
          <a:p>
            <a:pPr marL="365760" lvl="1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42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" t="9698" r="50862" b="6573"/>
          <a:stretch/>
        </p:blipFill>
        <p:spPr bwMode="auto">
          <a:xfrm>
            <a:off x="4335328" y="1883368"/>
            <a:ext cx="4572000" cy="36660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29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1755</TotalTime>
  <Words>1354</Words>
  <Application>Microsoft Office PowerPoint</Application>
  <PresentationFormat>On-screen Show (4:3)</PresentationFormat>
  <Paragraphs>261</Paragraphs>
  <Slides>51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IS_template</vt:lpstr>
      <vt:lpstr>Worksheet</vt:lpstr>
      <vt:lpstr>Lead Evaluator Training</vt:lpstr>
      <vt:lpstr>Agenda</vt:lpstr>
      <vt:lpstr>Starting off the Year</vt:lpstr>
      <vt:lpstr>PowerPoint Presentation</vt:lpstr>
      <vt:lpstr>Review</vt:lpstr>
      <vt:lpstr>Beginning of the Year Meeting</vt:lpstr>
      <vt:lpstr>The Year at a Glance</vt:lpstr>
      <vt:lpstr>The Year at a Glance</vt:lpstr>
      <vt:lpstr>PowerPoint Presentation</vt:lpstr>
      <vt:lpstr>SLO Review</vt:lpstr>
      <vt:lpstr>Ms. Montoya’s SLO</vt:lpstr>
      <vt:lpstr>Meet Ms. Montoya</vt:lpstr>
      <vt:lpstr>PowerPoint Presentation</vt:lpstr>
      <vt:lpstr>The Power of Mini-Observations</vt:lpstr>
      <vt:lpstr>The Year at a Glance</vt:lpstr>
      <vt:lpstr>PowerPoint Presentation</vt:lpstr>
      <vt:lpstr>PowerPoint Presentation</vt:lpstr>
      <vt:lpstr>PowerPoint Presentation</vt:lpstr>
      <vt:lpstr>Jigsaw</vt:lpstr>
      <vt:lpstr>Kim says:</vt:lpstr>
      <vt:lpstr>Kim says:</vt:lpstr>
      <vt:lpstr>Kim says:</vt:lpstr>
      <vt:lpstr>Kim says:</vt:lpstr>
      <vt:lpstr>Kim says:</vt:lpstr>
      <vt:lpstr>Kim says:</vt:lpstr>
      <vt:lpstr>Kim says: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Evidence Collection</vt:lpstr>
      <vt:lpstr>Social Studies Mini-Observation</vt:lpstr>
      <vt:lpstr>PowerPoint Presentation</vt:lpstr>
      <vt:lpstr>PowerPoint Presentation</vt:lpstr>
      <vt:lpstr>Resources</vt:lpstr>
      <vt:lpstr>PowerPoint Presentation</vt:lpstr>
      <vt:lpstr>Ever wonder about those people who say they are giving more than 100 percent?</vt:lpstr>
      <vt:lpstr>PowerPoint Presentation</vt:lpstr>
      <vt:lpstr>H A R D W O R K</vt:lpstr>
      <vt:lpstr>H A R D W O R K</vt:lpstr>
      <vt:lpstr>K N O W L E D G E</vt:lpstr>
      <vt:lpstr>K N O W L E D G E</vt:lpstr>
      <vt:lpstr>A T T I T U D E</vt:lpstr>
      <vt:lpstr>A T T I T U D E</vt:lpstr>
      <vt:lpstr>B U L L S H I T</vt:lpstr>
      <vt:lpstr>PowerPoint Presentation</vt:lpstr>
      <vt:lpstr>Next Sessions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Craig</dc:creator>
  <cp:lastModifiedBy>Jeff Craig</cp:lastModifiedBy>
  <cp:revision>89</cp:revision>
  <cp:lastPrinted>2012-09-14T11:38:28Z</cp:lastPrinted>
  <dcterms:created xsi:type="dcterms:W3CDTF">2012-08-15T11:27:34Z</dcterms:created>
  <dcterms:modified xsi:type="dcterms:W3CDTF">2014-09-15T15:10:21Z</dcterms:modified>
</cp:coreProperties>
</file>