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34" r:id="rId3"/>
    <p:sldId id="335" r:id="rId4"/>
    <p:sldId id="295" r:id="rId5"/>
    <p:sldId id="336" r:id="rId6"/>
    <p:sldId id="337" r:id="rId7"/>
    <p:sldId id="338" r:id="rId8"/>
    <p:sldId id="339" r:id="rId9"/>
    <p:sldId id="340" r:id="rId10"/>
    <p:sldId id="343" r:id="rId11"/>
    <p:sldId id="365" r:id="rId12"/>
    <p:sldId id="366" r:id="rId13"/>
    <p:sldId id="304" r:id="rId14"/>
    <p:sldId id="364" r:id="rId15"/>
    <p:sldId id="347" r:id="rId16"/>
    <p:sldId id="305" r:id="rId17"/>
    <p:sldId id="306" r:id="rId18"/>
    <p:sldId id="344" r:id="rId19"/>
    <p:sldId id="345" r:id="rId20"/>
    <p:sldId id="348" r:id="rId21"/>
    <p:sldId id="351" r:id="rId22"/>
    <p:sldId id="352" r:id="rId23"/>
    <p:sldId id="353" r:id="rId24"/>
    <p:sldId id="354" r:id="rId25"/>
    <p:sldId id="355" r:id="rId26"/>
    <p:sldId id="356" r:id="rId27"/>
    <p:sldId id="314" r:id="rId28"/>
    <p:sldId id="315" r:id="rId29"/>
    <p:sldId id="317" r:id="rId30"/>
    <p:sldId id="357" r:id="rId31"/>
    <p:sldId id="358" r:id="rId32"/>
    <p:sldId id="359" r:id="rId33"/>
    <p:sldId id="360" r:id="rId34"/>
    <p:sldId id="361" r:id="rId35"/>
    <p:sldId id="363" r:id="rId36"/>
    <p:sldId id="362" r:id="rId37"/>
    <p:sldId id="319" r:id="rId38"/>
    <p:sldId id="320" r:id="rId39"/>
    <p:sldId id="346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290" r:id="rId5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70" d="100"/>
          <a:sy n="70" d="100"/>
        </p:scale>
        <p:origin x="-81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9DED-37B1-4AC9-8812-B9322693CF4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6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CB440-FC40-4188-8B9C-54C015557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36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this fast-paced; use the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 smtClean="0"/>
              <a:t>Visit the resources on the page. Go through them. </a:t>
            </a:r>
          </a:p>
          <a:p>
            <a:pPr>
              <a:spcBef>
                <a:spcPct val="0"/>
              </a:spcBef>
            </a:pPr>
            <a:endParaRPr lang="en-US" b="0" dirty="0" smtClean="0"/>
          </a:p>
          <a:p>
            <a:pPr>
              <a:spcBef>
                <a:spcPct val="0"/>
              </a:spcBef>
            </a:pPr>
            <a:r>
              <a:rPr lang="en-US" b="0" baseline="0" dirty="0" smtClean="0"/>
              <a:t>.</a:t>
            </a:r>
            <a:endParaRPr lang="en-US" b="0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 the </a:t>
            </a:r>
            <a:r>
              <a:rPr lang="en-US" baseline="0" dirty="0" err="1" smtClean="0"/>
              <a:t>MontoyaSLOTargetSetting</a:t>
            </a:r>
            <a:r>
              <a:rPr lang="en-US" baseline="0" dirty="0" smtClean="0"/>
              <a:t> file to demonstrate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simulation is designed to help evaluators prepare for the Beginning of the Year meetings they</a:t>
            </a:r>
            <a:r>
              <a:rPr lang="en-US" baseline="0" dirty="0" smtClean="0"/>
              <a:t> will soon be holding. This scenario is truncated because it does not include LATs because districts are doing so many different things at the local level.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Partners plan for the meeting. Then, partners match up with another set at their table and one set does the role play while the other watches and afterward provides feedback.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6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files/folder1602/MontoyaSLOTargetSetting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2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3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4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5.xls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7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2013-2014</a:t>
            </a:r>
          </a:p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SLO Review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</a:t>
            </a:r>
          </a:p>
          <a:p>
            <a:r>
              <a:rPr lang="en-US" dirty="0" smtClean="0"/>
              <a:t>Learning Content</a:t>
            </a:r>
          </a:p>
          <a:p>
            <a:r>
              <a:rPr lang="en-US" dirty="0" smtClean="0"/>
              <a:t>Interval of Time</a:t>
            </a:r>
          </a:p>
          <a:p>
            <a:r>
              <a:rPr lang="en-US" dirty="0" smtClean="0"/>
              <a:t>Evidence</a:t>
            </a:r>
          </a:p>
          <a:p>
            <a:r>
              <a:rPr lang="en-US" dirty="0" smtClean="0"/>
              <a:t>Baseline</a:t>
            </a:r>
          </a:p>
          <a:p>
            <a:r>
              <a:rPr lang="en-US" dirty="0" smtClean="0"/>
              <a:t>Target</a:t>
            </a:r>
          </a:p>
          <a:p>
            <a:r>
              <a:rPr lang="en-US" dirty="0" smtClean="0"/>
              <a:t>HEDI</a:t>
            </a:r>
          </a:p>
          <a:p>
            <a:r>
              <a:rPr lang="en-US" dirty="0" smtClean="0"/>
              <a:t>Rationale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Ms. Montoya’s SLO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fundamental goal is to set a target for STUDENTS at the end of the year on a summative assessment</a:t>
            </a:r>
          </a:p>
          <a:p>
            <a:r>
              <a:rPr lang="en-US" dirty="0" smtClean="0"/>
              <a:t>There are three basic ways to do this:</a:t>
            </a:r>
          </a:p>
          <a:p>
            <a:pPr lvl="1"/>
            <a:r>
              <a:rPr lang="en-US" dirty="0" smtClean="0"/>
              <a:t>Group target</a:t>
            </a:r>
          </a:p>
          <a:p>
            <a:pPr lvl="1"/>
            <a:r>
              <a:rPr lang="en-US" dirty="0" smtClean="0"/>
              <a:t>Individual targets</a:t>
            </a:r>
          </a:p>
          <a:p>
            <a:pPr lvl="1"/>
            <a:r>
              <a:rPr lang="en-US" dirty="0" smtClean="0"/>
              <a:t>Banded targets</a:t>
            </a:r>
          </a:p>
          <a:p>
            <a:r>
              <a:rPr lang="en-US" dirty="0" smtClean="0">
                <a:hlinkClick r:id="rId3"/>
              </a:rPr>
              <a:t>Examples</a:t>
            </a:r>
            <a:endParaRPr lang="en-US" dirty="0" smtClean="0"/>
          </a:p>
          <a:p>
            <a:r>
              <a:rPr lang="en-US" dirty="0" smtClean="0"/>
              <a:t>How it works at the end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Meet Ms. Montoya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goal is to plan for and conduct a “beginning of the year” meeting</a:t>
            </a:r>
          </a:p>
          <a:p>
            <a:r>
              <a:rPr lang="en-US" dirty="0" smtClean="0"/>
              <a:t>With a partner, plan the meeting. Do you want a shared agenda? Pre-meeting reflection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4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Break!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During the break,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 out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some of the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ideas your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colleagues have tried so far this year on the “wall.”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114209"/>
            <a:ext cx="5467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85169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70180" y="391208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54558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</a:rPr>
              <a:t>Conversation,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Questions &amp;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Discussion</a:t>
            </a:r>
            <a:endParaRPr lang="en-US" b="1" dirty="0">
              <a:latin typeface="+mj-lt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Respect &amp;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Rapport</a:t>
            </a:r>
            <a:endParaRPr lang="en-US" sz="2400" b="1" dirty="0">
              <a:latin typeface="+mj-lt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75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842" y="2048586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Turn to page 46 in Marshall.</a:t>
            </a:r>
          </a:p>
          <a:p>
            <a:r>
              <a:rPr lang="en-US" dirty="0"/>
              <a:t>Each of six group members </a:t>
            </a:r>
            <a:r>
              <a:rPr lang="en-US" dirty="0" smtClean="0"/>
              <a:t>chooses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section:</a:t>
            </a:r>
          </a:p>
          <a:p>
            <a:r>
              <a:rPr lang="en-US" dirty="0"/>
              <a:t>An Idea is Born</a:t>
            </a:r>
          </a:p>
          <a:p>
            <a:r>
              <a:rPr lang="en-US" dirty="0"/>
              <a:t>Mini-Observations Take Off</a:t>
            </a:r>
          </a:p>
          <a:p>
            <a:r>
              <a:rPr lang="en-US" dirty="0"/>
              <a:t>Developing a Style</a:t>
            </a:r>
          </a:p>
          <a:p>
            <a:r>
              <a:rPr lang="en-US" dirty="0"/>
              <a:t>Keeping Track of Visits</a:t>
            </a:r>
          </a:p>
          <a:p>
            <a:r>
              <a:rPr lang="en-US" dirty="0"/>
              <a:t>Keeping it Up</a:t>
            </a:r>
          </a:p>
          <a:p>
            <a:r>
              <a:rPr lang="en-US" dirty="0"/>
              <a:t>Closing the Loop with Teachers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7605476" y="2360022"/>
            <a:ext cx="1152991" cy="10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1767"/>
          <a:stretch/>
        </p:blipFill>
        <p:spPr bwMode="auto">
          <a:xfrm rot="573774">
            <a:off x="6329645" y="2820815"/>
            <a:ext cx="2406100" cy="316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739354">
            <a:off x="7806657" y="2442921"/>
            <a:ext cx="75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radley Hand ITC" pitchFamily="66" charset="0"/>
              </a:rPr>
              <a:t>p. 46</a:t>
            </a:r>
            <a:endParaRPr lang="en-US" sz="2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been up to? Sharing what we’ve done related to this work as a new year began.</a:t>
            </a:r>
          </a:p>
          <a:p>
            <a:r>
              <a:rPr lang="en-US" dirty="0"/>
              <a:t>Beginning of the Year Meeting (</a:t>
            </a:r>
            <a:r>
              <a:rPr lang="en-US" dirty="0" smtClean="0"/>
              <a:t>continued from last time)</a:t>
            </a:r>
            <a:endParaRPr lang="en-US" dirty="0"/>
          </a:p>
          <a:p>
            <a:r>
              <a:rPr lang="en-US" dirty="0"/>
              <a:t>Mini-Observations &amp; Evidence collection</a:t>
            </a:r>
          </a:p>
          <a:p>
            <a:r>
              <a:rPr lang="en-US" dirty="0"/>
              <a:t>Managing mini-observations</a:t>
            </a:r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 fontScale="92500"/>
          </a:bodyPr>
          <a:lstStyle/>
          <a:p>
            <a:r>
              <a:rPr lang="en-US" dirty="0"/>
              <a:t>Being organized and systematic about getting into all classrooms on a regular basis</a:t>
            </a:r>
          </a:p>
          <a:p>
            <a:pPr>
              <a:tabLst>
                <a:tab pos="7942263" algn="l"/>
              </a:tabLst>
            </a:pPr>
            <a:r>
              <a:rPr lang="en-US" dirty="0"/>
              <a:t>Not announcing visits in order to get a representative sampling of teachers’ work</a:t>
            </a:r>
          </a:p>
          <a:p>
            <a:r>
              <a:rPr lang="en-US" dirty="0"/>
              <a:t>Keeping visits to five to ten minutes in order to boost frequency and observe each teacher at least every two or three </a:t>
            </a:r>
            <a:r>
              <a:rPr lang="en-US" dirty="0" smtClean="0"/>
              <a:t>weeks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9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Giving prompt, thoughtful, face-to-face feedback to the teacher after every observation</a:t>
            </a:r>
            <a:endParaRPr lang="en-US" dirty="0"/>
          </a:p>
          <a:p>
            <a:r>
              <a:rPr lang="en-US" dirty="0" smtClean="0"/>
              <a:t>Making </a:t>
            </a:r>
            <a:r>
              <a:rPr lang="en-US" dirty="0"/>
              <a:t>visits and follow-up informal and low-stakes to maximize adult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an accurate sense of the quality of instruction students are experiencing on a daily basis</a:t>
            </a:r>
          </a:p>
          <a:p>
            <a:r>
              <a:rPr lang="en-US" dirty="0" smtClean="0"/>
              <a:t>Seeing </a:t>
            </a:r>
            <a:r>
              <a:rPr lang="en-US" dirty="0"/>
              <a:t>students in an instructional setting and get to know their strengths and needs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9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Getting </a:t>
            </a:r>
            <a:r>
              <a:rPr lang="en-US" dirty="0"/>
              <a:t>to know teachers better, both as instructors and as people</a:t>
            </a:r>
          </a:p>
          <a:p>
            <a:r>
              <a:rPr lang="en-US" dirty="0" smtClean="0"/>
              <a:t>Developing </a:t>
            </a:r>
            <a:r>
              <a:rPr lang="en-US" dirty="0"/>
              <a:t>“situational awareness” – having a finger on the pulse of the school’s culture and climate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69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trust, the lubricant of effective schools</a:t>
            </a:r>
          </a:p>
          <a:p>
            <a:r>
              <a:rPr lang="en-US" dirty="0" smtClean="0"/>
              <a:t>Identifying </a:t>
            </a:r>
            <a:r>
              <a:rPr lang="en-US" dirty="0"/>
              <a:t>teachers who are having difficulty so they can get additional support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a de-bureaucratized, informal style that facilitates collegial learning</a:t>
            </a:r>
          </a:p>
          <a:p>
            <a:r>
              <a:rPr lang="en-US" dirty="0" smtClean="0"/>
              <a:t>Being </a:t>
            </a:r>
            <a:r>
              <a:rPr lang="en-US" dirty="0"/>
              <a:t>well-informed for meetings with the leadership team, teacher teams, and parents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2507"/>
            <a:ext cx="8229600" cy="349382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Arial"/>
                <a:ea typeface="Calibri"/>
                <a:cs typeface="Times New Roman"/>
              </a:rPr>
              <a:t>Gathering </a:t>
            </a:r>
            <a:r>
              <a:rPr lang="en-US" dirty="0">
                <a:latin typeface="Arial"/>
                <a:ea typeface="Calibri"/>
                <a:cs typeface="Times New Roman"/>
              </a:rPr>
              <a:t>lots of data for end-of-year teacher evaluations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9" y="232012"/>
            <a:ext cx="1645228" cy="23843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906896" y="232012"/>
            <a:ext cx="2237104" cy="1325535"/>
          </a:xfrm>
          <a:prstGeom prst="wedgeEllipseCallout">
            <a:avLst>
              <a:gd name="adj1" fmla="val -45846"/>
              <a:gd name="adj2" fmla="val 71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164" y="397762"/>
            <a:ext cx="1876567" cy="1143001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4000" dirty="0" smtClean="0"/>
              <a:t>Kim says: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6255" y="802089"/>
            <a:ext cx="5271339" cy="149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Essentials of</a:t>
            </a:r>
            <a:br>
              <a:rPr lang="en-US" dirty="0" smtClean="0"/>
            </a:br>
            <a:r>
              <a:rPr lang="en-US" dirty="0" smtClean="0"/>
              <a:t>Mini-Observations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9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5" y="1051903"/>
            <a:ext cx="3654827" cy="51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</a:rPr>
              <a:t># of teachers you have _____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÷ by the # of administrators you have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latin typeface="+mn-lt"/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latin typeface="+mn-lt"/>
                <a:ea typeface="ＭＳ Ｐゴシック" pitchFamily="34" charset="-128"/>
                <a:cs typeface="Times New Roman"/>
              </a:rPr>
              <a:t>= _____</a:t>
            </a:r>
          </a:p>
          <a:p>
            <a:pPr algn="ctr">
              <a:spcBef>
                <a:spcPct val="20000"/>
              </a:spcBef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ea typeface="ＭＳ Ｐゴシック" pitchFamily="34" charset="-128"/>
                <a:cs typeface="Times New Roman"/>
              </a:rPr>
              <a:t>÷ by </a:t>
            </a:r>
            <a:r>
              <a:rPr lang="en-US" sz="2800" dirty="0" smtClean="0">
                <a:ea typeface="ＭＳ Ｐゴシック" pitchFamily="34" charset="-128"/>
                <a:cs typeface="Times New Roman"/>
              </a:rPr>
              <a:t>4</a:t>
            </a:r>
          </a:p>
          <a:p>
            <a:pPr algn="ctr">
              <a:spcBef>
                <a:spcPct val="20000"/>
              </a:spcBef>
            </a:pPr>
            <a:endParaRPr lang="en-US" sz="2800" dirty="0" smtClean="0">
              <a:ea typeface="ＭＳ Ｐゴシック" pitchFamily="34" charset="-128"/>
              <a:cs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ea typeface="ＭＳ Ｐゴシック" pitchFamily="34" charset="-128"/>
                <a:cs typeface="Times New Roman"/>
              </a:rPr>
              <a:t>= the number of days for a cycle in your building</a:t>
            </a:r>
            <a:endParaRPr lang="en-US" sz="2800" dirty="0" smtClean="0">
              <a:ea typeface="ＭＳ Ｐゴシック" pitchFamily="34" charset="-128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8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46985" y="936435"/>
            <a:ext cx="7788925" cy="52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What is it going to take?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Must have a goal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a numerical target (not fuzzy)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Make it realistic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latin typeface="Arial"/>
                <a:ea typeface="Calibri"/>
                <a:cs typeface="Times New Roman"/>
              </a:rPr>
              <a:t>How will you record and keep track of your notes?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>
              <a:latin typeface="Arial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What do you have to do with your schedule, routines, style, etc. in order to build this into your day?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20000"/>
              </a:spcBef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6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</a:t>
            </a:r>
            <a:r>
              <a:rPr lang="en-US" dirty="0" smtClean="0"/>
              <a:t>off </a:t>
            </a:r>
            <a:r>
              <a:rPr lang="en-US" dirty="0"/>
              <a:t>the Y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do this year to start things off?</a:t>
            </a:r>
          </a:p>
          <a:p>
            <a:r>
              <a:rPr lang="en-US" dirty="0"/>
              <a:t>Ten minutes for the </a:t>
            </a:r>
            <a:r>
              <a:rPr lang="en-US" dirty="0" smtClean="0"/>
              <a:t>table,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pace </a:t>
            </a:r>
            <a:r>
              <a:rPr lang="en-US" dirty="0" smtClean="0"/>
              <a:t>yourselves</a:t>
            </a:r>
            <a:endParaRPr lang="en-US" dirty="0"/>
          </a:p>
          <a:p>
            <a:r>
              <a:rPr lang="en-US" dirty="0"/>
              <a:t>Record ideas on the 5x8</a:t>
            </a:r>
            <a:br>
              <a:rPr lang="en-US" dirty="0"/>
            </a:br>
            <a:r>
              <a:rPr lang="en-US" dirty="0"/>
              <a:t>index card (neatly)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89" y="2934694"/>
            <a:ext cx="340836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00602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01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459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979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2840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547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6319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964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9483"/>
              </p:ext>
            </p:extLst>
          </p:nvPr>
        </p:nvGraphicFramePr>
        <p:xfrm>
          <a:off x="681038" y="1085850"/>
          <a:ext cx="77819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Worksheet" r:id="rId4" imgW="7781841" imgH="4686321" progId="Excel.Sheet.12">
                  <p:embed/>
                </p:oleObj>
              </mc:Choice>
              <mc:Fallback>
                <p:oleObj name="Worksheet" r:id="rId4" imgW="7781841" imgH="46863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1085850"/>
                        <a:ext cx="7781925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168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Studies Mini-Observation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4" y="5179202"/>
            <a:ext cx="3753276" cy="13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Observe what the teacher and the students are doing in this </a:t>
            </a:r>
            <a:r>
              <a:rPr lang="en-US" dirty="0" smtClean="0"/>
              <a:t>lesson (5 minutes)</a:t>
            </a:r>
            <a:endParaRPr lang="en-US" dirty="0"/>
          </a:p>
          <a:p>
            <a:r>
              <a:rPr lang="en-US" dirty="0"/>
              <a:t>Collect evidence electronically; be prepared to share your evidence</a:t>
            </a:r>
            <a:r>
              <a:rPr lang="en-US" dirty="0" smtClean="0"/>
              <a:t>.</a:t>
            </a:r>
          </a:p>
          <a:p>
            <a:r>
              <a:rPr lang="en-US" dirty="0"/>
              <a:t>Report out an item or two of evidence</a:t>
            </a:r>
          </a:p>
          <a:p>
            <a:r>
              <a:rPr lang="en-US" dirty="0"/>
              <a:t>Label it by NYS Teaching Standard (as a </a:t>
            </a:r>
            <a:r>
              <a:rPr lang="en-US" dirty="0" smtClean="0"/>
              <a:t>group)</a:t>
            </a:r>
          </a:p>
          <a:p>
            <a:r>
              <a:rPr lang="en-US" dirty="0" smtClean="0"/>
              <a:t>Sort </a:t>
            </a:r>
            <a:r>
              <a:rPr lang="en-US" dirty="0"/>
              <a:t>it </a:t>
            </a:r>
            <a:r>
              <a:rPr lang="en-US" dirty="0" smtClean="0"/>
              <a:t>together (then do yours)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6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Make some 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observations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you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</a:t>
            </a:r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sorted evidence.</a:t>
            </a:r>
            <a:endParaRPr lang="en-US" sz="32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173" y="246697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r="11027" b="7664"/>
          <a:stretch/>
        </p:blipFill>
        <p:spPr bwMode="auto">
          <a:xfrm>
            <a:off x="5090608" y="540680"/>
            <a:ext cx="3357349" cy="56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419382" y="914400"/>
            <a:ext cx="4056422" cy="52197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Why is this important?</a:t>
            </a:r>
          </a:p>
          <a:p>
            <a:r>
              <a:rPr lang="en-US" dirty="0" smtClean="0"/>
              <a:t>We are human beings and we bring with our own lenses and experience and biases. </a:t>
            </a:r>
          </a:p>
          <a:p>
            <a:r>
              <a:rPr lang="en-US" dirty="0" smtClean="0"/>
              <a:t>There’s no chance at fairness, reliability and validity unless we can observe things similarly, from classroom to classroom and school to school and district to district</a:t>
            </a:r>
          </a:p>
        </p:txBody>
      </p:sp>
    </p:spTree>
    <p:extLst>
      <p:ext uri="{BB962C8B-B14F-4D97-AF65-F5344CB8AC3E}">
        <p14:creationId xmlns:p14="http://schemas.microsoft.com/office/powerpoint/2010/main" val="7448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0354" r="51307" b="13249"/>
          <a:stretch/>
        </p:blipFill>
        <p:spPr bwMode="auto">
          <a:xfrm>
            <a:off x="1433014" y="1358434"/>
            <a:ext cx="6741993" cy="49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297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19090" b="4292"/>
          <a:stretch/>
        </p:blipFill>
        <p:spPr>
          <a:xfrm>
            <a:off x="2017615" y="941382"/>
            <a:ext cx="5207001" cy="5128300"/>
          </a:xfrm>
        </p:spPr>
      </p:pic>
    </p:spTree>
    <p:extLst>
      <p:ext uri="{BB962C8B-B14F-4D97-AF65-F5344CB8AC3E}">
        <p14:creationId xmlns:p14="http://schemas.microsoft.com/office/powerpoint/2010/main" val="809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Visiting the </a:t>
            </a:r>
            <a:r>
              <a:rPr lang="en-US" dirty="0"/>
              <a:t>Parking </a:t>
            </a:r>
            <a:r>
              <a:rPr lang="en-US" dirty="0" smtClean="0"/>
              <a:t>Lot</a:t>
            </a:r>
          </a:p>
          <a:p>
            <a:pPr marL="68580" indent="0">
              <a:buNone/>
            </a:pPr>
            <a:r>
              <a:rPr lang="en-US" dirty="0" smtClean="0"/>
              <a:t>+/</a:t>
            </a:r>
            <a:r>
              <a:rPr lang="en-US" dirty="0"/>
              <a:t>∆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1565" y="378112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0137" y="353691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1615" y="345061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972" y="345979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∆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713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295400"/>
            <a:ext cx="7924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Arial Black" pitchFamily="34" charset="0"/>
              </a:rPr>
              <a:t>Ever wonder about those people who say they are giving more than 100 percent?</a:t>
            </a:r>
          </a:p>
        </p:txBody>
      </p:sp>
    </p:spTree>
    <p:extLst>
      <p:ext uri="{BB962C8B-B14F-4D97-AF65-F5344CB8AC3E}">
        <p14:creationId xmlns:p14="http://schemas.microsoft.com/office/powerpoint/2010/main" val="47734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09520" y="827968"/>
            <a:ext cx="83820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If: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A B C D E F G H I J K L M N O           P Q R S T U V W X Y Z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Is represented as: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1 2 3 4 5 6 7 8 9 10 11 12 13 14 15 16 17 18 19 20 21 22 23 24 25 26 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val="27380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</a:t>
            </a:r>
          </a:p>
        </p:txBody>
      </p:sp>
    </p:spTree>
    <p:extLst>
      <p:ext uri="{BB962C8B-B14F-4D97-AF65-F5344CB8AC3E}">
        <p14:creationId xmlns:p14="http://schemas.microsoft.com/office/powerpoint/2010/main" val="31247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 A R D W O R K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962400"/>
            <a:ext cx="6248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8 1 18 4 23 15 18 11  =  98%</a:t>
            </a:r>
          </a:p>
        </p:txBody>
      </p:sp>
    </p:spTree>
    <p:extLst>
      <p:ext uri="{BB962C8B-B14F-4D97-AF65-F5344CB8AC3E}">
        <p14:creationId xmlns:p14="http://schemas.microsoft.com/office/powerpoint/2010/main" val="164223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</a:t>
            </a:r>
          </a:p>
        </p:txBody>
      </p:sp>
    </p:spTree>
    <p:extLst>
      <p:ext uri="{BB962C8B-B14F-4D97-AF65-F5344CB8AC3E}">
        <p14:creationId xmlns:p14="http://schemas.microsoft.com/office/powerpoint/2010/main" val="87840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1455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K N O W L E D G E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39624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11 14 15 23 12 5 4 7 5  =  96%</a:t>
            </a:r>
          </a:p>
        </p:txBody>
      </p:sp>
    </p:spTree>
    <p:extLst>
      <p:ext uri="{BB962C8B-B14F-4D97-AF65-F5344CB8AC3E}">
        <p14:creationId xmlns:p14="http://schemas.microsoft.com/office/powerpoint/2010/main" val="380345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57860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 T T I T U D 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6363" y="4191000"/>
            <a:ext cx="5656262" cy="12207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1 20 20 9 20 21 4 5  = 100%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89706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7238" y="2620963"/>
            <a:ext cx="7340600" cy="96043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B U L L S H I 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2 21 12 12 19 8 9 20  =  103%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399" y="838200"/>
            <a:ext cx="2101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2149873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719"/>
            <a:ext cx="8468436" cy="5063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Before we </a:t>
            </a:r>
            <a:r>
              <a:rPr lang="en-US" dirty="0" smtClean="0"/>
              <a:t>move on, </a:t>
            </a:r>
            <a:r>
              <a:rPr lang="en-US" dirty="0"/>
              <a:t>some review:</a:t>
            </a:r>
          </a:p>
          <a:p>
            <a:r>
              <a:rPr lang="en-US" dirty="0"/>
              <a:t>The three priorities of the Teaching Standards and the rubrics</a:t>
            </a:r>
          </a:p>
          <a:p>
            <a:r>
              <a:rPr lang="en-US" dirty="0"/>
              <a:t>NYS Teaching Standards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 smtClean="0"/>
              <a:t>Bias</a:t>
            </a:r>
          </a:p>
          <a:p>
            <a:pPr marL="0" indent="0">
              <a:buNone/>
            </a:pPr>
            <a:r>
              <a:rPr lang="en-US" dirty="0"/>
              <a:t>Each of the four group members </a:t>
            </a:r>
            <a:r>
              <a:rPr lang="en-US" dirty="0" smtClean="0"/>
              <a:t>choose </a:t>
            </a:r>
            <a:r>
              <a:rPr lang="en-US" dirty="0"/>
              <a:t>one of the </a:t>
            </a:r>
            <a:r>
              <a:rPr lang="en-US" dirty="0" smtClean="0"/>
              <a:t>four (above). </a:t>
            </a:r>
            <a:r>
              <a:rPr lang="en-US" dirty="0"/>
              <a:t>You have two minutes to prepare a one-minute elevator speech about your item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Conduct fast-paced reporting out (one minute limit)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7200" y="9906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So, it stands to reason that hard work and knowledge will get you close, attitude will get you there, but bullshit will put you over the top.</a:t>
            </a:r>
          </a:p>
        </p:txBody>
      </p:sp>
    </p:spTree>
    <p:extLst>
      <p:ext uri="{BB962C8B-B14F-4D97-AF65-F5344CB8AC3E}">
        <p14:creationId xmlns:p14="http://schemas.microsoft.com/office/powerpoint/2010/main" val="213413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October </a:t>
            </a:r>
            <a:r>
              <a:rPr lang="en-US" dirty="0"/>
              <a:t>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Ongoing 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44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71" y="1222871"/>
            <a:ext cx="4296199" cy="602926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local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(LAT) target setting</a:t>
            </a: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9698" r="50862" b="6573"/>
          <a:stretch/>
        </p:blipFill>
        <p:spPr bwMode="auto">
          <a:xfrm>
            <a:off x="4335328" y="1883368"/>
            <a:ext cx="4572000" cy="3666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1309</Words>
  <Application>Microsoft Office PowerPoint</Application>
  <PresentationFormat>On-screen Show (4:3)</PresentationFormat>
  <Paragraphs>257</Paragraphs>
  <Slides>51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IS_template</vt:lpstr>
      <vt:lpstr>Worksheet</vt:lpstr>
      <vt:lpstr>Lead Evaluator Training</vt:lpstr>
      <vt:lpstr>Agenda</vt:lpstr>
      <vt:lpstr>Starting off the Year</vt:lpstr>
      <vt:lpstr>PowerPoint Presentation</vt:lpstr>
      <vt:lpstr>Review</vt:lpstr>
      <vt:lpstr>Beginning of the Year Meeting</vt:lpstr>
      <vt:lpstr>The Year at a Glance</vt:lpstr>
      <vt:lpstr>The Year at a Glance</vt:lpstr>
      <vt:lpstr>PowerPoint Presentation</vt:lpstr>
      <vt:lpstr>SLO Review</vt:lpstr>
      <vt:lpstr>Ms. Montoya’s SLO</vt:lpstr>
      <vt:lpstr>Meet Ms. Montoya</vt:lpstr>
      <vt:lpstr>PowerPoint Presentation</vt:lpstr>
      <vt:lpstr>The Power of Mini-Observations</vt:lpstr>
      <vt:lpstr>The Year at a Glance</vt:lpstr>
      <vt:lpstr>PowerPoint Presentation</vt:lpstr>
      <vt:lpstr>PowerPoint Presentation</vt:lpstr>
      <vt:lpstr>PowerPoint Presentation</vt:lpstr>
      <vt:lpstr>Jigsaw</vt:lpstr>
      <vt:lpstr>Kim says:</vt:lpstr>
      <vt:lpstr>Kim says:</vt:lpstr>
      <vt:lpstr>Kim says:</vt:lpstr>
      <vt:lpstr>Kim says:</vt:lpstr>
      <vt:lpstr>Kim says:</vt:lpstr>
      <vt:lpstr>Kim says:</vt:lpstr>
      <vt:lpstr>Kim says: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Collection</vt:lpstr>
      <vt:lpstr>Social Studies Mini-Observation</vt:lpstr>
      <vt:lpstr>PowerPoint Presentation</vt:lpstr>
      <vt:lpstr>PowerPoint Presentation</vt:lpstr>
      <vt:lpstr>Resources</vt:lpstr>
      <vt:lpstr>PowerPoint Presentation</vt:lpstr>
      <vt:lpstr>Ever wonder about those people who say they are giving more than 100 percent?</vt:lpstr>
      <vt:lpstr>PowerPoint Presentation</vt:lpstr>
      <vt:lpstr>H A R D W O R K</vt:lpstr>
      <vt:lpstr>H A R D W O R K</vt:lpstr>
      <vt:lpstr>K N O W L E D G E</vt:lpstr>
      <vt:lpstr>K N O W L E D G E</vt:lpstr>
      <vt:lpstr>A T T I T U D E</vt:lpstr>
      <vt:lpstr>A T T I T U D E</vt:lpstr>
      <vt:lpstr>B U L L S H I T</vt:lpstr>
      <vt:lpstr>PowerPoint Presentation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84</cp:revision>
  <cp:lastPrinted>2012-09-14T11:38:28Z</cp:lastPrinted>
  <dcterms:created xsi:type="dcterms:W3CDTF">2012-08-15T11:27:34Z</dcterms:created>
  <dcterms:modified xsi:type="dcterms:W3CDTF">2013-09-04T17:17:36Z</dcterms:modified>
</cp:coreProperties>
</file>