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1"/>
  </p:notesMasterIdLst>
  <p:handoutMasterIdLst>
    <p:handoutMasterId r:id="rId7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9" r:id="rId14"/>
    <p:sldId id="290" r:id="rId15"/>
    <p:sldId id="291" r:id="rId16"/>
    <p:sldId id="292" r:id="rId17"/>
    <p:sldId id="293" r:id="rId18"/>
    <p:sldId id="294" r:id="rId19"/>
    <p:sldId id="295" r:id="rId20"/>
    <p:sldId id="298" r:id="rId21"/>
    <p:sldId id="299" r:id="rId22"/>
    <p:sldId id="300" r:id="rId23"/>
    <p:sldId id="301" r:id="rId24"/>
    <p:sldId id="302" r:id="rId25"/>
    <p:sldId id="303" r:id="rId26"/>
    <p:sldId id="304" r:id="rId27"/>
    <p:sldId id="306" r:id="rId28"/>
    <p:sldId id="310" r:id="rId29"/>
    <p:sldId id="311" r:id="rId30"/>
    <p:sldId id="312" r:id="rId31"/>
    <p:sldId id="313" r:id="rId32"/>
    <p:sldId id="314" r:id="rId33"/>
    <p:sldId id="315" r:id="rId34"/>
    <p:sldId id="321" r:id="rId35"/>
    <p:sldId id="319" r:id="rId36"/>
    <p:sldId id="320" r:id="rId37"/>
    <p:sldId id="322" r:id="rId38"/>
    <p:sldId id="323" r:id="rId39"/>
    <p:sldId id="327" r:id="rId40"/>
    <p:sldId id="328" r:id="rId41"/>
    <p:sldId id="329" r:id="rId42"/>
    <p:sldId id="330" r:id="rId43"/>
    <p:sldId id="332" r:id="rId44"/>
    <p:sldId id="333" r:id="rId45"/>
    <p:sldId id="334" r:id="rId46"/>
    <p:sldId id="340" r:id="rId47"/>
    <p:sldId id="354" r:id="rId48"/>
    <p:sldId id="342" r:id="rId49"/>
    <p:sldId id="347" r:id="rId50"/>
    <p:sldId id="348" r:id="rId51"/>
    <p:sldId id="349" r:id="rId52"/>
    <p:sldId id="350" r:id="rId53"/>
    <p:sldId id="336" r:id="rId54"/>
    <p:sldId id="351" r:id="rId55"/>
    <p:sldId id="352" r:id="rId56"/>
    <p:sldId id="353" r:id="rId57"/>
    <p:sldId id="276" r:id="rId58"/>
    <p:sldId id="277" r:id="rId59"/>
    <p:sldId id="278" r:id="rId60"/>
    <p:sldId id="279" r:id="rId61"/>
    <p:sldId id="280" r:id="rId62"/>
    <p:sldId id="281" r:id="rId63"/>
    <p:sldId id="282" r:id="rId64"/>
    <p:sldId id="283" r:id="rId65"/>
    <p:sldId id="284" r:id="rId66"/>
    <p:sldId id="285" r:id="rId67"/>
    <p:sldId id="286" r:id="rId68"/>
    <p:sldId id="287" r:id="rId69"/>
    <p:sldId id="288" r:id="rId7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6884"/>
    <a:srgbClr val="008FC5"/>
    <a:srgbClr val="3C53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7" autoAdjust="0"/>
    <p:restoredTop sz="86289" autoAdjust="0"/>
  </p:normalViewPr>
  <p:slideViewPr>
    <p:cSldViewPr snapToGrid="0" snapToObjects="1">
      <p:cViewPr>
        <p:scale>
          <a:sx n="90" d="100"/>
          <a:sy n="90" d="100"/>
        </p:scale>
        <p:origin x="-24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2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Sheet1!$B$1</c:f>
              <c:strCache>
                <c:ptCount val="1"/>
                <c:pt idx="0">
                  <c:v>Percent of Day</c:v>
                </c:pt>
              </c:strCache>
            </c:strRef>
          </c:tx>
          <c:invertIfNegative val="0"/>
          <c:cat>
            <c:strRef>
              <c:f>Sheet1!$A$2:$A$8</c:f>
              <c:strCache>
                <c:ptCount val="7"/>
                <c:pt idx="0">
                  <c:v>Administration</c:v>
                </c:pt>
                <c:pt idx="1">
                  <c:v>Organization</c:v>
                </c:pt>
                <c:pt idx="2">
                  <c:v>Day-to-Day Instruction</c:v>
                </c:pt>
                <c:pt idx="3">
                  <c:v>Instructional Program</c:v>
                </c:pt>
                <c:pt idx="4">
                  <c:v>Internal Relations</c:v>
                </c:pt>
                <c:pt idx="5">
                  <c:v>External Relations</c:v>
                </c:pt>
                <c:pt idx="6">
                  <c:v>Other</c:v>
                </c:pt>
              </c:strCache>
            </c:strRef>
          </c:cat>
          <c:val>
            <c:numRef>
              <c:f>Sheet1!$B$2:$B$8</c:f>
              <c:numCache>
                <c:formatCode>0%</c:formatCode>
                <c:ptCount val="7"/>
                <c:pt idx="0">
                  <c:v>0.27460000000000001</c:v>
                </c:pt>
                <c:pt idx="1">
                  <c:v>0.20949999999999999</c:v>
                </c:pt>
                <c:pt idx="2">
                  <c:v>5.8799999999999998E-2</c:v>
                </c:pt>
                <c:pt idx="3">
                  <c:v>6.7299999999999999E-2</c:v>
                </c:pt>
                <c:pt idx="4">
                  <c:v>0.1464</c:v>
                </c:pt>
                <c:pt idx="5">
                  <c:v>4.6899999999999997E-2</c:v>
                </c:pt>
                <c:pt idx="6">
                  <c:v>0.18679999999999999</c:v>
                </c:pt>
              </c:numCache>
            </c:numRef>
          </c:val>
        </c:ser>
        <c:dLbls>
          <c:showLegendKey val="0"/>
          <c:showVal val="0"/>
          <c:showCatName val="0"/>
          <c:showSerName val="0"/>
          <c:showPercent val="0"/>
          <c:showBubbleSize val="0"/>
        </c:dLbls>
        <c:gapWidth val="150"/>
        <c:axId val="85191296"/>
        <c:axId val="85000576"/>
      </c:barChart>
      <c:catAx>
        <c:axId val="85191296"/>
        <c:scaling>
          <c:orientation val="minMax"/>
        </c:scaling>
        <c:delete val="0"/>
        <c:axPos val="b"/>
        <c:majorTickMark val="out"/>
        <c:minorTickMark val="none"/>
        <c:tickLblPos val="nextTo"/>
        <c:crossAx val="85000576"/>
        <c:crosses val="autoZero"/>
        <c:auto val="1"/>
        <c:lblAlgn val="ctr"/>
        <c:lblOffset val="100"/>
        <c:noMultiLvlLbl val="0"/>
      </c:catAx>
      <c:valAx>
        <c:axId val="85000576"/>
        <c:scaling>
          <c:orientation val="minMax"/>
        </c:scaling>
        <c:delete val="0"/>
        <c:axPos val="l"/>
        <c:majorGridlines/>
        <c:numFmt formatCode="0%" sourceLinked="1"/>
        <c:majorTickMark val="out"/>
        <c:minorTickMark val="none"/>
        <c:tickLblPos val="nextTo"/>
        <c:crossAx val="851912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26813EC-17B4-4E1F-A6BC-2D6BF0FD6415}" type="datetimeFigureOut">
              <a:rPr lang="en-US" smtClean="0"/>
              <a:t>8/15/2012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7CDFC5E-F518-4053-9D4D-A282F21788E6}" type="slidenum">
              <a:rPr lang="en-US" smtClean="0"/>
              <a:t>‹#›</a:t>
            </a:fld>
            <a:endParaRPr lang="en-US"/>
          </a:p>
        </p:txBody>
      </p:sp>
    </p:spTree>
    <p:extLst>
      <p:ext uri="{BB962C8B-B14F-4D97-AF65-F5344CB8AC3E}">
        <p14:creationId xmlns:p14="http://schemas.microsoft.com/office/powerpoint/2010/main" val="1514757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DA9D689-2FF5-4739-96A8-5C7D06233480}" type="datetimeFigureOut">
              <a:rPr lang="en-US" smtClean="0"/>
              <a:t>8/15/2012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7AD9DED-37B1-4AC9-8812-B9322693CF4B}" type="slidenum">
              <a:rPr lang="en-US" smtClean="0"/>
              <a:t>‹#›</a:t>
            </a:fld>
            <a:endParaRPr lang="en-US" dirty="0"/>
          </a:p>
        </p:txBody>
      </p:sp>
    </p:spTree>
    <p:extLst>
      <p:ext uri="{BB962C8B-B14F-4D97-AF65-F5344CB8AC3E}">
        <p14:creationId xmlns:p14="http://schemas.microsoft.com/office/powerpoint/2010/main" val="1345227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vmlDrawing" Target="../drawings/vmlDrawing3.vml"/><Relationship Id="rId5" Type="http://schemas.openxmlformats.org/officeDocument/2006/relationships/image" Target="../media/image4.png"/><Relationship Id="rId4" Type="http://schemas.openxmlformats.org/officeDocument/2006/relationships/oleObject" Target="???" TargetMode="Externa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vmlDrawing" Target="../drawings/vmlDrawing4.vml"/><Relationship Id="rId5" Type="http://schemas.openxmlformats.org/officeDocument/2006/relationships/image" Target="../media/image4.png"/><Relationship Id="rId4" Type="http://schemas.openxmlformats.org/officeDocument/2006/relationships/oleObject" Target="???" TargetMode="Externa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vmlDrawing" Target="../drawings/vmlDrawing5.vml"/><Relationship Id="rId5" Type="http://schemas.openxmlformats.org/officeDocument/2006/relationships/image" Target="../media/image4.png"/><Relationship Id="rId4" Type="http://schemas.openxmlformats.org/officeDocument/2006/relationships/oleObject" Target="???" TargetMode="Externa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vmlDrawing" Target="../drawings/vmlDrawing6.vml"/><Relationship Id="rId5" Type="http://schemas.openxmlformats.org/officeDocument/2006/relationships/image" Target="../media/image4.png"/><Relationship Id="rId4" Type="http://schemas.openxmlformats.org/officeDocument/2006/relationships/oleObject" Target="???" TargetMode="Externa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vmlDrawing" Target="../drawings/vmlDrawing7.vml"/><Relationship Id="rId5" Type="http://schemas.openxmlformats.org/officeDocument/2006/relationships/image" Target="../media/image4.png"/><Relationship Id="rId4" Type="http://schemas.openxmlformats.org/officeDocument/2006/relationships/oleObject" Targe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z="1100" b="1" dirty="0"/>
              <a:t>NOTES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971AF0-9260-4661-952E-560F390A2B7F}" type="slidenum">
              <a:rPr lang="en-US"/>
              <a:pPr fontAlgn="base">
                <a:spcBef>
                  <a:spcPct val="0"/>
                </a:spcBef>
                <a:spcAft>
                  <a:spcPct val="0"/>
                </a:spcAft>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z="1100" b="1" dirty="0"/>
              <a:t>NOTES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971AF0-9260-4661-952E-560F390A2B7F}" type="slidenum">
              <a:rPr lang="en-US"/>
              <a:pPr fontAlgn="base">
                <a:spcBef>
                  <a:spcPct val="0"/>
                </a:spcBef>
                <a:spcAft>
                  <a:spcPct val="0"/>
                </a:spcAft>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26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0C84FB-D572-4B6F-8A39-F16BC082C7EA}" type="slidenum">
              <a:rPr lang="en-US"/>
              <a:pPr fontAlgn="base">
                <a:spcBef>
                  <a:spcPct val="0"/>
                </a:spcBef>
                <a:spcAft>
                  <a:spcPct val="0"/>
                </a:spcAft>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Have to get away</a:t>
            </a:r>
            <a:r>
              <a:rPr lang="en-US" b="1" baseline="0" dirty="0" smtClean="0"/>
              <a:t> from the dog and pony show element of this. Many teachers expect evaluators to stay for their whole specially prepared lesson. Have to move away from this to multiple observations not all of full-length.</a:t>
            </a:r>
            <a:endParaRPr lang="en-US" b="1" dirty="0" smtClean="0"/>
          </a:p>
        </p:txBody>
      </p:sp>
      <p:sp>
        <p:nvSpPr>
          <p:cNvPr id="226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0C84FB-D572-4B6F-8A39-F16BC082C7EA}" type="slidenum">
              <a:rPr lang="en-US"/>
              <a:pPr fontAlgn="base">
                <a:spcBef>
                  <a:spcPct val="0"/>
                </a:spcBef>
                <a:spcAft>
                  <a:spcPct val="0"/>
                </a:spcAft>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26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0C84FB-D572-4B6F-8A39-F16BC082C7EA}" type="slidenum">
              <a:rPr lang="en-US"/>
              <a:pPr fontAlgn="base">
                <a:spcBef>
                  <a:spcPct val="0"/>
                </a:spcBef>
                <a:spcAft>
                  <a:spcPct val="0"/>
                </a:spcAft>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Watch the video of the conversation between the teacher and the principal.</a:t>
            </a:r>
          </a:p>
        </p:txBody>
      </p:sp>
      <p:sp>
        <p:nvSpPr>
          <p:cNvPr id="226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0C84FB-D572-4B6F-8A39-F16BC082C7EA}" type="slidenum">
              <a:rPr lang="en-US"/>
              <a:pPr fontAlgn="base">
                <a:spcBef>
                  <a:spcPct val="0"/>
                </a:spcBef>
                <a:spcAft>
                  <a:spcPct val="0"/>
                </a:spcAft>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Slide Image Placeholder 1"/>
          <p:cNvSpPr>
            <a:spLocks noGrp="1" noRot="1" noChangeAspect="1" noTextEdit="1"/>
          </p:cNvSpPr>
          <p:nvPr>
            <p:ph type="sldImg"/>
          </p:nvPr>
        </p:nvSpPr>
        <p:spPr bwMode="auto">
          <a:noFill/>
          <a:ln>
            <a:solidFill>
              <a:srgbClr val="000000"/>
            </a:solidFill>
            <a:miter lim="800000"/>
            <a:headEnd/>
            <a:tailEnd/>
          </a:ln>
        </p:spPr>
      </p:sp>
      <p:sp>
        <p:nvSpPr>
          <p:cNvPr id="2365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365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A32569-D907-445C-AB1F-D64C48C878D4}" type="slidenum">
              <a:rPr lang="en-US"/>
              <a:pPr fontAlgn="base">
                <a:spcBef>
                  <a:spcPct val="0"/>
                </a:spcBef>
                <a:spcAft>
                  <a:spcPct val="0"/>
                </a:spcAft>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lide Image Placeholder 1"/>
          <p:cNvSpPr>
            <a:spLocks noGrp="1" noRot="1" noChangeAspect="1" noTextEdit="1"/>
          </p:cNvSpPr>
          <p:nvPr>
            <p:ph type="sldImg"/>
          </p:nvPr>
        </p:nvSpPr>
        <p:spPr bwMode="auto">
          <a:noFill/>
          <a:ln>
            <a:solidFill>
              <a:srgbClr val="000000"/>
            </a:solidFill>
            <a:miter lim="800000"/>
            <a:headEnd/>
            <a:tailEnd/>
          </a:ln>
        </p:spPr>
      </p:sp>
      <p:sp>
        <p:nvSpPr>
          <p:cNvPr id="2304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304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BFDD74-6ADD-4F1C-BC54-056AC3D64CEC}" type="slidenum">
              <a:rPr lang="en-US"/>
              <a:pPr fontAlgn="base">
                <a:spcBef>
                  <a:spcPct val="0"/>
                </a:spcBef>
                <a:spcAft>
                  <a:spcPct val="0"/>
                </a:spcAft>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Slide Image Placeholder 1"/>
          <p:cNvSpPr>
            <a:spLocks noGrp="1" noRot="1" noChangeAspect="1" noTextEdit="1"/>
          </p:cNvSpPr>
          <p:nvPr>
            <p:ph type="sldImg"/>
          </p:nvPr>
        </p:nvSpPr>
        <p:spPr bwMode="auto">
          <a:noFill/>
          <a:ln>
            <a:solidFill>
              <a:srgbClr val="000000"/>
            </a:solidFill>
            <a:miter lim="800000"/>
            <a:headEnd/>
            <a:tailEnd/>
          </a:ln>
        </p:spPr>
      </p:sp>
      <p:sp>
        <p:nvSpPr>
          <p:cNvPr id="2365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365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A32569-D907-445C-AB1F-D64C48C878D4}" type="slidenum">
              <a:rPr lang="en-US"/>
              <a:pPr fontAlgn="base">
                <a:spcBef>
                  <a:spcPct val="0"/>
                </a:spcBef>
                <a:spcAft>
                  <a:spcPct val="0"/>
                </a:spcAft>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Slide Image Placeholder 1"/>
          <p:cNvSpPr>
            <a:spLocks noGrp="1" noRot="1" noChangeAspect="1"/>
          </p:cNvSpPr>
          <p:nvPr>
            <p:ph type="sldImg"/>
          </p:nvPr>
        </p:nvSpPr>
        <p:spPr bwMode="auto">
          <a:noFill/>
          <a:ln>
            <a:solidFill>
              <a:srgbClr val="000000"/>
            </a:solidFill>
            <a:miter lim="800000"/>
            <a:headEnd/>
            <a:tailEnd/>
          </a:ln>
        </p:spPr>
      </p:sp>
      <p:sp>
        <p:nvSpPr>
          <p:cNvPr id="2385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385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6802FE-BB6D-4DA6-8732-4FAF83F5B7D4}" type="slidenum">
              <a:rPr lang="en-US"/>
              <a:pPr fontAlgn="base">
                <a:spcBef>
                  <a:spcPct val="0"/>
                </a:spcBef>
                <a:spcAft>
                  <a:spcPct val="0"/>
                </a:spcAft>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Slide Image Placeholder 1"/>
          <p:cNvSpPr>
            <a:spLocks noGrp="1" noRot="1" noChangeAspect="1"/>
          </p:cNvSpPr>
          <p:nvPr>
            <p:ph type="sldImg"/>
          </p:nvPr>
        </p:nvSpPr>
        <p:spPr bwMode="auto">
          <a:noFill/>
          <a:ln>
            <a:solidFill>
              <a:srgbClr val="000000"/>
            </a:solidFill>
            <a:miter lim="800000"/>
            <a:headEnd/>
            <a:tailEnd/>
          </a:ln>
        </p:spPr>
      </p:sp>
      <p:sp>
        <p:nvSpPr>
          <p:cNvPr id="2191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91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D2011C-B3A7-4EFD-89BB-36C4675A3746}" type="slidenum">
              <a:rPr lang="en-US"/>
              <a:pPr fontAlgn="base">
                <a:spcBef>
                  <a:spcPct val="0"/>
                </a:spcBef>
                <a:spcAft>
                  <a:spcPct val="0"/>
                </a:spcAft>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Slide Image Placeholder 1"/>
          <p:cNvSpPr>
            <a:spLocks noGrp="1" noRot="1" noChangeAspect="1" noTextEdit="1"/>
          </p:cNvSpPr>
          <p:nvPr>
            <p:ph type="sldImg"/>
          </p:nvPr>
        </p:nvSpPr>
        <p:spPr bwMode="auto">
          <a:noFill/>
          <a:ln>
            <a:solidFill>
              <a:srgbClr val="000000"/>
            </a:solidFill>
            <a:miter lim="800000"/>
            <a:headEnd/>
            <a:tailEnd/>
          </a:ln>
        </p:spPr>
      </p:sp>
      <p:sp>
        <p:nvSpPr>
          <p:cNvPr id="2478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Go back to the chart</a:t>
            </a:r>
            <a:r>
              <a:rPr lang="en-US" b="1" baseline="0" dirty="0" smtClean="0"/>
              <a:t> paper list of evidence from the watching of the fist video. Which ones are evidence and which are opinions.</a:t>
            </a:r>
            <a:endParaRPr lang="en-US" b="1" dirty="0" smtClean="0"/>
          </a:p>
        </p:txBody>
      </p:sp>
      <p:sp>
        <p:nvSpPr>
          <p:cNvPr id="2478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746AD7-257A-458F-8C7D-8CADBA940F4A}" type="slidenum">
              <a:rPr lang="en-US"/>
              <a:pPr fontAlgn="base">
                <a:spcBef>
                  <a:spcPct val="0"/>
                </a:spcBef>
                <a:spcAft>
                  <a:spcPct val="0"/>
                </a:spcAft>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09C4C0-629D-4A4A-B4DB-2B546D5DE13D}" type="slidenum">
              <a:rPr lang="en-US"/>
              <a:pPr fontAlgn="base">
                <a:spcBef>
                  <a:spcPct val="0"/>
                </a:spcBef>
                <a:spcAft>
                  <a:spcPct val="0"/>
                </a:spcAft>
              </a:pPr>
              <a:t>23</a:t>
            </a:fld>
            <a:endParaRPr lang="en-US" dirty="0"/>
          </a:p>
        </p:txBody>
      </p:sp>
      <p:sp>
        <p:nvSpPr>
          <p:cNvPr id="24985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49859" name="Notes Placeholder 4"/>
          <p:cNvSpPr>
            <a:spLocks noGrp="1"/>
          </p:cNvSpPr>
          <p:nvPr>
            <p:ph type="body" sz="quarter" idx="10"/>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Image Placeholder 1"/>
          <p:cNvSpPr>
            <a:spLocks noGrp="1" noRot="1" noChangeAspect="1" noTextEdit="1"/>
          </p:cNvSpPr>
          <p:nvPr>
            <p:ph type="sldImg"/>
          </p:nvPr>
        </p:nvSpPr>
        <p:spPr bwMode="auto">
          <a:noFill/>
          <a:ln>
            <a:solidFill>
              <a:srgbClr val="000000"/>
            </a:solidFill>
            <a:miter lim="800000"/>
            <a:headEnd/>
            <a:tailEnd/>
          </a:ln>
        </p:spPr>
      </p:sp>
      <p:sp>
        <p:nvSpPr>
          <p:cNvPr id="2519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From yesterday following the math lesson.</a:t>
            </a:r>
          </a:p>
        </p:txBody>
      </p:sp>
      <p:sp>
        <p:nvSpPr>
          <p:cNvPr id="2519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3CB440-FC40-4188-8B9C-54C0155578CF}" type="slidenum">
              <a:rPr lang="en-US"/>
              <a:pPr fontAlgn="base">
                <a:spcBef>
                  <a:spcPct val="0"/>
                </a:spcBef>
                <a:spcAft>
                  <a:spcPct val="0"/>
                </a:spcAft>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Image Placeholder 1"/>
          <p:cNvSpPr>
            <a:spLocks noGrp="1" noRot="1" noChangeAspect="1" noTextEdit="1"/>
          </p:cNvSpPr>
          <p:nvPr>
            <p:ph type="sldImg"/>
          </p:nvPr>
        </p:nvSpPr>
        <p:spPr bwMode="auto">
          <a:noFill/>
          <a:ln>
            <a:solidFill>
              <a:srgbClr val="000000"/>
            </a:solidFill>
            <a:miter lim="800000"/>
            <a:headEnd/>
            <a:tailEnd/>
          </a:ln>
        </p:spPr>
      </p:sp>
      <p:sp>
        <p:nvSpPr>
          <p:cNvPr id="2519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519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3CB440-FC40-4188-8B9C-54C0155578CF}" type="slidenum">
              <a:rPr lang="en-US"/>
              <a:pPr fontAlgn="base">
                <a:spcBef>
                  <a:spcPct val="0"/>
                </a:spcBef>
                <a:spcAft>
                  <a:spcPct val="0"/>
                </a:spcAft>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Slide Image Placeholder 1"/>
          <p:cNvSpPr>
            <a:spLocks noGrp="1" noRot="1" noChangeAspect="1" noTextEdit="1"/>
          </p:cNvSpPr>
          <p:nvPr>
            <p:ph type="sldImg"/>
          </p:nvPr>
        </p:nvSpPr>
        <p:spPr bwMode="auto">
          <a:noFill/>
          <a:ln>
            <a:solidFill>
              <a:srgbClr val="000000"/>
            </a:solidFill>
            <a:miter lim="800000"/>
            <a:headEnd/>
            <a:tailEnd/>
          </a:ln>
        </p:spPr>
      </p:sp>
      <p:sp>
        <p:nvSpPr>
          <p:cNvPr id="258050" name="Notes Placeholder 2"/>
          <p:cNvSpPr>
            <a:spLocks noGrp="1"/>
          </p:cNvSpPr>
          <p:nvPr>
            <p:ph type="body" idx="1"/>
          </p:nvPr>
        </p:nvSpPr>
        <p:spPr bwMode="auto">
          <a:noFill/>
        </p:spPr>
        <p:txBody>
          <a:bodyPr wrap="square" numCol="1" anchor="t" anchorCtr="0" compatLnSpc="1">
            <a:prstTxWarp prst="textNoShape">
              <a:avLst/>
            </a:prstTxWarp>
          </a:bodyPr>
          <a:lstStyle/>
          <a:p>
            <a:pPr defTabSz="454539">
              <a:spcBef>
                <a:spcPct val="0"/>
              </a:spcBef>
            </a:pPr>
            <a:r>
              <a:rPr lang="en-US" b="1" dirty="0" smtClean="0"/>
              <a:t>NOTES</a:t>
            </a:r>
          </a:p>
        </p:txBody>
      </p:sp>
      <p:sp>
        <p:nvSpPr>
          <p:cNvPr id="2580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9C68F0-DDA4-4522-9E8B-37A9A84BDE81}" type="slidenum">
              <a:rPr lang="en-US"/>
              <a:pPr fontAlgn="base">
                <a:spcBef>
                  <a:spcPct val="0"/>
                </a:spcBef>
                <a:spcAft>
                  <a:spcPct val="0"/>
                </a:spcAft>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Slide Image Placeholder 1"/>
          <p:cNvSpPr>
            <a:spLocks noGrp="1" noRot="1" noChangeAspect="1" noTextEdit="1"/>
          </p:cNvSpPr>
          <p:nvPr>
            <p:ph type="sldImg"/>
          </p:nvPr>
        </p:nvSpPr>
        <p:spPr bwMode="auto">
          <a:noFill/>
          <a:ln>
            <a:solidFill>
              <a:srgbClr val="000000"/>
            </a:solidFill>
            <a:miter lim="800000"/>
            <a:headEnd/>
            <a:tailEnd/>
          </a:ln>
        </p:spPr>
      </p:sp>
      <p:sp>
        <p:nvSpPr>
          <p:cNvPr id="2621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621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03F5F6-1489-4F3B-8F6C-A01624489234}" type="slidenum">
              <a:rPr lang="en-US"/>
              <a:pPr fontAlgn="base">
                <a:spcBef>
                  <a:spcPct val="0"/>
                </a:spcBef>
                <a:spcAft>
                  <a:spcPct val="0"/>
                </a:spcAft>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Slide Image Placeholder 1"/>
          <p:cNvSpPr>
            <a:spLocks noGrp="1" noRot="1" noChangeAspect="1" noTextEdit="1"/>
          </p:cNvSpPr>
          <p:nvPr>
            <p:ph type="sldImg"/>
          </p:nvPr>
        </p:nvSpPr>
        <p:spPr bwMode="auto">
          <a:noFill/>
          <a:ln>
            <a:solidFill>
              <a:srgbClr val="000000"/>
            </a:solidFill>
            <a:miter lim="800000"/>
            <a:headEnd/>
            <a:tailEnd/>
          </a:ln>
        </p:spPr>
      </p:sp>
      <p:sp>
        <p:nvSpPr>
          <p:cNvPr id="268290"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b="1" dirty="0" smtClean="0"/>
              <a:t>NOTES</a:t>
            </a:r>
          </a:p>
        </p:txBody>
      </p:sp>
      <p:sp>
        <p:nvSpPr>
          <p:cNvPr id="268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25F50-CFF7-482B-8481-B3DF2F1039A3}" type="slidenum">
              <a:rPr lang="en-US"/>
              <a:pPr fontAlgn="base">
                <a:spcBef>
                  <a:spcPct val="0"/>
                </a:spcBef>
                <a:spcAft>
                  <a:spcPct val="0"/>
                </a:spcAft>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Slide Image Placeholder 1"/>
          <p:cNvSpPr>
            <a:spLocks noGrp="1" noRot="1" noChangeAspect="1" noTextEdit="1"/>
          </p:cNvSpPr>
          <p:nvPr>
            <p:ph type="sldImg"/>
          </p:nvPr>
        </p:nvSpPr>
        <p:spPr bwMode="auto">
          <a:noFill/>
          <a:ln>
            <a:solidFill>
              <a:srgbClr val="000000"/>
            </a:solidFill>
            <a:miter lim="800000"/>
            <a:headEnd/>
            <a:tailEnd/>
          </a:ln>
        </p:spPr>
      </p:sp>
      <p:sp>
        <p:nvSpPr>
          <p:cNvPr id="277506"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z="900" b="1" dirty="0"/>
              <a:t>NOTES</a:t>
            </a:r>
          </a:p>
        </p:txBody>
      </p:sp>
      <p:sp>
        <p:nvSpPr>
          <p:cNvPr id="277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3E46DE-AC57-49C9-9262-6476951B0FEB}" type="slidenum">
              <a:rPr lang="en-US"/>
              <a:pPr fontAlgn="base">
                <a:spcBef>
                  <a:spcPct val="0"/>
                </a:spcBef>
                <a:spcAft>
                  <a:spcPct val="0"/>
                </a:spcAft>
              </a:pPr>
              <a:t>29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r>
              <a:rPr lang="en-US" sz="1000" b="1" dirty="0"/>
              <a:t>Use high school history example from ASCD collection.</a:t>
            </a:r>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30</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Slide Image Placeholder 1"/>
          <p:cNvSpPr>
            <a:spLocks noGrp="1" noRot="1" noChangeAspect="1" noTextEdit="1"/>
          </p:cNvSpPr>
          <p:nvPr>
            <p:ph type="sldImg"/>
          </p:nvPr>
        </p:nvSpPr>
        <p:spPr bwMode="auto">
          <a:noFill/>
          <a:ln>
            <a:solidFill>
              <a:srgbClr val="000000"/>
            </a:solidFill>
            <a:miter lim="800000"/>
            <a:headEnd/>
            <a:tailEnd/>
          </a:ln>
        </p:spPr>
      </p:sp>
      <p:sp>
        <p:nvSpPr>
          <p:cNvPr id="283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83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BE9151-2740-4436-B84E-942867B7DE9B}" type="slidenum">
              <a:rPr lang="en-US">
                <a:ea typeface="ＭＳ Ｐゴシック" pitchFamily="34" charset="-128"/>
              </a:rPr>
              <a:pPr fontAlgn="base">
                <a:spcBef>
                  <a:spcPct val="0"/>
                </a:spcBef>
                <a:spcAft>
                  <a:spcPct val="0"/>
                </a:spcAft>
              </a:pPr>
              <a:t>31</a:t>
            </a:fld>
            <a:endParaRPr lang="en-US" dirty="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944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11EF8-E92A-4FFB-8C33-C0F708220D77}" type="slidenum">
              <a:rPr lang="en-US"/>
              <a:pPr fontAlgn="base">
                <a:spcBef>
                  <a:spcPct val="0"/>
                </a:spcBef>
                <a:spcAft>
                  <a:spcPct val="0"/>
                </a:spcAft>
              </a:pPr>
              <a:t>5</a:t>
            </a:fld>
            <a:endParaRPr lang="en-US" dirty="0"/>
          </a:p>
        </p:txBody>
      </p:sp>
      <p:graphicFrame>
        <p:nvGraphicFramePr>
          <p:cNvPr id="189443" name="Object 3"/>
          <p:cNvGraphicFramePr>
            <a:graphicFrameLocks noChangeAspect="1"/>
          </p:cNvGraphicFramePr>
          <p:nvPr>
            <p:extLst>
              <p:ext uri="{D42A27DB-BD31-4B8C-83A1-F6EECF244321}">
                <p14:modId xmlns:p14="http://schemas.microsoft.com/office/powerpoint/2010/main" val="3069404732"/>
              </p:ext>
            </p:extLst>
          </p:nvPr>
        </p:nvGraphicFramePr>
        <p:xfrm>
          <a:off x="629638" y="548746"/>
          <a:ext cx="5751124" cy="8198908"/>
        </p:xfrm>
        <a:graphic>
          <a:graphicData uri="http://schemas.openxmlformats.org/presentationml/2006/ole">
            <mc:AlternateContent xmlns:mc="http://schemas.openxmlformats.org/markup-compatibility/2006">
              <mc:Choice xmlns:v="urn:schemas-microsoft-com:vml" Requires="v">
                <p:oleObj spid="_x0000_s1057" name="Document" r:id="rId4" imgW="5625893" imgH="8064203" progId="Word.Document.12">
                  <p:link updateAutomatic="1"/>
                </p:oleObj>
              </mc:Choice>
              <mc:Fallback>
                <p:oleObj name="Document" r:id="rId4" imgW="5625893" imgH="8064203"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38" y="548746"/>
                        <a:ext cx="5751124" cy="819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Slide Image Placeholder 1"/>
          <p:cNvSpPr>
            <a:spLocks noGrp="1" noRot="1" noChangeAspect="1" noTextEdit="1"/>
          </p:cNvSpPr>
          <p:nvPr>
            <p:ph type="sldImg"/>
          </p:nvPr>
        </p:nvSpPr>
        <p:spPr bwMode="auto">
          <a:noFill/>
          <a:ln>
            <a:solidFill>
              <a:srgbClr val="000000"/>
            </a:solidFill>
            <a:miter lim="800000"/>
            <a:headEnd/>
            <a:tailEnd/>
          </a:ln>
        </p:spPr>
      </p:sp>
      <p:sp>
        <p:nvSpPr>
          <p:cNvPr id="268290"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b="1" dirty="0" smtClean="0"/>
              <a:t>NOTES</a:t>
            </a:r>
          </a:p>
        </p:txBody>
      </p:sp>
      <p:sp>
        <p:nvSpPr>
          <p:cNvPr id="268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25F50-CFF7-482B-8481-B3DF2F1039A3}" type="slidenum">
              <a:rPr lang="en-US"/>
              <a:pPr fontAlgn="base">
                <a:spcBef>
                  <a:spcPct val="0"/>
                </a:spcBef>
                <a:spcAft>
                  <a:spcPct val="0"/>
                </a:spcAft>
              </a:pPr>
              <a:t>32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Slide Image Placeholder 1"/>
          <p:cNvSpPr>
            <a:spLocks noGrp="1" noRot="1" noChangeAspect="1" noTextEdit="1"/>
          </p:cNvSpPr>
          <p:nvPr>
            <p:ph type="sldImg"/>
          </p:nvPr>
        </p:nvSpPr>
        <p:spPr bwMode="auto">
          <a:noFill/>
          <a:ln>
            <a:solidFill>
              <a:srgbClr val="000000"/>
            </a:solidFill>
            <a:miter lim="800000"/>
            <a:headEnd/>
            <a:tailEnd/>
          </a:ln>
        </p:spPr>
      </p:sp>
      <p:sp>
        <p:nvSpPr>
          <p:cNvPr id="283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It might be necessary to go through an example with some</a:t>
            </a:r>
            <a:r>
              <a:rPr lang="en-US" b="1" baseline="0" dirty="0" smtClean="0"/>
              <a:t> of the evidence they suggested.</a:t>
            </a:r>
            <a:endParaRPr lang="en-US" b="1" dirty="0" smtClean="0"/>
          </a:p>
        </p:txBody>
      </p:sp>
      <p:sp>
        <p:nvSpPr>
          <p:cNvPr id="283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BE9151-2740-4436-B84E-942867B7DE9B}" type="slidenum">
              <a:rPr lang="en-US">
                <a:ea typeface="ＭＳ Ｐゴシック" pitchFamily="34" charset="-128"/>
              </a:rPr>
              <a:pPr fontAlgn="base">
                <a:spcBef>
                  <a:spcPct val="0"/>
                </a:spcBef>
                <a:spcAft>
                  <a:spcPct val="0"/>
                </a:spcAft>
              </a:pPr>
              <a:t>33</a:t>
            </a:fld>
            <a:endParaRPr lang="en-US" dirty="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r>
              <a:rPr lang="en-US" sz="1000" b="1" dirty="0"/>
              <a:t>Watch the History Class video. Each participant should collect evidence.</a:t>
            </a:r>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34</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Slide Image Placeholder 1"/>
          <p:cNvSpPr>
            <a:spLocks noGrp="1" noRot="1" noChangeAspect="1" noTextEdit="1"/>
          </p:cNvSpPr>
          <p:nvPr>
            <p:ph type="sldImg"/>
          </p:nvPr>
        </p:nvSpPr>
        <p:spPr bwMode="auto">
          <a:noFill/>
          <a:ln>
            <a:solidFill>
              <a:srgbClr val="000000"/>
            </a:solidFill>
            <a:miter lim="800000"/>
            <a:headEnd/>
            <a:tailEnd/>
          </a:ln>
        </p:spPr>
      </p:sp>
      <p:sp>
        <p:nvSpPr>
          <p:cNvPr id="297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97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57C98D-B7D7-4839-948D-25E4E71C6574}" type="slidenum">
              <a:rPr lang="en-US"/>
              <a:pPr fontAlgn="base">
                <a:spcBef>
                  <a:spcPct val="0"/>
                </a:spcBef>
                <a:spcAft>
                  <a:spcPct val="0"/>
                </a:spcAft>
              </a:pPr>
              <a:t>35</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for lunch break.</a:t>
            </a:r>
            <a:endParaRPr lang="en-US" dirty="0"/>
          </a:p>
        </p:txBody>
      </p:sp>
      <p:sp>
        <p:nvSpPr>
          <p:cNvPr id="4" name="Slide Number Placeholder 3"/>
          <p:cNvSpPr>
            <a:spLocks noGrp="1"/>
          </p:cNvSpPr>
          <p:nvPr>
            <p:ph type="sldNum" sz="quarter" idx="10"/>
          </p:nvPr>
        </p:nvSpPr>
        <p:spPr/>
        <p:txBody>
          <a:bodyPr/>
          <a:lstStyle/>
          <a:p>
            <a:fld id="{57AD9DED-37B1-4AC9-8812-B9322693CF4B}" type="slidenum">
              <a:rPr lang="en-US" smtClean="0"/>
              <a:t>36</a:t>
            </a:fld>
            <a:endParaRPr lang="en-US" dirty="0"/>
          </a:p>
        </p:txBody>
      </p:sp>
    </p:spTree>
    <p:extLst>
      <p:ext uri="{BB962C8B-B14F-4D97-AF65-F5344CB8AC3E}">
        <p14:creationId xmlns:p14="http://schemas.microsoft.com/office/powerpoint/2010/main" val="12975562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Visit the resources on the page. Go through them. PLAY VIDEO! Discuss calendars</a:t>
            </a:r>
            <a:r>
              <a:rPr lang="en-US" b="1" baseline="0" dirty="0" smtClean="0"/>
              <a:t> (weekly, monthly learning map, etc.</a:t>
            </a:r>
            <a:endParaRPr lang="en-US" b="1"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39</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40</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41</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42</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Pass out example from big 11x17 paper</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43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944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11EF8-E92A-4FFB-8C33-C0F708220D77}" type="slidenum">
              <a:rPr lang="en-US"/>
              <a:pPr fontAlgn="base">
                <a:spcBef>
                  <a:spcPct val="0"/>
                </a:spcBef>
                <a:spcAft>
                  <a:spcPct val="0"/>
                </a:spcAft>
              </a:pPr>
              <a:t>6</a:t>
            </a:fld>
            <a:endParaRPr lang="en-US" dirty="0"/>
          </a:p>
        </p:txBody>
      </p:sp>
      <p:graphicFrame>
        <p:nvGraphicFramePr>
          <p:cNvPr id="189443" name="Object 3"/>
          <p:cNvGraphicFramePr>
            <a:graphicFrameLocks noChangeAspect="1"/>
          </p:cNvGraphicFramePr>
          <p:nvPr>
            <p:extLst>
              <p:ext uri="{D42A27DB-BD31-4B8C-83A1-F6EECF244321}">
                <p14:modId xmlns:p14="http://schemas.microsoft.com/office/powerpoint/2010/main" val="2597995313"/>
              </p:ext>
            </p:extLst>
          </p:nvPr>
        </p:nvGraphicFramePr>
        <p:xfrm>
          <a:off x="629638" y="548746"/>
          <a:ext cx="5751124" cy="8198908"/>
        </p:xfrm>
        <a:graphic>
          <a:graphicData uri="http://schemas.openxmlformats.org/presentationml/2006/ole">
            <mc:AlternateContent xmlns:mc="http://schemas.openxmlformats.org/markup-compatibility/2006">
              <mc:Choice xmlns:v="urn:schemas-microsoft-com:vml" Requires="v">
                <p:oleObj spid="_x0000_s2081" name="Document" r:id="rId4" imgW="5625893" imgH="8064203" progId="Word.Document.12">
                  <p:link updateAutomatic="1"/>
                </p:oleObj>
              </mc:Choice>
              <mc:Fallback>
                <p:oleObj name="Document" r:id="rId4" imgW="5625893" imgH="8064203"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38" y="548746"/>
                        <a:ext cx="5751124" cy="819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44</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45</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46</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D9DED-37B1-4AC9-8812-B9322693CF4B}" type="slidenum">
              <a:rPr lang="en-US" smtClean="0"/>
              <a:t>48</a:t>
            </a:fld>
            <a:endParaRPr lang="en-US" dirty="0"/>
          </a:p>
        </p:txBody>
      </p:sp>
    </p:spTree>
    <p:extLst>
      <p:ext uri="{BB962C8B-B14F-4D97-AF65-F5344CB8AC3E}">
        <p14:creationId xmlns:p14="http://schemas.microsoft.com/office/powerpoint/2010/main" val="29332163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D9DED-37B1-4AC9-8812-B9322693CF4B}" type="slidenum">
              <a:rPr lang="en-US" smtClean="0"/>
              <a:t>49</a:t>
            </a:fld>
            <a:endParaRPr lang="en-US" dirty="0"/>
          </a:p>
        </p:txBody>
      </p:sp>
    </p:spTree>
    <p:extLst>
      <p:ext uri="{BB962C8B-B14F-4D97-AF65-F5344CB8AC3E}">
        <p14:creationId xmlns:p14="http://schemas.microsoft.com/office/powerpoint/2010/main" val="29332163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D9DED-37B1-4AC9-8812-B9322693CF4B}" type="slidenum">
              <a:rPr lang="en-US" smtClean="0"/>
              <a:t>50</a:t>
            </a:fld>
            <a:endParaRPr lang="en-US" dirty="0"/>
          </a:p>
        </p:txBody>
      </p:sp>
    </p:spTree>
    <p:extLst>
      <p:ext uri="{BB962C8B-B14F-4D97-AF65-F5344CB8AC3E}">
        <p14:creationId xmlns:p14="http://schemas.microsoft.com/office/powerpoint/2010/main" val="29332163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D9DED-37B1-4AC9-8812-B9322693CF4B}" type="slidenum">
              <a:rPr lang="en-US" smtClean="0"/>
              <a:t>51</a:t>
            </a:fld>
            <a:endParaRPr lang="en-US" dirty="0"/>
          </a:p>
        </p:txBody>
      </p:sp>
    </p:spTree>
    <p:extLst>
      <p:ext uri="{BB962C8B-B14F-4D97-AF65-F5344CB8AC3E}">
        <p14:creationId xmlns:p14="http://schemas.microsoft.com/office/powerpoint/2010/main" val="29332163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D9DED-37B1-4AC9-8812-B9322693CF4B}" type="slidenum">
              <a:rPr lang="en-US" smtClean="0"/>
              <a:t>52</a:t>
            </a:fld>
            <a:endParaRPr lang="en-US" dirty="0"/>
          </a:p>
        </p:txBody>
      </p:sp>
    </p:spTree>
    <p:extLst>
      <p:ext uri="{BB962C8B-B14F-4D97-AF65-F5344CB8AC3E}">
        <p14:creationId xmlns:p14="http://schemas.microsoft.com/office/powerpoint/2010/main" val="29332163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53</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Image Placeholder 1"/>
          <p:cNvSpPr>
            <a:spLocks noGrp="1" noRot="1" noChangeAspect="1"/>
          </p:cNvSpPr>
          <p:nvPr>
            <p:ph type="sldImg"/>
          </p:nvPr>
        </p:nvSpPr>
        <p:spPr bwMode="auto">
          <a:noFill/>
          <a:ln>
            <a:solidFill>
              <a:srgbClr val="000000"/>
            </a:solidFill>
            <a:miter lim="800000"/>
            <a:headEnd/>
            <a:tailEnd/>
          </a:ln>
        </p:spPr>
      </p:sp>
      <p:sp>
        <p:nvSpPr>
          <p:cNvPr id="2437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437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AC685D-C5F7-4256-85F1-CA2F298CEA67}" type="slidenum">
              <a:rPr lang="en-US"/>
              <a:pPr fontAlgn="base">
                <a:spcBef>
                  <a:spcPct val="0"/>
                </a:spcBef>
                <a:spcAft>
                  <a:spcPct val="0"/>
                </a:spcAft>
              </a:pPr>
              <a:t>56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944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11EF8-E92A-4FFB-8C33-C0F708220D77}" type="slidenum">
              <a:rPr lang="en-US"/>
              <a:pPr fontAlgn="base">
                <a:spcBef>
                  <a:spcPct val="0"/>
                </a:spcBef>
                <a:spcAft>
                  <a:spcPct val="0"/>
                </a:spcAft>
              </a:pPr>
              <a:t>7</a:t>
            </a:fld>
            <a:endParaRPr lang="en-US" dirty="0"/>
          </a:p>
        </p:txBody>
      </p:sp>
      <p:graphicFrame>
        <p:nvGraphicFramePr>
          <p:cNvPr id="189443" name="Object 3"/>
          <p:cNvGraphicFramePr>
            <a:graphicFrameLocks noChangeAspect="1"/>
          </p:cNvGraphicFramePr>
          <p:nvPr>
            <p:extLst>
              <p:ext uri="{D42A27DB-BD31-4B8C-83A1-F6EECF244321}">
                <p14:modId xmlns:p14="http://schemas.microsoft.com/office/powerpoint/2010/main" val="4126547224"/>
              </p:ext>
            </p:extLst>
          </p:nvPr>
        </p:nvGraphicFramePr>
        <p:xfrm>
          <a:off x="629638" y="548746"/>
          <a:ext cx="5751124" cy="8198908"/>
        </p:xfrm>
        <a:graphic>
          <a:graphicData uri="http://schemas.openxmlformats.org/presentationml/2006/ole">
            <mc:AlternateContent xmlns:mc="http://schemas.openxmlformats.org/markup-compatibility/2006">
              <mc:Choice xmlns:v="urn:schemas-microsoft-com:vml" Requires="v">
                <p:oleObj spid="_x0000_s3105" name="Document" r:id="rId4" imgW="5625893" imgH="8064203" progId="Word.Document.12">
                  <p:link updateAutomatic="1"/>
                </p:oleObj>
              </mc:Choice>
              <mc:Fallback>
                <p:oleObj name="Document" r:id="rId4" imgW="5625893" imgH="8064203"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38" y="548746"/>
                        <a:ext cx="5751124" cy="819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944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11EF8-E92A-4FFB-8C33-C0F708220D77}" type="slidenum">
              <a:rPr lang="en-US"/>
              <a:pPr fontAlgn="base">
                <a:spcBef>
                  <a:spcPct val="0"/>
                </a:spcBef>
                <a:spcAft>
                  <a:spcPct val="0"/>
                </a:spcAft>
              </a:pPr>
              <a:t>8</a:t>
            </a:fld>
            <a:endParaRPr lang="en-US" dirty="0"/>
          </a:p>
        </p:txBody>
      </p:sp>
      <p:graphicFrame>
        <p:nvGraphicFramePr>
          <p:cNvPr id="189443" name="Object 3"/>
          <p:cNvGraphicFramePr>
            <a:graphicFrameLocks noChangeAspect="1"/>
          </p:cNvGraphicFramePr>
          <p:nvPr>
            <p:extLst>
              <p:ext uri="{D42A27DB-BD31-4B8C-83A1-F6EECF244321}">
                <p14:modId xmlns:p14="http://schemas.microsoft.com/office/powerpoint/2010/main" val="1672576807"/>
              </p:ext>
            </p:extLst>
          </p:nvPr>
        </p:nvGraphicFramePr>
        <p:xfrm>
          <a:off x="629638" y="548746"/>
          <a:ext cx="5751124" cy="8198908"/>
        </p:xfrm>
        <a:graphic>
          <a:graphicData uri="http://schemas.openxmlformats.org/presentationml/2006/ole">
            <mc:AlternateContent xmlns:mc="http://schemas.openxmlformats.org/markup-compatibility/2006">
              <mc:Choice xmlns:v="urn:schemas-microsoft-com:vml" Requires="v">
                <p:oleObj spid="_x0000_s4129" name="Document" r:id="rId4" imgW="5625893" imgH="8064203" progId="Word.Document.12">
                  <p:link updateAutomatic="1"/>
                </p:oleObj>
              </mc:Choice>
              <mc:Fallback>
                <p:oleObj name="Document" r:id="rId4" imgW="5625893" imgH="8064203"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38" y="548746"/>
                        <a:ext cx="5751124" cy="819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944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11EF8-E92A-4FFB-8C33-C0F708220D77}" type="slidenum">
              <a:rPr lang="en-US"/>
              <a:pPr fontAlgn="base">
                <a:spcBef>
                  <a:spcPct val="0"/>
                </a:spcBef>
                <a:spcAft>
                  <a:spcPct val="0"/>
                </a:spcAft>
              </a:pPr>
              <a:t>9</a:t>
            </a:fld>
            <a:endParaRPr lang="en-US" dirty="0"/>
          </a:p>
        </p:txBody>
      </p:sp>
      <p:graphicFrame>
        <p:nvGraphicFramePr>
          <p:cNvPr id="189443" name="Object 3"/>
          <p:cNvGraphicFramePr>
            <a:graphicFrameLocks noChangeAspect="1"/>
          </p:cNvGraphicFramePr>
          <p:nvPr>
            <p:extLst>
              <p:ext uri="{D42A27DB-BD31-4B8C-83A1-F6EECF244321}">
                <p14:modId xmlns:p14="http://schemas.microsoft.com/office/powerpoint/2010/main" val="1141045474"/>
              </p:ext>
            </p:extLst>
          </p:nvPr>
        </p:nvGraphicFramePr>
        <p:xfrm>
          <a:off x="629638" y="548746"/>
          <a:ext cx="5751124" cy="8198908"/>
        </p:xfrm>
        <a:graphic>
          <a:graphicData uri="http://schemas.openxmlformats.org/presentationml/2006/ole">
            <mc:AlternateContent xmlns:mc="http://schemas.openxmlformats.org/markup-compatibility/2006">
              <mc:Choice xmlns:v="urn:schemas-microsoft-com:vml" Requires="v">
                <p:oleObj spid="_x0000_s5153" name="Document" r:id="rId4" imgW="5625893" imgH="8064203" progId="Word.Document.12">
                  <p:link updateAutomatic="1"/>
                </p:oleObj>
              </mc:Choice>
              <mc:Fallback>
                <p:oleObj name="Document" r:id="rId4" imgW="5625893" imgH="8064203"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38" y="548746"/>
                        <a:ext cx="5751124" cy="819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944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11EF8-E92A-4FFB-8C33-C0F708220D77}" type="slidenum">
              <a:rPr lang="en-US"/>
              <a:pPr fontAlgn="base">
                <a:spcBef>
                  <a:spcPct val="0"/>
                </a:spcBef>
                <a:spcAft>
                  <a:spcPct val="0"/>
                </a:spcAft>
              </a:pPr>
              <a:t>10</a:t>
            </a:fld>
            <a:endParaRPr lang="en-US" dirty="0"/>
          </a:p>
        </p:txBody>
      </p:sp>
      <p:graphicFrame>
        <p:nvGraphicFramePr>
          <p:cNvPr id="189443" name="Object 3"/>
          <p:cNvGraphicFramePr>
            <a:graphicFrameLocks noChangeAspect="1"/>
          </p:cNvGraphicFramePr>
          <p:nvPr>
            <p:extLst>
              <p:ext uri="{D42A27DB-BD31-4B8C-83A1-F6EECF244321}">
                <p14:modId xmlns:p14="http://schemas.microsoft.com/office/powerpoint/2010/main" val="1288523146"/>
              </p:ext>
            </p:extLst>
          </p:nvPr>
        </p:nvGraphicFramePr>
        <p:xfrm>
          <a:off x="629638" y="548746"/>
          <a:ext cx="5751124" cy="8198908"/>
        </p:xfrm>
        <a:graphic>
          <a:graphicData uri="http://schemas.openxmlformats.org/presentationml/2006/ole">
            <mc:AlternateContent xmlns:mc="http://schemas.openxmlformats.org/markup-compatibility/2006">
              <mc:Choice xmlns:v="urn:schemas-microsoft-com:vml" Requires="v">
                <p:oleObj spid="_x0000_s6177" name="Document" r:id="rId4" imgW="5625893" imgH="8064203" progId="Word.Document.12">
                  <p:link updateAutomatic="1"/>
                </p:oleObj>
              </mc:Choice>
              <mc:Fallback>
                <p:oleObj name="Document" r:id="rId4" imgW="5625893" imgH="8064203"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38" y="548746"/>
                        <a:ext cx="5751124" cy="819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944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11EF8-E92A-4FFB-8C33-C0F708220D77}" type="slidenum">
              <a:rPr lang="en-US"/>
              <a:pPr fontAlgn="base">
                <a:spcBef>
                  <a:spcPct val="0"/>
                </a:spcBef>
                <a:spcAft>
                  <a:spcPct val="0"/>
                </a:spcAft>
              </a:pPr>
              <a:t>11</a:t>
            </a:fld>
            <a:endParaRPr lang="en-US" dirty="0"/>
          </a:p>
        </p:txBody>
      </p:sp>
      <p:graphicFrame>
        <p:nvGraphicFramePr>
          <p:cNvPr id="189443" name="Object 3"/>
          <p:cNvGraphicFramePr>
            <a:graphicFrameLocks noChangeAspect="1"/>
          </p:cNvGraphicFramePr>
          <p:nvPr>
            <p:extLst>
              <p:ext uri="{D42A27DB-BD31-4B8C-83A1-F6EECF244321}">
                <p14:modId xmlns:p14="http://schemas.microsoft.com/office/powerpoint/2010/main" val="557429914"/>
              </p:ext>
            </p:extLst>
          </p:nvPr>
        </p:nvGraphicFramePr>
        <p:xfrm>
          <a:off x="629638" y="548746"/>
          <a:ext cx="5751124" cy="8198908"/>
        </p:xfrm>
        <a:graphic>
          <a:graphicData uri="http://schemas.openxmlformats.org/presentationml/2006/ole">
            <mc:AlternateContent xmlns:mc="http://schemas.openxmlformats.org/markup-compatibility/2006">
              <mc:Choice xmlns:v="urn:schemas-microsoft-com:vml" Requires="v">
                <p:oleObj spid="_x0000_s7201" name="Document" r:id="rId4" imgW="5625893" imgH="8064203" progId="Word.Document.12">
                  <p:link updateAutomatic="1"/>
                </p:oleObj>
              </mc:Choice>
              <mc:Fallback>
                <p:oleObj name="Document" r:id="rId4" imgW="5625893" imgH="8064203"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38" y="548746"/>
                        <a:ext cx="5751124" cy="819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217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61099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28252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62181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39035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56641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81461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5150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151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667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6148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16578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Collaborative%20Planning%20-%20YouTube.fl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ntp.org/index.php/publications/issue-analysis/teacher-evaluation-2.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hyperlink" Target="Seinfeld%20teaches%20History%20-%20Cooperative%20Learning.flv"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ocmboces.org/teacherpage.cfm?teacher=1765"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5.emf"/><Relationship Id="rId4" Type="http://schemas.openxmlformats.org/officeDocument/2006/relationships/package" Target="../embeddings/Microsoft_Excel_Worksheet2.xlsx"/></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6.emf"/><Relationship Id="rId4" Type="http://schemas.openxmlformats.org/officeDocument/2006/relationships/package" Target="../embeddings/Microsoft_Excel_Worksheet3.xlsx"/></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27.emf"/><Relationship Id="rId4" Type="http://schemas.openxmlformats.org/officeDocument/2006/relationships/package" Target="../embeddings/Microsoft_Excel_Worksheet4.xlsx"/></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8.emf"/><Relationship Id="rId4" Type="http://schemas.openxmlformats.org/officeDocument/2006/relationships/package" Target="../embeddings/Microsoft_Excel_Worksheet5.xlsx"/></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29.emf"/><Relationship Id="rId4" Type="http://schemas.openxmlformats.org/officeDocument/2006/relationships/package" Target="../embeddings/Microsoft_Excel_Worksheet6.xlsx"/></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rPr>
              <a:t>Lead Evaluator Training</a:t>
            </a:r>
            <a:endParaRPr lang="en-US" dirty="0">
              <a:effectLst/>
            </a:endParaRPr>
          </a:p>
        </p:txBody>
      </p:sp>
      <p:sp>
        <p:nvSpPr>
          <p:cNvPr id="3" name="Subtitle 2"/>
          <p:cNvSpPr>
            <a:spLocks noGrp="1"/>
          </p:cNvSpPr>
          <p:nvPr>
            <p:ph type="subTitle" idx="1"/>
          </p:nvPr>
        </p:nvSpPr>
        <p:spPr/>
        <p:txBody>
          <a:bodyPr/>
          <a:lstStyle/>
          <a:p>
            <a:r>
              <a:rPr lang="en-US" dirty="0" smtClean="0"/>
              <a:t>Day 2</a:t>
            </a:r>
            <a:endParaRPr lang="en-US" dirty="0"/>
          </a:p>
        </p:txBody>
      </p:sp>
    </p:spTree>
    <p:extLst>
      <p:ext uri="{BB962C8B-B14F-4D97-AF65-F5344CB8AC3E}">
        <p14:creationId xmlns:p14="http://schemas.microsoft.com/office/powerpoint/2010/main" val="3395094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14401" y="914400"/>
            <a:ext cx="7514376" cy="5350598"/>
          </a:xfrm>
          <a:prstGeom prst="rect">
            <a:avLst/>
          </a:prstGeom>
        </p:spPr>
        <p:txBody>
          <a:bodyPr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The setting: 10</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 living environment class. Twenty-three students in the class. 2 ELLs, 2 SWDs, 1 504.</a:t>
            </a:r>
          </a:p>
          <a:p>
            <a:pPr marL="68580" indent="0">
              <a:buClr>
                <a:schemeClr val="tx1">
                  <a:lumMod val="75000"/>
                  <a:lumOff val="25000"/>
                </a:schemeClr>
              </a:buClr>
              <a:buFont typeface="Wingdings 2" pitchFamily="18" charset="2"/>
              <a:buNone/>
              <a:defRPr/>
            </a:pPr>
            <a:endParaRPr lang="en-US" dirty="0">
              <a:solidFill>
                <a:schemeClr val="tx1">
                  <a:lumMod val="75000"/>
                  <a:lumOff val="25000"/>
                </a:schemeClr>
              </a:solidFill>
            </a:endParaRPr>
          </a:p>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Examples of what would be seen and heard:</a:t>
            </a:r>
          </a:p>
          <a:p>
            <a:pPr marL="68580" indent="0">
              <a:buClr>
                <a:schemeClr val="tx1">
                  <a:lumMod val="75000"/>
                  <a:lumOff val="25000"/>
                </a:schemeClr>
              </a:buClr>
              <a:buFont typeface="Wingdings 2" pitchFamily="18" charset="2"/>
              <a:buNone/>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Cognitive engagement</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Constructivism</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21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Century Readiness</a:t>
            </a:r>
          </a:p>
          <a:p>
            <a:pPr marL="365760" lvl="1" indent="0">
              <a:buClr>
                <a:schemeClr val="bg2">
                  <a:lumMod val="60000"/>
                  <a:lumOff val="40000"/>
                </a:schemeClr>
              </a:buClr>
              <a:buFont typeface="Wingdings 2" pitchFamily="18" charset="2"/>
              <a:buNone/>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2224338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14401" y="914400"/>
            <a:ext cx="7514376" cy="5350598"/>
          </a:xfrm>
          <a:prstGeom prst="rect">
            <a:avLst/>
          </a:prstGeom>
        </p:spPr>
        <p:txBody>
          <a:bodyPr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The setting: 7</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 accelerated math class. Thirty-three students in the class. Four were not recommended by placement process but parent insistence resulted in their being included on a trial basis.</a:t>
            </a:r>
          </a:p>
          <a:p>
            <a:pPr marL="68580" indent="0">
              <a:buClr>
                <a:schemeClr val="tx1">
                  <a:lumMod val="75000"/>
                  <a:lumOff val="25000"/>
                </a:schemeClr>
              </a:buClr>
              <a:buFont typeface="Wingdings 2" pitchFamily="18" charset="2"/>
              <a:buNone/>
              <a:defRPr/>
            </a:pPr>
            <a:endParaRPr lang="en-US" dirty="0">
              <a:solidFill>
                <a:schemeClr val="tx1">
                  <a:lumMod val="75000"/>
                  <a:lumOff val="25000"/>
                </a:schemeClr>
              </a:solidFill>
            </a:endParaRPr>
          </a:p>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Examples of what would be seen and heard:</a:t>
            </a:r>
          </a:p>
          <a:p>
            <a:pPr marL="68580" indent="0">
              <a:buClr>
                <a:schemeClr val="tx1">
                  <a:lumMod val="75000"/>
                  <a:lumOff val="25000"/>
                </a:schemeClr>
              </a:buClr>
              <a:buFont typeface="Wingdings 2" pitchFamily="18" charset="2"/>
              <a:buNone/>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Cognitive engagement</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Constructivism</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21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Century Readiness</a:t>
            </a:r>
          </a:p>
          <a:p>
            <a:pPr marL="365760" lvl="1" indent="0">
              <a:buClr>
                <a:schemeClr val="bg2">
                  <a:lumMod val="60000"/>
                  <a:lumOff val="40000"/>
                </a:schemeClr>
              </a:buClr>
              <a:buFont typeface="Wingdings 2" pitchFamily="18" charset="2"/>
              <a:buNone/>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1008601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79137" y="3382316"/>
            <a:ext cx="3698417" cy="301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2210" name="Content Placeholder 3"/>
          <p:cNvSpPr>
            <a:spLocks noGrp="1"/>
          </p:cNvSpPr>
          <p:nvPr>
            <p:ph idx="1"/>
          </p:nvPr>
        </p:nvSpPr>
        <p:spPr>
          <a:xfrm>
            <a:off x="914400" y="914399"/>
            <a:ext cx="7127914" cy="4682169"/>
          </a:xfrm>
        </p:spPr>
        <p:txBody>
          <a:bodyPr>
            <a:normAutofit/>
          </a:bodyPr>
          <a:lstStyle/>
          <a:p>
            <a:pPr marL="68580" indent="0">
              <a:buNone/>
            </a:pPr>
            <a:r>
              <a:rPr lang="en-US" dirty="0" smtClean="0"/>
              <a:t>Think about this activity; </a:t>
            </a:r>
            <a:r>
              <a:rPr lang="en-US" b="1" dirty="0" smtClean="0"/>
              <a:t>discuss</a:t>
            </a:r>
            <a:r>
              <a:rPr lang="en-US" dirty="0" smtClean="0"/>
              <a:t> in your table group:</a:t>
            </a:r>
          </a:p>
          <a:p>
            <a:r>
              <a:rPr lang="en-US" dirty="0" smtClean="0"/>
              <a:t>Would you do this activity with teachers?</a:t>
            </a:r>
          </a:p>
          <a:p>
            <a:r>
              <a:rPr lang="en-US" dirty="0" smtClean="0"/>
              <a:t>All of them or just your 4-8?</a:t>
            </a:r>
          </a:p>
          <a:p>
            <a:r>
              <a:rPr lang="en-US" dirty="0" smtClean="0"/>
              <a:t>What would it accomplish?</a:t>
            </a:r>
          </a:p>
          <a:p>
            <a:pPr marL="68580" indent="0">
              <a:buNone/>
            </a:pPr>
            <a:endParaRPr lang="en-US" dirty="0" smtClean="0"/>
          </a:p>
        </p:txBody>
      </p:sp>
    </p:spTree>
    <p:extLst>
      <p:ext uri="{BB962C8B-B14F-4D97-AF65-F5344CB8AC3E}">
        <p14:creationId xmlns:p14="http://schemas.microsoft.com/office/powerpoint/2010/main" val="3100554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Content Placeholder 2"/>
          <p:cNvSpPr>
            <a:spLocks noGrp="1"/>
          </p:cNvSpPr>
          <p:nvPr>
            <p:ph idx="1"/>
          </p:nvPr>
        </p:nvSpPr>
        <p:spPr>
          <a:xfrm>
            <a:off x="914400" y="914400"/>
            <a:ext cx="7586662" cy="3871912"/>
          </a:xfrm>
        </p:spPr>
        <p:txBody>
          <a:bodyPr/>
          <a:lstStyle/>
          <a:p>
            <a:pPr marL="68580" indent="0">
              <a:buNone/>
            </a:pPr>
            <a:r>
              <a:rPr lang="en-US" sz="2800" dirty="0" smtClean="0"/>
              <a:t>What are the purposes of evaluation?</a:t>
            </a:r>
          </a:p>
          <a:p>
            <a:r>
              <a:rPr lang="en-US" sz="2800" dirty="0" smtClean="0"/>
              <a:t>Quality Assurance</a:t>
            </a:r>
          </a:p>
          <a:p>
            <a:r>
              <a:rPr lang="en-US" sz="2800" dirty="0" smtClean="0"/>
              <a:t>Professional Learning</a:t>
            </a:r>
          </a:p>
          <a:p>
            <a:r>
              <a:rPr lang="en-US" sz="2800" dirty="0" smtClean="0"/>
              <a:t>Improving teacher quality</a:t>
            </a:r>
          </a:p>
          <a:p>
            <a:r>
              <a:rPr lang="en-US" sz="2800" dirty="0" smtClean="0"/>
              <a:t>Other</a:t>
            </a:r>
          </a:p>
          <a:p>
            <a:r>
              <a:rPr lang="en-US" sz="2800" dirty="0" smtClean="0"/>
              <a:t>Other</a:t>
            </a:r>
          </a:p>
          <a:p>
            <a:endParaRPr lang="en-US" sz="28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2710870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Content Placeholder 2"/>
          <p:cNvSpPr>
            <a:spLocks noGrp="1"/>
          </p:cNvSpPr>
          <p:nvPr>
            <p:ph idx="1"/>
          </p:nvPr>
        </p:nvSpPr>
        <p:spPr>
          <a:xfrm>
            <a:off x="914400" y="914400"/>
            <a:ext cx="7586662" cy="3871912"/>
          </a:xfrm>
        </p:spPr>
        <p:txBody>
          <a:bodyPr/>
          <a:lstStyle/>
          <a:p>
            <a:pPr marL="68580" indent="0">
              <a:buNone/>
            </a:pPr>
            <a:r>
              <a:rPr lang="en-US" sz="2800" dirty="0"/>
              <a:t>What’s wrong with teacher </a:t>
            </a:r>
            <a:r>
              <a:rPr lang="en-US" sz="2800" dirty="0" smtClean="0"/>
              <a:t>evaluation</a:t>
            </a:r>
            <a:r>
              <a:rPr lang="en-US" sz="2800" dirty="0"/>
              <a:t>? </a:t>
            </a:r>
            <a:endParaRPr lang="en-US" sz="2800" dirty="0" smtClean="0"/>
          </a:p>
          <a:p>
            <a:pPr marL="68580" indent="0">
              <a:buNone/>
            </a:pPr>
            <a:endParaRPr lang="en-US" sz="2800" dirty="0" smtClean="0"/>
          </a:p>
          <a:p>
            <a:pPr marL="68580" indent="0">
              <a:buNone/>
            </a:pPr>
            <a:endParaRPr lang="en-US" sz="2800" dirty="0" smtClean="0"/>
          </a:p>
        </p:txBody>
      </p:sp>
      <p:sp>
        <p:nvSpPr>
          <p:cNvPr id="2" name="Right Arrow 1"/>
          <p:cNvSpPr/>
          <p:nvPr/>
        </p:nvSpPr>
        <p:spPr>
          <a:xfrm>
            <a:off x="1379199" y="2490952"/>
            <a:ext cx="3358055" cy="1428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426497" y="3011216"/>
            <a:ext cx="3098208" cy="400110"/>
          </a:xfrm>
          <a:prstGeom prst="rect">
            <a:avLst/>
          </a:prstGeom>
          <a:noFill/>
        </p:spPr>
        <p:txBody>
          <a:bodyPr wrap="square" rtlCol="0">
            <a:spAutoFit/>
          </a:bodyPr>
          <a:lstStyle/>
          <a:p>
            <a:pPr algn="ctr"/>
            <a:r>
              <a:rPr lang="en-US" sz="2000" b="1" dirty="0" smtClean="0"/>
              <a:t>CHAPTER 2 (p. 19)</a:t>
            </a:r>
            <a:endParaRPr lang="en-US" sz="2000" b="1" dirty="0"/>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rot="11321926">
            <a:off x="6945332" y="1323880"/>
            <a:ext cx="1594756" cy="1452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rot="493932">
            <a:off x="7173308" y="1403131"/>
            <a:ext cx="1248924" cy="461665"/>
          </a:xfrm>
          <a:prstGeom prst="rect">
            <a:avLst/>
          </a:prstGeom>
          <a:noFill/>
        </p:spPr>
        <p:txBody>
          <a:bodyPr wrap="square" rtlCol="0">
            <a:spAutoFit/>
          </a:bodyPr>
          <a:lstStyle/>
          <a:p>
            <a:r>
              <a:rPr lang="en-US" sz="1200" dirty="0" smtClean="0"/>
              <a:t>Why we need a new approach</a:t>
            </a:r>
            <a:endParaRPr lang="en-US" sz="1200"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9633">
            <a:off x="5144174" y="1805214"/>
            <a:ext cx="342983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0201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Content Placeholder 2"/>
          <p:cNvSpPr>
            <a:spLocks noGrp="1"/>
          </p:cNvSpPr>
          <p:nvPr>
            <p:ph idx="1"/>
          </p:nvPr>
        </p:nvSpPr>
        <p:spPr>
          <a:xfrm>
            <a:off x="914400" y="914400"/>
            <a:ext cx="7586662" cy="3871912"/>
          </a:xfrm>
        </p:spPr>
        <p:txBody>
          <a:bodyPr/>
          <a:lstStyle/>
          <a:p>
            <a:pPr marL="68580" indent="0">
              <a:buNone/>
            </a:pPr>
            <a:r>
              <a:rPr lang="en-US" sz="2800" dirty="0"/>
              <a:t>What’s wrong with teacher </a:t>
            </a:r>
            <a:r>
              <a:rPr lang="en-US" sz="2800" dirty="0" smtClean="0"/>
              <a:t>evaluation</a:t>
            </a:r>
            <a:r>
              <a:rPr lang="en-US" sz="2800" dirty="0"/>
              <a:t>? </a:t>
            </a:r>
            <a:endParaRPr lang="en-US" sz="2800" dirty="0" smtClean="0"/>
          </a:p>
          <a:p>
            <a:pPr marL="68580" indent="0">
              <a:buNone/>
            </a:pPr>
            <a:endParaRPr lang="en-US" sz="2800" dirty="0" smtClean="0"/>
          </a:p>
          <a:p>
            <a:pPr marL="68580" indent="0">
              <a:buNone/>
            </a:pPr>
            <a:r>
              <a:rPr lang="en-US" sz="2800" dirty="0" smtClean="0"/>
              <a:t>Why </a:t>
            </a:r>
            <a:r>
              <a:rPr lang="en-US" sz="2800" dirty="0"/>
              <a:t>hasn’t it traditionally resulted in professional growth</a:t>
            </a:r>
            <a:r>
              <a:rPr lang="en-US" sz="2800" dirty="0" smtClean="0"/>
              <a:t>?</a:t>
            </a:r>
          </a:p>
          <a:p>
            <a:pPr marL="68580" indent="0">
              <a:buNone/>
            </a:pPr>
            <a:endParaRPr lang="en-US" sz="2800" dirty="0"/>
          </a:p>
          <a:p>
            <a:pPr marL="68580" indent="0">
              <a:buNone/>
            </a:pPr>
            <a:endParaRPr lang="en-US" sz="28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2711032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Content Placeholder 2"/>
          <p:cNvSpPr>
            <a:spLocks noGrp="1"/>
          </p:cNvSpPr>
          <p:nvPr>
            <p:ph idx="1"/>
          </p:nvPr>
        </p:nvSpPr>
        <p:spPr>
          <a:xfrm>
            <a:off x="914400" y="914400"/>
            <a:ext cx="7586662" cy="3871912"/>
          </a:xfrm>
        </p:spPr>
        <p:txBody>
          <a:bodyPr/>
          <a:lstStyle/>
          <a:p>
            <a:pPr marL="68580" indent="0">
              <a:buNone/>
            </a:pPr>
            <a:r>
              <a:rPr lang="en-US" sz="2800" dirty="0"/>
              <a:t>What’s wrong with teacher </a:t>
            </a:r>
            <a:r>
              <a:rPr lang="en-US" sz="2800" dirty="0" smtClean="0"/>
              <a:t>evaluation</a:t>
            </a:r>
            <a:r>
              <a:rPr lang="en-US" sz="2800" dirty="0"/>
              <a:t>? </a:t>
            </a:r>
            <a:endParaRPr lang="en-US" sz="2800" dirty="0" smtClean="0"/>
          </a:p>
          <a:p>
            <a:pPr marL="68580" indent="0">
              <a:buNone/>
            </a:pPr>
            <a:endParaRPr lang="en-US" sz="2800" dirty="0" smtClean="0"/>
          </a:p>
          <a:p>
            <a:pPr marL="68580" indent="0">
              <a:buNone/>
            </a:pPr>
            <a:r>
              <a:rPr lang="en-US" sz="2800" dirty="0" smtClean="0"/>
              <a:t>Why </a:t>
            </a:r>
            <a:r>
              <a:rPr lang="en-US" sz="2800" dirty="0"/>
              <a:t>hasn’t it traditionally resulted in professional growth</a:t>
            </a:r>
            <a:r>
              <a:rPr lang="en-US" sz="2800" dirty="0" smtClean="0"/>
              <a:t>?</a:t>
            </a:r>
          </a:p>
          <a:p>
            <a:pPr marL="68580" indent="0">
              <a:buNone/>
            </a:pPr>
            <a:endParaRPr lang="en-US" sz="2800" dirty="0"/>
          </a:p>
          <a:p>
            <a:pPr marL="68580" indent="0">
              <a:buNone/>
            </a:pPr>
            <a:r>
              <a:rPr lang="en-US" sz="2800" dirty="0"/>
              <a:t>What conditions support </a:t>
            </a:r>
            <a:r>
              <a:rPr lang="en-US" sz="2800" dirty="0" smtClean="0"/>
              <a:t>growth</a:t>
            </a:r>
            <a:r>
              <a:rPr lang="en-US" sz="2800" dirty="0"/>
              <a:t>?</a:t>
            </a:r>
          </a:p>
          <a:p>
            <a:pPr marL="68580" indent="0">
              <a:buNone/>
            </a:pPr>
            <a:endParaRPr lang="en-US" sz="2800" dirty="0" smtClean="0"/>
          </a:p>
        </p:txBody>
      </p:sp>
      <p:pic>
        <p:nvPicPr>
          <p:cNvPr id="200706" name="Picture 2">
            <a:hlinkClick r:id="rId3" action="ppaction://hlinkfile"/>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98825" y="4015061"/>
            <a:ext cx="3490959" cy="2304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300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3104918"/>
          </a:xfrm>
          <a:prstGeom prst="rect">
            <a:avLst/>
          </a:prstGeom>
          <a:noFill/>
          <a:ln w="9525">
            <a:noFill/>
            <a:miter lim="800000"/>
            <a:headEnd/>
            <a:tailEnd/>
          </a:ln>
        </p:spPr>
        <p:txBody>
          <a:bodyPr/>
          <a:lstStyle/>
          <a:p>
            <a:pPr>
              <a:spcBef>
                <a:spcPct val="20000"/>
              </a:spcBef>
            </a:pPr>
            <a:r>
              <a:rPr lang="en-US" sz="2400" b="1" dirty="0" smtClean="0">
                <a:latin typeface="+mn-lt"/>
                <a:ea typeface="ＭＳ Ｐゴシック" pitchFamily="34" charset="-128"/>
              </a:rPr>
              <a:t>Observe</a:t>
            </a:r>
            <a:r>
              <a:rPr lang="en-US" sz="2400" dirty="0" smtClean="0">
                <a:latin typeface="+mn-lt"/>
                <a:ea typeface="ＭＳ Ｐゴシック" pitchFamily="34" charset="-128"/>
              </a:rPr>
              <a:t> </a:t>
            </a:r>
            <a:r>
              <a:rPr lang="en-US" sz="2400" dirty="0">
                <a:latin typeface="+mn-lt"/>
                <a:ea typeface="ＭＳ Ｐゴシック" pitchFamily="34" charset="-128"/>
              </a:rPr>
              <a:t>what students are doing that shows evidence of </a:t>
            </a:r>
            <a:r>
              <a:rPr lang="en-US" sz="2400" dirty="0" smtClean="0">
                <a:latin typeface="+mn-lt"/>
                <a:ea typeface="ＭＳ Ｐゴシック" pitchFamily="34" charset="-128"/>
              </a:rPr>
              <a:t>engagement</a:t>
            </a:r>
            <a:r>
              <a:rPr lang="en-US" sz="2400" dirty="0">
                <a:latin typeface="+mn-lt"/>
                <a:ea typeface="ＭＳ Ｐゴシック" pitchFamily="34" charset="-128"/>
              </a:rPr>
              <a:t>,  constructing meaning, </a:t>
            </a:r>
            <a:r>
              <a:rPr lang="en-US" sz="2400" dirty="0" smtClean="0">
                <a:latin typeface="+mn-lt"/>
                <a:ea typeface="ＭＳ Ｐゴシック" pitchFamily="34" charset="-128"/>
              </a:rPr>
              <a:t>or 21C. Each triad member is responsible for one priority.</a:t>
            </a:r>
            <a:endParaRPr lang="en-US" sz="2400" dirty="0">
              <a:latin typeface="+mn-lt"/>
              <a:ea typeface="ＭＳ Ｐゴシック" pitchFamily="34" charset="-128"/>
            </a:endParaRPr>
          </a:p>
          <a:p>
            <a:pPr>
              <a:spcBef>
                <a:spcPct val="20000"/>
              </a:spcBef>
            </a:pPr>
            <a:r>
              <a:rPr lang="en-US" sz="2400" b="1" dirty="0">
                <a:latin typeface="+mn-lt"/>
                <a:ea typeface="ＭＳ Ｐゴシック" pitchFamily="34" charset="-128"/>
              </a:rPr>
              <a:t>Collect evidence </a:t>
            </a:r>
            <a:r>
              <a:rPr lang="en-US" sz="2400" dirty="0" smtClean="0">
                <a:latin typeface="+mn-lt"/>
                <a:ea typeface="ＭＳ Ｐゴシック" pitchFamily="34" charset="-128"/>
              </a:rPr>
              <a:t>in a table, </a:t>
            </a:r>
            <a:r>
              <a:rPr lang="en-US" sz="2400" dirty="0">
                <a:latin typeface="+mn-lt"/>
                <a:ea typeface="ＭＳ Ｐゴシック" pitchFamily="34" charset="-128"/>
              </a:rPr>
              <a:t>be prepared to share your </a:t>
            </a:r>
            <a:r>
              <a:rPr lang="en-US" sz="2400" dirty="0" smtClean="0">
                <a:latin typeface="+mn-lt"/>
                <a:ea typeface="ＭＳ Ｐゴシック" pitchFamily="34" charset="-128"/>
              </a:rPr>
              <a:t>evidence.</a:t>
            </a:r>
            <a:endParaRPr lang="en-US" sz="2400" dirty="0">
              <a:latin typeface="+mn-lt"/>
              <a:ea typeface="ＭＳ Ｐゴシック" pitchFamily="34" charset="-128"/>
            </a:endParaRPr>
          </a:p>
        </p:txBody>
      </p:sp>
      <p:cxnSp>
        <p:nvCxnSpPr>
          <p:cNvPr id="4" name="Straight Connector 3"/>
          <p:cNvCxnSpPr/>
          <p:nvPr/>
        </p:nvCxnSpPr>
        <p:spPr>
          <a:xfrm>
            <a:off x="2361565" y="4143076"/>
            <a:ext cx="4505899" cy="11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791937" y="3898864"/>
            <a:ext cx="0" cy="1733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76547" y="3897026"/>
            <a:ext cx="0" cy="1733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361565" y="3812569"/>
            <a:ext cx="1399142" cy="338554"/>
          </a:xfrm>
          <a:prstGeom prst="rect">
            <a:avLst/>
          </a:prstGeom>
          <a:noFill/>
        </p:spPr>
        <p:txBody>
          <a:bodyPr wrap="square" rtlCol="0">
            <a:spAutoFit/>
          </a:bodyPr>
          <a:lstStyle/>
          <a:p>
            <a:pPr algn="ctr"/>
            <a:r>
              <a:rPr lang="en-US" sz="1600" i="1" dirty="0" smtClean="0"/>
              <a:t>engagement</a:t>
            </a:r>
            <a:endParaRPr lang="en-US" sz="1600" i="1" dirty="0"/>
          </a:p>
        </p:txBody>
      </p:sp>
      <p:sp>
        <p:nvSpPr>
          <p:cNvPr id="16" name="TextBox 15"/>
          <p:cNvSpPr txBox="1"/>
          <p:nvPr/>
        </p:nvSpPr>
        <p:spPr>
          <a:xfrm>
            <a:off x="5389368" y="3815538"/>
            <a:ext cx="1399142" cy="338554"/>
          </a:xfrm>
          <a:prstGeom prst="rect">
            <a:avLst/>
          </a:prstGeom>
          <a:noFill/>
        </p:spPr>
        <p:txBody>
          <a:bodyPr wrap="square" rtlCol="0">
            <a:spAutoFit/>
          </a:bodyPr>
          <a:lstStyle/>
          <a:p>
            <a:pPr algn="ctr"/>
            <a:r>
              <a:rPr lang="en-US" sz="1600" i="1" dirty="0" smtClean="0"/>
              <a:t>21C</a:t>
            </a:r>
            <a:endParaRPr lang="en-US" sz="1600" i="1" dirty="0"/>
          </a:p>
        </p:txBody>
      </p:sp>
      <p:sp>
        <p:nvSpPr>
          <p:cNvPr id="17" name="TextBox 16"/>
          <p:cNvSpPr txBox="1"/>
          <p:nvPr/>
        </p:nvSpPr>
        <p:spPr>
          <a:xfrm>
            <a:off x="3847022" y="3821749"/>
            <a:ext cx="1487278" cy="338554"/>
          </a:xfrm>
          <a:prstGeom prst="rect">
            <a:avLst/>
          </a:prstGeom>
          <a:noFill/>
        </p:spPr>
        <p:txBody>
          <a:bodyPr wrap="square" rtlCol="0">
            <a:spAutoFit/>
          </a:bodyPr>
          <a:lstStyle/>
          <a:p>
            <a:pPr algn="ctr"/>
            <a:r>
              <a:rPr lang="en-US" sz="1600" i="1" dirty="0" smtClean="0"/>
              <a:t>constructivism</a:t>
            </a:r>
            <a:endParaRPr lang="en-US" sz="1600" i="1" dirty="0"/>
          </a:p>
        </p:txBody>
      </p:sp>
      <p:sp>
        <p:nvSpPr>
          <p:cNvPr id="10" name="Rectangle 9"/>
          <p:cNvSpPr/>
          <p:nvPr/>
        </p:nvSpPr>
        <p:spPr>
          <a:xfrm>
            <a:off x="2163261" y="3812569"/>
            <a:ext cx="4935557" cy="20381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rot="21056115">
            <a:off x="225774" y="2863311"/>
            <a:ext cx="8527763" cy="1323439"/>
          </a:xfrm>
          <a:prstGeom prst="rect">
            <a:avLst/>
          </a:prstGeom>
          <a:noFill/>
        </p:spPr>
        <p:txBody>
          <a:bodyPr wrap="square" rtlCol="0">
            <a:spAutoFit/>
          </a:bodyPr>
          <a:lstStyle/>
          <a:p>
            <a:pPr algn="ctr"/>
            <a:r>
              <a:rPr lang="en-US" sz="4000" dirty="0" smtClean="0">
                <a:solidFill>
                  <a:srgbClr val="FFFF00"/>
                </a:solidFill>
                <a:latin typeface="Arial Black" pitchFamily="34" charset="0"/>
              </a:rPr>
              <a:t>Flash Back to Yesterday</a:t>
            </a:r>
          </a:p>
          <a:p>
            <a:pPr algn="ctr"/>
            <a:r>
              <a:rPr lang="en-US" sz="4000" dirty="0" smtClean="0">
                <a:solidFill>
                  <a:srgbClr val="FFFF00"/>
                </a:solidFill>
                <a:latin typeface="Arial Black" pitchFamily="34" charset="0"/>
              </a:rPr>
              <a:t>And the “Best Deal” Lesson.</a:t>
            </a:r>
            <a:endParaRPr lang="en-US" sz="4000" dirty="0">
              <a:solidFill>
                <a:srgbClr val="FFFF00"/>
              </a:solidFill>
              <a:latin typeface="Arial Black" pitchFamily="34" charset="0"/>
            </a:endParaRPr>
          </a:p>
        </p:txBody>
      </p:sp>
    </p:spTree>
    <p:extLst>
      <p:ext uri="{BB962C8B-B14F-4D97-AF65-F5344CB8AC3E}">
        <p14:creationId xmlns:p14="http://schemas.microsoft.com/office/powerpoint/2010/main" val="522010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Content Placeholder 2"/>
          <p:cNvSpPr>
            <a:spLocks noGrp="1"/>
          </p:cNvSpPr>
          <p:nvPr>
            <p:ph idx="1"/>
          </p:nvPr>
        </p:nvSpPr>
        <p:spPr>
          <a:xfrm>
            <a:off x="914400" y="914400"/>
            <a:ext cx="7492753" cy="5335480"/>
          </a:xfrm>
        </p:spPr>
        <p:txBody>
          <a:bodyPr rtlCol="0">
            <a:normAutofit/>
          </a:bodyPr>
          <a:lstStyle/>
          <a:p>
            <a:pPr fontAlgn="auto">
              <a:spcAft>
                <a:spcPts val="0"/>
              </a:spcAft>
              <a:buClr>
                <a:schemeClr val="tx1">
                  <a:lumMod val="75000"/>
                  <a:lumOff val="25000"/>
                </a:schemeClr>
              </a:buClr>
              <a:buFont typeface="Arial" charset="0"/>
              <a:buNone/>
              <a:defRPr/>
            </a:pPr>
            <a:r>
              <a:rPr lang="en-US" dirty="0" smtClean="0">
                <a:solidFill>
                  <a:schemeClr val="tx1">
                    <a:lumMod val="75000"/>
                    <a:lumOff val="25000"/>
                  </a:schemeClr>
                </a:solidFill>
              </a:rPr>
              <a:t>By yourself, rate this lesson on a scale of 1 to 10. Write your scores on one of the smaller sticky notes. Don’t let anyone else see your rating.</a:t>
            </a:r>
            <a:endParaRPr lang="en-US" sz="1600" dirty="0">
              <a:solidFill>
                <a:schemeClr val="tx1">
                  <a:lumMod val="75000"/>
                  <a:lumOff val="25000"/>
                </a:schemeClr>
              </a:solidFill>
            </a:endParaRPr>
          </a:p>
        </p:txBody>
      </p:sp>
      <p:sp>
        <p:nvSpPr>
          <p:cNvPr id="235524" name="Slide Number Placeholder 4"/>
          <p:cNvSpPr txBox="1">
            <a:spLocks/>
          </p:cNvSpPr>
          <p:nvPr/>
        </p:nvSpPr>
        <p:spPr bwMode="auto">
          <a:xfrm>
            <a:off x="6553200" y="6508750"/>
            <a:ext cx="2133600" cy="365125"/>
          </a:xfrm>
          <a:prstGeom prst="rect">
            <a:avLst/>
          </a:prstGeom>
          <a:noFill/>
          <a:ln w="9525">
            <a:noFill/>
            <a:miter lim="800000"/>
            <a:headEnd/>
            <a:tailEnd/>
          </a:ln>
        </p:spPr>
        <p:txBody>
          <a:bodyPr anchor="ctr"/>
          <a:lstStyle/>
          <a:p>
            <a:pPr algn="r"/>
            <a:fld id="{E04168C1-405C-4F8B-8408-F5E80A7B5DE4}" type="slidenum">
              <a:rPr lang="en-US" sz="1200">
                <a:solidFill>
                  <a:srgbClr val="898989"/>
                </a:solidFill>
                <a:latin typeface="Calisto MT" pitchFamily="18" charset="0"/>
              </a:rPr>
              <a:pPr algn="r"/>
              <a:t>18</a:t>
            </a:fld>
            <a:endParaRPr lang="en-US" sz="1200" dirty="0">
              <a:solidFill>
                <a:srgbClr val="898989"/>
              </a:solidFill>
              <a:latin typeface="Calisto MT" pitchFamily="18" charset="0"/>
            </a:endParaRPr>
          </a:p>
        </p:txBody>
      </p:sp>
      <p:sp>
        <p:nvSpPr>
          <p:cNvPr id="3" name="Control 1"/>
          <p:cNvSpPr>
            <a:spLocks noChangeArrowheads="1" noChangeShapeType="1"/>
          </p:cNvSpPr>
          <p:nvPr/>
        </p:nvSpPr>
        <p:spPr bwMode="auto">
          <a:xfrm>
            <a:off x="0" y="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pic>
        <p:nvPicPr>
          <p:cNvPr id="198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1574" y="3111096"/>
            <a:ext cx="4720075" cy="3315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4016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Content Placeholder 2"/>
          <p:cNvSpPr>
            <a:spLocks noGrp="1"/>
          </p:cNvSpPr>
          <p:nvPr>
            <p:ph idx="1"/>
          </p:nvPr>
        </p:nvSpPr>
        <p:spPr>
          <a:xfrm>
            <a:off x="914400" y="914399"/>
            <a:ext cx="7572651" cy="5291091"/>
          </a:xfrm>
        </p:spPr>
        <p:txBody>
          <a:bodyPr/>
          <a:lstStyle/>
          <a:p>
            <a:pPr marL="68580" indent="0">
              <a:buNone/>
            </a:pPr>
            <a:r>
              <a:rPr lang="en-US" sz="2800" dirty="0">
                <a:solidFill>
                  <a:schemeClr val="tx1"/>
                </a:solidFill>
              </a:rPr>
              <a:t>Three “Gates” for Effective </a:t>
            </a:r>
            <a:r>
              <a:rPr lang="en-US" sz="2800" dirty="0" smtClean="0">
                <a:solidFill>
                  <a:schemeClr val="tx1"/>
                </a:solidFill>
              </a:rPr>
              <a:t>Teacher Evaluation</a:t>
            </a:r>
            <a:r>
              <a:rPr lang="en-US" sz="2800" dirty="0">
                <a:solidFill>
                  <a:schemeClr val="tx1"/>
                </a:solidFill>
              </a:rPr>
              <a:t>	</a:t>
            </a:r>
            <a:endParaRPr lang="en-US" sz="2800" dirty="0" smtClean="0">
              <a:solidFill>
                <a:schemeClr val="tx1"/>
              </a:solidFill>
            </a:endParaRPr>
          </a:p>
          <a:p>
            <a:r>
              <a:rPr lang="en-US" sz="2800" dirty="0" smtClean="0">
                <a:solidFill>
                  <a:schemeClr val="tx1"/>
                </a:solidFill>
              </a:rPr>
              <a:t>Fairness</a:t>
            </a:r>
          </a:p>
          <a:p>
            <a:endParaRPr lang="en-US" sz="2800" dirty="0" smtClean="0">
              <a:solidFill>
                <a:schemeClr val="tx1"/>
              </a:solidFill>
            </a:endParaRPr>
          </a:p>
          <a:p>
            <a:r>
              <a:rPr lang="en-US" sz="2800" dirty="0" smtClean="0">
                <a:solidFill>
                  <a:schemeClr val="tx1"/>
                </a:solidFill>
              </a:rPr>
              <a:t>Reliability</a:t>
            </a:r>
          </a:p>
          <a:p>
            <a:endParaRPr lang="en-US" sz="2800" dirty="0" smtClean="0">
              <a:solidFill>
                <a:schemeClr val="tx1"/>
              </a:solidFill>
            </a:endParaRPr>
          </a:p>
          <a:p>
            <a:r>
              <a:rPr lang="en-US" sz="2800" dirty="0" smtClean="0">
                <a:solidFill>
                  <a:schemeClr val="tx1"/>
                </a:solidFill>
              </a:rPr>
              <a:t>Validity</a:t>
            </a:r>
          </a:p>
        </p:txBody>
      </p:sp>
      <p:pic>
        <p:nvPicPr>
          <p:cNvPr id="20173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71465" y="2714731"/>
            <a:ext cx="4916102" cy="325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3570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Arial"/>
                <a:cs typeface="Arial"/>
              </a:rPr>
              <a:t>Agenda</a:t>
            </a:r>
            <a:endParaRPr lang="en-US" b="1" dirty="0">
              <a:latin typeface="Arial"/>
              <a:cs typeface="Arial"/>
            </a:endParaRPr>
          </a:p>
        </p:txBody>
      </p:sp>
      <p:sp>
        <p:nvSpPr>
          <p:cNvPr id="6" name="Content Placeholder 5"/>
          <p:cNvSpPr>
            <a:spLocks noGrp="1"/>
          </p:cNvSpPr>
          <p:nvPr>
            <p:ph idx="1"/>
          </p:nvPr>
        </p:nvSpPr>
        <p:spPr/>
        <p:txBody>
          <a:bodyPr>
            <a:normAutofit fontScale="92500" lnSpcReduction="10000"/>
          </a:bodyPr>
          <a:lstStyle/>
          <a:p>
            <a:r>
              <a:rPr lang="en-US" dirty="0">
                <a:latin typeface="Arial"/>
                <a:cs typeface="Arial"/>
              </a:rPr>
              <a:t>Reconvene and regroup</a:t>
            </a:r>
          </a:p>
          <a:p>
            <a:r>
              <a:rPr lang="en-US" dirty="0">
                <a:latin typeface="Arial"/>
                <a:cs typeface="Arial"/>
              </a:rPr>
              <a:t>Objectives and Agenda Review</a:t>
            </a:r>
          </a:p>
          <a:p>
            <a:r>
              <a:rPr lang="en-US" dirty="0">
                <a:latin typeface="Arial"/>
                <a:cs typeface="Arial"/>
              </a:rPr>
              <a:t>Focusing on the learners</a:t>
            </a:r>
          </a:p>
          <a:p>
            <a:r>
              <a:rPr lang="en-US" dirty="0">
                <a:latin typeface="Arial"/>
                <a:cs typeface="Arial"/>
              </a:rPr>
              <a:t>Teacher Evaluation</a:t>
            </a:r>
          </a:p>
          <a:p>
            <a:r>
              <a:rPr lang="en-US" dirty="0">
                <a:latin typeface="Arial"/>
                <a:cs typeface="Arial"/>
              </a:rPr>
              <a:t>The nature of </a:t>
            </a:r>
            <a:r>
              <a:rPr lang="en-US" dirty="0" smtClean="0">
                <a:latin typeface="Arial"/>
                <a:cs typeface="Arial"/>
              </a:rPr>
              <a:t>evaluation (feedback, evidence, bias)</a:t>
            </a:r>
            <a:endParaRPr lang="en-US" dirty="0">
              <a:latin typeface="Arial"/>
              <a:cs typeface="Arial"/>
            </a:endParaRPr>
          </a:p>
          <a:p>
            <a:r>
              <a:rPr lang="en-US" dirty="0" smtClean="0">
                <a:latin typeface="Arial"/>
                <a:cs typeface="Arial"/>
              </a:rPr>
              <a:t>Collecting </a:t>
            </a:r>
            <a:r>
              <a:rPr lang="en-US" dirty="0">
                <a:latin typeface="Arial"/>
                <a:cs typeface="Arial"/>
              </a:rPr>
              <a:t>Some Evidence</a:t>
            </a:r>
          </a:p>
          <a:p>
            <a:r>
              <a:rPr lang="en-US" dirty="0" smtClean="0">
                <a:latin typeface="Arial"/>
                <a:cs typeface="Arial"/>
              </a:rPr>
              <a:t>Getting It Done</a:t>
            </a:r>
            <a:endParaRPr lang="en-US" dirty="0">
              <a:latin typeface="Arial"/>
              <a:cs typeface="Arial"/>
            </a:endParaRPr>
          </a:p>
          <a:p>
            <a:r>
              <a:rPr lang="en-US" dirty="0">
                <a:latin typeface="Arial"/>
                <a:cs typeface="Arial"/>
              </a:rPr>
              <a:t>Closure</a:t>
            </a:r>
          </a:p>
          <a:p>
            <a:endParaRPr lang="en-US" dirty="0">
              <a:latin typeface="Arial"/>
              <a:cs typeface="Arial"/>
            </a:endParaRPr>
          </a:p>
        </p:txBody>
      </p:sp>
    </p:spTree>
    <p:extLst>
      <p:ext uri="{BB962C8B-B14F-4D97-AF65-F5344CB8AC3E}">
        <p14:creationId xmlns:p14="http://schemas.microsoft.com/office/powerpoint/2010/main" val="2371023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Content Placeholder 2"/>
          <p:cNvSpPr>
            <a:spLocks noGrp="1"/>
          </p:cNvSpPr>
          <p:nvPr>
            <p:ph idx="1"/>
          </p:nvPr>
        </p:nvSpPr>
        <p:spPr>
          <a:xfrm>
            <a:off x="914400" y="914400"/>
            <a:ext cx="7492753" cy="5335480"/>
          </a:xfrm>
        </p:spPr>
        <p:txBody>
          <a:bodyPr rtlCol="0">
            <a:normAutofit/>
          </a:bodyPr>
          <a:lstStyle/>
          <a:p>
            <a:pPr fontAlgn="auto">
              <a:spcAft>
                <a:spcPts val="0"/>
              </a:spcAft>
              <a:buClr>
                <a:schemeClr val="tx1">
                  <a:lumMod val="75000"/>
                  <a:lumOff val="25000"/>
                </a:schemeClr>
              </a:buClr>
              <a:buFont typeface="Arial" charset="0"/>
              <a:buNone/>
              <a:defRPr/>
            </a:pPr>
            <a:r>
              <a:rPr lang="en-US" dirty="0">
                <a:solidFill>
                  <a:schemeClr val="tx1">
                    <a:lumMod val="75000"/>
                    <a:lumOff val="25000"/>
                  </a:schemeClr>
                </a:solidFill>
              </a:rPr>
              <a:t>Effective </a:t>
            </a:r>
            <a:r>
              <a:rPr lang="en-US" dirty="0" smtClean="0">
                <a:solidFill>
                  <a:schemeClr val="tx1">
                    <a:lumMod val="75000"/>
                    <a:lumOff val="25000"/>
                  </a:schemeClr>
                </a:solidFill>
              </a:rPr>
              <a:t>teacher evaluation research identifies </a:t>
            </a:r>
            <a:r>
              <a:rPr lang="en-US" b="1" dirty="0" smtClean="0">
                <a:solidFill>
                  <a:schemeClr val="tx1">
                    <a:lumMod val="75000"/>
                    <a:lumOff val="25000"/>
                  </a:schemeClr>
                </a:solidFill>
              </a:rPr>
              <a:t>six </a:t>
            </a:r>
            <a:r>
              <a:rPr lang="en-US" b="1" dirty="0">
                <a:solidFill>
                  <a:schemeClr val="tx1">
                    <a:lumMod val="75000"/>
                    <a:lumOff val="25000"/>
                  </a:schemeClr>
                </a:solidFill>
              </a:rPr>
              <a:t>b</a:t>
            </a:r>
            <a:r>
              <a:rPr lang="en-US" b="1" dirty="0" smtClean="0">
                <a:solidFill>
                  <a:schemeClr val="tx1">
                    <a:lumMod val="75000"/>
                    <a:lumOff val="25000"/>
                  </a:schemeClr>
                </a:solidFill>
              </a:rPr>
              <a:t>est practices</a:t>
            </a:r>
            <a:r>
              <a:rPr lang="en-US" dirty="0" smtClean="0">
                <a:solidFill>
                  <a:schemeClr val="tx1">
                    <a:lumMod val="75000"/>
                    <a:lumOff val="25000"/>
                  </a:schemeClr>
                </a:solidFill>
              </a:rPr>
              <a:t>: </a:t>
            </a:r>
            <a:endParaRPr lang="en-US" dirty="0">
              <a:solidFill>
                <a:schemeClr val="tx1">
                  <a:lumMod val="75000"/>
                  <a:lumOff val="25000"/>
                </a:schemeClr>
              </a:solidFill>
            </a:endParaRPr>
          </a:p>
          <a:p>
            <a:pPr marL="525780" indent="-457200" fontAlgn="auto">
              <a:spcAft>
                <a:spcPts val="0"/>
              </a:spcAft>
              <a:buClr>
                <a:schemeClr val="tx1">
                  <a:lumMod val="75000"/>
                  <a:lumOff val="25000"/>
                </a:schemeClr>
              </a:buClr>
              <a:buFont typeface="+mj-lt"/>
              <a:buAutoNum type="arabicParenR"/>
              <a:defRPr/>
            </a:pPr>
            <a:r>
              <a:rPr lang="en-US" dirty="0" smtClean="0">
                <a:solidFill>
                  <a:schemeClr val="tx1">
                    <a:lumMod val="75000"/>
                    <a:lumOff val="25000"/>
                  </a:schemeClr>
                </a:solidFill>
              </a:rPr>
              <a:t>Annual Processes</a:t>
            </a:r>
          </a:p>
          <a:p>
            <a:pPr marL="525780" indent="-457200" fontAlgn="auto">
              <a:spcAft>
                <a:spcPts val="0"/>
              </a:spcAft>
              <a:buClr>
                <a:schemeClr val="tx1">
                  <a:lumMod val="75000"/>
                  <a:lumOff val="25000"/>
                </a:schemeClr>
              </a:buClr>
              <a:buFont typeface="+mj-lt"/>
              <a:buAutoNum type="arabicParenR"/>
              <a:defRPr/>
            </a:pPr>
            <a:r>
              <a:rPr lang="en-US" dirty="0" smtClean="0">
                <a:solidFill>
                  <a:schemeClr val="tx1">
                    <a:lumMod val="75000"/>
                    <a:lumOff val="25000"/>
                  </a:schemeClr>
                </a:solidFill>
              </a:rPr>
              <a:t>Clear</a:t>
            </a:r>
            <a:r>
              <a:rPr lang="en-US" dirty="0">
                <a:solidFill>
                  <a:schemeClr val="tx1">
                    <a:lumMod val="75000"/>
                    <a:lumOff val="25000"/>
                  </a:schemeClr>
                </a:solidFill>
              </a:rPr>
              <a:t>, rigorous </a:t>
            </a:r>
            <a:r>
              <a:rPr lang="en-US" dirty="0" smtClean="0">
                <a:solidFill>
                  <a:schemeClr val="tx1">
                    <a:lumMod val="75000"/>
                    <a:lumOff val="25000"/>
                  </a:schemeClr>
                </a:solidFill>
              </a:rPr>
              <a:t>expectations</a:t>
            </a:r>
          </a:p>
          <a:p>
            <a:pPr marL="525780" indent="-457200" fontAlgn="auto">
              <a:spcAft>
                <a:spcPts val="0"/>
              </a:spcAft>
              <a:buClr>
                <a:schemeClr val="tx1">
                  <a:lumMod val="75000"/>
                  <a:lumOff val="25000"/>
                </a:schemeClr>
              </a:buClr>
              <a:buFont typeface="+mj-lt"/>
              <a:buAutoNum type="arabicParenR"/>
              <a:defRPr/>
            </a:pPr>
            <a:r>
              <a:rPr lang="en-US" dirty="0" smtClean="0">
                <a:solidFill>
                  <a:schemeClr val="tx1">
                    <a:lumMod val="75000"/>
                    <a:lumOff val="25000"/>
                  </a:schemeClr>
                </a:solidFill>
              </a:rPr>
              <a:t>Multiple measures</a:t>
            </a:r>
          </a:p>
          <a:p>
            <a:pPr marL="525780" indent="-457200" fontAlgn="auto">
              <a:spcAft>
                <a:spcPts val="0"/>
              </a:spcAft>
              <a:buClr>
                <a:schemeClr val="tx1">
                  <a:lumMod val="75000"/>
                  <a:lumOff val="25000"/>
                </a:schemeClr>
              </a:buClr>
              <a:buFont typeface="+mj-lt"/>
              <a:buAutoNum type="arabicParenR"/>
              <a:defRPr/>
            </a:pPr>
            <a:r>
              <a:rPr lang="en-US" dirty="0" smtClean="0">
                <a:solidFill>
                  <a:schemeClr val="tx1">
                    <a:lumMod val="75000"/>
                    <a:lumOff val="25000"/>
                  </a:schemeClr>
                </a:solidFill>
              </a:rPr>
              <a:t>Multiple ratings</a:t>
            </a:r>
          </a:p>
          <a:p>
            <a:pPr marL="525780" indent="-457200" fontAlgn="auto">
              <a:spcAft>
                <a:spcPts val="0"/>
              </a:spcAft>
              <a:buClr>
                <a:schemeClr val="tx1">
                  <a:lumMod val="75000"/>
                  <a:lumOff val="25000"/>
                </a:schemeClr>
              </a:buClr>
              <a:buFont typeface="+mj-lt"/>
              <a:buAutoNum type="arabicParenR"/>
              <a:defRPr/>
            </a:pPr>
            <a:r>
              <a:rPr lang="en-US" dirty="0" smtClean="0">
                <a:solidFill>
                  <a:schemeClr val="tx1">
                    <a:lumMod val="75000"/>
                    <a:lumOff val="25000"/>
                  </a:schemeClr>
                </a:solidFill>
              </a:rPr>
              <a:t>Regular feedback</a:t>
            </a:r>
          </a:p>
          <a:p>
            <a:pPr marL="525780" indent="-457200" fontAlgn="auto">
              <a:spcAft>
                <a:spcPts val="0"/>
              </a:spcAft>
              <a:buClr>
                <a:schemeClr val="tx1">
                  <a:lumMod val="75000"/>
                  <a:lumOff val="25000"/>
                </a:schemeClr>
              </a:buClr>
              <a:buFont typeface="+mj-lt"/>
              <a:buAutoNum type="arabicParenR"/>
              <a:defRPr/>
            </a:pPr>
            <a:r>
              <a:rPr lang="en-US" dirty="0" smtClean="0">
                <a:solidFill>
                  <a:schemeClr val="tx1">
                    <a:lumMod val="75000"/>
                    <a:lumOff val="25000"/>
                  </a:schemeClr>
                </a:solidFill>
              </a:rPr>
              <a:t>Significance</a:t>
            </a:r>
            <a:endParaRPr lang="en-US" dirty="0">
              <a:solidFill>
                <a:schemeClr val="tx1">
                  <a:lumMod val="75000"/>
                  <a:lumOff val="25000"/>
                </a:schemeClr>
              </a:solidFill>
            </a:endParaRPr>
          </a:p>
          <a:p>
            <a:pPr fontAlgn="auto">
              <a:spcAft>
                <a:spcPts val="0"/>
              </a:spcAft>
              <a:buClr>
                <a:schemeClr val="tx1">
                  <a:lumMod val="75000"/>
                  <a:lumOff val="25000"/>
                </a:schemeClr>
              </a:buClr>
              <a:buFont typeface="Arial" charset="0"/>
              <a:buNone/>
              <a:defRPr/>
            </a:pPr>
            <a:endParaRPr lang="en-US" sz="2000" dirty="0" smtClean="0">
              <a:solidFill>
                <a:schemeClr val="tx1">
                  <a:lumMod val="75000"/>
                  <a:lumOff val="25000"/>
                </a:schemeClr>
              </a:solidFill>
              <a:hlinkClick r:id="rId3"/>
            </a:endParaRPr>
          </a:p>
          <a:p>
            <a:pPr fontAlgn="auto">
              <a:spcAft>
                <a:spcPts val="0"/>
              </a:spcAft>
              <a:buClr>
                <a:schemeClr val="tx1">
                  <a:lumMod val="75000"/>
                  <a:lumOff val="25000"/>
                </a:schemeClr>
              </a:buClr>
              <a:buFont typeface="Arial" charset="0"/>
              <a:buNone/>
              <a:defRPr/>
            </a:pPr>
            <a:r>
              <a:rPr lang="en-US" sz="1600" dirty="0" smtClean="0">
                <a:solidFill>
                  <a:schemeClr val="tx1">
                    <a:lumMod val="75000"/>
                    <a:lumOff val="25000"/>
                  </a:schemeClr>
                </a:solidFill>
                <a:hlinkClick r:id="rId3"/>
              </a:rPr>
              <a:t>http</a:t>
            </a:r>
            <a:r>
              <a:rPr lang="en-US" sz="1600" dirty="0">
                <a:solidFill>
                  <a:schemeClr val="tx1">
                    <a:lumMod val="75000"/>
                    <a:lumOff val="25000"/>
                  </a:schemeClr>
                </a:solidFill>
                <a:hlinkClick r:id="rId3"/>
              </a:rPr>
              <a:t>://www.tntp.org/index.php/publications/issue-analysis/teacher-evaluation-2.0/</a:t>
            </a:r>
            <a:r>
              <a:rPr lang="en-US" sz="1600" dirty="0">
                <a:solidFill>
                  <a:schemeClr val="tx1">
                    <a:lumMod val="75000"/>
                    <a:lumOff val="25000"/>
                  </a:schemeClr>
                </a:solidFill>
              </a:rPr>
              <a:t> </a:t>
            </a:r>
          </a:p>
        </p:txBody>
      </p:sp>
      <p:sp>
        <p:nvSpPr>
          <p:cNvPr id="235524" name="Slide Number Placeholder 4"/>
          <p:cNvSpPr txBox="1">
            <a:spLocks/>
          </p:cNvSpPr>
          <p:nvPr/>
        </p:nvSpPr>
        <p:spPr bwMode="auto">
          <a:xfrm>
            <a:off x="6553200" y="6508750"/>
            <a:ext cx="2133600" cy="365125"/>
          </a:xfrm>
          <a:prstGeom prst="rect">
            <a:avLst/>
          </a:prstGeom>
          <a:noFill/>
          <a:ln w="9525">
            <a:noFill/>
            <a:miter lim="800000"/>
            <a:headEnd/>
            <a:tailEnd/>
          </a:ln>
        </p:spPr>
        <p:txBody>
          <a:bodyPr anchor="ctr"/>
          <a:lstStyle/>
          <a:p>
            <a:pPr algn="r"/>
            <a:fld id="{E04168C1-405C-4F8B-8408-F5E80A7B5DE4}" type="slidenum">
              <a:rPr lang="en-US" sz="1200">
                <a:solidFill>
                  <a:srgbClr val="898989"/>
                </a:solidFill>
                <a:latin typeface="Calisto MT" pitchFamily="18" charset="0"/>
              </a:rPr>
              <a:pPr algn="r"/>
              <a:t>20</a:t>
            </a:fld>
            <a:endParaRPr lang="en-US" sz="1200" dirty="0">
              <a:solidFill>
                <a:srgbClr val="898989"/>
              </a:solidFill>
              <a:latin typeface="Calisto MT" pitchFamily="18" charset="0"/>
            </a:endParaRPr>
          </a:p>
        </p:txBody>
      </p:sp>
    </p:spTree>
    <p:extLst>
      <p:ext uri="{BB962C8B-B14F-4D97-AF65-F5344CB8AC3E}">
        <p14:creationId xmlns:p14="http://schemas.microsoft.com/office/powerpoint/2010/main" val="37022472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Content Placeholder 2"/>
          <p:cNvSpPr>
            <a:spLocks noGrp="1"/>
          </p:cNvSpPr>
          <p:nvPr>
            <p:ph idx="1"/>
          </p:nvPr>
        </p:nvSpPr>
        <p:spPr>
          <a:xfrm>
            <a:off x="914400" y="914400"/>
            <a:ext cx="7541537" cy="5350598"/>
          </a:xfrm>
        </p:spPr>
        <p:txBody>
          <a:bodyPr/>
          <a:lstStyle/>
          <a:p>
            <a:pPr marL="68580" indent="0">
              <a:buNone/>
            </a:pPr>
            <a:r>
              <a:rPr lang="en-US" dirty="0" smtClean="0"/>
              <a:t>Discuss the following:</a:t>
            </a:r>
          </a:p>
          <a:p>
            <a:pPr lvl="1"/>
            <a:r>
              <a:rPr lang="en-US" dirty="0" smtClean="0"/>
              <a:t>Why is it important to understand the 3 “gates” and best practices in educator evaluation (fairness, reliability, validity)?</a:t>
            </a:r>
          </a:p>
          <a:p>
            <a:pPr lvl="1"/>
            <a:r>
              <a:rPr lang="en-US" dirty="0" smtClean="0"/>
              <a:t>How will you present this information to </a:t>
            </a:r>
            <a:r>
              <a:rPr lang="en-US" b="1" dirty="0" smtClean="0"/>
              <a:t>teachers</a:t>
            </a:r>
            <a:r>
              <a:rPr lang="en-US" dirty="0" smtClean="0"/>
              <a:t> who have different experiences with evaluation?</a:t>
            </a:r>
          </a:p>
        </p:txBody>
      </p:sp>
    </p:spTree>
    <p:extLst>
      <p:ext uri="{BB962C8B-B14F-4D97-AF65-F5344CB8AC3E}">
        <p14:creationId xmlns:p14="http://schemas.microsoft.com/office/powerpoint/2010/main" val="2737917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881"/>
          <a:stretch/>
        </p:blipFill>
        <p:spPr bwMode="auto">
          <a:xfrm>
            <a:off x="4010670" y="4490335"/>
            <a:ext cx="5133330" cy="1867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6786" name="Rectangle 3"/>
          <p:cNvSpPr>
            <a:spLocks noGrp="1" noChangeArrowheads="1"/>
          </p:cNvSpPr>
          <p:nvPr>
            <p:ph idx="1"/>
          </p:nvPr>
        </p:nvSpPr>
        <p:spPr>
          <a:xfrm>
            <a:off x="914400" y="914400"/>
            <a:ext cx="7127914" cy="5157926"/>
          </a:xfrm>
        </p:spPr>
        <p:txBody>
          <a:bodyPr>
            <a:normAutofit/>
          </a:bodyPr>
          <a:lstStyle/>
          <a:p>
            <a:pPr marL="68580" indent="0">
              <a:lnSpc>
                <a:spcPct val="90000"/>
              </a:lnSpc>
              <a:buNone/>
            </a:pPr>
            <a:r>
              <a:rPr lang="en-US" dirty="0" smtClean="0"/>
              <a:t>Evidence is a factual reporting of events. </a:t>
            </a:r>
          </a:p>
          <a:p>
            <a:pPr>
              <a:lnSpc>
                <a:spcPct val="90000"/>
              </a:lnSpc>
              <a:buFont typeface="Arial" charset="0"/>
              <a:buNone/>
            </a:pPr>
            <a:r>
              <a:rPr lang="en-US" dirty="0" smtClean="0"/>
              <a:t> </a:t>
            </a:r>
          </a:p>
          <a:p>
            <a:pPr lvl="1">
              <a:lnSpc>
                <a:spcPct val="90000"/>
              </a:lnSpc>
            </a:pPr>
            <a:r>
              <a:rPr lang="en-US" sz="2400" dirty="0" smtClean="0"/>
              <a:t>It may include teacher and student actions and/or behaviors.  </a:t>
            </a:r>
          </a:p>
          <a:p>
            <a:pPr lvl="1">
              <a:lnSpc>
                <a:spcPct val="90000"/>
              </a:lnSpc>
            </a:pPr>
            <a:r>
              <a:rPr lang="en-US" sz="2400" dirty="0" smtClean="0"/>
              <a:t>It may also include artifacts prepared by the teacher, students, or others.  </a:t>
            </a:r>
          </a:p>
          <a:p>
            <a:pPr lvl="1">
              <a:lnSpc>
                <a:spcPct val="90000"/>
              </a:lnSpc>
            </a:pPr>
            <a:r>
              <a:rPr lang="en-US" sz="2400" dirty="0" smtClean="0"/>
              <a:t>It is not clouded with personal opinion or biases.  </a:t>
            </a:r>
          </a:p>
          <a:p>
            <a:pPr lvl="1">
              <a:lnSpc>
                <a:spcPct val="90000"/>
              </a:lnSpc>
            </a:pPr>
            <a:r>
              <a:rPr lang="en-US" sz="2400" dirty="0" smtClean="0"/>
              <a:t>It is selected using professional judgment by the observer and / or the teacher.</a:t>
            </a:r>
          </a:p>
        </p:txBody>
      </p:sp>
    </p:spTree>
    <p:extLst>
      <p:ext uri="{BB962C8B-B14F-4D97-AF65-F5344CB8AC3E}">
        <p14:creationId xmlns:p14="http://schemas.microsoft.com/office/powerpoint/2010/main" val="372545951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881"/>
          <a:stretch/>
        </p:blipFill>
        <p:spPr bwMode="auto">
          <a:xfrm>
            <a:off x="3263468" y="5151853"/>
            <a:ext cx="3591953" cy="1307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67" name="Rectangle 1027"/>
          <p:cNvSpPr>
            <a:spLocks noGrp="1" noChangeArrowheads="1"/>
          </p:cNvSpPr>
          <p:nvPr>
            <p:ph idx="1"/>
          </p:nvPr>
        </p:nvSpPr>
        <p:spPr>
          <a:xfrm>
            <a:off x="914400" y="914399"/>
            <a:ext cx="7439487" cy="5415379"/>
          </a:xfrm>
        </p:spPr>
        <p:txBody>
          <a:bodyPr rtlCol="0">
            <a:normAutofit fontScale="70000" lnSpcReduction="20000"/>
          </a:bodyPr>
          <a:lstStyle/>
          <a:p>
            <a:pPr marL="68580" indent="0" fontAlgn="auto">
              <a:lnSpc>
                <a:spcPct val="70000"/>
              </a:lnSpc>
              <a:spcAft>
                <a:spcPts val="0"/>
              </a:spcAft>
              <a:buClr>
                <a:schemeClr val="tx1">
                  <a:lumMod val="75000"/>
                  <a:lumOff val="25000"/>
                </a:schemeClr>
              </a:buClr>
              <a:buNone/>
              <a:defRPr/>
            </a:pPr>
            <a:r>
              <a:rPr lang="en-US" dirty="0">
                <a:solidFill>
                  <a:schemeClr val="tx1">
                    <a:lumMod val="75000"/>
                    <a:lumOff val="25000"/>
                  </a:schemeClr>
                </a:solidFill>
              </a:rPr>
              <a:t>Types of </a:t>
            </a:r>
            <a:r>
              <a:rPr lang="en-US" dirty="0" smtClean="0">
                <a:solidFill>
                  <a:schemeClr val="tx1">
                    <a:lumMod val="75000"/>
                    <a:lumOff val="25000"/>
                  </a:schemeClr>
                </a:solidFill>
              </a:rPr>
              <a:t>Observation Evidence</a:t>
            </a:r>
          </a:p>
          <a:p>
            <a:pPr lvl="0">
              <a:spcAft>
                <a:spcPct val="45000"/>
              </a:spcAft>
              <a:buClr>
                <a:srgbClr val="629DD1"/>
              </a:buClr>
            </a:pPr>
            <a:r>
              <a:rPr lang="en-US" dirty="0" smtClean="0">
                <a:solidFill>
                  <a:schemeClr val="tx1">
                    <a:lumMod val="75000"/>
                    <a:lumOff val="25000"/>
                  </a:schemeClr>
                </a:solidFill>
              </a:rPr>
              <a:t>Verbatim </a:t>
            </a:r>
            <a:r>
              <a:rPr lang="en-US" dirty="0">
                <a:solidFill>
                  <a:schemeClr val="tx1">
                    <a:lumMod val="75000"/>
                    <a:lumOff val="25000"/>
                  </a:schemeClr>
                </a:solidFill>
              </a:rPr>
              <a:t>scripting of teacher or student comments: </a:t>
            </a:r>
            <a:r>
              <a:rPr lang="en-US" i="1" dirty="0" smtClean="0">
                <a:solidFill>
                  <a:schemeClr val="tx1">
                    <a:lumMod val="75000"/>
                    <a:lumOff val="25000"/>
                  </a:schemeClr>
                </a:solidFill>
              </a:rPr>
              <a:t>“</a:t>
            </a:r>
            <a:r>
              <a:rPr lang="en-US" i="1" dirty="0">
                <a:solidFill>
                  <a:schemeClr val="tx1">
                    <a:lumMod val="75000"/>
                    <a:lumOff val="25000"/>
                  </a:schemeClr>
                </a:solidFill>
              </a:rPr>
              <a:t>Bring your white boards, markers and erasers to the carpet and sit on </a:t>
            </a:r>
            <a:r>
              <a:rPr lang="en-US" i="1" dirty="0" smtClean="0">
                <a:solidFill>
                  <a:schemeClr val="tx1">
                    <a:lumMod val="75000"/>
                    <a:lumOff val="25000"/>
                  </a:schemeClr>
                </a:solidFill>
              </a:rPr>
              <a:t>your square.”</a:t>
            </a:r>
            <a:endParaRPr lang="en-US" i="1" dirty="0">
              <a:solidFill>
                <a:schemeClr val="tx1">
                  <a:lumMod val="75000"/>
                  <a:lumOff val="25000"/>
                </a:schemeClr>
              </a:solidFill>
            </a:endParaRPr>
          </a:p>
          <a:p>
            <a:pPr lvl="0">
              <a:spcAft>
                <a:spcPct val="45000"/>
              </a:spcAft>
              <a:buClr>
                <a:srgbClr val="629DD1"/>
              </a:buClr>
            </a:pPr>
            <a:r>
              <a:rPr lang="en-US" dirty="0" smtClean="0">
                <a:solidFill>
                  <a:schemeClr val="tx1">
                    <a:lumMod val="75000"/>
                    <a:lumOff val="25000"/>
                  </a:schemeClr>
                </a:solidFill>
              </a:rPr>
              <a:t>Non-evaluative </a:t>
            </a:r>
            <a:r>
              <a:rPr lang="en-US" dirty="0">
                <a:solidFill>
                  <a:schemeClr val="tx1">
                    <a:lumMod val="75000"/>
                    <a:lumOff val="25000"/>
                  </a:schemeClr>
                </a:solidFill>
              </a:rPr>
              <a:t>statements of observed teacher or student </a:t>
            </a:r>
            <a:r>
              <a:rPr lang="en-US" dirty="0" smtClean="0">
                <a:solidFill>
                  <a:schemeClr val="tx1">
                    <a:lumMod val="75000"/>
                    <a:lumOff val="25000"/>
                  </a:schemeClr>
                </a:solidFill>
              </a:rPr>
              <a:t>behavior: </a:t>
            </a:r>
            <a:r>
              <a:rPr lang="en-US" sz="2400" i="1" dirty="0" smtClean="0">
                <a:solidFill>
                  <a:schemeClr val="tx1">
                    <a:lumMod val="75000"/>
                    <a:lumOff val="25000"/>
                  </a:schemeClr>
                </a:solidFill>
              </a:rPr>
              <a:t>Teacher </a:t>
            </a:r>
            <a:r>
              <a:rPr lang="en-US" sz="2400" i="1" dirty="0">
                <a:solidFill>
                  <a:schemeClr val="tx1">
                    <a:lumMod val="75000"/>
                    <a:lumOff val="25000"/>
                  </a:schemeClr>
                </a:solidFill>
              </a:rPr>
              <a:t>presented the content from the front </a:t>
            </a:r>
            <a:r>
              <a:rPr lang="en-US" sz="2400" i="1" dirty="0" smtClean="0">
                <a:solidFill>
                  <a:schemeClr val="tx1">
                    <a:lumMod val="75000"/>
                    <a:lumOff val="25000"/>
                  </a:schemeClr>
                </a:solidFill>
              </a:rPr>
              <a:t>of room.</a:t>
            </a:r>
          </a:p>
          <a:p>
            <a:pPr lvl="0">
              <a:spcAft>
                <a:spcPct val="45000"/>
              </a:spcAft>
              <a:buClr>
                <a:srgbClr val="629DD1"/>
              </a:buClr>
            </a:pPr>
            <a:r>
              <a:rPr lang="en-US" dirty="0" smtClean="0">
                <a:solidFill>
                  <a:schemeClr val="tx1">
                    <a:lumMod val="75000"/>
                    <a:lumOff val="25000"/>
                  </a:schemeClr>
                </a:solidFill>
              </a:rPr>
              <a:t>Numeric </a:t>
            </a:r>
            <a:r>
              <a:rPr lang="en-US" dirty="0">
                <a:solidFill>
                  <a:schemeClr val="tx1">
                    <a:lumMod val="75000"/>
                    <a:lumOff val="25000"/>
                  </a:schemeClr>
                </a:solidFill>
              </a:rPr>
              <a:t>information about time, student participation, resource use, etc</a:t>
            </a:r>
            <a:r>
              <a:rPr lang="en-US" dirty="0" smtClean="0">
                <a:solidFill>
                  <a:schemeClr val="tx1">
                    <a:lumMod val="75000"/>
                    <a:lumOff val="25000"/>
                  </a:schemeClr>
                </a:solidFill>
              </a:rPr>
              <a:t>.: </a:t>
            </a:r>
            <a:r>
              <a:rPr lang="en-US" i="1" dirty="0" smtClean="0">
                <a:solidFill>
                  <a:schemeClr val="tx1">
                    <a:lumMod val="75000"/>
                    <a:lumOff val="25000"/>
                  </a:schemeClr>
                </a:solidFill>
              </a:rPr>
              <a:t>[</a:t>
            </a:r>
            <a:r>
              <a:rPr lang="en-US" i="1" dirty="0">
                <a:solidFill>
                  <a:schemeClr val="tx1">
                    <a:lumMod val="75000"/>
                    <a:lumOff val="25000"/>
                  </a:schemeClr>
                </a:solidFill>
              </a:rPr>
              <a:t>9:14 – 9</a:t>
            </a:r>
            <a:r>
              <a:rPr lang="en-US" i="1" dirty="0" smtClean="0">
                <a:solidFill>
                  <a:schemeClr val="tx1">
                    <a:lumMod val="75000"/>
                    <a:lumOff val="25000"/>
                  </a:schemeClr>
                </a:solidFill>
              </a:rPr>
              <a:t>:29</a:t>
            </a:r>
            <a:r>
              <a:rPr lang="en-US" i="1" dirty="0">
                <a:solidFill>
                  <a:schemeClr val="tx1">
                    <a:lumMod val="75000"/>
                    <a:lumOff val="25000"/>
                  </a:schemeClr>
                </a:solidFill>
              </a:rPr>
              <a:t>]</a:t>
            </a:r>
            <a:r>
              <a:rPr lang="en-US" i="1" dirty="0" smtClean="0">
                <a:solidFill>
                  <a:schemeClr val="tx1">
                    <a:lumMod val="75000"/>
                    <a:lumOff val="25000"/>
                  </a:schemeClr>
                </a:solidFill>
              </a:rPr>
              <a:t> Warm-up. 8 of 22 Ss finished at 9:20, sat still until 9:29</a:t>
            </a:r>
          </a:p>
          <a:p>
            <a:pPr lvl="0">
              <a:spcAft>
                <a:spcPct val="45000"/>
              </a:spcAft>
              <a:buClr>
                <a:srgbClr val="629DD1"/>
              </a:buClr>
            </a:pPr>
            <a:r>
              <a:rPr lang="en-US" dirty="0" smtClean="0">
                <a:solidFill>
                  <a:schemeClr val="tx1">
                    <a:lumMod val="75000"/>
                    <a:lumOff val="25000"/>
                  </a:schemeClr>
                </a:solidFill>
              </a:rPr>
              <a:t>An </a:t>
            </a:r>
            <a:r>
              <a:rPr lang="en-US" dirty="0">
                <a:solidFill>
                  <a:schemeClr val="tx1">
                    <a:lumMod val="75000"/>
                    <a:lumOff val="25000"/>
                  </a:schemeClr>
                </a:solidFill>
              </a:rPr>
              <a:t>observed aspect of the </a:t>
            </a:r>
            <a:r>
              <a:rPr lang="en-US" dirty="0" smtClean="0">
                <a:solidFill>
                  <a:schemeClr val="tx1">
                    <a:lumMod val="75000"/>
                    <a:lumOff val="25000"/>
                  </a:schemeClr>
                </a:solidFill>
              </a:rPr>
              <a:t>environment: </a:t>
            </a:r>
            <a:r>
              <a:rPr lang="en-US" sz="2400" i="1" dirty="0" smtClean="0">
                <a:solidFill>
                  <a:schemeClr val="tx1">
                    <a:lumMod val="75000"/>
                    <a:lumOff val="25000"/>
                  </a:schemeClr>
                </a:solidFill>
              </a:rPr>
              <a:t>Desks </a:t>
            </a:r>
            <a:r>
              <a:rPr lang="en-US" sz="2400" i="1" dirty="0">
                <a:solidFill>
                  <a:schemeClr val="tx1">
                    <a:lumMod val="75000"/>
                    <a:lumOff val="25000"/>
                  </a:schemeClr>
                </a:solidFill>
              </a:rPr>
              <a:t>were arranged in groups of four with room to walk between </a:t>
            </a:r>
            <a:r>
              <a:rPr lang="en-US" sz="2400" i="1" dirty="0" smtClean="0">
                <a:solidFill>
                  <a:schemeClr val="tx1">
                    <a:lumMod val="75000"/>
                    <a:lumOff val="25000"/>
                  </a:schemeClr>
                </a:solidFill>
              </a:rPr>
              <a:t>each group</a:t>
            </a:r>
            <a:r>
              <a:rPr lang="en-US" sz="2400" i="1" dirty="0">
                <a:solidFill>
                  <a:schemeClr val="tx1">
                    <a:lumMod val="75000"/>
                    <a:lumOff val="25000"/>
                  </a:schemeClr>
                </a:solidFill>
              </a:rPr>
              <a:t>.</a:t>
            </a:r>
          </a:p>
          <a:p>
            <a:pPr marL="68580" indent="0">
              <a:lnSpc>
                <a:spcPct val="60000"/>
              </a:lnSpc>
              <a:buClr>
                <a:schemeClr val="tx1">
                  <a:lumMod val="75000"/>
                  <a:lumOff val="25000"/>
                </a:schemeClr>
              </a:buClr>
              <a:buNone/>
              <a:defRPr/>
            </a:pPr>
            <a:r>
              <a:rPr lang="en-US" dirty="0">
                <a:solidFill>
                  <a:schemeClr val="tx1">
                    <a:lumMod val="75000"/>
                    <a:lumOff val="25000"/>
                  </a:schemeClr>
                </a:solidFill>
              </a:rPr>
              <a:t>					</a:t>
            </a:r>
          </a:p>
        </p:txBody>
      </p:sp>
    </p:spTree>
    <p:extLst>
      <p:ext uri="{BB962C8B-B14F-4D97-AF65-F5344CB8AC3E}">
        <p14:creationId xmlns:p14="http://schemas.microsoft.com/office/powerpoint/2010/main" val="131112007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Grp="1" noChangeArrowheads="1"/>
          </p:cNvSpPr>
          <p:nvPr>
            <p:ph idx="1"/>
          </p:nvPr>
        </p:nvSpPr>
        <p:spPr>
          <a:xfrm>
            <a:off x="914400" y="914400"/>
            <a:ext cx="7421732" cy="5442012"/>
          </a:xfrm>
        </p:spPr>
        <p:txBody>
          <a:bodyPr>
            <a:normAutofit/>
          </a:bodyPr>
          <a:lstStyle/>
          <a:p>
            <a:pPr marL="68580" indent="0">
              <a:buNone/>
            </a:pPr>
            <a:r>
              <a:rPr lang="en-US" dirty="0" smtClean="0"/>
              <a:t>Evidence v. opinion:</a:t>
            </a:r>
          </a:p>
          <a:p>
            <a:r>
              <a:rPr lang="en-US" dirty="0" smtClean="0"/>
              <a:t>Back to yesterday’s video observation notes (on chart paper).  Decide – is it evidence or opinion?</a:t>
            </a:r>
          </a:p>
        </p:txBody>
      </p:sp>
      <p:pic>
        <p:nvPicPr>
          <p:cNvPr id="203779"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447155" y="3199752"/>
            <a:ext cx="4191000" cy="1954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17940642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Grp="1" noChangeArrowheads="1"/>
          </p:cNvSpPr>
          <p:nvPr>
            <p:ph idx="1"/>
          </p:nvPr>
        </p:nvSpPr>
        <p:spPr>
          <a:xfrm>
            <a:off x="914400" y="914400"/>
            <a:ext cx="3783182" cy="5219700"/>
          </a:xfrm>
        </p:spPr>
        <p:txBody>
          <a:bodyPr>
            <a:normAutofit fontScale="85000" lnSpcReduction="20000"/>
          </a:bodyPr>
          <a:lstStyle/>
          <a:p>
            <a:pPr marL="68580" indent="0">
              <a:buNone/>
            </a:pPr>
            <a:r>
              <a:rPr lang="en-US" dirty="0" smtClean="0"/>
              <a:t>Why is this important?</a:t>
            </a:r>
          </a:p>
          <a:p>
            <a:r>
              <a:rPr lang="en-US" dirty="0" smtClean="0"/>
              <a:t>We are human beings and we bring with our own lenses and experience and biases. </a:t>
            </a:r>
          </a:p>
          <a:p>
            <a:r>
              <a:rPr lang="en-US" dirty="0" smtClean="0"/>
              <a:t>There’s no chance at fairness, reliability and validity unless we can observe things similarly, from classroom to classroom and school to school and district to district</a:t>
            </a:r>
          </a:p>
        </p:txBody>
      </p:sp>
      <p:pic>
        <p:nvPicPr>
          <p:cNvPr id="20377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88211" y="1676400"/>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32298862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3"/>
          <p:cNvSpPr>
            <a:spLocks noGrp="1" noChangeArrowheads="1"/>
          </p:cNvSpPr>
          <p:nvPr>
            <p:ph idx="1"/>
          </p:nvPr>
        </p:nvSpPr>
        <p:spPr>
          <a:xfrm>
            <a:off x="286603" y="914400"/>
            <a:ext cx="8461612" cy="5370990"/>
          </a:xfrm>
        </p:spPr>
        <p:txBody>
          <a:bodyPr>
            <a:normAutofit/>
          </a:bodyPr>
          <a:lstStyle/>
          <a:p>
            <a:pPr>
              <a:lnSpc>
                <a:spcPct val="80000"/>
              </a:lnSpc>
              <a:buFont typeface="Wingdings" pitchFamily="2" charset="2"/>
              <a:buNone/>
            </a:pPr>
            <a:r>
              <a:rPr lang="en-US" dirty="0" smtClean="0"/>
              <a:t>Definition of bias (and we all have biases):</a:t>
            </a:r>
          </a:p>
          <a:p>
            <a:pPr>
              <a:lnSpc>
                <a:spcPct val="80000"/>
              </a:lnSpc>
            </a:pPr>
            <a:r>
              <a:rPr lang="en-US" dirty="0" smtClean="0"/>
              <a:t>Attaching positive or negative meaning to elements in our environment based on personal or societal influences that shape our thinking.</a:t>
            </a:r>
          </a:p>
          <a:p>
            <a:pPr>
              <a:lnSpc>
                <a:spcPct val="80000"/>
              </a:lnSpc>
            </a:pPr>
            <a:r>
              <a:rPr lang="en-US" dirty="0" smtClean="0"/>
              <a:t>A biased judgment is based on outside influences and is not necessarily related to a teacher’s effectiveness. </a:t>
            </a:r>
          </a:p>
          <a:p>
            <a:pPr lvl="1">
              <a:lnSpc>
                <a:spcPct val="80000"/>
              </a:lnSpc>
            </a:pPr>
            <a:r>
              <a:rPr lang="en-US" sz="2400" dirty="0" smtClean="0"/>
              <a:t>Example:  “Mrs. T does so much for the school, she is an excellent teacher.</a:t>
            </a:r>
            <a:r>
              <a:rPr lang="en-US" sz="2400" dirty="0" smtClean="0">
                <a:cs typeface="Arial" charset="0"/>
              </a:rPr>
              <a:t> “</a:t>
            </a:r>
          </a:p>
          <a:p>
            <a:pPr lvl="1">
              <a:lnSpc>
                <a:spcPct val="80000"/>
              </a:lnSpc>
            </a:pPr>
            <a:r>
              <a:rPr lang="en-US" sz="2400" dirty="0" smtClean="0">
                <a:cs typeface="Arial" charset="0"/>
              </a:rPr>
              <a:t>The actual classroom evidence may not support the rating of the teacher as “excellent.” </a:t>
            </a:r>
            <a:endParaRPr lang="en-US" sz="2400" dirty="0" smtClean="0"/>
          </a:p>
          <a:p>
            <a:pPr>
              <a:lnSpc>
                <a:spcPct val="80000"/>
              </a:lnSpc>
              <a:buFont typeface="Wingdings" pitchFamily="2" charset="2"/>
              <a:buNone/>
            </a:pPr>
            <a:endParaRPr lang="en-US" dirty="0" smtClean="0"/>
          </a:p>
        </p:txBody>
      </p:sp>
    </p:spTree>
    <p:extLst>
      <p:ext uri="{BB962C8B-B14F-4D97-AF65-F5344CB8AC3E}">
        <p14:creationId xmlns:p14="http://schemas.microsoft.com/office/powerpoint/2010/main" val="205558846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3"/>
          <p:cNvSpPr>
            <a:spLocks noGrp="1" noChangeArrowheads="1"/>
          </p:cNvSpPr>
          <p:nvPr>
            <p:ph idx="1"/>
          </p:nvPr>
        </p:nvSpPr>
        <p:spPr>
          <a:xfrm>
            <a:off x="914400" y="914400"/>
            <a:ext cx="7788275" cy="4194175"/>
          </a:xfrm>
        </p:spPr>
        <p:txBody>
          <a:bodyPr/>
          <a:lstStyle/>
          <a:p>
            <a:pPr marL="68580" indent="0">
              <a:buNone/>
            </a:pPr>
            <a:r>
              <a:rPr lang="en-US" dirty="0"/>
              <a:t>Other Threats to Observer </a:t>
            </a:r>
            <a:r>
              <a:rPr lang="en-US" dirty="0" smtClean="0"/>
              <a:t>Accuracy</a:t>
            </a:r>
          </a:p>
          <a:p>
            <a:r>
              <a:rPr lang="en-US" dirty="0" smtClean="0"/>
              <a:t>Assessor bias</a:t>
            </a:r>
          </a:p>
          <a:p>
            <a:r>
              <a:rPr lang="en-US" dirty="0" smtClean="0"/>
              <a:t>Leniency</a:t>
            </a:r>
          </a:p>
          <a:p>
            <a:r>
              <a:rPr lang="en-US" dirty="0" smtClean="0"/>
              <a:t>Central Tendency</a:t>
            </a:r>
          </a:p>
          <a:p>
            <a:r>
              <a:rPr lang="en-US" dirty="0" smtClean="0"/>
              <a:t>“Halo” or “Horns”</a:t>
            </a:r>
            <a:br>
              <a:rPr lang="en-US" dirty="0" smtClean="0"/>
            </a:br>
            <a:r>
              <a:rPr lang="en-US" dirty="0" smtClean="0"/>
              <a:t>Effect</a:t>
            </a:r>
          </a:p>
        </p:txBody>
      </p:sp>
      <p:pic>
        <p:nvPicPr>
          <p:cNvPr id="2078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62069" y="1610435"/>
            <a:ext cx="4365570" cy="452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138482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Oval 4"/>
          <p:cNvSpPr>
            <a:spLocks noChangeArrowheads="1"/>
          </p:cNvSpPr>
          <p:nvPr/>
        </p:nvSpPr>
        <p:spPr bwMode="auto">
          <a:xfrm>
            <a:off x="545980" y="1245080"/>
            <a:ext cx="2209800" cy="2667000"/>
          </a:xfrm>
          <a:prstGeom prst="ellipse">
            <a:avLst/>
          </a:prstGeom>
          <a:solidFill>
            <a:schemeClr val="bg1">
              <a:lumMod val="95000"/>
            </a:schemeClr>
          </a:solidFill>
          <a:ln w="9525">
            <a:solidFill>
              <a:schemeClr val="tx1"/>
            </a:solidFill>
            <a:round/>
            <a:headEnd/>
            <a:tailEnd/>
          </a:ln>
        </p:spPr>
        <p:txBody>
          <a:bodyPr wrap="none" anchor="ctr"/>
          <a:lstStyle/>
          <a:p>
            <a:pPr algn="ctr" fontAlgn="auto">
              <a:spcBef>
                <a:spcPts val="0"/>
              </a:spcBef>
              <a:spcAft>
                <a:spcPts val="0"/>
              </a:spcAft>
              <a:defRPr/>
            </a:pPr>
            <a:r>
              <a:rPr lang="en-US" sz="2800" b="1" dirty="0">
                <a:latin typeface="+mj-lt"/>
              </a:rPr>
              <a:t>COLLECT</a:t>
            </a:r>
            <a:br>
              <a:rPr lang="en-US" sz="2800" b="1" dirty="0">
                <a:latin typeface="+mj-lt"/>
              </a:rPr>
            </a:br>
            <a:r>
              <a:rPr lang="en-US" sz="2800" b="1" dirty="0">
                <a:latin typeface="+mj-lt"/>
              </a:rPr>
              <a:t>DATA</a:t>
            </a:r>
          </a:p>
          <a:p>
            <a:pPr algn="ctr" fontAlgn="auto">
              <a:spcBef>
                <a:spcPts val="0"/>
              </a:spcBef>
              <a:spcAft>
                <a:spcPts val="0"/>
              </a:spcAft>
              <a:defRPr/>
            </a:pPr>
            <a:r>
              <a:rPr lang="en-US" sz="2800" b="1" dirty="0">
                <a:latin typeface="+mj-lt"/>
              </a:rPr>
              <a:t>(Evidence)</a:t>
            </a:r>
          </a:p>
        </p:txBody>
      </p:sp>
      <p:sp>
        <p:nvSpPr>
          <p:cNvPr id="45063" name="Rectangle 5"/>
          <p:cNvSpPr>
            <a:spLocks noChangeArrowheads="1"/>
          </p:cNvSpPr>
          <p:nvPr/>
        </p:nvSpPr>
        <p:spPr bwMode="auto">
          <a:xfrm>
            <a:off x="3517780" y="1321280"/>
            <a:ext cx="1676400" cy="1600200"/>
          </a:xfrm>
          <a:prstGeom prst="rect">
            <a:avLst/>
          </a:prstGeom>
          <a:solidFill>
            <a:schemeClr val="bg1">
              <a:lumMod val="8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b="1" dirty="0">
                <a:latin typeface="+mj-lt"/>
              </a:rPr>
              <a:t>SORT TO</a:t>
            </a:r>
          </a:p>
          <a:p>
            <a:pPr algn="ctr" fontAlgn="auto">
              <a:spcBef>
                <a:spcPts val="0"/>
              </a:spcBef>
              <a:spcAft>
                <a:spcPts val="0"/>
              </a:spcAft>
              <a:defRPr/>
            </a:pPr>
            <a:r>
              <a:rPr lang="en-US" b="1" dirty="0">
                <a:latin typeface="+mj-lt"/>
              </a:rPr>
              <a:t>ALIGN </a:t>
            </a:r>
          </a:p>
          <a:p>
            <a:pPr algn="ctr" fontAlgn="auto">
              <a:spcBef>
                <a:spcPts val="0"/>
              </a:spcBef>
              <a:spcAft>
                <a:spcPts val="0"/>
              </a:spcAft>
              <a:defRPr/>
            </a:pPr>
            <a:r>
              <a:rPr lang="en-US" b="1" dirty="0">
                <a:latin typeface="+mj-lt"/>
              </a:rPr>
              <a:t>WITH YOUR</a:t>
            </a:r>
          </a:p>
          <a:p>
            <a:pPr algn="ctr" fontAlgn="auto">
              <a:spcBef>
                <a:spcPts val="0"/>
              </a:spcBef>
              <a:spcAft>
                <a:spcPts val="0"/>
              </a:spcAft>
              <a:defRPr/>
            </a:pPr>
            <a:r>
              <a:rPr lang="en-US" b="1" dirty="0">
                <a:latin typeface="+mj-lt"/>
              </a:rPr>
              <a:t>FRAMEWORK</a:t>
            </a:r>
          </a:p>
        </p:txBody>
      </p:sp>
      <p:sp>
        <p:nvSpPr>
          <p:cNvPr id="45064" name="Rectangle 6"/>
          <p:cNvSpPr>
            <a:spLocks noChangeArrowheads="1"/>
          </p:cNvSpPr>
          <p:nvPr/>
        </p:nvSpPr>
        <p:spPr bwMode="auto">
          <a:xfrm>
            <a:off x="5956180" y="1321280"/>
            <a:ext cx="2209800" cy="1219200"/>
          </a:xfrm>
          <a:prstGeom prst="rect">
            <a:avLst/>
          </a:prstGeom>
          <a:solidFill>
            <a:schemeClr val="bg1">
              <a:lumMod val="7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a:latin typeface="+mj-lt"/>
              </a:rPr>
              <a:t>Interpret:</a:t>
            </a:r>
          </a:p>
          <a:p>
            <a:pPr algn="ctr" fontAlgn="auto">
              <a:spcBef>
                <a:spcPts val="0"/>
              </a:spcBef>
              <a:spcAft>
                <a:spcPts val="0"/>
              </a:spcAft>
              <a:defRPr/>
            </a:pPr>
            <a:r>
              <a:rPr lang="en-US" sz="2400" b="1" dirty="0">
                <a:latin typeface="+mj-lt"/>
              </a:rPr>
              <a:t>Clarify</a:t>
            </a:r>
          </a:p>
        </p:txBody>
      </p:sp>
      <p:sp>
        <p:nvSpPr>
          <p:cNvPr id="45065" name="Rectangle 7"/>
          <p:cNvSpPr>
            <a:spLocks noChangeArrowheads="1"/>
          </p:cNvSpPr>
          <p:nvPr/>
        </p:nvSpPr>
        <p:spPr bwMode="auto">
          <a:xfrm>
            <a:off x="5956180" y="3302480"/>
            <a:ext cx="2209800" cy="914400"/>
          </a:xfrm>
          <a:prstGeom prst="rect">
            <a:avLst/>
          </a:prstGeom>
          <a:solidFill>
            <a:schemeClr val="bg1">
              <a:lumMod val="6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a:latin typeface="+mj-lt"/>
              </a:rPr>
              <a:t>Conclusions</a:t>
            </a:r>
          </a:p>
        </p:txBody>
      </p:sp>
      <p:sp>
        <p:nvSpPr>
          <p:cNvPr id="104457" name="Rectangle 8"/>
          <p:cNvSpPr>
            <a:spLocks noChangeArrowheads="1"/>
          </p:cNvSpPr>
          <p:nvPr/>
        </p:nvSpPr>
        <p:spPr bwMode="auto">
          <a:xfrm>
            <a:off x="5498980" y="4978880"/>
            <a:ext cx="3124200" cy="117475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fontAlgn="auto">
              <a:spcBef>
                <a:spcPts val="0"/>
              </a:spcBef>
              <a:spcAft>
                <a:spcPts val="0"/>
              </a:spcAft>
              <a:defRPr/>
            </a:pPr>
            <a:r>
              <a:rPr lang="en-US" sz="2000" b="1" dirty="0">
                <a:solidFill>
                  <a:srgbClr val="004D38"/>
                </a:solidFill>
              </a:rPr>
              <a:t>Impact on learning…</a:t>
            </a:r>
          </a:p>
          <a:p>
            <a:pPr algn="ctr" fontAlgn="auto">
              <a:spcBef>
                <a:spcPts val="0"/>
              </a:spcBef>
              <a:spcAft>
                <a:spcPts val="0"/>
              </a:spcAft>
              <a:defRPr/>
            </a:pPr>
            <a:r>
              <a:rPr lang="en-US" sz="2000" b="1" dirty="0">
                <a:solidFill>
                  <a:srgbClr val="004D38"/>
                </a:solidFill>
              </a:rPr>
              <a:t>Support needed…</a:t>
            </a:r>
          </a:p>
        </p:txBody>
      </p:sp>
      <p:sp>
        <p:nvSpPr>
          <p:cNvPr id="41995" name="Line 9"/>
          <p:cNvSpPr>
            <a:spLocks noChangeShapeType="1"/>
          </p:cNvSpPr>
          <p:nvPr/>
        </p:nvSpPr>
        <p:spPr bwMode="auto">
          <a:xfrm flipV="1">
            <a:off x="2679580" y="1702280"/>
            <a:ext cx="838200" cy="3810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6" name="Line 10"/>
          <p:cNvSpPr>
            <a:spLocks noChangeShapeType="1"/>
          </p:cNvSpPr>
          <p:nvPr/>
        </p:nvSpPr>
        <p:spPr bwMode="auto">
          <a:xfrm>
            <a:off x="5346580" y="1930880"/>
            <a:ext cx="457200" cy="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7" name="Line 11"/>
          <p:cNvSpPr>
            <a:spLocks noChangeShapeType="1"/>
          </p:cNvSpPr>
          <p:nvPr/>
        </p:nvSpPr>
        <p:spPr bwMode="auto">
          <a:xfrm>
            <a:off x="7022980" y="2616680"/>
            <a:ext cx="0" cy="6096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8" name="Line 12"/>
          <p:cNvSpPr>
            <a:spLocks noChangeShapeType="1"/>
          </p:cNvSpPr>
          <p:nvPr/>
        </p:nvSpPr>
        <p:spPr bwMode="auto">
          <a:xfrm>
            <a:off x="7099180" y="4369280"/>
            <a:ext cx="0" cy="5334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13325" name="Line 13"/>
          <p:cNvSpPr>
            <a:spLocks noChangeShapeType="1"/>
          </p:cNvSpPr>
          <p:nvPr/>
        </p:nvSpPr>
        <p:spPr bwMode="auto">
          <a:xfrm flipV="1">
            <a:off x="2298580" y="3759680"/>
            <a:ext cx="3581400" cy="0"/>
          </a:xfrm>
          <a:prstGeom prst="line">
            <a:avLst/>
          </a:prstGeom>
          <a:noFill/>
          <a:ln w="38100">
            <a:solidFill>
              <a:srgbClr val="C000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13326" name="Text Box 14"/>
          <p:cNvSpPr txBox="1">
            <a:spLocks noChangeArrowheads="1"/>
          </p:cNvSpPr>
          <p:nvPr/>
        </p:nvSpPr>
        <p:spPr bwMode="auto">
          <a:xfrm>
            <a:off x="3670180" y="3912080"/>
            <a:ext cx="1066800" cy="461963"/>
          </a:xfrm>
          <a:prstGeom prst="rect">
            <a:avLst/>
          </a:prstGeom>
          <a:solidFill>
            <a:schemeClr val="bg1"/>
          </a:solidFill>
          <a:ln>
            <a:noFill/>
          </a:ln>
          <a:extLst/>
        </p:spPr>
        <p:txBody>
          <a:bodyPr>
            <a:spAutoFit/>
          </a:bodyPr>
          <a:lstStyle>
            <a:lvl1pPr eaLnBrk="0" hangingPunct="0">
              <a:defRPr>
                <a:solidFill>
                  <a:schemeClr val="tx1"/>
                </a:solidFill>
                <a:latin typeface="Calibri" charset="0"/>
                <a:cs typeface="Arial" charset="0"/>
              </a:defRPr>
            </a:lvl1pPr>
            <a:lvl2pPr marL="742950" indent="-285750" eaLnBrk="0" hangingPunct="0">
              <a:defRPr>
                <a:solidFill>
                  <a:schemeClr val="tx1"/>
                </a:solidFill>
                <a:latin typeface="Calibri" charset="0"/>
                <a:cs typeface="Arial" charset="0"/>
              </a:defRPr>
            </a:lvl2pPr>
            <a:lvl3pPr marL="1143000" indent="-228600" eaLnBrk="0" hangingPunct="0">
              <a:defRPr>
                <a:solidFill>
                  <a:schemeClr val="tx1"/>
                </a:solidFill>
                <a:latin typeface="Calibri" charset="0"/>
                <a:cs typeface="Arial" charset="0"/>
              </a:defRPr>
            </a:lvl3pPr>
            <a:lvl4pPr marL="1600200" indent="-228600" eaLnBrk="0" hangingPunct="0">
              <a:defRPr>
                <a:solidFill>
                  <a:schemeClr val="tx1"/>
                </a:solidFill>
                <a:latin typeface="Calibri" charset="0"/>
                <a:cs typeface="Arial" charset="0"/>
              </a:defRPr>
            </a:lvl4pPr>
            <a:lvl5pPr marL="2057400" indent="-228600" eaLnBrk="0" hangingPunct="0">
              <a:defRPr>
                <a:solidFill>
                  <a:schemeClr val="tx1"/>
                </a:solidFill>
                <a:latin typeface="Calibri" charset="0"/>
                <a:cs typeface="Arial" charset="0"/>
              </a:defRPr>
            </a:lvl5pPr>
            <a:lvl6pPr marL="2514600" indent="-228600" defTabSz="457200" eaLnBrk="0" fontAlgn="base" hangingPunct="0">
              <a:spcBef>
                <a:spcPct val="0"/>
              </a:spcBef>
              <a:spcAft>
                <a:spcPct val="0"/>
              </a:spcAft>
              <a:defRPr>
                <a:solidFill>
                  <a:schemeClr val="tx1"/>
                </a:solidFill>
                <a:latin typeface="Calibri" charset="0"/>
                <a:cs typeface="Arial" charset="0"/>
              </a:defRPr>
            </a:lvl6pPr>
            <a:lvl7pPr marL="2971800" indent="-228600" defTabSz="457200" eaLnBrk="0" fontAlgn="base" hangingPunct="0">
              <a:spcBef>
                <a:spcPct val="0"/>
              </a:spcBef>
              <a:spcAft>
                <a:spcPct val="0"/>
              </a:spcAft>
              <a:defRPr>
                <a:solidFill>
                  <a:schemeClr val="tx1"/>
                </a:solidFill>
                <a:latin typeface="Calibri" charset="0"/>
                <a:cs typeface="Arial" charset="0"/>
              </a:defRPr>
            </a:lvl7pPr>
            <a:lvl8pPr marL="3429000" indent="-228600" defTabSz="457200" eaLnBrk="0" fontAlgn="base" hangingPunct="0">
              <a:spcBef>
                <a:spcPct val="0"/>
              </a:spcBef>
              <a:spcAft>
                <a:spcPct val="0"/>
              </a:spcAft>
              <a:defRPr>
                <a:solidFill>
                  <a:schemeClr val="tx1"/>
                </a:solidFill>
                <a:latin typeface="Calibri" charset="0"/>
                <a:cs typeface="Arial" charset="0"/>
              </a:defRPr>
            </a:lvl8pPr>
            <a:lvl9pPr marL="3886200" indent="-228600" defTabSz="457200" eaLnBrk="0" fontAlgn="base" hangingPunct="0">
              <a:spcBef>
                <a:spcPct val="0"/>
              </a:spcBef>
              <a:spcAft>
                <a:spcPct val="0"/>
              </a:spcAft>
              <a:defRPr>
                <a:solidFill>
                  <a:schemeClr val="tx1"/>
                </a:solidFill>
                <a:latin typeface="Calibri" charset="0"/>
                <a:cs typeface="Arial" charset="0"/>
              </a:defRPr>
            </a:lvl9pPr>
          </a:lstStyle>
          <a:p>
            <a:pPr algn="ctr" eaLnBrk="1" fontAlgn="auto" hangingPunct="1">
              <a:spcBef>
                <a:spcPts val="0"/>
              </a:spcBef>
              <a:spcAft>
                <a:spcPts val="0"/>
              </a:spcAft>
              <a:defRPr/>
            </a:pPr>
            <a:r>
              <a:rPr lang="en-US" sz="2400" b="1" dirty="0" smtClean="0">
                <a:solidFill>
                  <a:srgbClr val="C00000"/>
                </a:solidFill>
                <a:latin typeface="+mj-lt"/>
              </a:rPr>
              <a:t>NO!</a:t>
            </a:r>
          </a:p>
        </p:txBody>
      </p:sp>
    </p:spTree>
    <p:extLst>
      <p:ext uri="{BB962C8B-B14F-4D97-AF65-F5344CB8AC3E}">
        <p14:creationId xmlns:p14="http://schemas.microsoft.com/office/powerpoint/2010/main" val="40319932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25"/>
                                        </p:tgtEl>
                                        <p:attrNameLst>
                                          <p:attrName>style.visibility</p:attrName>
                                        </p:attrNameLst>
                                      </p:cBhvr>
                                      <p:to>
                                        <p:strVal val="visible"/>
                                      </p:to>
                                    </p:set>
                                    <p:anim calcmode="lin" valueType="num">
                                      <p:cBhvr additive="base">
                                        <p:cTn id="7" dur="2000" fill="hold"/>
                                        <p:tgtEl>
                                          <p:spTgt spid="13325"/>
                                        </p:tgtEl>
                                        <p:attrNameLst>
                                          <p:attrName>ppt_x</p:attrName>
                                        </p:attrNameLst>
                                      </p:cBhvr>
                                      <p:tavLst>
                                        <p:tav tm="0">
                                          <p:val>
                                            <p:strVal val="0-#ppt_w/2"/>
                                          </p:val>
                                        </p:tav>
                                        <p:tav tm="100000">
                                          <p:val>
                                            <p:strVal val="#ppt_x"/>
                                          </p:val>
                                        </p:tav>
                                      </p:tavLst>
                                    </p:anim>
                                    <p:anim calcmode="lin" valueType="num">
                                      <p:cBhvr additive="base">
                                        <p:cTn id="8" dur="2000" fill="hold"/>
                                        <p:tgtEl>
                                          <p:spTgt spid="13325"/>
                                        </p:tgtEl>
                                        <p:attrNameLst>
                                          <p:attrName>ppt_y</p:attrName>
                                        </p:attrNameLst>
                                      </p:cBhvr>
                                      <p:tavLst>
                                        <p:tav tm="0">
                                          <p:val>
                                            <p:strVal val="#ppt_y"/>
                                          </p:val>
                                        </p:tav>
                                        <p:tav tm="100000">
                                          <p:val>
                                            <p:strVal val="#ppt_y"/>
                                          </p:val>
                                        </p:tav>
                                      </p:tavLst>
                                    </p:anim>
                                  </p:childTnLst>
                                </p:cTn>
                              </p:par>
                              <p:par>
                                <p:cTn id="9" presetID="4" presetClass="entr" presetSubtype="16" fill="hold" grpId="0" nodeType="withEffect">
                                  <p:stCondLst>
                                    <p:cond delay="0"/>
                                  </p:stCondLst>
                                  <p:childTnLst>
                                    <p:set>
                                      <p:cBhvr>
                                        <p:cTn id="10" dur="1" fill="hold">
                                          <p:stCondLst>
                                            <p:cond delay="0"/>
                                          </p:stCondLst>
                                        </p:cTn>
                                        <p:tgtEl>
                                          <p:spTgt spid="13326"/>
                                        </p:tgtEl>
                                        <p:attrNameLst>
                                          <p:attrName>style.visibility</p:attrName>
                                        </p:attrNameLst>
                                      </p:cBhvr>
                                      <p:to>
                                        <p:strVal val="visible"/>
                                      </p:to>
                                    </p:set>
                                    <p:animEffect transition="in" filter="box(in)">
                                      <p:cBhvr>
                                        <p:cTn id="11" dur="500"/>
                                        <p:tgtEl>
                                          <p:spTgt spid="13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Content Placeholder 2"/>
          <p:cNvSpPr>
            <a:spLocks noGrp="1"/>
          </p:cNvSpPr>
          <p:nvPr>
            <p:ph idx="1"/>
          </p:nvPr>
        </p:nvSpPr>
        <p:spPr>
          <a:xfrm>
            <a:off x="914400" y="914399"/>
            <a:ext cx="7496175" cy="5305425"/>
          </a:xfrm>
        </p:spPr>
        <p:txBody>
          <a:bodyPr>
            <a:normAutofit fontScale="92500" lnSpcReduction="20000"/>
          </a:bodyPr>
          <a:lstStyle/>
          <a:p>
            <a:pPr marL="68580" indent="0">
              <a:buNone/>
            </a:pPr>
            <a:r>
              <a:rPr lang="en-US" dirty="0" smtClean="0"/>
              <a:t>Remember the Priorities</a:t>
            </a:r>
          </a:p>
          <a:p>
            <a:pPr lvl="1"/>
            <a:r>
              <a:rPr lang="en-US" dirty="0" smtClean="0"/>
              <a:t>Cognitive Engagement</a:t>
            </a:r>
          </a:p>
          <a:p>
            <a:pPr lvl="1"/>
            <a:r>
              <a:rPr lang="en-US" dirty="0" smtClean="0"/>
              <a:t>Constructivist Learning</a:t>
            </a:r>
          </a:p>
          <a:p>
            <a:pPr lvl="1"/>
            <a:r>
              <a:rPr lang="en-US" dirty="0" smtClean="0"/>
              <a:t>21</a:t>
            </a:r>
            <a:r>
              <a:rPr lang="en-US" baseline="30000" dirty="0" smtClean="0"/>
              <a:t>st</a:t>
            </a:r>
            <a:r>
              <a:rPr lang="en-US" dirty="0" smtClean="0"/>
              <a:t> Century Skills</a:t>
            </a:r>
          </a:p>
          <a:p>
            <a:pPr marL="68580" indent="0">
              <a:buNone/>
            </a:pPr>
            <a:r>
              <a:rPr lang="en-US" dirty="0" smtClean="0"/>
              <a:t>Review the Standards/Rubrics</a:t>
            </a:r>
          </a:p>
          <a:p>
            <a:pPr lvl="1"/>
            <a:r>
              <a:rPr lang="en-US" dirty="0" smtClean="0"/>
              <a:t>What type of evidence must you collect to assess the priorities of the rubrics?</a:t>
            </a:r>
          </a:p>
          <a:p>
            <a:pPr marL="68580" indent="0">
              <a:buNone/>
            </a:pPr>
            <a:r>
              <a:rPr lang="en-US" dirty="0" smtClean="0"/>
              <a:t>Be ready to collect the evidence</a:t>
            </a:r>
            <a:endParaRPr lang="en-US" dirty="0"/>
          </a:p>
          <a:p>
            <a:pPr lvl="1"/>
            <a:r>
              <a:rPr lang="en-US" dirty="0" smtClean="0"/>
              <a:t>Electronically</a:t>
            </a:r>
          </a:p>
          <a:p>
            <a:pPr lvl="1"/>
            <a:r>
              <a:rPr lang="en-US" dirty="0" smtClean="0"/>
              <a:t>iPad? Laptop? Handheld?</a:t>
            </a:r>
          </a:p>
          <a:p>
            <a:pPr lvl="1"/>
            <a:r>
              <a:rPr lang="en-US" dirty="0" smtClean="0"/>
              <a:t>Template or open-ended?</a:t>
            </a:r>
          </a:p>
          <a:p>
            <a:pPr lvl="1"/>
            <a:r>
              <a:rPr lang="en-US" dirty="0" smtClean="0"/>
              <a:t>Placemat?</a:t>
            </a:r>
          </a:p>
          <a:p>
            <a:pPr lvl="1"/>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2062339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Content Placeholder 3"/>
          <p:cNvSpPr>
            <a:spLocks noGrp="1"/>
          </p:cNvSpPr>
          <p:nvPr>
            <p:ph idx="1"/>
          </p:nvPr>
        </p:nvSpPr>
        <p:spPr>
          <a:xfrm>
            <a:off x="914400" y="914399"/>
            <a:ext cx="7127914" cy="4682169"/>
          </a:xfrm>
        </p:spPr>
        <p:txBody>
          <a:bodyPr>
            <a:normAutofit/>
          </a:bodyPr>
          <a:lstStyle/>
          <a:p>
            <a:pPr marL="68580" indent="0">
              <a:buNone/>
            </a:pPr>
            <a:r>
              <a:rPr lang="en-US" dirty="0" smtClean="0"/>
              <a:t>There are three priorities in the Teaching Standards</a:t>
            </a:r>
          </a:p>
          <a:p>
            <a:r>
              <a:rPr lang="en-US" dirty="0" smtClean="0"/>
              <a:t>Engagement</a:t>
            </a:r>
          </a:p>
          <a:p>
            <a:r>
              <a:rPr lang="en-US" dirty="0" smtClean="0"/>
              <a:t>Constructivism</a:t>
            </a:r>
          </a:p>
          <a:p>
            <a:r>
              <a:rPr lang="en-US" dirty="0" smtClean="0"/>
              <a:t>21</a:t>
            </a:r>
            <a:r>
              <a:rPr lang="en-US" baseline="30000" dirty="0" smtClean="0"/>
              <a:t>st</a:t>
            </a:r>
            <a:r>
              <a:rPr lang="en-US" dirty="0" smtClean="0"/>
              <a:t> Century</a:t>
            </a:r>
            <a:br>
              <a:rPr lang="en-US" dirty="0" smtClean="0"/>
            </a:br>
            <a:r>
              <a:rPr lang="en-US" dirty="0" smtClean="0"/>
              <a:t>Readiness</a:t>
            </a:r>
          </a:p>
          <a:p>
            <a:pPr marL="68580" indent="0">
              <a:buNone/>
            </a:pPr>
            <a:endParaRPr lang="en-US" dirty="0" smtClean="0"/>
          </a:p>
        </p:txBody>
      </p:sp>
      <p:grpSp>
        <p:nvGrpSpPr>
          <p:cNvPr id="3" name="Group 2"/>
          <p:cNvGrpSpPr/>
          <p:nvPr/>
        </p:nvGrpSpPr>
        <p:grpSpPr>
          <a:xfrm>
            <a:off x="4332169" y="2199441"/>
            <a:ext cx="4106824" cy="4106824"/>
            <a:chOff x="4332169" y="2199441"/>
            <a:chExt cx="4106824" cy="4106824"/>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32169" y="2199441"/>
              <a:ext cx="4106824" cy="410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145679" y="3709380"/>
              <a:ext cx="2454482" cy="804041"/>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7037540" y="3930101"/>
              <a:ext cx="515323" cy="34044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5208742" y="3851270"/>
              <a:ext cx="1923393" cy="523220"/>
            </a:xfrm>
            <a:prstGeom prst="rect">
              <a:avLst/>
            </a:prstGeom>
            <a:noFill/>
          </p:spPr>
          <p:txBody>
            <a:bodyPr wrap="square" rtlCol="0">
              <a:spAutoFit/>
            </a:bodyPr>
            <a:lstStyle/>
            <a:p>
              <a:r>
                <a:rPr lang="en-US" sz="2800" dirty="0" smtClean="0">
                  <a:solidFill>
                    <a:schemeClr val="bg1"/>
                  </a:solidFill>
                  <a:latin typeface="Arial Narrow" pitchFamily="34" charset="0"/>
                </a:rPr>
                <a:t>PRIORITIES</a:t>
              </a:r>
              <a:endParaRPr lang="en-US" sz="2800" dirty="0">
                <a:solidFill>
                  <a:schemeClr val="bg1"/>
                </a:solidFill>
                <a:latin typeface="Arial Narrow" pitchFamily="34" charset="0"/>
              </a:endParaRPr>
            </a:p>
          </p:txBody>
        </p:sp>
      </p:grpSp>
    </p:spTree>
    <p:extLst>
      <p:ext uri="{BB962C8B-B14F-4D97-AF65-F5344CB8AC3E}">
        <p14:creationId xmlns:p14="http://schemas.microsoft.com/office/powerpoint/2010/main" val="40117003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1701990"/>
          </a:xfrm>
          <a:prstGeom prst="rect">
            <a:avLst/>
          </a:prstGeom>
          <a:noFill/>
          <a:ln w="9525">
            <a:noFill/>
            <a:miter lim="800000"/>
            <a:headEnd/>
            <a:tailEnd/>
          </a:ln>
        </p:spPr>
        <p:txBody>
          <a:bodyPr/>
          <a:lstStyle/>
          <a:p>
            <a:pPr>
              <a:spcBef>
                <a:spcPct val="20000"/>
              </a:spcBef>
            </a:pPr>
            <a:r>
              <a:rPr lang="en-US" sz="2400" b="1" dirty="0" smtClean="0">
                <a:latin typeface="+mn-lt"/>
                <a:ea typeface="ＭＳ Ｐゴシック" pitchFamily="34" charset="-128"/>
              </a:rPr>
              <a:t>Observe</a:t>
            </a:r>
            <a:r>
              <a:rPr lang="en-US" sz="2400" dirty="0" smtClean="0">
                <a:latin typeface="+mn-lt"/>
                <a:ea typeface="ＭＳ Ｐゴシック" pitchFamily="34" charset="-128"/>
              </a:rPr>
              <a:t> </a:t>
            </a:r>
            <a:r>
              <a:rPr lang="en-US" sz="2400" dirty="0">
                <a:latin typeface="+mn-lt"/>
                <a:ea typeface="ＭＳ Ｐゴシック" pitchFamily="34" charset="-128"/>
              </a:rPr>
              <a:t>what students are doing that shows evidence </a:t>
            </a:r>
            <a:r>
              <a:rPr lang="en-US" sz="2400" dirty="0" smtClean="0">
                <a:latin typeface="+mn-lt"/>
                <a:ea typeface="ＭＳ Ｐゴシック" pitchFamily="34" charset="-128"/>
              </a:rPr>
              <a:t>of elements of NYS Teaching Standard 3 (Instruction).</a:t>
            </a:r>
            <a:endParaRPr lang="en-US" sz="2400" dirty="0">
              <a:latin typeface="+mn-lt"/>
              <a:ea typeface="ＭＳ Ｐゴシック" pitchFamily="34" charset="-128"/>
            </a:endParaRPr>
          </a:p>
          <a:p>
            <a:pPr>
              <a:spcBef>
                <a:spcPct val="20000"/>
              </a:spcBef>
            </a:pPr>
            <a:r>
              <a:rPr lang="en-US" sz="2400" b="1" dirty="0">
                <a:latin typeface="+mn-lt"/>
                <a:ea typeface="ＭＳ Ｐゴシック" pitchFamily="34" charset="-128"/>
              </a:rPr>
              <a:t>Collect evidence </a:t>
            </a:r>
            <a:r>
              <a:rPr lang="en-US" sz="2400" dirty="0" smtClean="0">
                <a:latin typeface="+mn-lt"/>
                <a:ea typeface="ＭＳ Ｐゴシック" pitchFamily="34" charset="-128"/>
              </a:rPr>
              <a:t>as you watch, ideally electronically.</a:t>
            </a:r>
            <a:endParaRPr lang="en-US" sz="2400" dirty="0">
              <a:latin typeface="+mn-lt"/>
              <a:ea typeface="ＭＳ Ｐゴシック" pitchFamily="34" charset="-128"/>
            </a:endParaRPr>
          </a:p>
        </p:txBody>
      </p:sp>
      <p:pic>
        <p:nvPicPr>
          <p:cNvPr id="21197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17729" y="2409825"/>
            <a:ext cx="473392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05648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5238750" y="3143250"/>
            <a:ext cx="342900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2626" name="Content Placeholder 2"/>
          <p:cNvSpPr>
            <a:spLocks noGrp="1"/>
          </p:cNvSpPr>
          <p:nvPr>
            <p:ph idx="1"/>
          </p:nvPr>
        </p:nvSpPr>
        <p:spPr>
          <a:xfrm>
            <a:off x="914400" y="822960"/>
            <a:ext cx="7246937" cy="5387340"/>
          </a:xfrm>
        </p:spPr>
        <p:txBody>
          <a:bodyPr/>
          <a:lstStyle/>
          <a:p>
            <a:pPr marL="68580" indent="0">
              <a:lnSpc>
                <a:spcPct val="80000"/>
              </a:lnSpc>
              <a:buNone/>
            </a:pPr>
            <a:r>
              <a:rPr lang="en-US" sz="2700" dirty="0" smtClean="0"/>
              <a:t>Use the self-check questions to review your evidence collection</a:t>
            </a:r>
          </a:p>
          <a:p>
            <a:pPr lvl="1">
              <a:lnSpc>
                <a:spcPct val="80000"/>
              </a:lnSpc>
              <a:buClr>
                <a:schemeClr val="tx2"/>
              </a:buClr>
              <a:buFont typeface="Wingdings" pitchFamily="2" charset="2"/>
              <a:buChar char="ü"/>
            </a:pPr>
            <a:r>
              <a:rPr lang="en-US" sz="2400" dirty="0" smtClean="0">
                <a:solidFill>
                  <a:srgbClr val="000000"/>
                </a:solidFill>
              </a:rPr>
              <a:t>Have I recorded only facts?</a:t>
            </a:r>
          </a:p>
          <a:p>
            <a:pPr lvl="1">
              <a:lnSpc>
                <a:spcPct val="80000"/>
              </a:lnSpc>
              <a:buClr>
                <a:schemeClr val="tx2"/>
              </a:buClr>
              <a:buFont typeface="Wingdings" pitchFamily="2" charset="2"/>
              <a:buChar char="ü"/>
            </a:pPr>
            <a:r>
              <a:rPr lang="en-US" sz="2400" dirty="0" smtClean="0">
                <a:solidFill>
                  <a:srgbClr val="000000"/>
                </a:solidFill>
              </a:rPr>
              <a:t>Is my evidence relevant to the criteria being examined?</a:t>
            </a:r>
          </a:p>
          <a:p>
            <a:pPr lvl="1">
              <a:lnSpc>
                <a:spcPct val="80000"/>
              </a:lnSpc>
              <a:buClr>
                <a:schemeClr val="tx2"/>
              </a:buClr>
              <a:buFont typeface="Wingdings" pitchFamily="2" charset="2"/>
              <a:buChar char="ü"/>
            </a:pPr>
            <a:r>
              <a:rPr lang="en-US" sz="2400" dirty="0" smtClean="0">
                <a:solidFill>
                  <a:srgbClr val="000000"/>
                </a:solidFill>
              </a:rPr>
              <a:t>Whenever possible, have I quantified words such as few, some, and most?</a:t>
            </a:r>
          </a:p>
          <a:p>
            <a:pPr lvl="1">
              <a:lnSpc>
                <a:spcPct val="80000"/>
              </a:lnSpc>
              <a:buClr>
                <a:schemeClr val="tx2"/>
              </a:buClr>
              <a:buFont typeface="Wingdings" pitchFamily="2" charset="2"/>
              <a:buChar char="ü"/>
            </a:pPr>
            <a:r>
              <a:rPr lang="en-US" sz="2400" dirty="0" smtClean="0">
                <a:solidFill>
                  <a:srgbClr val="000000"/>
                </a:solidFill>
              </a:rPr>
              <a:t>Have I used quotation marks when quoting a teacher or student?</a:t>
            </a:r>
          </a:p>
          <a:p>
            <a:pPr lvl="1">
              <a:lnSpc>
                <a:spcPct val="80000"/>
              </a:lnSpc>
              <a:buClr>
                <a:schemeClr val="tx2"/>
              </a:buClr>
              <a:buFont typeface="Wingdings" pitchFamily="2" charset="2"/>
              <a:buChar char="ü"/>
            </a:pPr>
            <a:r>
              <a:rPr lang="en-US" sz="2400" dirty="0" smtClean="0">
                <a:solidFill>
                  <a:srgbClr val="000000"/>
                </a:solidFill>
              </a:rPr>
              <a:t>Does my selection or documentation of evidence indicate any personal or professional preferences? </a:t>
            </a:r>
          </a:p>
          <a:p>
            <a:pPr lvl="1">
              <a:lnSpc>
                <a:spcPct val="80000"/>
              </a:lnSpc>
              <a:buClr>
                <a:schemeClr val="tx2"/>
              </a:buClr>
              <a:buFont typeface="Wingdings" pitchFamily="2" charset="2"/>
              <a:buChar char="ü"/>
            </a:pPr>
            <a:r>
              <a:rPr lang="en-US" sz="2400" dirty="0" smtClean="0">
                <a:solidFill>
                  <a:srgbClr val="000000"/>
                </a:solidFill>
              </a:rPr>
              <a:t>Have I included any opinion (in the guise of fact)?</a:t>
            </a:r>
          </a:p>
          <a:p>
            <a:pPr lvl="1">
              <a:lnSpc>
                <a:spcPct val="80000"/>
              </a:lnSpc>
              <a:buClr>
                <a:srgbClr val="F5F4ED"/>
              </a:buClr>
            </a:pPr>
            <a:endParaRPr lang="en-US" sz="2400" dirty="0" smtClean="0"/>
          </a:p>
        </p:txBody>
      </p:sp>
    </p:spTree>
    <p:extLst>
      <p:ext uri="{BB962C8B-B14F-4D97-AF65-F5344CB8AC3E}">
        <p14:creationId xmlns:p14="http://schemas.microsoft.com/office/powerpoint/2010/main" val="11963177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Oval 4"/>
          <p:cNvSpPr>
            <a:spLocks noChangeArrowheads="1"/>
          </p:cNvSpPr>
          <p:nvPr/>
        </p:nvSpPr>
        <p:spPr bwMode="auto">
          <a:xfrm>
            <a:off x="545980" y="1245080"/>
            <a:ext cx="2209800" cy="2667000"/>
          </a:xfrm>
          <a:prstGeom prst="ellipse">
            <a:avLst/>
          </a:prstGeom>
          <a:solidFill>
            <a:schemeClr val="bg1">
              <a:lumMod val="95000"/>
            </a:schemeClr>
          </a:solidFill>
          <a:ln w="9525">
            <a:solidFill>
              <a:schemeClr val="tx1"/>
            </a:solidFill>
            <a:round/>
            <a:headEnd/>
            <a:tailEnd/>
          </a:ln>
        </p:spPr>
        <p:txBody>
          <a:bodyPr wrap="none" anchor="ctr"/>
          <a:lstStyle/>
          <a:p>
            <a:pPr algn="ctr" fontAlgn="auto">
              <a:spcBef>
                <a:spcPts val="0"/>
              </a:spcBef>
              <a:spcAft>
                <a:spcPts val="0"/>
              </a:spcAft>
              <a:defRPr/>
            </a:pPr>
            <a:r>
              <a:rPr lang="en-US" sz="2800" b="1" dirty="0">
                <a:latin typeface="+mj-lt"/>
              </a:rPr>
              <a:t>COLLECT</a:t>
            </a:r>
            <a:br>
              <a:rPr lang="en-US" sz="2800" b="1" dirty="0">
                <a:latin typeface="+mj-lt"/>
              </a:rPr>
            </a:br>
            <a:r>
              <a:rPr lang="en-US" sz="2800" b="1" dirty="0">
                <a:latin typeface="+mj-lt"/>
              </a:rPr>
              <a:t>DATA</a:t>
            </a:r>
          </a:p>
          <a:p>
            <a:pPr algn="ctr" fontAlgn="auto">
              <a:spcBef>
                <a:spcPts val="0"/>
              </a:spcBef>
              <a:spcAft>
                <a:spcPts val="0"/>
              </a:spcAft>
              <a:defRPr/>
            </a:pPr>
            <a:r>
              <a:rPr lang="en-US" sz="2800" b="1" dirty="0">
                <a:latin typeface="+mj-lt"/>
              </a:rPr>
              <a:t>(Evidence)</a:t>
            </a:r>
          </a:p>
        </p:txBody>
      </p:sp>
      <p:sp>
        <p:nvSpPr>
          <p:cNvPr id="45063" name="Rectangle 5"/>
          <p:cNvSpPr>
            <a:spLocks noChangeArrowheads="1"/>
          </p:cNvSpPr>
          <p:nvPr/>
        </p:nvSpPr>
        <p:spPr bwMode="auto">
          <a:xfrm>
            <a:off x="3517780" y="1321280"/>
            <a:ext cx="1676400" cy="1600200"/>
          </a:xfrm>
          <a:prstGeom prst="rect">
            <a:avLst/>
          </a:prstGeom>
          <a:solidFill>
            <a:schemeClr val="bg1">
              <a:lumMod val="8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b="1" dirty="0">
                <a:latin typeface="+mj-lt"/>
              </a:rPr>
              <a:t>SORT TO</a:t>
            </a:r>
          </a:p>
          <a:p>
            <a:pPr algn="ctr" fontAlgn="auto">
              <a:spcBef>
                <a:spcPts val="0"/>
              </a:spcBef>
              <a:spcAft>
                <a:spcPts val="0"/>
              </a:spcAft>
              <a:defRPr/>
            </a:pPr>
            <a:r>
              <a:rPr lang="en-US" b="1" dirty="0">
                <a:latin typeface="+mj-lt"/>
              </a:rPr>
              <a:t>ALIGN </a:t>
            </a:r>
          </a:p>
          <a:p>
            <a:pPr algn="ctr" fontAlgn="auto">
              <a:spcBef>
                <a:spcPts val="0"/>
              </a:spcBef>
              <a:spcAft>
                <a:spcPts val="0"/>
              </a:spcAft>
              <a:defRPr/>
            </a:pPr>
            <a:r>
              <a:rPr lang="en-US" b="1" dirty="0">
                <a:latin typeface="+mj-lt"/>
              </a:rPr>
              <a:t>WITH YOUR</a:t>
            </a:r>
          </a:p>
          <a:p>
            <a:pPr algn="ctr" fontAlgn="auto">
              <a:spcBef>
                <a:spcPts val="0"/>
              </a:spcBef>
              <a:spcAft>
                <a:spcPts val="0"/>
              </a:spcAft>
              <a:defRPr/>
            </a:pPr>
            <a:r>
              <a:rPr lang="en-US" b="1" dirty="0">
                <a:latin typeface="+mj-lt"/>
              </a:rPr>
              <a:t>FRAMEWORK</a:t>
            </a:r>
          </a:p>
        </p:txBody>
      </p:sp>
      <p:sp>
        <p:nvSpPr>
          <p:cNvPr id="45064" name="Rectangle 6"/>
          <p:cNvSpPr>
            <a:spLocks noChangeArrowheads="1"/>
          </p:cNvSpPr>
          <p:nvPr/>
        </p:nvSpPr>
        <p:spPr bwMode="auto">
          <a:xfrm>
            <a:off x="5956180" y="1321280"/>
            <a:ext cx="2209800" cy="1219200"/>
          </a:xfrm>
          <a:prstGeom prst="rect">
            <a:avLst/>
          </a:prstGeom>
          <a:solidFill>
            <a:schemeClr val="bg1">
              <a:lumMod val="7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a:latin typeface="+mj-lt"/>
              </a:rPr>
              <a:t>Interpret:</a:t>
            </a:r>
          </a:p>
          <a:p>
            <a:pPr algn="ctr" fontAlgn="auto">
              <a:spcBef>
                <a:spcPts val="0"/>
              </a:spcBef>
              <a:spcAft>
                <a:spcPts val="0"/>
              </a:spcAft>
              <a:defRPr/>
            </a:pPr>
            <a:r>
              <a:rPr lang="en-US" sz="2400" b="1" dirty="0">
                <a:latin typeface="+mj-lt"/>
              </a:rPr>
              <a:t>Clarify</a:t>
            </a:r>
          </a:p>
        </p:txBody>
      </p:sp>
      <p:sp>
        <p:nvSpPr>
          <p:cNvPr id="45065" name="Rectangle 7"/>
          <p:cNvSpPr>
            <a:spLocks noChangeArrowheads="1"/>
          </p:cNvSpPr>
          <p:nvPr/>
        </p:nvSpPr>
        <p:spPr bwMode="auto">
          <a:xfrm>
            <a:off x="5956180" y="3302480"/>
            <a:ext cx="2209800" cy="914400"/>
          </a:xfrm>
          <a:prstGeom prst="rect">
            <a:avLst/>
          </a:prstGeom>
          <a:solidFill>
            <a:schemeClr val="bg1">
              <a:lumMod val="6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a:latin typeface="+mj-lt"/>
              </a:rPr>
              <a:t>Conclusions</a:t>
            </a:r>
          </a:p>
        </p:txBody>
      </p:sp>
      <p:sp>
        <p:nvSpPr>
          <p:cNvPr id="104457" name="Rectangle 8"/>
          <p:cNvSpPr>
            <a:spLocks noChangeArrowheads="1"/>
          </p:cNvSpPr>
          <p:nvPr/>
        </p:nvSpPr>
        <p:spPr bwMode="auto">
          <a:xfrm>
            <a:off x="5498980" y="4978880"/>
            <a:ext cx="3124200" cy="117475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fontAlgn="auto">
              <a:spcBef>
                <a:spcPts val="0"/>
              </a:spcBef>
              <a:spcAft>
                <a:spcPts val="0"/>
              </a:spcAft>
              <a:defRPr/>
            </a:pPr>
            <a:r>
              <a:rPr lang="en-US" sz="2000" b="1" dirty="0">
                <a:solidFill>
                  <a:srgbClr val="004D38"/>
                </a:solidFill>
              </a:rPr>
              <a:t>Impact on learning…</a:t>
            </a:r>
          </a:p>
          <a:p>
            <a:pPr algn="ctr" fontAlgn="auto">
              <a:spcBef>
                <a:spcPts val="0"/>
              </a:spcBef>
              <a:spcAft>
                <a:spcPts val="0"/>
              </a:spcAft>
              <a:defRPr/>
            </a:pPr>
            <a:r>
              <a:rPr lang="en-US" sz="2000" b="1" dirty="0">
                <a:solidFill>
                  <a:srgbClr val="004D38"/>
                </a:solidFill>
              </a:rPr>
              <a:t>Support needed…</a:t>
            </a:r>
          </a:p>
        </p:txBody>
      </p:sp>
      <p:sp>
        <p:nvSpPr>
          <p:cNvPr id="41995" name="Line 9"/>
          <p:cNvSpPr>
            <a:spLocks noChangeShapeType="1"/>
          </p:cNvSpPr>
          <p:nvPr/>
        </p:nvSpPr>
        <p:spPr bwMode="auto">
          <a:xfrm flipV="1">
            <a:off x="2679580" y="1702280"/>
            <a:ext cx="838200" cy="3810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7" name="Line 11"/>
          <p:cNvSpPr>
            <a:spLocks noChangeShapeType="1"/>
          </p:cNvSpPr>
          <p:nvPr/>
        </p:nvSpPr>
        <p:spPr bwMode="auto">
          <a:xfrm>
            <a:off x="7022980" y="2616680"/>
            <a:ext cx="0" cy="6096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8" name="Line 12"/>
          <p:cNvSpPr>
            <a:spLocks noChangeShapeType="1"/>
          </p:cNvSpPr>
          <p:nvPr/>
        </p:nvSpPr>
        <p:spPr bwMode="auto">
          <a:xfrm>
            <a:off x="7099180" y="4369280"/>
            <a:ext cx="0" cy="5334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13325" name="Line 13"/>
          <p:cNvSpPr>
            <a:spLocks noChangeShapeType="1"/>
          </p:cNvSpPr>
          <p:nvPr/>
        </p:nvSpPr>
        <p:spPr bwMode="auto">
          <a:xfrm flipV="1">
            <a:off x="2298580" y="3759680"/>
            <a:ext cx="3581400" cy="0"/>
          </a:xfrm>
          <a:prstGeom prst="line">
            <a:avLst/>
          </a:prstGeom>
          <a:noFill/>
          <a:ln w="38100">
            <a:solidFill>
              <a:srgbClr val="C000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13326" name="Text Box 14"/>
          <p:cNvSpPr txBox="1">
            <a:spLocks noChangeArrowheads="1"/>
          </p:cNvSpPr>
          <p:nvPr/>
        </p:nvSpPr>
        <p:spPr bwMode="auto">
          <a:xfrm>
            <a:off x="3670180" y="3912080"/>
            <a:ext cx="1066800" cy="461963"/>
          </a:xfrm>
          <a:prstGeom prst="rect">
            <a:avLst/>
          </a:prstGeom>
          <a:solidFill>
            <a:schemeClr val="bg1"/>
          </a:solidFill>
          <a:ln>
            <a:noFill/>
          </a:ln>
          <a:extLst/>
        </p:spPr>
        <p:txBody>
          <a:bodyPr>
            <a:spAutoFit/>
          </a:bodyPr>
          <a:lstStyle>
            <a:lvl1pPr eaLnBrk="0" hangingPunct="0">
              <a:defRPr>
                <a:solidFill>
                  <a:schemeClr val="tx1"/>
                </a:solidFill>
                <a:latin typeface="Calibri" charset="0"/>
                <a:cs typeface="Arial" charset="0"/>
              </a:defRPr>
            </a:lvl1pPr>
            <a:lvl2pPr marL="742950" indent="-285750" eaLnBrk="0" hangingPunct="0">
              <a:defRPr>
                <a:solidFill>
                  <a:schemeClr val="tx1"/>
                </a:solidFill>
                <a:latin typeface="Calibri" charset="0"/>
                <a:cs typeface="Arial" charset="0"/>
              </a:defRPr>
            </a:lvl2pPr>
            <a:lvl3pPr marL="1143000" indent="-228600" eaLnBrk="0" hangingPunct="0">
              <a:defRPr>
                <a:solidFill>
                  <a:schemeClr val="tx1"/>
                </a:solidFill>
                <a:latin typeface="Calibri" charset="0"/>
                <a:cs typeface="Arial" charset="0"/>
              </a:defRPr>
            </a:lvl3pPr>
            <a:lvl4pPr marL="1600200" indent="-228600" eaLnBrk="0" hangingPunct="0">
              <a:defRPr>
                <a:solidFill>
                  <a:schemeClr val="tx1"/>
                </a:solidFill>
                <a:latin typeface="Calibri" charset="0"/>
                <a:cs typeface="Arial" charset="0"/>
              </a:defRPr>
            </a:lvl4pPr>
            <a:lvl5pPr marL="2057400" indent="-228600" eaLnBrk="0" hangingPunct="0">
              <a:defRPr>
                <a:solidFill>
                  <a:schemeClr val="tx1"/>
                </a:solidFill>
                <a:latin typeface="Calibri" charset="0"/>
                <a:cs typeface="Arial" charset="0"/>
              </a:defRPr>
            </a:lvl5pPr>
            <a:lvl6pPr marL="2514600" indent="-228600" defTabSz="457200" eaLnBrk="0" fontAlgn="base" hangingPunct="0">
              <a:spcBef>
                <a:spcPct val="0"/>
              </a:spcBef>
              <a:spcAft>
                <a:spcPct val="0"/>
              </a:spcAft>
              <a:defRPr>
                <a:solidFill>
                  <a:schemeClr val="tx1"/>
                </a:solidFill>
                <a:latin typeface="Calibri" charset="0"/>
                <a:cs typeface="Arial" charset="0"/>
              </a:defRPr>
            </a:lvl6pPr>
            <a:lvl7pPr marL="2971800" indent="-228600" defTabSz="457200" eaLnBrk="0" fontAlgn="base" hangingPunct="0">
              <a:spcBef>
                <a:spcPct val="0"/>
              </a:spcBef>
              <a:spcAft>
                <a:spcPct val="0"/>
              </a:spcAft>
              <a:defRPr>
                <a:solidFill>
                  <a:schemeClr val="tx1"/>
                </a:solidFill>
                <a:latin typeface="Calibri" charset="0"/>
                <a:cs typeface="Arial" charset="0"/>
              </a:defRPr>
            </a:lvl7pPr>
            <a:lvl8pPr marL="3429000" indent="-228600" defTabSz="457200" eaLnBrk="0" fontAlgn="base" hangingPunct="0">
              <a:spcBef>
                <a:spcPct val="0"/>
              </a:spcBef>
              <a:spcAft>
                <a:spcPct val="0"/>
              </a:spcAft>
              <a:defRPr>
                <a:solidFill>
                  <a:schemeClr val="tx1"/>
                </a:solidFill>
                <a:latin typeface="Calibri" charset="0"/>
                <a:cs typeface="Arial" charset="0"/>
              </a:defRPr>
            </a:lvl8pPr>
            <a:lvl9pPr marL="3886200" indent="-228600" defTabSz="457200" eaLnBrk="0" fontAlgn="base" hangingPunct="0">
              <a:spcBef>
                <a:spcPct val="0"/>
              </a:spcBef>
              <a:spcAft>
                <a:spcPct val="0"/>
              </a:spcAft>
              <a:defRPr>
                <a:solidFill>
                  <a:schemeClr val="tx1"/>
                </a:solidFill>
                <a:latin typeface="Calibri" charset="0"/>
                <a:cs typeface="Arial" charset="0"/>
              </a:defRPr>
            </a:lvl9pPr>
          </a:lstStyle>
          <a:p>
            <a:pPr algn="ctr" eaLnBrk="1" fontAlgn="auto" hangingPunct="1">
              <a:spcBef>
                <a:spcPts val="0"/>
              </a:spcBef>
              <a:spcAft>
                <a:spcPts val="0"/>
              </a:spcAft>
              <a:defRPr/>
            </a:pPr>
            <a:r>
              <a:rPr lang="en-US" sz="2400" b="1" dirty="0" smtClean="0">
                <a:solidFill>
                  <a:srgbClr val="C00000"/>
                </a:solidFill>
                <a:latin typeface="+mj-lt"/>
              </a:rPr>
              <a:t>NO!</a:t>
            </a:r>
          </a:p>
        </p:txBody>
      </p:sp>
    </p:spTree>
    <p:extLst>
      <p:ext uri="{BB962C8B-B14F-4D97-AF65-F5344CB8AC3E}">
        <p14:creationId xmlns:p14="http://schemas.microsoft.com/office/powerpoint/2010/main" val="7189308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25"/>
                                        </p:tgtEl>
                                        <p:attrNameLst>
                                          <p:attrName>style.visibility</p:attrName>
                                        </p:attrNameLst>
                                      </p:cBhvr>
                                      <p:to>
                                        <p:strVal val="visible"/>
                                      </p:to>
                                    </p:set>
                                    <p:anim calcmode="lin" valueType="num">
                                      <p:cBhvr additive="base">
                                        <p:cTn id="7" dur="2000" fill="hold"/>
                                        <p:tgtEl>
                                          <p:spTgt spid="13325"/>
                                        </p:tgtEl>
                                        <p:attrNameLst>
                                          <p:attrName>ppt_x</p:attrName>
                                        </p:attrNameLst>
                                      </p:cBhvr>
                                      <p:tavLst>
                                        <p:tav tm="0">
                                          <p:val>
                                            <p:strVal val="0-#ppt_w/2"/>
                                          </p:val>
                                        </p:tav>
                                        <p:tav tm="100000">
                                          <p:val>
                                            <p:strVal val="#ppt_x"/>
                                          </p:val>
                                        </p:tav>
                                      </p:tavLst>
                                    </p:anim>
                                    <p:anim calcmode="lin" valueType="num">
                                      <p:cBhvr additive="base">
                                        <p:cTn id="8" dur="2000" fill="hold"/>
                                        <p:tgtEl>
                                          <p:spTgt spid="13325"/>
                                        </p:tgtEl>
                                        <p:attrNameLst>
                                          <p:attrName>ppt_y</p:attrName>
                                        </p:attrNameLst>
                                      </p:cBhvr>
                                      <p:tavLst>
                                        <p:tav tm="0">
                                          <p:val>
                                            <p:strVal val="#ppt_y"/>
                                          </p:val>
                                        </p:tav>
                                        <p:tav tm="100000">
                                          <p:val>
                                            <p:strVal val="#ppt_y"/>
                                          </p:val>
                                        </p:tav>
                                      </p:tavLst>
                                    </p:anim>
                                  </p:childTnLst>
                                </p:cTn>
                              </p:par>
                              <p:par>
                                <p:cTn id="9" presetID="4" presetClass="entr" presetSubtype="16" fill="hold" grpId="0" nodeType="withEffect">
                                  <p:stCondLst>
                                    <p:cond delay="0"/>
                                  </p:stCondLst>
                                  <p:childTnLst>
                                    <p:set>
                                      <p:cBhvr>
                                        <p:cTn id="10" dur="1" fill="hold">
                                          <p:stCondLst>
                                            <p:cond delay="0"/>
                                          </p:stCondLst>
                                        </p:cTn>
                                        <p:tgtEl>
                                          <p:spTgt spid="13326"/>
                                        </p:tgtEl>
                                        <p:attrNameLst>
                                          <p:attrName>style.visibility</p:attrName>
                                        </p:attrNameLst>
                                      </p:cBhvr>
                                      <p:to>
                                        <p:strVal val="visible"/>
                                      </p:to>
                                    </p:set>
                                    <p:animEffect transition="in" filter="box(in)">
                                      <p:cBhvr>
                                        <p:cTn id="11" dur="500"/>
                                        <p:tgtEl>
                                          <p:spTgt spid="13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Content Placeholder 2"/>
          <p:cNvSpPr>
            <a:spLocks noGrp="1"/>
          </p:cNvSpPr>
          <p:nvPr>
            <p:ph idx="1"/>
          </p:nvPr>
        </p:nvSpPr>
        <p:spPr>
          <a:xfrm>
            <a:off x="914400" y="822960"/>
            <a:ext cx="7246937" cy="5387340"/>
          </a:xfrm>
        </p:spPr>
        <p:txBody>
          <a:bodyPr/>
          <a:lstStyle/>
          <a:p>
            <a:pPr marL="68580" indent="0">
              <a:lnSpc>
                <a:spcPct val="80000"/>
              </a:lnSpc>
              <a:buNone/>
            </a:pPr>
            <a:r>
              <a:rPr lang="en-US" sz="2700" dirty="0" smtClean="0"/>
              <a:t>Go back to your evidence. Get out your placemat.</a:t>
            </a:r>
          </a:p>
          <a:p>
            <a:pPr marL="822960" lvl="1" indent="-457200">
              <a:lnSpc>
                <a:spcPct val="80000"/>
              </a:lnSpc>
              <a:buClr>
                <a:schemeClr val="tx2"/>
              </a:buClr>
              <a:buFont typeface="+mj-lt"/>
              <a:buAutoNum type="arabicPeriod"/>
            </a:pPr>
            <a:r>
              <a:rPr lang="en-US" sz="2400" dirty="0" smtClean="0">
                <a:solidFill>
                  <a:srgbClr val="000000"/>
                </a:solidFill>
              </a:rPr>
              <a:t>Go back to your evidence</a:t>
            </a:r>
          </a:p>
          <a:p>
            <a:pPr marL="822960" lvl="1" indent="-457200">
              <a:lnSpc>
                <a:spcPct val="80000"/>
              </a:lnSpc>
              <a:buClr>
                <a:schemeClr val="tx2"/>
              </a:buClr>
              <a:buFont typeface="+mj-lt"/>
              <a:buAutoNum type="arabicPeriod"/>
            </a:pPr>
            <a:r>
              <a:rPr lang="en-US" sz="2400" dirty="0" smtClean="0">
                <a:solidFill>
                  <a:srgbClr val="000000"/>
                </a:solidFill>
              </a:rPr>
              <a:t>Get out the placemat of your preferred framework</a:t>
            </a:r>
          </a:p>
          <a:p>
            <a:pPr marL="822960" lvl="1" indent="-457200">
              <a:lnSpc>
                <a:spcPct val="80000"/>
              </a:lnSpc>
              <a:buClr>
                <a:schemeClr val="tx2"/>
              </a:buClr>
              <a:buFont typeface="+mj-lt"/>
              <a:buAutoNum type="arabicPeriod"/>
            </a:pPr>
            <a:r>
              <a:rPr lang="en-US" sz="2400" dirty="0" smtClean="0">
                <a:solidFill>
                  <a:srgbClr val="000000"/>
                </a:solidFill>
              </a:rPr>
              <a:t>Label each of your pieces of evidence with the standard number – put it to the left of the beginning of each piece of evidence</a:t>
            </a:r>
          </a:p>
          <a:p>
            <a:pPr marL="822960" lvl="1" indent="-457200">
              <a:lnSpc>
                <a:spcPct val="80000"/>
              </a:lnSpc>
              <a:buClr>
                <a:schemeClr val="tx2"/>
              </a:buClr>
              <a:buFont typeface="+mj-lt"/>
              <a:buAutoNum type="arabicPeriod"/>
            </a:pPr>
            <a:r>
              <a:rPr lang="en-US" sz="2400" dirty="0" smtClean="0">
                <a:solidFill>
                  <a:srgbClr val="000000"/>
                </a:solidFill>
              </a:rPr>
              <a:t>Use your computer to sort</a:t>
            </a:r>
          </a:p>
          <a:p>
            <a:pPr lvl="1">
              <a:lnSpc>
                <a:spcPct val="80000"/>
              </a:lnSpc>
              <a:buClr>
                <a:srgbClr val="F5F4ED"/>
              </a:buClr>
            </a:pPr>
            <a:endParaRPr lang="en-US" sz="2400" dirty="0" smtClean="0"/>
          </a:p>
        </p:txBody>
      </p:sp>
      <p:pic>
        <p:nvPicPr>
          <p:cNvPr id="198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850" y="3885608"/>
            <a:ext cx="2324692" cy="2324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86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304" y="4172246"/>
            <a:ext cx="3450497" cy="2323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14356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1701990"/>
          </a:xfrm>
          <a:prstGeom prst="rect">
            <a:avLst/>
          </a:prstGeom>
          <a:noFill/>
          <a:ln w="9525">
            <a:noFill/>
            <a:miter lim="800000"/>
            <a:headEnd/>
            <a:tailEnd/>
          </a:ln>
        </p:spPr>
        <p:txBody>
          <a:bodyPr/>
          <a:lstStyle/>
          <a:p>
            <a:pPr>
              <a:spcBef>
                <a:spcPct val="20000"/>
              </a:spcBef>
            </a:pPr>
            <a:r>
              <a:rPr lang="en-US" sz="2400" b="1" dirty="0" smtClean="0">
                <a:latin typeface="+mn-lt"/>
                <a:ea typeface="ＭＳ Ｐゴシック" pitchFamily="34" charset="-128"/>
              </a:rPr>
              <a:t>Observe</a:t>
            </a:r>
            <a:r>
              <a:rPr lang="en-US" sz="2400" dirty="0" smtClean="0">
                <a:latin typeface="+mn-lt"/>
                <a:ea typeface="ＭＳ Ｐゴシック" pitchFamily="34" charset="-128"/>
              </a:rPr>
              <a:t> </a:t>
            </a:r>
            <a:r>
              <a:rPr lang="en-US" sz="2400" dirty="0">
                <a:latin typeface="+mn-lt"/>
                <a:ea typeface="ＭＳ Ｐゴシック" pitchFamily="34" charset="-128"/>
              </a:rPr>
              <a:t>what students are doing that shows evidence </a:t>
            </a:r>
            <a:r>
              <a:rPr lang="en-US" sz="2400" dirty="0" smtClean="0">
                <a:latin typeface="+mn-lt"/>
                <a:ea typeface="ＭＳ Ｐゴシック" pitchFamily="34" charset="-128"/>
              </a:rPr>
              <a:t>of elements of NYS Teaching Standard 3 (Instruction).</a:t>
            </a:r>
            <a:endParaRPr lang="en-US" sz="2400" dirty="0">
              <a:latin typeface="+mn-lt"/>
              <a:ea typeface="ＭＳ Ｐゴシック" pitchFamily="34" charset="-128"/>
            </a:endParaRPr>
          </a:p>
          <a:p>
            <a:pPr>
              <a:spcBef>
                <a:spcPct val="20000"/>
              </a:spcBef>
            </a:pPr>
            <a:r>
              <a:rPr lang="en-US" sz="2400" b="1" dirty="0">
                <a:latin typeface="+mn-lt"/>
                <a:ea typeface="ＭＳ Ｐゴシック" pitchFamily="34" charset="-128"/>
              </a:rPr>
              <a:t>Collect evidence </a:t>
            </a:r>
            <a:r>
              <a:rPr lang="en-US" sz="2400" dirty="0" smtClean="0">
                <a:latin typeface="+mn-lt"/>
                <a:ea typeface="ＭＳ Ｐゴシック" pitchFamily="34" charset="-128"/>
              </a:rPr>
              <a:t>as you watch, ideally electronically.</a:t>
            </a:r>
            <a:endParaRPr lang="en-US" sz="2400" dirty="0">
              <a:latin typeface="+mn-lt"/>
              <a:ea typeface="ＭＳ Ｐゴシック" pitchFamily="34" charset="-128"/>
            </a:endParaRPr>
          </a:p>
        </p:txBody>
      </p:sp>
      <p:pic>
        <p:nvPicPr>
          <p:cNvPr id="211970" name="Picture 2">
            <a:hlinkClick r:id="rId3" action="ppaction://hlinkfile"/>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17729" y="2409825"/>
            <a:ext cx="473392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21056115">
            <a:off x="389550" y="3171087"/>
            <a:ext cx="8527763" cy="707886"/>
          </a:xfrm>
          <a:prstGeom prst="rect">
            <a:avLst/>
          </a:prstGeom>
          <a:noFill/>
        </p:spPr>
        <p:txBody>
          <a:bodyPr wrap="square" rtlCol="0">
            <a:spAutoFit/>
          </a:bodyPr>
          <a:lstStyle/>
          <a:p>
            <a:pPr algn="ctr"/>
            <a:r>
              <a:rPr lang="en-US" sz="4000" dirty="0" smtClean="0">
                <a:solidFill>
                  <a:srgbClr val="FFFF00"/>
                </a:solidFill>
                <a:latin typeface="Arial Black" pitchFamily="34" charset="0"/>
              </a:rPr>
              <a:t>Let’s do it again!</a:t>
            </a:r>
            <a:endParaRPr lang="en-US" sz="4000" dirty="0">
              <a:solidFill>
                <a:srgbClr val="FFFF00"/>
              </a:solidFill>
              <a:latin typeface="Arial Black" pitchFamily="34" charset="0"/>
            </a:endParaRPr>
          </a:p>
        </p:txBody>
      </p:sp>
    </p:spTree>
    <p:extLst>
      <p:ext uri="{BB962C8B-B14F-4D97-AF65-F5344CB8AC3E}">
        <p14:creationId xmlns:p14="http://schemas.microsoft.com/office/powerpoint/2010/main" val="19783809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3"/>
          <p:cNvSpPr>
            <a:spLocks noGrp="1" noChangeArrowheads="1"/>
          </p:cNvSpPr>
          <p:nvPr>
            <p:ph idx="1"/>
          </p:nvPr>
        </p:nvSpPr>
        <p:spPr>
          <a:xfrm>
            <a:off x="914400" y="914400"/>
            <a:ext cx="6777317" cy="3508977"/>
          </a:xfrm>
        </p:spPr>
        <p:txBody>
          <a:bodyPr>
            <a:noAutofit/>
          </a:bodyPr>
          <a:lstStyle/>
          <a:p>
            <a:pPr>
              <a:lnSpc>
                <a:spcPct val="90000"/>
              </a:lnSpc>
              <a:buFont typeface="Arial" charset="0"/>
              <a:buNone/>
            </a:pPr>
            <a:r>
              <a:rPr lang="en-US" sz="2800" dirty="0" smtClean="0"/>
              <a:t>“Teacher evaluation can be an opportunity for genuine professional learning. When organized around </a:t>
            </a:r>
            <a:r>
              <a:rPr lang="en-US" sz="2800" b="1" dirty="0" smtClean="0"/>
              <a:t>clearly established and accepted standards</a:t>
            </a:r>
            <a:r>
              <a:rPr lang="en-US" sz="2800" dirty="0" smtClean="0"/>
              <a:t> of practice, teacher evaluation offers an opportunity for educators to reflect seriously on their practice, and promote learning.” </a:t>
            </a:r>
          </a:p>
          <a:p>
            <a:pPr>
              <a:lnSpc>
                <a:spcPct val="90000"/>
              </a:lnSpc>
              <a:buFont typeface="Wingdings" pitchFamily="2" charset="2"/>
              <a:buNone/>
            </a:pPr>
            <a:endParaRPr lang="en-US" sz="2800" dirty="0" smtClean="0"/>
          </a:p>
          <a:p>
            <a:pPr>
              <a:lnSpc>
                <a:spcPct val="90000"/>
              </a:lnSpc>
              <a:buFont typeface="Wingdings" pitchFamily="2" charset="2"/>
              <a:buNone/>
            </a:pPr>
            <a:r>
              <a:rPr lang="en-US" sz="1600" dirty="0" smtClean="0"/>
              <a:t>                                Charlotte Danielson</a:t>
            </a:r>
          </a:p>
          <a:p>
            <a:pPr>
              <a:lnSpc>
                <a:spcPct val="90000"/>
              </a:lnSpc>
              <a:buFont typeface="Wingdings" pitchFamily="2" charset="2"/>
              <a:buNone/>
            </a:pPr>
            <a:r>
              <a:rPr lang="en-US" sz="1600" dirty="0" smtClean="0"/>
              <a:t>                            </a:t>
            </a:r>
            <a:r>
              <a:rPr lang="en-US" sz="1600" i="1" dirty="0" smtClean="0"/>
              <a:t>The Handbook for Enhancing Professional Practice</a:t>
            </a:r>
          </a:p>
          <a:p>
            <a:pPr>
              <a:lnSpc>
                <a:spcPct val="90000"/>
              </a:lnSpc>
              <a:buFont typeface="Wingdings" pitchFamily="2" charset="2"/>
              <a:buNone/>
            </a:pPr>
            <a:endParaRPr lang="en-US" sz="2800" i="1" dirty="0" smtClean="0"/>
          </a:p>
          <a:p>
            <a:pPr>
              <a:lnSpc>
                <a:spcPct val="90000"/>
              </a:lnSpc>
            </a:pPr>
            <a:endParaRPr lang="en-US" sz="2800" i="1" dirty="0" smtClean="0"/>
          </a:p>
          <a:p>
            <a:pPr>
              <a:lnSpc>
                <a:spcPct val="90000"/>
              </a:lnSpc>
            </a:pPr>
            <a:endParaRPr lang="en-US" sz="2800" dirty="0" smtClean="0"/>
          </a:p>
          <a:p>
            <a:pPr>
              <a:lnSpc>
                <a:spcPct val="90000"/>
              </a:lnSpc>
            </a:pPr>
            <a:endParaRPr lang="en-US" sz="280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31587869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decide…</a:t>
            </a:r>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82610"/>
            <a:ext cx="6096000"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47628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rPr>
              <a:t>Lead Evaluator Training</a:t>
            </a:r>
            <a:endParaRPr lang="en-US" dirty="0">
              <a:effectLst/>
            </a:endParaRPr>
          </a:p>
        </p:txBody>
      </p:sp>
      <p:sp>
        <p:nvSpPr>
          <p:cNvPr id="3" name="Subtitle 2"/>
          <p:cNvSpPr>
            <a:spLocks noGrp="1"/>
          </p:cNvSpPr>
          <p:nvPr>
            <p:ph type="subTitle" idx="1"/>
          </p:nvPr>
        </p:nvSpPr>
        <p:spPr/>
        <p:txBody>
          <a:bodyPr/>
          <a:lstStyle/>
          <a:p>
            <a:r>
              <a:rPr lang="en-US" dirty="0" smtClean="0"/>
              <a:t>Day 2</a:t>
            </a:r>
            <a:endParaRPr lang="en-US" dirty="0"/>
          </a:p>
        </p:txBody>
      </p:sp>
    </p:spTree>
    <p:extLst>
      <p:ext uri="{BB962C8B-B14F-4D97-AF65-F5344CB8AC3E}">
        <p14:creationId xmlns:p14="http://schemas.microsoft.com/office/powerpoint/2010/main" val="49750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Arial"/>
                <a:cs typeface="Arial"/>
              </a:rPr>
              <a:t>Agenda</a:t>
            </a:r>
            <a:endParaRPr lang="en-US" b="1" dirty="0">
              <a:latin typeface="Arial"/>
              <a:cs typeface="Arial"/>
            </a:endParaRPr>
          </a:p>
        </p:txBody>
      </p:sp>
      <p:sp>
        <p:nvSpPr>
          <p:cNvPr id="6" name="Content Placeholder 5"/>
          <p:cNvSpPr>
            <a:spLocks noGrp="1"/>
          </p:cNvSpPr>
          <p:nvPr>
            <p:ph idx="1"/>
          </p:nvPr>
        </p:nvSpPr>
        <p:spPr/>
        <p:txBody>
          <a:bodyPr>
            <a:normAutofit fontScale="92500" lnSpcReduction="10000"/>
          </a:bodyPr>
          <a:lstStyle/>
          <a:p>
            <a:r>
              <a:rPr lang="en-US" dirty="0">
                <a:latin typeface="Arial"/>
                <a:cs typeface="Arial"/>
              </a:rPr>
              <a:t>Reconvene and regroup</a:t>
            </a:r>
          </a:p>
          <a:p>
            <a:r>
              <a:rPr lang="en-US" dirty="0">
                <a:latin typeface="Arial"/>
                <a:cs typeface="Arial"/>
              </a:rPr>
              <a:t>Objectives and Agenda Review</a:t>
            </a:r>
          </a:p>
          <a:p>
            <a:r>
              <a:rPr lang="en-US" dirty="0">
                <a:latin typeface="Arial"/>
                <a:cs typeface="Arial"/>
              </a:rPr>
              <a:t>Focusing on the learners</a:t>
            </a:r>
          </a:p>
          <a:p>
            <a:r>
              <a:rPr lang="en-US" dirty="0">
                <a:latin typeface="Arial"/>
                <a:cs typeface="Arial"/>
              </a:rPr>
              <a:t>Teacher Evaluation</a:t>
            </a:r>
          </a:p>
          <a:p>
            <a:r>
              <a:rPr lang="en-US" dirty="0">
                <a:latin typeface="Arial"/>
                <a:cs typeface="Arial"/>
              </a:rPr>
              <a:t>The nature of </a:t>
            </a:r>
            <a:r>
              <a:rPr lang="en-US" dirty="0" smtClean="0">
                <a:latin typeface="Arial"/>
                <a:cs typeface="Arial"/>
              </a:rPr>
              <a:t>evaluation (feedback, evidence, bias)</a:t>
            </a:r>
            <a:endParaRPr lang="en-US" dirty="0">
              <a:latin typeface="Arial"/>
              <a:cs typeface="Arial"/>
            </a:endParaRPr>
          </a:p>
          <a:p>
            <a:r>
              <a:rPr lang="en-US" dirty="0" smtClean="0">
                <a:latin typeface="Arial"/>
                <a:cs typeface="Arial"/>
              </a:rPr>
              <a:t>Collecting </a:t>
            </a:r>
            <a:r>
              <a:rPr lang="en-US" dirty="0">
                <a:latin typeface="Arial"/>
                <a:cs typeface="Arial"/>
              </a:rPr>
              <a:t>Some Evidence</a:t>
            </a:r>
          </a:p>
          <a:p>
            <a:r>
              <a:rPr lang="en-US" dirty="0" smtClean="0">
                <a:latin typeface="Arial"/>
                <a:cs typeface="Arial"/>
              </a:rPr>
              <a:t>Getting It Done</a:t>
            </a:r>
            <a:endParaRPr lang="en-US" dirty="0">
              <a:latin typeface="Arial"/>
              <a:cs typeface="Arial"/>
            </a:endParaRPr>
          </a:p>
          <a:p>
            <a:r>
              <a:rPr lang="en-US" dirty="0">
                <a:latin typeface="Arial"/>
                <a:cs typeface="Arial"/>
              </a:rPr>
              <a:t>Closure</a:t>
            </a:r>
          </a:p>
          <a:p>
            <a:endParaRPr lang="en-US" dirty="0">
              <a:latin typeface="Arial"/>
              <a:cs typeface="Arial"/>
            </a:endParaRPr>
          </a:p>
        </p:txBody>
      </p:sp>
      <p:sp>
        <p:nvSpPr>
          <p:cNvPr id="2" name="Oval 1"/>
          <p:cNvSpPr/>
          <p:nvPr/>
        </p:nvSpPr>
        <p:spPr>
          <a:xfrm>
            <a:off x="259306" y="4926844"/>
            <a:ext cx="3712191" cy="873456"/>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91597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271" y="1222871"/>
            <a:ext cx="4296199" cy="602926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Beginning of the Year</a:t>
            </a:r>
            <a:endParaRPr lang="en-US" b="1" dirty="0" smtClean="0">
              <a:solidFill>
                <a:schemeClr val="tx1">
                  <a:lumMod val="75000"/>
                  <a:lumOff val="25000"/>
                </a:schemeClr>
              </a:solidFill>
            </a:endParaRP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Beginning of the year meeting</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Standards I and II</a:t>
            </a:r>
          </a:p>
          <a:p>
            <a:pPr marL="822960" lvl="1" indent="-457200">
              <a:buClr>
                <a:schemeClr val="tx1">
                  <a:lumMod val="75000"/>
                  <a:lumOff val="25000"/>
                </a:schemeClr>
              </a:buClr>
              <a:buFont typeface="+mj-lt"/>
              <a:buAutoNum type="arabicPeriod"/>
              <a:defRPr/>
            </a:pPr>
            <a:r>
              <a:rPr lang="en-US" dirty="0">
                <a:solidFill>
                  <a:schemeClr val="tx1">
                    <a:lumMod val="75000"/>
                    <a:lumOff val="25000"/>
                  </a:schemeClr>
                </a:solidFill>
                <a:effectLst>
                  <a:innerShdw blurRad="63500" dist="50800">
                    <a:prstClr val="black">
                      <a:alpha val="50000"/>
                    </a:prstClr>
                  </a:innerShdw>
                </a:effectLst>
              </a:rPr>
              <a:t>SLO and </a:t>
            </a:r>
            <a:r>
              <a:rPr lang="en-US" dirty="0" smtClean="0">
                <a:solidFill>
                  <a:schemeClr val="tx1">
                    <a:lumMod val="75000"/>
                    <a:lumOff val="25000"/>
                  </a:schemeClr>
                </a:solidFill>
                <a:effectLst>
                  <a:innerShdw blurRad="63500" dist="50800">
                    <a:prstClr val="black">
                      <a:alpha val="50000"/>
                    </a:prstClr>
                  </a:innerShdw>
                </a:effectLst>
              </a:rPr>
              <a:t/>
            </a:r>
            <a:br>
              <a:rPr lang="en-US" dirty="0" smtClean="0">
                <a:solidFill>
                  <a:schemeClr val="tx1">
                    <a:lumMod val="75000"/>
                    <a:lumOff val="25000"/>
                  </a:schemeClr>
                </a:solidFill>
                <a:effectLst>
                  <a:innerShdw blurRad="63500" dist="50800">
                    <a:prstClr val="black">
                      <a:alpha val="50000"/>
                    </a:prstClr>
                  </a:innerShdw>
                </a:effectLst>
              </a:rPr>
            </a:br>
            <a:r>
              <a:rPr lang="en-US" dirty="0" smtClean="0">
                <a:solidFill>
                  <a:schemeClr val="tx1">
                    <a:lumMod val="75000"/>
                    <a:lumOff val="25000"/>
                  </a:schemeClr>
                </a:solidFill>
                <a:effectLst>
                  <a:innerShdw blurRad="63500" dist="50800">
                    <a:prstClr val="black">
                      <a:alpha val="50000"/>
                    </a:prstClr>
                  </a:innerShdw>
                </a:effectLst>
              </a:rPr>
              <a:t>local </a:t>
            </a:r>
            <a:r>
              <a:rPr lang="en-US" dirty="0">
                <a:solidFill>
                  <a:schemeClr val="tx1">
                    <a:lumMod val="75000"/>
                    <a:lumOff val="25000"/>
                  </a:schemeClr>
                </a:solidFill>
                <a:effectLst>
                  <a:innerShdw blurRad="63500" dist="50800">
                    <a:prstClr val="black">
                      <a:alpha val="50000"/>
                    </a:prstClr>
                  </a:innerShdw>
                </a:effectLst>
              </a:rPr>
              <a:t>(LAT) target setting</a:t>
            </a:r>
          </a:p>
          <a:p>
            <a:pPr marL="365760" lvl="1"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a:p>
            <a:pPr marL="822960" lvl="1" indent="-457200">
              <a:buClr>
                <a:schemeClr val="tx1">
                  <a:lumMod val="75000"/>
                  <a:lumOff val="25000"/>
                </a:schemeClr>
              </a:buClr>
              <a:buFont typeface="+mj-lt"/>
              <a:buAutoNum type="arabicPeriod"/>
              <a:defRPr/>
            </a:pPr>
            <a:endParaRPr lang="en-US" dirty="0" smtClean="0">
              <a:solidFill>
                <a:schemeClr val="tx1">
                  <a:lumMod val="75000"/>
                  <a:lumOff val="25000"/>
                </a:schemeClr>
              </a:solidFill>
              <a:effectLst>
                <a:innerShdw blurRad="63500" dist="50800">
                  <a:prstClr val="black">
                    <a:alpha val="50000"/>
                  </a:prstClr>
                </a:innerShdw>
              </a:effectLst>
            </a:endParaRPr>
          </a:p>
          <a:p>
            <a:pPr marL="822960" lvl="1" indent="-457200">
              <a:buClr>
                <a:schemeClr val="tx1">
                  <a:lumMod val="75000"/>
                  <a:lumOff val="25000"/>
                </a:schemeClr>
              </a:buClr>
              <a:buFont typeface="+mj-lt"/>
              <a:buAutoNum type="arabicPeriod"/>
              <a:defRPr/>
            </a:pPr>
            <a:endParaRPr lang="en-US" dirty="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pic>
        <p:nvPicPr>
          <p:cNvPr id="10242"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371" t="9698" r="50862" b="6573"/>
          <a:stretch/>
        </p:blipFill>
        <p:spPr bwMode="auto">
          <a:xfrm>
            <a:off x="4335328" y="1883368"/>
            <a:ext cx="4572000" cy="36660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839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Content Placeholder 2"/>
          <p:cNvSpPr>
            <a:spLocks noGrp="1"/>
          </p:cNvSpPr>
          <p:nvPr>
            <p:ph idx="1"/>
          </p:nvPr>
        </p:nvSpPr>
        <p:spPr>
          <a:xfrm>
            <a:off x="914401" y="914400"/>
            <a:ext cx="7253056" cy="5308847"/>
          </a:xfrm>
        </p:spPr>
        <p:txBody>
          <a:bodyPr>
            <a:normAutofit lnSpcReduction="10000"/>
          </a:bodyPr>
          <a:lstStyle/>
          <a:p>
            <a:pPr marL="68580" indent="0">
              <a:buNone/>
            </a:pPr>
            <a:r>
              <a:rPr lang="en-US" dirty="0" smtClean="0"/>
              <a:t>In your role as a leader you will be expected to be an instructional expert and to be able to recognize the priorities of the Teaching Standards and rubric in every classroom. </a:t>
            </a:r>
          </a:p>
          <a:p>
            <a:r>
              <a:rPr lang="en-US" dirty="0" smtClean="0"/>
              <a:t>With a partner, </a:t>
            </a:r>
            <a:r>
              <a:rPr lang="en-US" b="1" dirty="0" smtClean="0"/>
              <a:t>choose one </a:t>
            </a:r>
            <a:r>
              <a:rPr lang="en-US" dirty="0" smtClean="0"/>
              <a:t>of the classroom contexts on the worksheet and </a:t>
            </a:r>
            <a:r>
              <a:rPr lang="en-US" b="1" dirty="0" smtClean="0"/>
              <a:t>describe</a:t>
            </a:r>
            <a:r>
              <a:rPr lang="en-US" dirty="0" smtClean="0"/>
              <a:t> the specific examples of what you would actually see and hear in the classrooms described. </a:t>
            </a:r>
          </a:p>
          <a:p>
            <a:r>
              <a:rPr lang="en-US" dirty="0" smtClean="0"/>
              <a:t>Be prepared to share your work</a:t>
            </a:r>
          </a:p>
        </p:txBody>
      </p:sp>
    </p:spTree>
    <p:extLst>
      <p:ext uri="{BB962C8B-B14F-4D97-AF65-F5344CB8AC3E}">
        <p14:creationId xmlns:p14="http://schemas.microsoft.com/office/powerpoint/2010/main" val="18156960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Beginning of the Year</a:t>
            </a:r>
            <a:endParaRPr lang="en-US" b="1" dirty="0" smtClean="0">
              <a:solidFill>
                <a:schemeClr val="tx1">
                  <a:lumMod val="75000"/>
                  <a:lumOff val="25000"/>
                </a:schemeClr>
              </a:solidFill>
            </a:endParaRP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Beginning of the year meeting</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Standards I and II</a:t>
            </a:r>
          </a:p>
          <a:p>
            <a:pPr marL="822960" lvl="1" indent="-457200">
              <a:buClr>
                <a:schemeClr val="tx1">
                  <a:lumMod val="75000"/>
                  <a:lumOff val="25000"/>
                </a:schemeClr>
              </a:buClr>
              <a:buFont typeface="+mj-lt"/>
              <a:buAutoNum type="arabicPeriod"/>
              <a:defRPr/>
            </a:pPr>
            <a:r>
              <a:rPr lang="en-US" dirty="0">
                <a:solidFill>
                  <a:schemeClr val="tx1">
                    <a:lumMod val="75000"/>
                    <a:lumOff val="25000"/>
                  </a:schemeClr>
                </a:solidFill>
                <a:effectLst>
                  <a:innerShdw blurRad="63500" dist="50800">
                    <a:prstClr val="black">
                      <a:alpha val="50000"/>
                    </a:prstClr>
                  </a:innerShdw>
                </a:effectLst>
              </a:rPr>
              <a:t>SLO and local (LAT) target setting</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As a table group, identify the questions you might ask during the meeting</a:t>
            </a:r>
          </a:p>
          <a:p>
            <a:pPr marL="822960" lvl="1" indent="-457200">
              <a:buClr>
                <a:schemeClr val="tx1">
                  <a:lumMod val="75000"/>
                  <a:lumOff val="25000"/>
                </a:schemeClr>
              </a:buClr>
              <a:buFont typeface="+mj-lt"/>
              <a:buAutoNum type="arabicPeriod"/>
              <a:defRPr/>
            </a:pPr>
            <a:endParaRPr lang="en-US" dirty="0" smtClean="0">
              <a:solidFill>
                <a:schemeClr val="tx1">
                  <a:lumMod val="75000"/>
                  <a:lumOff val="25000"/>
                </a:schemeClr>
              </a:solidFill>
              <a:effectLst>
                <a:innerShdw blurRad="63500" dist="50800">
                  <a:prstClr val="black">
                    <a:alpha val="50000"/>
                  </a:prstClr>
                </a:innerShdw>
              </a:effectLst>
            </a:endParaRPr>
          </a:p>
          <a:p>
            <a:pPr marL="822960" lvl="1" indent="-457200">
              <a:buClr>
                <a:schemeClr val="tx1">
                  <a:lumMod val="75000"/>
                  <a:lumOff val="25000"/>
                </a:schemeClr>
              </a:buClr>
              <a:buFont typeface="+mj-lt"/>
              <a:buAutoNum type="arabicPeriod"/>
              <a:defRPr/>
            </a:pPr>
            <a:endParaRPr lang="en-US" dirty="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509" y="5763503"/>
            <a:ext cx="2483753" cy="663158"/>
          </a:xfrm>
          <a:prstGeom prst="rect">
            <a:avLst/>
          </a:prstGeom>
        </p:spPr>
      </p:pic>
      <p:sp>
        <p:nvSpPr>
          <p:cNvPr id="7" name="Oval 6"/>
          <p:cNvSpPr/>
          <p:nvPr/>
        </p:nvSpPr>
        <p:spPr>
          <a:xfrm>
            <a:off x="733249" y="1518249"/>
            <a:ext cx="6495688" cy="1475117"/>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20896188">
            <a:off x="-910649" y="888567"/>
            <a:ext cx="6763109" cy="646331"/>
          </a:xfrm>
          <a:prstGeom prst="rect">
            <a:avLst/>
          </a:prstGeom>
          <a:noFill/>
        </p:spPr>
        <p:txBody>
          <a:bodyPr wrap="square" rtlCol="0">
            <a:spAutoFit/>
          </a:bodyPr>
          <a:lstStyle/>
          <a:p>
            <a:pPr algn="ctr"/>
            <a:r>
              <a:rPr lang="en-US" sz="3600" b="1" dirty="0" smtClean="0">
                <a:solidFill>
                  <a:srgbClr val="FFFF00"/>
                </a:solidFill>
              </a:rPr>
              <a:t>Guiding Questions:</a:t>
            </a:r>
            <a:endParaRPr lang="en-US" sz="3600" b="1" dirty="0">
              <a:solidFill>
                <a:srgbClr val="FFFF00"/>
              </a:solidFill>
            </a:endParaRPr>
          </a:p>
        </p:txBody>
      </p:sp>
    </p:spTree>
    <p:extLst>
      <p:ext uri="{BB962C8B-B14F-4D97-AF65-F5344CB8AC3E}">
        <p14:creationId xmlns:p14="http://schemas.microsoft.com/office/powerpoint/2010/main" val="26735310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Beginning of the Year</a:t>
            </a:r>
            <a:endParaRPr lang="en-US" b="1" dirty="0" smtClean="0">
              <a:solidFill>
                <a:schemeClr val="tx1">
                  <a:lumMod val="75000"/>
                  <a:lumOff val="25000"/>
                </a:schemeClr>
              </a:solidFill>
            </a:endParaRP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Beginning of the year meeting</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Standards I and II</a:t>
            </a:r>
          </a:p>
          <a:p>
            <a:pPr marL="822960" lvl="1" indent="-457200">
              <a:buClr>
                <a:schemeClr val="tx1">
                  <a:lumMod val="75000"/>
                  <a:lumOff val="25000"/>
                </a:schemeClr>
              </a:buClr>
              <a:buFont typeface="+mj-lt"/>
              <a:buAutoNum type="arabicPeriod"/>
              <a:defRPr/>
            </a:pPr>
            <a:r>
              <a:rPr lang="en-US" dirty="0">
                <a:solidFill>
                  <a:schemeClr val="tx1">
                    <a:lumMod val="75000"/>
                    <a:lumOff val="25000"/>
                  </a:schemeClr>
                </a:solidFill>
                <a:effectLst>
                  <a:innerShdw blurRad="63500" dist="50800">
                    <a:prstClr val="black">
                      <a:alpha val="50000"/>
                    </a:prstClr>
                  </a:innerShdw>
                </a:effectLst>
              </a:rPr>
              <a:t>SLO and local (LAT) target setting</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As a table group, identify the questions you might ask during the meeting</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Watch it</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Debrief</a:t>
            </a:r>
          </a:p>
          <a:p>
            <a:pPr marL="822960" lvl="1" indent="-457200">
              <a:buClr>
                <a:schemeClr val="tx1">
                  <a:lumMod val="75000"/>
                  <a:lumOff val="25000"/>
                </a:schemeClr>
              </a:buClr>
              <a:buFont typeface="+mj-lt"/>
              <a:buAutoNum type="arabicPeriod"/>
              <a:defRPr/>
            </a:pPr>
            <a:endParaRPr lang="en-US" dirty="0" smtClean="0">
              <a:solidFill>
                <a:schemeClr val="tx1">
                  <a:lumMod val="75000"/>
                  <a:lumOff val="25000"/>
                </a:schemeClr>
              </a:solidFill>
              <a:effectLst>
                <a:innerShdw blurRad="63500" dist="50800">
                  <a:prstClr val="black">
                    <a:alpha val="50000"/>
                  </a:prstClr>
                </a:innerShdw>
              </a:effectLst>
            </a:endParaRPr>
          </a:p>
          <a:p>
            <a:pPr marL="822960" lvl="1" indent="-457200">
              <a:buClr>
                <a:schemeClr val="tx1">
                  <a:lumMod val="75000"/>
                  <a:lumOff val="25000"/>
                </a:schemeClr>
              </a:buClr>
              <a:buFont typeface="+mj-lt"/>
              <a:buAutoNum type="arabicPeriod"/>
              <a:defRPr/>
            </a:pPr>
            <a:endParaRPr lang="en-US" dirty="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509" y="5763503"/>
            <a:ext cx="2483753" cy="663158"/>
          </a:xfrm>
          <a:prstGeom prst="rect">
            <a:avLst/>
          </a:prstGeom>
        </p:spPr>
      </p:pic>
      <p:sp>
        <p:nvSpPr>
          <p:cNvPr id="7" name="Oval 6"/>
          <p:cNvSpPr/>
          <p:nvPr/>
        </p:nvSpPr>
        <p:spPr>
          <a:xfrm>
            <a:off x="733249" y="1518249"/>
            <a:ext cx="6495688" cy="1475117"/>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20896188">
            <a:off x="-910649" y="888567"/>
            <a:ext cx="6763109" cy="646331"/>
          </a:xfrm>
          <a:prstGeom prst="rect">
            <a:avLst/>
          </a:prstGeom>
          <a:noFill/>
        </p:spPr>
        <p:txBody>
          <a:bodyPr wrap="square" rtlCol="0">
            <a:spAutoFit/>
          </a:bodyPr>
          <a:lstStyle/>
          <a:p>
            <a:pPr algn="ctr"/>
            <a:r>
              <a:rPr lang="en-US" sz="3600" b="1" dirty="0" smtClean="0">
                <a:solidFill>
                  <a:srgbClr val="FFFF00"/>
                </a:solidFill>
              </a:rPr>
              <a:t>Guiding Questions:</a:t>
            </a:r>
            <a:endParaRPr lang="en-US" sz="3600" b="1" dirty="0">
              <a:solidFill>
                <a:srgbClr val="FFFF00"/>
              </a:solidFill>
            </a:endParaRPr>
          </a:p>
        </p:txBody>
      </p:sp>
    </p:spTree>
    <p:extLst>
      <p:ext uri="{BB962C8B-B14F-4D97-AF65-F5344CB8AC3E}">
        <p14:creationId xmlns:p14="http://schemas.microsoft.com/office/powerpoint/2010/main" val="36505532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427"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4240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161"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Most of the Year</a:t>
            </a:r>
            <a:endParaRPr lang="en-US" b="1" dirty="0" smtClean="0">
              <a:solidFill>
                <a:schemeClr val="tx1">
                  <a:lumMod val="75000"/>
                  <a:lumOff val="25000"/>
                </a:schemeClr>
              </a:solidFill>
            </a:endParaRPr>
          </a:p>
          <a:p>
            <a:pPr marL="822960" lvl="1" indent="-457200">
              <a:buClr>
                <a:schemeClr val="tx1">
                  <a:lumMod val="75000"/>
                  <a:lumOff val="25000"/>
                </a:schemeClr>
              </a:buClr>
              <a:buFont typeface="+mj-lt"/>
              <a:buAutoNum type="arabicPeriod"/>
              <a:defRPr/>
            </a:pPr>
            <a:r>
              <a:rPr lang="en-US" dirty="0">
                <a:solidFill>
                  <a:schemeClr val="tx1">
                    <a:lumMod val="75000"/>
                    <a:lumOff val="25000"/>
                  </a:schemeClr>
                </a:solidFill>
                <a:effectLst>
                  <a:innerShdw blurRad="63500" dist="50800">
                    <a:prstClr val="black">
                      <a:alpha val="50000"/>
                    </a:prstClr>
                  </a:innerShdw>
                </a:effectLst>
              </a:rPr>
              <a:t>Evidence S</a:t>
            </a:r>
            <a:r>
              <a:rPr lang="en-US" dirty="0" smtClean="0">
                <a:solidFill>
                  <a:schemeClr val="tx1">
                    <a:lumMod val="75000"/>
                    <a:lumOff val="25000"/>
                  </a:schemeClr>
                </a:solidFill>
                <a:effectLst>
                  <a:innerShdw blurRad="63500" dist="50800">
                    <a:prstClr val="black">
                      <a:alpha val="50000"/>
                    </a:prstClr>
                  </a:innerShdw>
                </a:effectLst>
              </a:rPr>
              <a:t>ubmission </a:t>
            </a:r>
            <a:r>
              <a:rPr lang="en-US" dirty="0">
                <a:solidFill>
                  <a:schemeClr val="tx1">
                    <a:lumMod val="75000"/>
                    <a:lumOff val="25000"/>
                  </a:schemeClr>
                </a:solidFill>
                <a:effectLst>
                  <a:innerShdw blurRad="63500" dist="50800">
                    <a:prstClr val="black">
                      <a:alpha val="50000"/>
                    </a:prstClr>
                  </a:innerShdw>
                </a:effectLst>
              </a:rPr>
              <a:t>by </a:t>
            </a:r>
            <a:r>
              <a:rPr lang="en-US" dirty="0" smtClean="0">
                <a:solidFill>
                  <a:schemeClr val="tx1">
                    <a:lumMod val="75000"/>
                    <a:lumOff val="25000"/>
                  </a:schemeClr>
                </a:solidFill>
                <a:effectLst>
                  <a:innerShdw blurRad="63500" dist="50800">
                    <a:prstClr val="black">
                      <a:alpha val="50000"/>
                    </a:prstClr>
                  </a:innerShdw>
                </a:effectLst>
              </a:rPr>
              <a:t/>
            </a:r>
            <a:br>
              <a:rPr lang="en-US" dirty="0" smtClean="0">
                <a:solidFill>
                  <a:schemeClr val="tx1">
                    <a:lumMod val="75000"/>
                    <a:lumOff val="25000"/>
                  </a:schemeClr>
                </a:solidFill>
                <a:effectLst>
                  <a:innerShdw blurRad="63500" dist="50800">
                    <a:prstClr val="black">
                      <a:alpha val="50000"/>
                    </a:prstClr>
                  </a:innerShdw>
                </a:effectLst>
              </a:rPr>
            </a:br>
            <a:r>
              <a:rPr lang="en-US" dirty="0" smtClean="0">
                <a:solidFill>
                  <a:schemeClr val="tx1">
                    <a:lumMod val="75000"/>
                    <a:lumOff val="25000"/>
                  </a:schemeClr>
                </a:solidFill>
                <a:effectLst>
                  <a:innerShdw blurRad="63500" dist="50800">
                    <a:prstClr val="black">
                      <a:alpha val="50000"/>
                    </a:prstClr>
                  </a:innerShdw>
                </a:effectLst>
              </a:rPr>
              <a:t>Teacher</a:t>
            </a:r>
            <a:endParaRPr lang="en-US" dirty="0">
              <a:solidFill>
                <a:schemeClr val="tx1">
                  <a:lumMod val="75000"/>
                  <a:lumOff val="25000"/>
                </a:schemeClr>
              </a:solidFill>
              <a:effectLst>
                <a:innerShdw blurRad="63500" dist="50800">
                  <a:prstClr val="black">
                    <a:alpha val="50000"/>
                  </a:prstClr>
                </a:innerShdw>
              </a:effectLst>
            </a:endParaRP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Evidence Collection</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Sharing the evidence</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Feedback Conversations</a:t>
            </a: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37" t="19030" r="75329" b="7977"/>
          <a:stretch/>
        </p:blipFill>
        <p:spPr bwMode="auto">
          <a:xfrm>
            <a:off x="5679984" y="1154963"/>
            <a:ext cx="3127133" cy="46503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94090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427"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89739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Summative Evaluation</a:t>
            </a:r>
            <a:endParaRPr lang="en-US" b="1" dirty="0" smtClean="0">
              <a:solidFill>
                <a:schemeClr val="tx1">
                  <a:lumMod val="75000"/>
                  <a:lumOff val="25000"/>
                </a:schemeClr>
              </a:solidFill>
            </a:endParaRP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Evidence from the year collected</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Compare collected evidence to the rubric</a:t>
            </a:r>
          </a:p>
          <a:p>
            <a:pPr marL="365760" lvl="1"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a:p>
            <a:pPr marL="822960" lvl="1" indent="-457200">
              <a:buClr>
                <a:schemeClr val="tx1">
                  <a:lumMod val="75000"/>
                  <a:lumOff val="25000"/>
                </a:schemeClr>
              </a:buClr>
              <a:buFont typeface="+mj-lt"/>
              <a:buAutoNum type="arabicPeriod"/>
              <a:defRPr/>
            </a:pPr>
            <a:endParaRPr lang="en-US" dirty="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Tree>
    <p:extLst>
      <p:ext uri="{BB962C8B-B14F-4D97-AF65-F5344CB8AC3E}">
        <p14:creationId xmlns:p14="http://schemas.microsoft.com/office/powerpoint/2010/main" val="13692912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0109" y="878497"/>
            <a:ext cx="7370285" cy="487176"/>
          </a:xfrm>
          <a:extLst/>
        </p:spPr>
        <p:txBody>
          <a:bodyPr rtlCol="0">
            <a:normAutofit fontScale="92500" lnSpcReduction="20000"/>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Looking At the Year</a:t>
            </a:r>
          </a:p>
        </p:txBody>
      </p:sp>
      <p:sp>
        <p:nvSpPr>
          <p:cNvPr id="2" name="TextBox 1"/>
          <p:cNvSpPr txBox="1"/>
          <p:nvPr/>
        </p:nvSpPr>
        <p:spPr>
          <a:xfrm>
            <a:off x="1080655" y="3823855"/>
            <a:ext cx="1579418" cy="369332"/>
          </a:xfrm>
          <a:prstGeom prst="rect">
            <a:avLst/>
          </a:prstGeom>
          <a:noFill/>
        </p:spPr>
        <p:txBody>
          <a:bodyPr wrap="square" rtlCol="0">
            <a:spAutoFit/>
          </a:bodyPr>
          <a:lstStyle/>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312" t="7446" r="5981" b="18443"/>
          <a:stretch/>
        </p:blipFill>
        <p:spPr>
          <a:xfrm>
            <a:off x="688767" y="1356815"/>
            <a:ext cx="7772400" cy="5017454"/>
          </a:xfrm>
          <a:prstGeom prst="rect">
            <a:avLst/>
          </a:prstGeom>
        </p:spPr>
      </p:pic>
    </p:spTree>
    <p:extLst>
      <p:ext uri="{BB962C8B-B14F-4D97-AF65-F5344CB8AC3E}">
        <p14:creationId xmlns:p14="http://schemas.microsoft.com/office/powerpoint/2010/main" val="8066482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Allocation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2983545"/>
              </p:ext>
            </p:extLst>
          </p:nvPr>
        </p:nvGraphicFramePr>
        <p:xfrm>
          <a:off x="457200" y="169068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95536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092713619"/>
              </p:ext>
            </p:extLst>
          </p:nvPr>
        </p:nvGraphicFramePr>
        <p:xfrm>
          <a:off x="681038" y="1085850"/>
          <a:ext cx="7781925" cy="4686300"/>
        </p:xfrm>
        <a:graphic>
          <a:graphicData uri="http://schemas.openxmlformats.org/presentationml/2006/ole">
            <mc:AlternateContent xmlns:mc="http://schemas.openxmlformats.org/markup-compatibility/2006">
              <mc:Choice xmlns:v="urn:schemas-microsoft-com:vml" Requires="v">
                <p:oleObj spid="_x0000_s11276" name="Worksheet" r:id="rId4" imgW="7781841" imgH="4686321" progId="Excel.Sheet.12">
                  <p:embed/>
                </p:oleObj>
              </mc:Choice>
              <mc:Fallback>
                <p:oleObj name="Worksheet" r:id="rId4" imgW="7781841" imgH="4686321" progId="Excel.Sheet.12">
                  <p:embed/>
                  <p:pic>
                    <p:nvPicPr>
                      <p:cNvPr id="0" name=""/>
                      <p:cNvPicPr/>
                      <p:nvPr/>
                    </p:nvPicPr>
                    <p:blipFill>
                      <a:blip r:embed="rId5"/>
                      <a:stretch>
                        <a:fillRect/>
                      </a:stretch>
                    </p:blipFill>
                    <p:spPr>
                      <a:xfrm>
                        <a:off x="681038" y="1085850"/>
                        <a:ext cx="7781925" cy="4686300"/>
                      </a:xfrm>
                      <a:prstGeom prst="rect">
                        <a:avLst/>
                      </a:prstGeom>
                    </p:spPr>
                  </p:pic>
                </p:oleObj>
              </mc:Fallback>
            </mc:AlternateContent>
          </a:graphicData>
        </a:graphic>
      </p:graphicFrame>
    </p:spTree>
    <p:extLst>
      <p:ext uri="{BB962C8B-B14F-4D97-AF65-F5344CB8AC3E}">
        <p14:creationId xmlns:p14="http://schemas.microsoft.com/office/powerpoint/2010/main" val="39290136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032317249"/>
              </p:ext>
            </p:extLst>
          </p:nvPr>
        </p:nvGraphicFramePr>
        <p:xfrm>
          <a:off x="681038" y="1085850"/>
          <a:ext cx="7781925" cy="4686300"/>
        </p:xfrm>
        <a:graphic>
          <a:graphicData uri="http://schemas.openxmlformats.org/presentationml/2006/ole">
            <mc:AlternateContent xmlns:mc="http://schemas.openxmlformats.org/markup-compatibility/2006">
              <mc:Choice xmlns:v="urn:schemas-microsoft-com:vml" Requires="v">
                <p:oleObj spid="_x0000_s17419" name="Worksheet" r:id="rId4" imgW="7781841" imgH="4686321" progId="Excel.Sheet.12">
                  <p:embed/>
                </p:oleObj>
              </mc:Choice>
              <mc:Fallback>
                <p:oleObj name="Worksheet" r:id="rId4" imgW="7781841" imgH="4686321" progId="Excel.Sheet.12">
                  <p:embed/>
                  <p:pic>
                    <p:nvPicPr>
                      <p:cNvPr id="0" name=""/>
                      <p:cNvPicPr/>
                      <p:nvPr/>
                    </p:nvPicPr>
                    <p:blipFill>
                      <a:blip r:embed="rId5"/>
                      <a:stretch>
                        <a:fillRect/>
                      </a:stretch>
                    </p:blipFill>
                    <p:spPr>
                      <a:xfrm>
                        <a:off x="681038" y="1085850"/>
                        <a:ext cx="7781925" cy="4686300"/>
                      </a:xfrm>
                      <a:prstGeom prst="rect">
                        <a:avLst/>
                      </a:prstGeom>
                    </p:spPr>
                  </p:pic>
                </p:oleObj>
              </mc:Fallback>
            </mc:AlternateContent>
          </a:graphicData>
        </a:graphic>
      </p:graphicFrame>
    </p:spTree>
    <p:extLst>
      <p:ext uri="{BB962C8B-B14F-4D97-AF65-F5344CB8AC3E}">
        <p14:creationId xmlns:p14="http://schemas.microsoft.com/office/powerpoint/2010/main" val="3495422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14401" y="914400"/>
            <a:ext cx="7514376" cy="5350598"/>
          </a:xfrm>
          <a:prstGeom prst="rect">
            <a:avLst/>
          </a:prstGeom>
        </p:spPr>
        <p:txBody>
          <a:bodyPr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The setting: 5</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 blended physical education class (includes APE). Two teachers. Twenty-five students.</a:t>
            </a:r>
          </a:p>
          <a:p>
            <a:pPr marL="68580" indent="0">
              <a:buClr>
                <a:schemeClr val="tx1">
                  <a:lumMod val="75000"/>
                  <a:lumOff val="25000"/>
                </a:schemeClr>
              </a:buClr>
              <a:buFont typeface="Wingdings 2" pitchFamily="18" charset="2"/>
              <a:buNone/>
              <a:defRPr/>
            </a:pPr>
            <a:endParaRPr lang="en-US" dirty="0">
              <a:solidFill>
                <a:schemeClr val="tx1">
                  <a:lumMod val="75000"/>
                  <a:lumOff val="25000"/>
                </a:schemeClr>
              </a:solidFill>
            </a:endParaRPr>
          </a:p>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Examples of what would be seen and heard:</a:t>
            </a:r>
          </a:p>
          <a:p>
            <a:pPr marL="68580" indent="0">
              <a:buClr>
                <a:schemeClr val="tx1">
                  <a:lumMod val="75000"/>
                  <a:lumOff val="25000"/>
                </a:schemeClr>
              </a:buClr>
              <a:buFont typeface="Wingdings 2" pitchFamily="18" charset="2"/>
              <a:buNone/>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Cognitive engagement:</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Constructivism:</a:t>
            </a:r>
            <a:endParaRPr lang="en-US" i="1" dirty="0" smtClean="0">
              <a:solidFill>
                <a:schemeClr val="tx1">
                  <a:lumMod val="75000"/>
                  <a:lumOff val="25000"/>
                </a:schemeClr>
              </a:solidFill>
            </a:endParaRP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21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Century Readiness:</a:t>
            </a:r>
            <a:endParaRPr lang="en-US" dirty="0">
              <a:solidFill>
                <a:schemeClr val="tx1">
                  <a:lumMod val="75000"/>
                  <a:lumOff val="25000"/>
                </a:schemeClr>
              </a:solidFill>
            </a:endParaRPr>
          </a:p>
        </p:txBody>
      </p:sp>
    </p:spTree>
    <p:extLst>
      <p:ext uri="{BB962C8B-B14F-4D97-AF65-F5344CB8AC3E}">
        <p14:creationId xmlns:p14="http://schemas.microsoft.com/office/powerpoint/2010/main" val="14483189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120689622"/>
              </p:ext>
            </p:extLst>
          </p:nvPr>
        </p:nvGraphicFramePr>
        <p:xfrm>
          <a:off x="681038" y="1085850"/>
          <a:ext cx="7781925" cy="4686300"/>
        </p:xfrm>
        <a:graphic>
          <a:graphicData uri="http://schemas.openxmlformats.org/presentationml/2006/ole">
            <mc:AlternateContent xmlns:mc="http://schemas.openxmlformats.org/markup-compatibility/2006">
              <mc:Choice xmlns:v="urn:schemas-microsoft-com:vml" Requires="v">
                <p:oleObj spid="_x0000_s18443" name="Worksheet" r:id="rId4" imgW="7781841" imgH="4686321" progId="Excel.Sheet.12">
                  <p:embed/>
                </p:oleObj>
              </mc:Choice>
              <mc:Fallback>
                <p:oleObj name="Worksheet" r:id="rId4" imgW="7781841" imgH="4686321" progId="Excel.Sheet.12">
                  <p:embed/>
                  <p:pic>
                    <p:nvPicPr>
                      <p:cNvPr id="0" name=""/>
                      <p:cNvPicPr/>
                      <p:nvPr/>
                    </p:nvPicPr>
                    <p:blipFill>
                      <a:blip r:embed="rId5"/>
                      <a:stretch>
                        <a:fillRect/>
                      </a:stretch>
                    </p:blipFill>
                    <p:spPr>
                      <a:xfrm>
                        <a:off x="681038" y="1085850"/>
                        <a:ext cx="7781925" cy="4686300"/>
                      </a:xfrm>
                      <a:prstGeom prst="rect">
                        <a:avLst/>
                      </a:prstGeom>
                    </p:spPr>
                  </p:pic>
                </p:oleObj>
              </mc:Fallback>
            </mc:AlternateContent>
          </a:graphicData>
        </a:graphic>
      </p:graphicFrame>
    </p:spTree>
    <p:extLst>
      <p:ext uri="{BB962C8B-B14F-4D97-AF65-F5344CB8AC3E}">
        <p14:creationId xmlns:p14="http://schemas.microsoft.com/office/powerpoint/2010/main" val="9737626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244490718"/>
              </p:ext>
            </p:extLst>
          </p:nvPr>
        </p:nvGraphicFramePr>
        <p:xfrm>
          <a:off x="681038" y="1085850"/>
          <a:ext cx="7781925" cy="4686300"/>
        </p:xfrm>
        <a:graphic>
          <a:graphicData uri="http://schemas.openxmlformats.org/presentationml/2006/ole">
            <mc:AlternateContent xmlns:mc="http://schemas.openxmlformats.org/markup-compatibility/2006">
              <mc:Choice xmlns:v="urn:schemas-microsoft-com:vml" Requires="v">
                <p:oleObj spid="_x0000_s19467" name="Worksheet" r:id="rId4" imgW="7781841" imgH="4686321" progId="Excel.Sheet.12">
                  <p:embed/>
                </p:oleObj>
              </mc:Choice>
              <mc:Fallback>
                <p:oleObj name="Worksheet" r:id="rId4" imgW="7781841" imgH="4686321" progId="Excel.Sheet.12">
                  <p:embed/>
                  <p:pic>
                    <p:nvPicPr>
                      <p:cNvPr id="0" name=""/>
                      <p:cNvPicPr/>
                      <p:nvPr/>
                    </p:nvPicPr>
                    <p:blipFill>
                      <a:blip r:embed="rId5"/>
                      <a:stretch>
                        <a:fillRect/>
                      </a:stretch>
                    </p:blipFill>
                    <p:spPr>
                      <a:xfrm>
                        <a:off x="681038" y="1085850"/>
                        <a:ext cx="7781925" cy="4686300"/>
                      </a:xfrm>
                      <a:prstGeom prst="rect">
                        <a:avLst/>
                      </a:prstGeom>
                    </p:spPr>
                  </p:pic>
                </p:oleObj>
              </mc:Fallback>
            </mc:AlternateContent>
          </a:graphicData>
        </a:graphic>
      </p:graphicFrame>
    </p:spTree>
    <p:extLst>
      <p:ext uri="{BB962C8B-B14F-4D97-AF65-F5344CB8AC3E}">
        <p14:creationId xmlns:p14="http://schemas.microsoft.com/office/powerpoint/2010/main" val="9737626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988927634"/>
              </p:ext>
            </p:extLst>
          </p:nvPr>
        </p:nvGraphicFramePr>
        <p:xfrm>
          <a:off x="681038" y="1085850"/>
          <a:ext cx="7781925" cy="4686300"/>
        </p:xfrm>
        <a:graphic>
          <a:graphicData uri="http://schemas.openxmlformats.org/presentationml/2006/ole">
            <mc:AlternateContent xmlns:mc="http://schemas.openxmlformats.org/markup-compatibility/2006">
              <mc:Choice xmlns:v="urn:schemas-microsoft-com:vml" Requires="v">
                <p:oleObj spid="_x0000_s20491" name="Worksheet" r:id="rId4" imgW="7781841" imgH="4686321" progId="Excel.Sheet.12">
                  <p:embed/>
                </p:oleObj>
              </mc:Choice>
              <mc:Fallback>
                <p:oleObj name="Worksheet" r:id="rId4" imgW="7781841" imgH="4686321" progId="Excel.Sheet.12">
                  <p:embed/>
                  <p:pic>
                    <p:nvPicPr>
                      <p:cNvPr id="0" name=""/>
                      <p:cNvPicPr/>
                      <p:nvPr/>
                    </p:nvPicPr>
                    <p:blipFill>
                      <a:blip r:embed="rId5"/>
                      <a:stretch>
                        <a:fillRect/>
                      </a:stretch>
                    </p:blipFill>
                    <p:spPr>
                      <a:xfrm>
                        <a:off x="681038" y="1085850"/>
                        <a:ext cx="7781925" cy="4686300"/>
                      </a:xfrm>
                      <a:prstGeom prst="rect">
                        <a:avLst/>
                      </a:prstGeom>
                    </p:spPr>
                  </p:pic>
                </p:oleObj>
              </mc:Fallback>
            </mc:AlternateContent>
          </a:graphicData>
        </a:graphic>
      </p:graphicFrame>
    </p:spTree>
    <p:extLst>
      <p:ext uri="{BB962C8B-B14F-4D97-AF65-F5344CB8AC3E}">
        <p14:creationId xmlns:p14="http://schemas.microsoft.com/office/powerpoint/2010/main" val="9737626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938"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6170" y="1008288"/>
            <a:ext cx="3867830" cy="4133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a:off x="4199860" y="2854230"/>
            <a:ext cx="1339703" cy="106918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53011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Arial"/>
                <a:cs typeface="Arial"/>
              </a:rPr>
              <a:t>Agenda</a:t>
            </a:r>
            <a:endParaRPr lang="en-US" b="1" dirty="0">
              <a:latin typeface="Arial"/>
              <a:cs typeface="Arial"/>
            </a:endParaRPr>
          </a:p>
        </p:txBody>
      </p:sp>
      <p:sp>
        <p:nvSpPr>
          <p:cNvPr id="6" name="Content Placeholder 5"/>
          <p:cNvSpPr>
            <a:spLocks noGrp="1"/>
          </p:cNvSpPr>
          <p:nvPr>
            <p:ph idx="1"/>
          </p:nvPr>
        </p:nvSpPr>
        <p:spPr/>
        <p:txBody>
          <a:bodyPr>
            <a:normAutofit fontScale="92500" lnSpcReduction="10000"/>
          </a:bodyPr>
          <a:lstStyle/>
          <a:p>
            <a:r>
              <a:rPr lang="en-US" dirty="0">
                <a:latin typeface="Arial"/>
                <a:cs typeface="Arial"/>
              </a:rPr>
              <a:t>Reconvene and regroup</a:t>
            </a:r>
          </a:p>
          <a:p>
            <a:r>
              <a:rPr lang="en-US" dirty="0">
                <a:latin typeface="Arial"/>
                <a:cs typeface="Arial"/>
              </a:rPr>
              <a:t>Objectives and Agenda Review</a:t>
            </a:r>
          </a:p>
          <a:p>
            <a:r>
              <a:rPr lang="en-US" dirty="0">
                <a:latin typeface="Arial"/>
                <a:cs typeface="Arial"/>
              </a:rPr>
              <a:t>Focusing on the learners</a:t>
            </a:r>
          </a:p>
          <a:p>
            <a:r>
              <a:rPr lang="en-US" dirty="0">
                <a:latin typeface="Arial"/>
                <a:cs typeface="Arial"/>
              </a:rPr>
              <a:t>Teacher Evaluation</a:t>
            </a:r>
          </a:p>
          <a:p>
            <a:r>
              <a:rPr lang="en-US" dirty="0">
                <a:latin typeface="Arial"/>
                <a:cs typeface="Arial"/>
              </a:rPr>
              <a:t>The nature of </a:t>
            </a:r>
            <a:r>
              <a:rPr lang="en-US" dirty="0" smtClean="0">
                <a:latin typeface="Arial"/>
                <a:cs typeface="Arial"/>
              </a:rPr>
              <a:t>evaluation (feedback, evidence, bias)</a:t>
            </a:r>
            <a:endParaRPr lang="en-US" dirty="0">
              <a:latin typeface="Arial"/>
              <a:cs typeface="Arial"/>
            </a:endParaRPr>
          </a:p>
          <a:p>
            <a:r>
              <a:rPr lang="en-US" dirty="0" smtClean="0">
                <a:latin typeface="Arial"/>
                <a:cs typeface="Arial"/>
              </a:rPr>
              <a:t>Collecting </a:t>
            </a:r>
            <a:r>
              <a:rPr lang="en-US" dirty="0">
                <a:latin typeface="Arial"/>
                <a:cs typeface="Arial"/>
              </a:rPr>
              <a:t>Some Evidence</a:t>
            </a:r>
          </a:p>
          <a:p>
            <a:r>
              <a:rPr lang="en-US" dirty="0" smtClean="0">
                <a:latin typeface="Arial"/>
                <a:cs typeface="Arial"/>
              </a:rPr>
              <a:t>Getting It Done</a:t>
            </a:r>
            <a:endParaRPr lang="en-US" dirty="0">
              <a:latin typeface="Arial"/>
              <a:cs typeface="Arial"/>
            </a:endParaRPr>
          </a:p>
          <a:p>
            <a:r>
              <a:rPr lang="en-US" dirty="0">
                <a:latin typeface="Arial"/>
                <a:cs typeface="Arial"/>
              </a:rPr>
              <a:t>Closure</a:t>
            </a:r>
          </a:p>
          <a:p>
            <a:endParaRPr lang="en-US" dirty="0">
              <a:latin typeface="Arial"/>
              <a:cs typeface="Arial"/>
            </a:endParaRPr>
          </a:p>
        </p:txBody>
      </p:sp>
    </p:spTree>
    <p:extLst>
      <p:ext uri="{BB962C8B-B14F-4D97-AF65-F5344CB8AC3E}">
        <p14:creationId xmlns:p14="http://schemas.microsoft.com/office/powerpoint/2010/main" val="4473538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Arial"/>
                <a:cs typeface="Arial"/>
              </a:rPr>
              <a:t>Next Time</a:t>
            </a:r>
            <a:endParaRPr lang="en-US" b="1" dirty="0">
              <a:latin typeface="Arial"/>
              <a:cs typeface="Arial"/>
            </a:endParaRPr>
          </a:p>
        </p:txBody>
      </p:sp>
      <p:sp>
        <p:nvSpPr>
          <p:cNvPr id="6" name="Content Placeholder 5"/>
          <p:cNvSpPr>
            <a:spLocks noGrp="1"/>
          </p:cNvSpPr>
          <p:nvPr>
            <p:ph idx="1"/>
          </p:nvPr>
        </p:nvSpPr>
        <p:spPr/>
        <p:txBody>
          <a:bodyPr>
            <a:normAutofit/>
          </a:bodyPr>
          <a:lstStyle/>
          <a:p>
            <a:r>
              <a:rPr lang="en-US" dirty="0" smtClean="0">
                <a:latin typeface="Arial"/>
                <a:cs typeface="Arial"/>
              </a:rPr>
              <a:t>September 28</a:t>
            </a:r>
            <a:r>
              <a:rPr lang="en-US" baseline="30000" dirty="0" smtClean="0">
                <a:latin typeface="Arial"/>
                <a:cs typeface="Arial"/>
              </a:rPr>
              <a:t>th</a:t>
            </a:r>
            <a:endParaRPr lang="en-US" dirty="0" smtClean="0">
              <a:latin typeface="Arial"/>
              <a:cs typeface="Arial"/>
            </a:endParaRPr>
          </a:p>
          <a:p>
            <a:pPr lvl="1"/>
            <a:r>
              <a:rPr lang="en-US" dirty="0" smtClean="0">
                <a:latin typeface="Arial"/>
                <a:cs typeface="Arial"/>
              </a:rPr>
              <a:t>Henry Large Conference Room</a:t>
            </a:r>
          </a:p>
          <a:p>
            <a:pPr lvl="1"/>
            <a:r>
              <a:rPr lang="en-US" dirty="0" smtClean="0">
                <a:latin typeface="Arial"/>
                <a:cs typeface="Arial"/>
              </a:rPr>
              <a:t>8:30a – 11:30a</a:t>
            </a:r>
          </a:p>
          <a:p>
            <a:r>
              <a:rPr lang="en-US" dirty="0" smtClean="0">
                <a:latin typeface="Arial"/>
                <a:cs typeface="Arial"/>
              </a:rPr>
              <a:t>Mini-lesson (ELA shifts)</a:t>
            </a:r>
          </a:p>
          <a:p>
            <a:r>
              <a:rPr lang="en-US" dirty="0" smtClean="0">
                <a:latin typeface="Arial"/>
                <a:cs typeface="Arial"/>
              </a:rPr>
              <a:t>Evidence Collection</a:t>
            </a:r>
          </a:p>
          <a:p>
            <a:r>
              <a:rPr lang="en-US" dirty="0" smtClean="0">
                <a:latin typeface="Arial"/>
                <a:cs typeface="Arial"/>
              </a:rPr>
              <a:t>Mini-observations</a:t>
            </a:r>
          </a:p>
          <a:p>
            <a:r>
              <a:rPr lang="en-US" dirty="0" smtClean="0">
                <a:latin typeface="Arial"/>
                <a:cs typeface="Arial"/>
              </a:rPr>
              <a:t>And “How’s it going?”</a:t>
            </a:r>
          </a:p>
          <a:p>
            <a:endParaRPr lang="en-US" dirty="0">
              <a:latin typeface="Arial"/>
              <a:cs typeface="Arial"/>
            </a:endParaRPr>
          </a:p>
          <a:p>
            <a:endParaRPr lang="en-US" dirty="0">
              <a:latin typeface="Arial"/>
              <a:cs typeface="Arial"/>
            </a:endParaRPr>
          </a:p>
        </p:txBody>
      </p:sp>
    </p:spTree>
    <p:extLst>
      <p:ext uri="{BB962C8B-B14F-4D97-AF65-F5344CB8AC3E}">
        <p14:creationId xmlns:p14="http://schemas.microsoft.com/office/powerpoint/2010/main" val="35198738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Content Placeholder 2"/>
          <p:cNvSpPr>
            <a:spLocks noGrp="1"/>
          </p:cNvSpPr>
          <p:nvPr>
            <p:ph idx="1"/>
          </p:nvPr>
        </p:nvSpPr>
        <p:spPr>
          <a:xfrm>
            <a:off x="914400" y="914400"/>
            <a:ext cx="6777317" cy="3508977"/>
          </a:xfrm>
        </p:spPr>
        <p:txBody>
          <a:bodyPr/>
          <a:lstStyle/>
          <a:p>
            <a:pPr marL="68580" indent="0">
              <a:buNone/>
            </a:pPr>
            <a:r>
              <a:rPr lang="en-US" dirty="0" smtClean="0"/>
              <a:t>Questions</a:t>
            </a:r>
          </a:p>
          <a:p>
            <a:pPr marL="68580" indent="0">
              <a:buNone/>
            </a:pPr>
            <a:r>
              <a:rPr lang="en-US" dirty="0" smtClean="0"/>
              <a:t>Visiting the </a:t>
            </a:r>
            <a:r>
              <a:rPr lang="en-US" dirty="0"/>
              <a:t>Parking </a:t>
            </a:r>
            <a:r>
              <a:rPr lang="en-US" dirty="0" smtClean="0"/>
              <a:t>Lot</a:t>
            </a:r>
          </a:p>
          <a:p>
            <a:pPr marL="68580" indent="0">
              <a:buNone/>
            </a:pPr>
            <a:r>
              <a:rPr lang="en-US" dirty="0" smtClean="0"/>
              <a:t>+/</a:t>
            </a:r>
            <a:r>
              <a:rPr lang="en-US" dirty="0"/>
              <a:t>∆</a:t>
            </a:r>
            <a:endParaRPr lang="en-US" dirty="0" smtClean="0"/>
          </a:p>
        </p:txBody>
      </p:sp>
      <p:cxnSp>
        <p:nvCxnSpPr>
          <p:cNvPr id="8" name="Straight Connector 7"/>
          <p:cNvCxnSpPr/>
          <p:nvPr/>
        </p:nvCxnSpPr>
        <p:spPr>
          <a:xfrm>
            <a:off x="2361565" y="3781126"/>
            <a:ext cx="4505899" cy="11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30137" y="3536914"/>
            <a:ext cx="0" cy="1733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61615" y="3450619"/>
            <a:ext cx="1399142" cy="338554"/>
          </a:xfrm>
          <a:prstGeom prst="rect">
            <a:avLst/>
          </a:prstGeom>
          <a:noFill/>
        </p:spPr>
        <p:txBody>
          <a:bodyPr wrap="square" rtlCol="0">
            <a:spAutoFit/>
          </a:bodyPr>
          <a:lstStyle/>
          <a:p>
            <a:pPr algn="ctr"/>
            <a:r>
              <a:rPr lang="en-US" sz="1600" i="1" dirty="0"/>
              <a:t>+</a:t>
            </a:r>
          </a:p>
        </p:txBody>
      </p:sp>
      <p:sp>
        <p:nvSpPr>
          <p:cNvPr id="11" name="TextBox 10"/>
          <p:cNvSpPr txBox="1"/>
          <p:nvPr/>
        </p:nvSpPr>
        <p:spPr>
          <a:xfrm>
            <a:off x="4970972" y="3459799"/>
            <a:ext cx="1487278" cy="338554"/>
          </a:xfrm>
          <a:prstGeom prst="rect">
            <a:avLst/>
          </a:prstGeom>
          <a:noFill/>
        </p:spPr>
        <p:txBody>
          <a:bodyPr wrap="square" rtlCol="0">
            <a:spAutoFit/>
          </a:bodyPr>
          <a:lstStyle/>
          <a:p>
            <a:pPr algn="ctr"/>
            <a:r>
              <a:rPr lang="en-US" sz="1600" i="1" dirty="0" smtClean="0"/>
              <a:t>∆</a:t>
            </a:r>
            <a:endParaRPr lang="en-US" sz="1600" i="1" dirty="0"/>
          </a:p>
        </p:txBody>
      </p:sp>
    </p:spTree>
    <p:extLst>
      <p:ext uri="{BB962C8B-B14F-4D97-AF65-F5344CB8AC3E}">
        <p14:creationId xmlns:p14="http://schemas.microsoft.com/office/powerpoint/2010/main" val="38424383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9865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2967" y="350773"/>
            <a:ext cx="8245364" cy="6184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Review</a:t>
            </a:r>
            <a:endParaRPr lang="en-US" sz="2000" b="1" dirty="0">
              <a:solidFill>
                <a:schemeClr val="bg1"/>
              </a:solidFill>
            </a:endParaRPr>
          </a:p>
        </p:txBody>
      </p:sp>
    </p:spTree>
    <p:extLst>
      <p:ext uri="{BB962C8B-B14F-4D97-AF65-F5344CB8AC3E}">
        <p14:creationId xmlns:p14="http://schemas.microsoft.com/office/powerpoint/2010/main" val="1012393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4703" r="11618"/>
          <a:stretch/>
        </p:blipFill>
        <p:spPr bwMode="auto">
          <a:xfrm>
            <a:off x="457186" y="277173"/>
            <a:ext cx="8245366" cy="624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7" name="TextBox 6"/>
          <p:cNvSpPr txBox="1"/>
          <p:nvPr/>
        </p:nvSpPr>
        <p:spPr>
          <a:xfrm>
            <a:off x="4737254" y="77118"/>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Review</a:t>
            </a:r>
            <a:endParaRPr lang="en-US" sz="2000" b="1" dirty="0">
              <a:solidFill>
                <a:schemeClr val="bg1"/>
              </a:solidFill>
            </a:endParaRPr>
          </a:p>
        </p:txBody>
      </p:sp>
    </p:spTree>
    <p:extLst>
      <p:ext uri="{BB962C8B-B14F-4D97-AF65-F5344CB8AC3E}">
        <p14:creationId xmlns:p14="http://schemas.microsoft.com/office/powerpoint/2010/main" val="3850821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3449426" y="5010913"/>
            <a:ext cx="2236323" cy="1507562"/>
            <a:chOff x="3393189" y="5003598"/>
            <a:chExt cx="2236323" cy="1507562"/>
          </a:xfrm>
        </p:grpSpPr>
        <p:sp>
          <p:nvSpPr>
            <p:cNvPr id="5" name="Rectangle 4"/>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517547" y="5106010"/>
              <a:ext cx="2011680" cy="1323439"/>
            </a:xfrm>
            <a:prstGeom prst="rect">
              <a:avLst/>
            </a:prstGeom>
            <a:noFill/>
          </p:spPr>
          <p:txBody>
            <a:bodyPr wrap="square" rtlCol="0">
              <a:spAutoFit/>
            </a:bodyPr>
            <a:lstStyle/>
            <a:p>
              <a:pPr algn="ctr"/>
              <a:r>
                <a:rPr lang="en-US" sz="8000" spc="-150" dirty="0" smtClean="0">
                  <a:solidFill>
                    <a:srgbClr val="FFFF00"/>
                  </a:solidFill>
                  <a:latin typeface="Arial Narrow" pitchFamily="34" charset="0"/>
                </a:rPr>
                <a:t>$100</a:t>
              </a:r>
              <a:endParaRPr lang="en-US" sz="16600" spc="-150" dirty="0">
                <a:solidFill>
                  <a:srgbClr val="FFFF00"/>
                </a:solidFill>
                <a:latin typeface="Arial Narrow" pitchFamily="34" charset="0"/>
              </a:endParaRPr>
            </a:p>
          </p:txBody>
        </p:sp>
      </p:grpSp>
      <p:grpSp>
        <p:nvGrpSpPr>
          <p:cNvPr id="11" name="Group 10"/>
          <p:cNvGrpSpPr/>
          <p:nvPr/>
        </p:nvGrpSpPr>
        <p:grpSpPr>
          <a:xfrm>
            <a:off x="1160829" y="5010913"/>
            <a:ext cx="2236323" cy="1507562"/>
            <a:chOff x="3393189" y="5003598"/>
            <a:chExt cx="2236323" cy="1507562"/>
          </a:xfrm>
        </p:grpSpPr>
        <p:sp>
          <p:nvSpPr>
            <p:cNvPr id="12" name="Rectangle 11"/>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517547" y="5106010"/>
              <a:ext cx="2011680" cy="1323439"/>
            </a:xfrm>
            <a:prstGeom prst="rect">
              <a:avLst/>
            </a:prstGeom>
            <a:noFill/>
          </p:spPr>
          <p:txBody>
            <a:bodyPr wrap="square" rtlCol="0">
              <a:spAutoFit/>
            </a:bodyPr>
            <a:lstStyle/>
            <a:p>
              <a:pPr algn="ctr"/>
              <a:r>
                <a:rPr lang="en-US" sz="8000" dirty="0" smtClean="0">
                  <a:solidFill>
                    <a:srgbClr val="FFFF00"/>
                  </a:solidFill>
                  <a:latin typeface="Arial Narrow" pitchFamily="34" charset="0"/>
                </a:rPr>
                <a:t>$50</a:t>
              </a:r>
              <a:endParaRPr lang="en-US" sz="16600" dirty="0">
                <a:solidFill>
                  <a:srgbClr val="FFFF00"/>
                </a:solidFill>
                <a:latin typeface="Arial Narrow" pitchFamily="34" charset="0"/>
              </a:endParaRPr>
            </a:p>
          </p:txBody>
        </p:sp>
      </p:grpSp>
      <p:grpSp>
        <p:nvGrpSpPr>
          <p:cNvPr id="14" name="Group 13"/>
          <p:cNvGrpSpPr/>
          <p:nvPr/>
        </p:nvGrpSpPr>
        <p:grpSpPr>
          <a:xfrm>
            <a:off x="5738022" y="5010913"/>
            <a:ext cx="2236323" cy="1507562"/>
            <a:chOff x="3393189" y="5003598"/>
            <a:chExt cx="2236323" cy="1507562"/>
          </a:xfrm>
        </p:grpSpPr>
        <p:sp>
          <p:nvSpPr>
            <p:cNvPr id="15" name="Rectangle 14"/>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3517547" y="5106010"/>
              <a:ext cx="2011680" cy="1323439"/>
            </a:xfrm>
            <a:prstGeom prst="rect">
              <a:avLst/>
            </a:prstGeom>
            <a:noFill/>
          </p:spPr>
          <p:txBody>
            <a:bodyPr wrap="square" rtlCol="0">
              <a:spAutoFit/>
            </a:bodyPr>
            <a:lstStyle/>
            <a:p>
              <a:pPr algn="ctr"/>
              <a:r>
                <a:rPr lang="en-US" sz="8000" spc="-150" dirty="0" smtClean="0">
                  <a:solidFill>
                    <a:srgbClr val="FFFF00"/>
                  </a:solidFill>
                  <a:latin typeface="Arial Narrow" pitchFamily="34" charset="0"/>
                </a:rPr>
                <a:t>$500</a:t>
              </a:r>
              <a:endParaRPr lang="en-US" sz="16600" spc="-150" dirty="0">
                <a:solidFill>
                  <a:srgbClr val="FFFF00"/>
                </a:solidFill>
                <a:latin typeface="Arial Narrow" pitchFamily="34" charset="0"/>
              </a:endParaRPr>
            </a:p>
          </p:txBody>
        </p:sp>
      </p:grpSp>
      <p:grpSp>
        <p:nvGrpSpPr>
          <p:cNvPr id="20" name="Group 19"/>
          <p:cNvGrpSpPr/>
          <p:nvPr/>
        </p:nvGrpSpPr>
        <p:grpSpPr>
          <a:xfrm>
            <a:off x="2331264" y="3327197"/>
            <a:ext cx="2236323" cy="1507562"/>
            <a:chOff x="3393189" y="5003598"/>
            <a:chExt cx="2236323" cy="1507562"/>
          </a:xfrm>
        </p:grpSpPr>
        <p:sp>
          <p:nvSpPr>
            <p:cNvPr id="21" name="Rectangle 20"/>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3517547" y="5106010"/>
              <a:ext cx="2011680" cy="1323439"/>
            </a:xfrm>
            <a:prstGeom prst="rect">
              <a:avLst/>
            </a:prstGeom>
            <a:noFill/>
          </p:spPr>
          <p:txBody>
            <a:bodyPr wrap="square" rtlCol="0">
              <a:spAutoFit/>
            </a:bodyPr>
            <a:lstStyle/>
            <a:p>
              <a:pPr algn="ctr"/>
              <a:r>
                <a:rPr lang="en-US" sz="8000" spc="-540" dirty="0" smtClean="0">
                  <a:solidFill>
                    <a:srgbClr val="FFFF00"/>
                  </a:solidFill>
                  <a:latin typeface="Arial Narrow" pitchFamily="34" charset="0"/>
                </a:rPr>
                <a:t>$</a:t>
              </a:r>
              <a:r>
                <a:rPr lang="en-US" sz="7200" spc="-540" dirty="0" smtClean="0">
                  <a:solidFill>
                    <a:srgbClr val="FFFF00"/>
                  </a:solidFill>
                  <a:latin typeface="Arial Narrow" pitchFamily="34" charset="0"/>
                </a:rPr>
                <a:t>1000</a:t>
              </a:r>
              <a:endParaRPr lang="en-US" sz="16600" spc="-540" dirty="0">
                <a:solidFill>
                  <a:srgbClr val="FFFF00"/>
                </a:solidFill>
                <a:latin typeface="Arial Narrow" pitchFamily="34" charset="0"/>
              </a:endParaRPr>
            </a:p>
          </p:txBody>
        </p:sp>
      </p:grpSp>
      <p:grpSp>
        <p:nvGrpSpPr>
          <p:cNvPr id="23" name="Group 22"/>
          <p:cNvGrpSpPr/>
          <p:nvPr/>
        </p:nvGrpSpPr>
        <p:grpSpPr>
          <a:xfrm>
            <a:off x="4619860" y="3327197"/>
            <a:ext cx="2236323" cy="1507562"/>
            <a:chOff x="3393189" y="5003598"/>
            <a:chExt cx="2236323" cy="1507562"/>
          </a:xfrm>
        </p:grpSpPr>
        <p:sp>
          <p:nvSpPr>
            <p:cNvPr id="24" name="Rectangle 23"/>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3517547" y="5106010"/>
              <a:ext cx="2011680" cy="1323439"/>
            </a:xfrm>
            <a:prstGeom prst="rect">
              <a:avLst/>
            </a:prstGeom>
            <a:noFill/>
          </p:spPr>
          <p:txBody>
            <a:bodyPr wrap="square" rtlCol="0">
              <a:spAutoFit/>
            </a:bodyPr>
            <a:lstStyle/>
            <a:p>
              <a:pPr algn="ctr"/>
              <a:r>
                <a:rPr lang="en-US" sz="8000" spc="-300" dirty="0" smtClean="0">
                  <a:solidFill>
                    <a:srgbClr val="FFFF00"/>
                  </a:solidFill>
                  <a:latin typeface="Arial Narrow" pitchFamily="34" charset="0"/>
                </a:rPr>
                <a:t>$10K</a:t>
              </a:r>
              <a:endParaRPr lang="en-US" sz="16600" spc="-300" dirty="0">
                <a:solidFill>
                  <a:srgbClr val="FFFF00"/>
                </a:solidFill>
                <a:latin typeface="Arial Narrow" pitchFamily="34" charset="0"/>
              </a:endParaRPr>
            </a:p>
          </p:txBody>
        </p:sp>
      </p:grpSp>
      <p:grpSp>
        <p:nvGrpSpPr>
          <p:cNvPr id="29" name="Group 28"/>
          <p:cNvGrpSpPr/>
          <p:nvPr/>
        </p:nvGrpSpPr>
        <p:grpSpPr>
          <a:xfrm>
            <a:off x="3461462" y="1717854"/>
            <a:ext cx="2236323" cy="1507562"/>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517547" y="5106010"/>
              <a:ext cx="2011680" cy="1323439"/>
            </a:xfrm>
            <a:prstGeom prst="rect">
              <a:avLst/>
            </a:prstGeom>
            <a:noFill/>
          </p:spPr>
          <p:txBody>
            <a:bodyPr wrap="square" rtlCol="0">
              <a:spAutoFit/>
            </a:bodyPr>
            <a:lstStyle/>
            <a:p>
              <a:pPr algn="ctr"/>
              <a:r>
                <a:rPr lang="en-US" sz="8000" spc="-300" dirty="0" smtClean="0">
                  <a:solidFill>
                    <a:srgbClr val="FFFF00"/>
                  </a:solidFill>
                  <a:latin typeface="Arial Narrow" pitchFamily="34" charset="0"/>
                </a:rPr>
                <a:t>$25K</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1708570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14401" y="914400"/>
            <a:ext cx="7514376" cy="5350598"/>
          </a:xfrm>
          <a:prstGeom prst="rect">
            <a:avLst/>
          </a:prstGeom>
        </p:spPr>
        <p:txBody>
          <a:bodyPr rtlCol="0">
            <a:normAutofit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The setting: 5</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 blended physical education class. Two teachers.</a:t>
            </a:r>
          </a:p>
          <a:p>
            <a:pPr marL="68580" indent="0">
              <a:buClr>
                <a:schemeClr val="tx1">
                  <a:lumMod val="75000"/>
                  <a:lumOff val="25000"/>
                </a:schemeClr>
              </a:buClr>
              <a:buFont typeface="Wingdings 2" pitchFamily="18" charset="2"/>
              <a:buNone/>
              <a:defRPr/>
            </a:pPr>
            <a:endParaRPr lang="en-US" dirty="0">
              <a:solidFill>
                <a:schemeClr val="tx1">
                  <a:lumMod val="75000"/>
                  <a:lumOff val="25000"/>
                </a:schemeClr>
              </a:solidFill>
            </a:endParaRPr>
          </a:p>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Examples of what would be seen and heard:</a:t>
            </a:r>
          </a:p>
          <a:p>
            <a:pPr marL="68580" indent="0">
              <a:buClr>
                <a:schemeClr val="tx1">
                  <a:lumMod val="75000"/>
                  <a:lumOff val="25000"/>
                </a:schemeClr>
              </a:buClr>
              <a:buFont typeface="Wingdings 2" pitchFamily="18" charset="2"/>
              <a:buNone/>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Cognitive engagement: </a:t>
            </a:r>
            <a:r>
              <a:rPr lang="en-US" i="1" dirty="0" smtClean="0">
                <a:solidFill>
                  <a:schemeClr val="tx1">
                    <a:lumMod val="75000"/>
                    <a:lumOff val="25000"/>
                  </a:schemeClr>
                </a:solidFill>
              </a:rPr>
              <a:t>students talking to each other about the health and social benefits of walking. They refer to a rubric for walking. They look at maps of County Parks highlighting the walking trails with different color highlighters depending on the difficulty of the walk and whether it is wheelchair accessible.</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Constructivism:</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21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Century Readiness:</a:t>
            </a:r>
            <a:endParaRPr lang="en-US" dirty="0">
              <a:solidFill>
                <a:schemeClr val="tx1">
                  <a:lumMod val="75000"/>
                  <a:lumOff val="25000"/>
                </a:schemeClr>
              </a:solidFill>
            </a:endParaRPr>
          </a:p>
        </p:txBody>
      </p:sp>
    </p:spTree>
    <p:extLst>
      <p:ext uri="{BB962C8B-B14F-4D97-AF65-F5344CB8AC3E}">
        <p14:creationId xmlns:p14="http://schemas.microsoft.com/office/powerpoint/2010/main" val="37396688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470634"/>
              <a:ext cx="2123094" cy="488640"/>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Standards</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897149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470634"/>
              <a:ext cx="2123094" cy="488640"/>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Data</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2527322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243359"/>
              <a:ext cx="2123094" cy="943189"/>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21</a:t>
              </a:r>
              <a:r>
                <a:rPr lang="en-US" sz="8000" spc="-300" baseline="30000" dirty="0" smtClean="0">
                  <a:solidFill>
                    <a:srgbClr val="FFFF00"/>
                  </a:solidFill>
                  <a:latin typeface="Arial Narrow" pitchFamily="34" charset="0"/>
                </a:rPr>
                <a:t>st</a:t>
              </a:r>
              <a:r>
                <a:rPr lang="en-US" sz="8000" spc="-300" dirty="0" smtClean="0">
                  <a:solidFill>
                    <a:srgbClr val="FFFF00"/>
                  </a:solidFill>
                  <a:latin typeface="Arial Narrow" pitchFamily="34" charset="0"/>
                </a:rPr>
                <a:t>C Readiness</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721207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243359"/>
              <a:ext cx="2123094" cy="943189"/>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Professional</a:t>
              </a:r>
            </a:p>
            <a:p>
              <a:pPr algn="ctr"/>
              <a:r>
                <a:rPr lang="en-US" sz="8000" spc="-300" dirty="0" smtClean="0">
                  <a:solidFill>
                    <a:srgbClr val="FFFF00"/>
                  </a:solidFill>
                  <a:latin typeface="Arial Narrow" pitchFamily="34" charset="0"/>
                </a:rPr>
                <a:t>Practice</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174630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470634"/>
              <a:ext cx="2123094" cy="488640"/>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Evidence</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1478608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470634"/>
              <a:ext cx="2123094" cy="488640"/>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Culture</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2731695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470634"/>
              <a:ext cx="2123094" cy="488640"/>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Engagement</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3227332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470634"/>
              <a:ext cx="2123094" cy="488640"/>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Constructivism</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1012373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470634"/>
              <a:ext cx="2123094" cy="488640"/>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Feedback</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2553070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5"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a:off x="221923" y="220717"/>
            <a:ext cx="8765628" cy="64165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810134" y="1644702"/>
            <a:ext cx="5463082" cy="4083100"/>
            <a:chOff x="3393189" y="5003598"/>
            <a:chExt cx="2236323" cy="1507562"/>
          </a:xfrm>
        </p:grpSpPr>
        <p:sp>
          <p:nvSpPr>
            <p:cNvPr id="30" name="Rectangle 29"/>
            <p:cNvSpPr/>
            <p:nvPr/>
          </p:nvSpPr>
          <p:spPr>
            <a:xfrm>
              <a:off x="3393189" y="5003598"/>
              <a:ext cx="2236323" cy="15075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449804" y="5470634"/>
              <a:ext cx="2123094" cy="488640"/>
            </a:xfrm>
            <a:prstGeom prst="rect">
              <a:avLst/>
            </a:prstGeom>
            <a:noFill/>
          </p:spPr>
          <p:txBody>
            <a:bodyPr wrap="square" rtlCol="0" anchor="ctr">
              <a:spAutoFit/>
            </a:bodyPr>
            <a:lstStyle/>
            <a:p>
              <a:pPr algn="ctr"/>
              <a:r>
                <a:rPr lang="en-US" sz="8000" spc="-300" dirty="0" smtClean="0">
                  <a:solidFill>
                    <a:srgbClr val="FFFF00"/>
                  </a:solidFill>
                  <a:latin typeface="Arial Narrow" pitchFamily="34" charset="0"/>
                </a:rPr>
                <a:t>Good-bye!</a:t>
              </a:r>
              <a:endParaRPr lang="en-US" sz="16600" spc="-300" dirty="0">
                <a:solidFill>
                  <a:srgbClr val="FFFF00"/>
                </a:solidFill>
                <a:latin typeface="Arial Narrow" pitchFamily="34" charset="0"/>
              </a:endParaRPr>
            </a:p>
          </p:txBody>
        </p:sp>
      </p:grpSp>
    </p:spTree>
    <p:extLst>
      <p:ext uri="{BB962C8B-B14F-4D97-AF65-F5344CB8AC3E}">
        <p14:creationId xmlns:p14="http://schemas.microsoft.com/office/powerpoint/2010/main" val="3028408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14401" y="914400"/>
            <a:ext cx="7514376" cy="5350598"/>
          </a:xfrm>
          <a:prstGeom prst="rect">
            <a:avLst/>
          </a:prstGeom>
        </p:spPr>
        <p:txBody>
          <a:bodyPr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The setting: 5</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 blended physical education class. Two teachers.</a:t>
            </a:r>
          </a:p>
          <a:p>
            <a:pPr marL="68580" indent="0">
              <a:buClr>
                <a:schemeClr val="tx1">
                  <a:lumMod val="75000"/>
                  <a:lumOff val="25000"/>
                </a:schemeClr>
              </a:buClr>
              <a:buFont typeface="Wingdings 2" pitchFamily="18" charset="2"/>
              <a:buNone/>
              <a:defRPr/>
            </a:pPr>
            <a:endParaRPr lang="en-US" dirty="0">
              <a:solidFill>
                <a:schemeClr val="tx1">
                  <a:lumMod val="75000"/>
                  <a:lumOff val="25000"/>
                </a:schemeClr>
              </a:solidFill>
            </a:endParaRPr>
          </a:p>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Examples of what would be seen and heard:</a:t>
            </a:r>
          </a:p>
          <a:p>
            <a:pPr marL="68580" indent="0">
              <a:buClr>
                <a:schemeClr val="tx1">
                  <a:lumMod val="75000"/>
                  <a:lumOff val="25000"/>
                </a:schemeClr>
              </a:buClr>
              <a:buFont typeface="Wingdings 2" pitchFamily="18" charset="2"/>
              <a:buNone/>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Cognitive engagement:</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Constructivism: </a:t>
            </a:r>
            <a:r>
              <a:rPr lang="en-US" i="1" dirty="0" smtClean="0">
                <a:solidFill>
                  <a:schemeClr val="tx1">
                    <a:lumMod val="75000"/>
                    <a:lumOff val="25000"/>
                  </a:schemeClr>
                </a:solidFill>
              </a:rPr>
              <a:t>Student partners are making plans for how much walking they should be doing according to their fitness gram and goals. They prepare a chart that they will use to record the walks they take during the next month. </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21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Century Readiness:</a:t>
            </a:r>
            <a:endParaRPr lang="en-US" dirty="0">
              <a:solidFill>
                <a:schemeClr val="tx1">
                  <a:lumMod val="75000"/>
                  <a:lumOff val="25000"/>
                </a:schemeClr>
              </a:solidFill>
            </a:endParaRPr>
          </a:p>
        </p:txBody>
      </p:sp>
    </p:spTree>
    <p:extLst>
      <p:ext uri="{BB962C8B-B14F-4D97-AF65-F5344CB8AC3E}">
        <p14:creationId xmlns:p14="http://schemas.microsoft.com/office/powerpoint/2010/main" val="3733337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14401" y="914400"/>
            <a:ext cx="7514376" cy="5350598"/>
          </a:xfrm>
          <a:prstGeom prst="rect">
            <a:avLst/>
          </a:prstGeom>
        </p:spPr>
        <p:txBody>
          <a:bodyPr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The setting: 5</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 blended physical education class. Two teachers.</a:t>
            </a:r>
          </a:p>
          <a:p>
            <a:pPr marL="68580" indent="0">
              <a:buClr>
                <a:schemeClr val="tx1">
                  <a:lumMod val="75000"/>
                  <a:lumOff val="25000"/>
                </a:schemeClr>
              </a:buClr>
              <a:buFont typeface="Wingdings 2" pitchFamily="18" charset="2"/>
              <a:buNone/>
              <a:defRPr/>
            </a:pPr>
            <a:endParaRPr lang="en-US" dirty="0">
              <a:solidFill>
                <a:schemeClr val="tx1">
                  <a:lumMod val="75000"/>
                  <a:lumOff val="25000"/>
                </a:schemeClr>
              </a:solidFill>
            </a:endParaRPr>
          </a:p>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Examples of what would be seen and heard:</a:t>
            </a:r>
          </a:p>
          <a:p>
            <a:pPr marL="68580" indent="0">
              <a:buClr>
                <a:schemeClr val="tx1">
                  <a:lumMod val="75000"/>
                  <a:lumOff val="25000"/>
                </a:schemeClr>
              </a:buClr>
              <a:buFont typeface="Wingdings 2" pitchFamily="18" charset="2"/>
              <a:buNone/>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Cognitive engagement:</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Constructivism:</a:t>
            </a:r>
            <a:endParaRPr lang="en-US" i="1" dirty="0" smtClean="0">
              <a:solidFill>
                <a:schemeClr val="tx1">
                  <a:lumMod val="75000"/>
                  <a:lumOff val="25000"/>
                </a:schemeClr>
              </a:solidFill>
            </a:endParaRP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21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Century Readiness: </a:t>
            </a:r>
            <a:r>
              <a:rPr lang="en-US" i="1" dirty="0" smtClean="0">
                <a:solidFill>
                  <a:schemeClr val="tx1">
                    <a:lumMod val="75000"/>
                    <a:lumOff val="25000"/>
                  </a:schemeClr>
                </a:solidFill>
              </a:rPr>
              <a:t>health literacy, meaningful collaboration, discuss the impact of unhealthy lifestyles on society</a:t>
            </a:r>
          </a:p>
          <a:p>
            <a:pPr marL="365760" lvl="1" indent="0">
              <a:buClr>
                <a:schemeClr val="bg2">
                  <a:lumMod val="60000"/>
                  <a:lumOff val="40000"/>
                </a:schemeClr>
              </a:buClr>
              <a:buFont typeface="Wingdings 2" pitchFamily="18" charset="2"/>
              <a:buNone/>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3518217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14401" y="914400"/>
            <a:ext cx="7514376" cy="5350598"/>
          </a:xfrm>
          <a:prstGeom prst="rect">
            <a:avLst/>
          </a:prstGeom>
        </p:spPr>
        <p:txBody>
          <a:bodyPr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The setting: 2</a:t>
            </a:r>
            <a:r>
              <a:rPr lang="en-US" baseline="30000" dirty="0" smtClean="0">
                <a:solidFill>
                  <a:schemeClr val="tx1">
                    <a:lumMod val="75000"/>
                    <a:lumOff val="25000"/>
                  </a:schemeClr>
                </a:solidFill>
              </a:rPr>
              <a:t>nd</a:t>
            </a:r>
            <a:r>
              <a:rPr lang="en-US" dirty="0" smtClean="0">
                <a:solidFill>
                  <a:schemeClr val="tx1">
                    <a:lumMod val="75000"/>
                    <a:lumOff val="25000"/>
                  </a:schemeClr>
                </a:solidFill>
              </a:rPr>
              <a:t> grade literacy block (inclusion class). Twenty-four students. Two teachers. Eight students with IEPs. </a:t>
            </a:r>
          </a:p>
          <a:p>
            <a:pPr marL="68580" indent="0">
              <a:buClr>
                <a:schemeClr val="tx1">
                  <a:lumMod val="75000"/>
                  <a:lumOff val="25000"/>
                </a:schemeClr>
              </a:buClr>
              <a:buFont typeface="Wingdings 2" pitchFamily="18" charset="2"/>
              <a:buNone/>
              <a:defRPr/>
            </a:pPr>
            <a:endParaRPr lang="en-US" dirty="0">
              <a:solidFill>
                <a:schemeClr val="tx1">
                  <a:lumMod val="75000"/>
                  <a:lumOff val="25000"/>
                </a:schemeClr>
              </a:solidFill>
            </a:endParaRPr>
          </a:p>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rPr>
              <a:t>Examples of what would be seen and heard:</a:t>
            </a:r>
          </a:p>
          <a:p>
            <a:pPr marL="68580" indent="0">
              <a:buClr>
                <a:schemeClr val="tx1">
                  <a:lumMod val="75000"/>
                  <a:lumOff val="25000"/>
                </a:schemeClr>
              </a:buClr>
              <a:buFont typeface="Wingdings 2" pitchFamily="18" charset="2"/>
              <a:buNone/>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Cognitive engagement</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Constructivism</a:t>
            </a:r>
          </a:p>
          <a:p>
            <a:pPr lvl="1">
              <a:buClr>
                <a:schemeClr val="bg2">
                  <a:lumMod val="60000"/>
                  <a:lumOff val="40000"/>
                </a:schemeClr>
              </a:buClr>
              <a:defRPr/>
            </a:pPr>
            <a:endParaRPr lang="en-US" dirty="0" smtClean="0">
              <a:solidFill>
                <a:schemeClr val="tx1">
                  <a:lumMod val="75000"/>
                  <a:lumOff val="25000"/>
                </a:schemeClr>
              </a:solidFill>
            </a:endParaRPr>
          </a:p>
          <a:p>
            <a:pPr lvl="1">
              <a:buClr>
                <a:schemeClr val="bg2">
                  <a:lumMod val="60000"/>
                  <a:lumOff val="40000"/>
                </a:schemeClr>
              </a:buClr>
              <a:defRPr/>
            </a:pPr>
            <a:r>
              <a:rPr lang="en-US" dirty="0" smtClean="0">
                <a:solidFill>
                  <a:schemeClr val="tx1">
                    <a:lumMod val="75000"/>
                    <a:lumOff val="25000"/>
                  </a:schemeClr>
                </a:solidFill>
              </a:rPr>
              <a:t>21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Century Readiness</a:t>
            </a:r>
          </a:p>
          <a:p>
            <a:pPr marL="365760" lvl="1" indent="0">
              <a:buClr>
                <a:schemeClr val="bg2">
                  <a:lumMod val="60000"/>
                  <a:lumOff val="40000"/>
                </a:schemeClr>
              </a:buClr>
              <a:buFont typeface="Wingdings 2" pitchFamily="18" charset="2"/>
              <a:buNone/>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585342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IS_template</Template>
  <TotalTime>166</TotalTime>
  <Words>1890</Words>
  <Application>Microsoft Office PowerPoint</Application>
  <PresentationFormat>On-screen Show (4:3)</PresentationFormat>
  <Paragraphs>382</Paragraphs>
  <Slides>69</Slides>
  <Notes>49</Notes>
  <HiddenSlides>0</HiddenSlides>
  <MMClips>0</MMClips>
  <ScaleCrop>false</ScaleCrop>
  <HeadingPairs>
    <vt:vector size="8" baseType="variant">
      <vt:variant>
        <vt:lpstr>Theme</vt:lpstr>
      </vt:variant>
      <vt:variant>
        <vt:i4>1</vt:i4>
      </vt:variant>
      <vt:variant>
        <vt:lpstr>Links</vt:lpstr>
      </vt:variant>
      <vt:variant>
        <vt:i4>7</vt:i4>
      </vt:variant>
      <vt:variant>
        <vt:lpstr>Embedded OLE Servers</vt:lpstr>
      </vt:variant>
      <vt:variant>
        <vt:i4>1</vt:i4>
      </vt:variant>
      <vt:variant>
        <vt:lpstr>Slide Titles</vt:lpstr>
      </vt:variant>
      <vt:variant>
        <vt:i4>69</vt:i4>
      </vt:variant>
    </vt:vector>
  </HeadingPairs>
  <TitlesOfParts>
    <vt:vector size="78" baseType="lpstr">
      <vt:lpstr>IS_template</vt:lpstr>
      <vt:lpstr>???</vt:lpstr>
      <vt:lpstr>???</vt:lpstr>
      <vt:lpstr>???</vt:lpstr>
      <vt:lpstr>???</vt:lpstr>
      <vt:lpstr>???</vt:lpstr>
      <vt:lpstr>???</vt:lpstr>
      <vt:lpstr>???</vt:lpstr>
      <vt:lpstr>Worksheet</vt:lpstr>
      <vt:lpstr>Lead Evaluator Training</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decide…</vt:lpstr>
      <vt:lpstr>Lead Evaluator Training</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 Allocation</vt:lpstr>
      <vt:lpstr>PowerPoint Presentation</vt:lpstr>
      <vt:lpstr>PowerPoint Presentation</vt:lpstr>
      <vt:lpstr>PowerPoint Presentation</vt:lpstr>
      <vt:lpstr>PowerPoint Presentation</vt:lpstr>
      <vt:lpstr>PowerPoint Presentation</vt:lpstr>
      <vt:lpstr>PowerPoint Presentation</vt:lpstr>
      <vt:lpstr>Agenda</vt:lpstr>
      <vt:lpstr>Next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Evaluator Training</dc:title>
  <dc:creator>Jeff Craig</dc:creator>
  <cp:lastModifiedBy>Jeff Craig</cp:lastModifiedBy>
  <cp:revision>31</cp:revision>
  <cp:lastPrinted>2012-08-15T20:48:49Z</cp:lastPrinted>
  <dcterms:created xsi:type="dcterms:W3CDTF">2012-08-15T16:06:25Z</dcterms:created>
  <dcterms:modified xsi:type="dcterms:W3CDTF">2012-08-15T20:56:45Z</dcterms:modified>
</cp:coreProperties>
</file>