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3.xml" ContentType="application/vnd.openxmlformats-officedocument.presentationml.tags+xml"/>
  <Override PartName="/ppt/notesSlides/notesSlide48.xml" ContentType="application/vnd.openxmlformats-officedocument.presentationml.notesSlide+xml"/>
  <Override PartName="/ppt/tags/tag14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40"/>
  </p:notesMasterIdLst>
  <p:handoutMasterIdLst>
    <p:handoutMasterId r:id="rId141"/>
  </p:handoutMasterIdLst>
  <p:sldIdLst>
    <p:sldId id="268" r:id="rId3"/>
    <p:sldId id="269" r:id="rId4"/>
    <p:sldId id="270" r:id="rId5"/>
    <p:sldId id="428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424" r:id="rId15"/>
    <p:sldId id="279" r:id="rId16"/>
    <p:sldId id="425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76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470" r:id="rId60"/>
    <p:sldId id="471" r:id="rId61"/>
    <p:sldId id="472" r:id="rId62"/>
    <p:sldId id="473" r:id="rId63"/>
    <p:sldId id="474" r:id="rId64"/>
    <p:sldId id="475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39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07" r:id="rId83"/>
    <p:sldId id="408" r:id="rId84"/>
    <p:sldId id="409" r:id="rId85"/>
    <p:sldId id="410" r:id="rId86"/>
    <p:sldId id="317" r:id="rId87"/>
    <p:sldId id="426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28" r:id="rId99"/>
    <p:sldId id="329" r:id="rId100"/>
    <p:sldId id="477" r:id="rId101"/>
    <p:sldId id="331" r:id="rId102"/>
    <p:sldId id="332" r:id="rId103"/>
    <p:sldId id="333" r:id="rId104"/>
    <p:sldId id="334" r:id="rId105"/>
    <p:sldId id="335" r:id="rId106"/>
    <p:sldId id="336" r:id="rId107"/>
    <p:sldId id="493" r:id="rId108"/>
    <p:sldId id="337" r:id="rId109"/>
    <p:sldId id="479" r:id="rId110"/>
    <p:sldId id="480" r:id="rId111"/>
    <p:sldId id="481" r:id="rId112"/>
    <p:sldId id="482" r:id="rId113"/>
    <p:sldId id="483" r:id="rId114"/>
    <p:sldId id="484" r:id="rId115"/>
    <p:sldId id="485" r:id="rId116"/>
    <p:sldId id="486" r:id="rId117"/>
    <p:sldId id="494" r:id="rId118"/>
    <p:sldId id="487" r:id="rId119"/>
    <p:sldId id="488" r:id="rId120"/>
    <p:sldId id="489" r:id="rId121"/>
    <p:sldId id="490" r:id="rId122"/>
    <p:sldId id="491" r:id="rId123"/>
    <p:sldId id="492" r:id="rId124"/>
    <p:sldId id="338" r:id="rId125"/>
    <p:sldId id="420" r:id="rId126"/>
    <p:sldId id="421" r:id="rId127"/>
    <p:sldId id="419" r:id="rId128"/>
    <p:sldId id="339" r:id="rId129"/>
    <p:sldId id="340" r:id="rId130"/>
    <p:sldId id="341" r:id="rId131"/>
    <p:sldId id="495" r:id="rId132"/>
    <p:sldId id="411" r:id="rId133"/>
    <p:sldId id="412" r:id="rId134"/>
    <p:sldId id="413" r:id="rId135"/>
    <p:sldId id="478" r:id="rId136"/>
    <p:sldId id="417" r:id="rId137"/>
    <p:sldId id="415" r:id="rId138"/>
    <p:sldId id="418" r:id="rId1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86289" autoAdjust="0"/>
  </p:normalViewPr>
  <p:slideViewPr>
    <p:cSldViewPr snapToGrid="0" snapToObjects="1">
      <p:cViewPr>
        <p:scale>
          <a:sx n="70" d="100"/>
          <a:sy n="70" d="100"/>
        </p:scale>
        <p:origin x="-198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Balancing Fiction and Nonfiction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Building Knowledge in the Disciplines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Staircase of Complexity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Text-Based Answers (close reading)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Nonfiction Writing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Academic Vocabulary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11E5C96A-B4EE-4A6E-A5BA-B6CBB6C7D71F}" type="presOf" srcId="{3BAE51F6-EC1A-4038-A716-C5A53A7A8B72}" destId="{D2C2071E-A4D5-419C-8483-A7AFA53E459A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C5596517-56CE-4B2D-8BA4-3F8324C17392}" type="presOf" srcId="{E492ADC0-A6CB-4130-B7B6-6BACD48A5450}" destId="{35E796B4-42ED-45B0-A9FB-F3203E892625}" srcOrd="0" destOrd="0" presId="urn:microsoft.com/office/officeart/2005/8/layout/vList2"/>
    <dgm:cxn modelId="{19CF6EAB-97FE-4122-9EE7-7685DF42EB32}" type="presOf" srcId="{D11D919B-B764-47CF-B520-360939207148}" destId="{C1A97791-6DDE-4DA1-801F-8B22B1A0E999}" srcOrd="0" destOrd="0" presId="urn:microsoft.com/office/officeart/2005/8/layout/vList2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01172D20-A938-4777-8034-0E80064E469F}" type="presOf" srcId="{FF7FE4C2-9DBA-4C48-853E-6B11B9759D79}" destId="{5A3EFF9A-F367-4ACC-86A8-F398C88D02EA}" srcOrd="0" destOrd="0" presId="urn:microsoft.com/office/officeart/2005/8/layout/vList2"/>
    <dgm:cxn modelId="{74A57004-EB43-47C5-9D62-2B89ECEF637C}" type="presOf" srcId="{DE62BDAE-F056-4109-B750-3BE1E9CE45A4}" destId="{3B6DEDBF-E94E-44F2-809A-1A9E6BA0BEF4}" srcOrd="0" destOrd="0" presId="urn:microsoft.com/office/officeart/2005/8/layout/vList2"/>
    <dgm:cxn modelId="{44EB9897-F79B-45EB-A5D7-E950A2EF74F9}" type="presOf" srcId="{CDAD7960-CB94-4104-A6E5-633D81C6ABEB}" destId="{446BCCC1-A0C5-4982-949C-B1C10762DD66}" srcOrd="0" destOrd="0" presId="urn:microsoft.com/office/officeart/2005/8/layout/vList2"/>
    <dgm:cxn modelId="{4424BDAB-985F-428A-9F7A-011717CF2542}" type="presOf" srcId="{A96FE5E6-31D2-41B0-8EFF-EA633C4F0905}" destId="{1CB5635C-B379-4B8D-9308-66093A46B1CF}" srcOrd="0" destOrd="0" presId="urn:microsoft.com/office/officeart/2005/8/layout/vList2"/>
    <dgm:cxn modelId="{B47407FF-CEBD-4947-8505-178318254292}" type="presParOf" srcId="{5A3EFF9A-F367-4ACC-86A8-F398C88D02EA}" destId="{3B6DEDBF-E94E-44F2-809A-1A9E6BA0BEF4}" srcOrd="0" destOrd="0" presId="urn:microsoft.com/office/officeart/2005/8/layout/vList2"/>
    <dgm:cxn modelId="{34A97906-9E68-4028-A706-F178A836A3AB}" type="presParOf" srcId="{5A3EFF9A-F367-4ACC-86A8-F398C88D02EA}" destId="{1952C137-EF57-45AB-B033-5DF4EB72CB5E}" srcOrd="1" destOrd="0" presId="urn:microsoft.com/office/officeart/2005/8/layout/vList2"/>
    <dgm:cxn modelId="{89F8C06D-17D2-495B-8C72-846CA397DAA5}" type="presParOf" srcId="{5A3EFF9A-F367-4ACC-86A8-F398C88D02EA}" destId="{446BCCC1-A0C5-4982-949C-B1C10762DD66}" srcOrd="2" destOrd="0" presId="urn:microsoft.com/office/officeart/2005/8/layout/vList2"/>
    <dgm:cxn modelId="{82FB54A0-83F7-49D1-9D09-3639FEA6984B}" type="presParOf" srcId="{5A3EFF9A-F367-4ACC-86A8-F398C88D02EA}" destId="{B7AD9586-8808-4CD7-88D8-C0803E02FE13}" srcOrd="3" destOrd="0" presId="urn:microsoft.com/office/officeart/2005/8/layout/vList2"/>
    <dgm:cxn modelId="{C744CC40-7658-4AD6-B46E-59E86734DC4C}" type="presParOf" srcId="{5A3EFF9A-F367-4ACC-86A8-F398C88D02EA}" destId="{D2C2071E-A4D5-419C-8483-A7AFA53E459A}" srcOrd="4" destOrd="0" presId="urn:microsoft.com/office/officeart/2005/8/layout/vList2"/>
    <dgm:cxn modelId="{E7F556BF-CA28-4014-800C-9A2675C5B49A}" type="presParOf" srcId="{5A3EFF9A-F367-4ACC-86A8-F398C88D02EA}" destId="{C293183F-7D42-417B-BD2D-332522782D89}" srcOrd="5" destOrd="0" presId="urn:microsoft.com/office/officeart/2005/8/layout/vList2"/>
    <dgm:cxn modelId="{68A17E69-38EA-4437-8CFC-0A92EFD226EC}" type="presParOf" srcId="{5A3EFF9A-F367-4ACC-86A8-F398C88D02EA}" destId="{35E796B4-42ED-45B0-A9FB-F3203E892625}" srcOrd="6" destOrd="0" presId="urn:microsoft.com/office/officeart/2005/8/layout/vList2"/>
    <dgm:cxn modelId="{0941AB19-2386-4EE5-8E28-1F21316FD09B}" type="presParOf" srcId="{5A3EFF9A-F367-4ACC-86A8-F398C88D02EA}" destId="{8D00EFA5-26D5-4F23-8185-29D6CF71ED24}" srcOrd="7" destOrd="0" presId="urn:microsoft.com/office/officeart/2005/8/layout/vList2"/>
    <dgm:cxn modelId="{F38A1154-D2AE-4288-A675-076182139BBB}" type="presParOf" srcId="{5A3EFF9A-F367-4ACC-86A8-F398C88D02EA}" destId="{C1A97791-6DDE-4DA1-801F-8B22B1A0E999}" srcOrd="8" destOrd="0" presId="urn:microsoft.com/office/officeart/2005/8/layout/vList2"/>
    <dgm:cxn modelId="{94B5F9B3-D4CC-4968-B241-5A8A832C62C7}" type="presParOf" srcId="{5A3EFF9A-F367-4ACC-86A8-F398C88D02EA}" destId="{F0D7647E-5BC6-4579-AA48-6FA62ABFEE34}" srcOrd="9" destOrd="0" presId="urn:microsoft.com/office/officeart/2005/8/layout/vList2"/>
    <dgm:cxn modelId="{BA2E6CBC-5559-46D5-AF06-0DCA7B4F9671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Balancing Fiction and Nonfiction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Building Knowledge in the Disciplines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Staircase of Complexity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Text-Based Answers (close reading)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Nonfiction Writing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Academic Vocabulary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96A2E-81FA-4A06-8E3F-1BBE17FF7536}" type="presOf" srcId="{DE62BDAE-F056-4109-B750-3BE1E9CE45A4}" destId="{3B6DEDBF-E94E-44F2-809A-1A9E6BA0BEF4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77111297-BD56-4F4F-89C0-D2B3B2E41DBD}" type="presOf" srcId="{3BAE51F6-EC1A-4038-A716-C5A53A7A8B72}" destId="{D2C2071E-A4D5-419C-8483-A7AFA53E459A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B3B11150-3EB3-4BFC-A736-B5CE20B15E4E}" type="presOf" srcId="{A96FE5E6-31D2-41B0-8EFF-EA633C4F0905}" destId="{1CB5635C-B379-4B8D-9308-66093A46B1CF}" srcOrd="0" destOrd="0" presId="urn:microsoft.com/office/officeart/2005/8/layout/vList2"/>
    <dgm:cxn modelId="{FCC45BDE-CC0C-400C-8878-67D2FD770415}" type="presOf" srcId="{CDAD7960-CB94-4104-A6E5-633D81C6ABEB}" destId="{446BCCC1-A0C5-4982-949C-B1C10762DD66}" srcOrd="0" destOrd="0" presId="urn:microsoft.com/office/officeart/2005/8/layout/vList2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9FCACBF6-912F-492E-97DE-07EE569CA218}" type="presOf" srcId="{FF7FE4C2-9DBA-4C48-853E-6B11B9759D79}" destId="{5A3EFF9A-F367-4ACC-86A8-F398C88D02EA}" srcOrd="0" destOrd="0" presId="urn:microsoft.com/office/officeart/2005/8/layout/vList2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BFF1E262-029E-4E0E-8CFE-69897B11BA63}" type="presOf" srcId="{E492ADC0-A6CB-4130-B7B6-6BACD48A5450}" destId="{35E796B4-42ED-45B0-A9FB-F3203E892625}" srcOrd="0" destOrd="0" presId="urn:microsoft.com/office/officeart/2005/8/layout/vList2"/>
    <dgm:cxn modelId="{4D369556-057F-4294-9567-EAA829FDB0C2}" type="presOf" srcId="{D11D919B-B764-47CF-B520-360939207148}" destId="{C1A97791-6DDE-4DA1-801F-8B22B1A0E999}" srcOrd="0" destOrd="0" presId="urn:microsoft.com/office/officeart/2005/8/layout/vList2"/>
    <dgm:cxn modelId="{16C8D709-0494-43C8-8F75-C3CA2C6744DE}" type="presParOf" srcId="{5A3EFF9A-F367-4ACC-86A8-F398C88D02EA}" destId="{3B6DEDBF-E94E-44F2-809A-1A9E6BA0BEF4}" srcOrd="0" destOrd="0" presId="urn:microsoft.com/office/officeart/2005/8/layout/vList2"/>
    <dgm:cxn modelId="{34C2EFE2-1EF3-439B-B8B7-2A6B36579E17}" type="presParOf" srcId="{5A3EFF9A-F367-4ACC-86A8-F398C88D02EA}" destId="{1952C137-EF57-45AB-B033-5DF4EB72CB5E}" srcOrd="1" destOrd="0" presId="urn:microsoft.com/office/officeart/2005/8/layout/vList2"/>
    <dgm:cxn modelId="{A91BD5F0-A23F-488C-8476-61663D7F3894}" type="presParOf" srcId="{5A3EFF9A-F367-4ACC-86A8-F398C88D02EA}" destId="{446BCCC1-A0C5-4982-949C-B1C10762DD66}" srcOrd="2" destOrd="0" presId="urn:microsoft.com/office/officeart/2005/8/layout/vList2"/>
    <dgm:cxn modelId="{D8205E76-58AB-4B65-A7DC-72A174CDB184}" type="presParOf" srcId="{5A3EFF9A-F367-4ACC-86A8-F398C88D02EA}" destId="{B7AD9586-8808-4CD7-88D8-C0803E02FE13}" srcOrd="3" destOrd="0" presId="urn:microsoft.com/office/officeart/2005/8/layout/vList2"/>
    <dgm:cxn modelId="{9EF4302D-13FA-46AC-88A8-98A554EE0F50}" type="presParOf" srcId="{5A3EFF9A-F367-4ACC-86A8-F398C88D02EA}" destId="{D2C2071E-A4D5-419C-8483-A7AFA53E459A}" srcOrd="4" destOrd="0" presId="urn:microsoft.com/office/officeart/2005/8/layout/vList2"/>
    <dgm:cxn modelId="{6672575B-DE7A-4006-B8A6-D8AD18738E3A}" type="presParOf" srcId="{5A3EFF9A-F367-4ACC-86A8-F398C88D02EA}" destId="{C293183F-7D42-417B-BD2D-332522782D89}" srcOrd="5" destOrd="0" presId="urn:microsoft.com/office/officeart/2005/8/layout/vList2"/>
    <dgm:cxn modelId="{6CFD072D-D5D6-4187-ADE6-34D50D488C65}" type="presParOf" srcId="{5A3EFF9A-F367-4ACC-86A8-F398C88D02EA}" destId="{35E796B4-42ED-45B0-A9FB-F3203E892625}" srcOrd="6" destOrd="0" presId="urn:microsoft.com/office/officeart/2005/8/layout/vList2"/>
    <dgm:cxn modelId="{72EEBA10-BFF4-46C4-80AC-9D3992842396}" type="presParOf" srcId="{5A3EFF9A-F367-4ACC-86A8-F398C88D02EA}" destId="{8D00EFA5-26D5-4F23-8185-29D6CF71ED24}" srcOrd="7" destOrd="0" presId="urn:microsoft.com/office/officeart/2005/8/layout/vList2"/>
    <dgm:cxn modelId="{C245218C-555A-450B-A82A-C4C33F1C28A8}" type="presParOf" srcId="{5A3EFF9A-F367-4ACC-86A8-F398C88D02EA}" destId="{C1A97791-6DDE-4DA1-801F-8B22B1A0E999}" srcOrd="8" destOrd="0" presId="urn:microsoft.com/office/officeart/2005/8/layout/vList2"/>
    <dgm:cxn modelId="{BB121E9D-B5D0-4110-A957-A1DD9EA12E45}" type="presParOf" srcId="{5A3EFF9A-F367-4ACC-86A8-F398C88D02EA}" destId="{F0D7647E-5BC6-4579-AA48-6FA62ABFEE34}" srcOrd="9" destOrd="0" presId="urn:microsoft.com/office/officeart/2005/8/layout/vList2"/>
    <dgm:cxn modelId="{C2416728-FEEF-4A11-AD2B-1D6B109DB3EE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 (really, tri)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CC8C3138-8CC5-4245-877D-F76CDA5C0105}" type="presOf" srcId="{DE62BDAE-F056-4109-B750-3BE1E9CE45A4}" destId="{3B6DEDBF-E94E-44F2-809A-1A9E6BA0BEF4}" srcOrd="0" destOrd="0" presId="urn:microsoft.com/office/officeart/2005/8/layout/vList2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FA68AC02-4FEC-449C-A593-4E9E6C1B1D51}" type="presOf" srcId="{D11D919B-B764-47CF-B520-360939207148}" destId="{C1A97791-6DDE-4DA1-801F-8B22B1A0E999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4E3294F-9E40-458A-A773-2D27EB07E1EA}" type="presOf" srcId="{FF7FE4C2-9DBA-4C48-853E-6B11B9759D79}" destId="{5A3EFF9A-F367-4ACC-86A8-F398C88D02EA}" srcOrd="0" destOrd="0" presId="urn:microsoft.com/office/officeart/2005/8/layout/vList2"/>
    <dgm:cxn modelId="{6F1C6BC7-5714-4110-A7F2-64A77B1466AF}" type="presOf" srcId="{3BAE51F6-EC1A-4038-A716-C5A53A7A8B72}" destId="{D2C2071E-A4D5-419C-8483-A7AFA53E459A}" srcOrd="0" destOrd="0" presId="urn:microsoft.com/office/officeart/2005/8/layout/vList2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E92F1EB6-A4B9-4C77-954D-26A16AACEDAB}" type="presOf" srcId="{A96FE5E6-31D2-41B0-8EFF-EA633C4F0905}" destId="{1CB5635C-B379-4B8D-9308-66093A46B1CF}" srcOrd="0" destOrd="0" presId="urn:microsoft.com/office/officeart/2005/8/layout/vList2"/>
    <dgm:cxn modelId="{D2886D92-202B-4824-9CFB-D2CE74BC253F}" type="presOf" srcId="{E492ADC0-A6CB-4130-B7B6-6BACD48A5450}" destId="{35E796B4-42ED-45B0-A9FB-F3203E892625}" srcOrd="0" destOrd="0" presId="urn:microsoft.com/office/officeart/2005/8/layout/vList2"/>
    <dgm:cxn modelId="{E09DCA68-2158-4A83-814F-8F017A878DDF}" type="presOf" srcId="{CDAD7960-CB94-4104-A6E5-633D81C6ABEB}" destId="{446BCCC1-A0C5-4982-949C-B1C10762DD66}" srcOrd="0" destOrd="0" presId="urn:microsoft.com/office/officeart/2005/8/layout/vList2"/>
    <dgm:cxn modelId="{5283C823-7670-4AF6-BC93-FBB855BF24B6}" type="presParOf" srcId="{5A3EFF9A-F367-4ACC-86A8-F398C88D02EA}" destId="{3B6DEDBF-E94E-44F2-809A-1A9E6BA0BEF4}" srcOrd="0" destOrd="0" presId="urn:microsoft.com/office/officeart/2005/8/layout/vList2"/>
    <dgm:cxn modelId="{1DC3D6EB-F5F8-4682-A2F1-F4E1DAFD5BC6}" type="presParOf" srcId="{5A3EFF9A-F367-4ACC-86A8-F398C88D02EA}" destId="{1952C137-EF57-45AB-B033-5DF4EB72CB5E}" srcOrd="1" destOrd="0" presId="urn:microsoft.com/office/officeart/2005/8/layout/vList2"/>
    <dgm:cxn modelId="{1686BCDC-B7EE-4F56-8EC8-2508369DD555}" type="presParOf" srcId="{5A3EFF9A-F367-4ACC-86A8-F398C88D02EA}" destId="{446BCCC1-A0C5-4982-949C-B1C10762DD66}" srcOrd="2" destOrd="0" presId="urn:microsoft.com/office/officeart/2005/8/layout/vList2"/>
    <dgm:cxn modelId="{BDCBF8AB-AB28-4812-B2E0-88900FE0CB87}" type="presParOf" srcId="{5A3EFF9A-F367-4ACC-86A8-F398C88D02EA}" destId="{B7AD9586-8808-4CD7-88D8-C0803E02FE13}" srcOrd="3" destOrd="0" presId="urn:microsoft.com/office/officeart/2005/8/layout/vList2"/>
    <dgm:cxn modelId="{99D6F401-AA90-4DF4-8B7D-4835FE3529A6}" type="presParOf" srcId="{5A3EFF9A-F367-4ACC-86A8-F398C88D02EA}" destId="{D2C2071E-A4D5-419C-8483-A7AFA53E459A}" srcOrd="4" destOrd="0" presId="urn:microsoft.com/office/officeart/2005/8/layout/vList2"/>
    <dgm:cxn modelId="{52251B42-8D86-4134-81D1-CEEAA568D390}" type="presParOf" srcId="{5A3EFF9A-F367-4ACC-86A8-F398C88D02EA}" destId="{C293183F-7D42-417B-BD2D-332522782D89}" srcOrd="5" destOrd="0" presId="urn:microsoft.com/office/officeart/2005/8/layout/vList2"/>
    <dgm:cxn modelId="{E641844A-F3A8-4CAA-93F6-9B850D356662}" type="presParOf" srcId="{5A3EFF9A-F367-4ACC-86A8-F398C88D02EA}" destId="{35E796B4-42ED-45B0-A9FB-F3203E892625}" srcOrd="6" destOrd="0" presId="urn:microsoft.com/office/officeart/2005/8/layout/vList2"/>
    <dgm:cxn modelId="{CCD0B108-4B6B-4813-9028-08BA16A7740E}" type="presParOf" srcId="{5A3EFF9A-F367-4ACC-86A8-F398C88D02EA}" destId="{8D00EFA5-26D5-4F23-8185-29D6CF71ED24}" srcOrd="7" destOrd="0" presId="urn:microsoft.com/office/officeart/2005/8/layout/vList2"/>
    <dgm:cxn modelId="{9A088B42-B19E-4A3C-B339-1923B45D8337}" type="presParOf" srcId="{5A3EFF9A-F367-4ACC-86A8-F398C88D02EA}" destId="{C1A97791-6DDE-4DA1-801F-8B22B1A0E999}" srcOrd="8" destOrd="0" presId="urn:microsoft.com/office/officeart/2005/8/layout/vList2"/>
    <dgm:cxn modelId="{D665005C-832C-42DD-831C-F6A6CFAA808B}" type="presParOf" srcId="{5A3EFF9A-F367-4ACC-86A8-F398C88D02EA}" destId="{F0D7647E-5BC6-4579-AA48-6FA62ABFEE34}" srcOrd="9" destOrd="0" presId="urn:microsoft.com/office/officeart/2005/8/layout/vList2"/>
    <dgm:cxn modelId="{1AE13C6A-1A7B-42D6-9923-7017C41AB523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Focus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Coherence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Fluency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b="0" dirty="0" smtClean="0"/>
            <a:t>Deep Understanding</a:t>
          </a:r>
          <a:endParaRPr lang="en-US" b="0" dirty="0"/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Applications</a:t>
          </a:r>
          <a:endParaRPr lang="en-US" dirty="0"/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Dual Intensity (really, tri)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556593F3-BCE0-451B-A5A1-34AD76D6FBF4}" type="presOf" srcId="{FF7FE4C2-9DBA-4C48-853E-6B11B9759D79}" destId="{5A3EFF9A-F367-4ACC-86A8-F398C88D02EA}" srcOrd="0" destOrd="0" presId="urn:microsoft.com/office/officeart/2005/8/layout/vList2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D24AA941-3B05-4627-907D-590EB6F12BC4}" type="presOf" srcId="{3BAE51F6-EC1A-4038-A716-C5A53A7A8B72}" destId="{D2C2071E-A4D5-419C-8483-A7AFA53E459A}" srcOrd="0" destOrd="0" presId="urn:microsoft.com/office/officeart/2005/8/layout/vList2"/>
    <dgm:cxn modelId="{55B91E42-9476-4221-9802-EA31450EEED0}" type="presOf" srcId="{CDAD7960-CB94-4104-A6E5-633D81C6ABEB}" destId="{446BCCC1-A0C5-4982-949C-B1C10762DD66}" srcOrd="0" destOrd="0" presId="urn:microsoft.com/office/officeart/2005/8/layout/vList2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366DC217-6B88-4E52-B7DC-20F6629D6F77}" type="presOf" srcId="{A96FE5E6-31D2-41B0-8EFF-EA633C4F0905}" destId="{1CB5635C-B379-4B8D-9308-66093A46B1CF}" srcOrd="0" destOrd="0" presId="urn:microsoft.com/office/officeart/2005/8/layout/vList2"/>
    <dgm:cxn modelId="{3498E682-042D-4711-8C37-74674BA6DA10}" type="presOf" srcId="{D11D919B-B764-47CF-B520-360939207148}" destId="{C1A97791-6DDE-4DA1-801F-8B22B1A0E999}" srcOrd="0" destOrd="0" presId="urn:microsoft.com/office/officeart/2005/8/layout/vList2"/>
    <dgm:cxn modelId="{22A84D31-EE98-4ED8-B9EE-0D4D54076872}" type="presOf" srcId="{DE62BDAE-F056-4109-B750-3BE1E9CE45A4}" destId="{3B6DEDBF-E94E-44F2-809A-1A9E6BA0BEF4}" srcOrd="0" destOrd="0" presId="urn:microsoft.com/office/officeart/2005/8/layout/vList2"/>
    <dgm:cxn modelId="{A7B5EE8C-7C1C-4414-A7FB-1299D9617A5E}" type="presOf" srcId="{E492ADC0-A6CB-4130-B7B6-6BACD48A5450}" destId="{35E796B4-42ED-45B0-A9FB-F3203E892625}" srcOrd="0" destOrd="0" presId="urn:microsoft.com/office/officeart/2005/8/layout/vList2"/>
    <dgm:cxn modelId="{79F9D1B8-BDD0-45F8-B92E-E566EAE5550B}" type="presParOf" srcId="{5A3EFF9A-F367-4ACC-86A8-F398C88D02EA}" destId="{3B6DEDBF-E94E-44F2-809A-1A9E6BA0BEF4}" srcOrd="0" destOrd="0" presId="urn:microsoft.com/office/officeart/2005/8/layout/vList2"/>
    <dgm:cxn modelId="{00C550A6-6E28-4520-9004-7F4739B83544}" type="presParOf" srcId="{5A3EFF9A-F367-4ACC-86A8-F398C88D02EA}" destId="{1952C137-EF57-45AB-B033-5DF4EB72CB5E}" srcOrd="1" destOrd="0" presId="urn:microsoft.com/office/officeart/2005/8/layout/vList2"/>
    <dgm:cxn modelId="{4E55E593-5236-45B3-988E-E2C55E5756B5}" type="presParOf" srcId="{5A3EFF9A-F367-4ACC-86A8-F398C88D02EA}" destId="{446BCCC1-A0C5-4982-949C-B1C10762DD66}" srcOrd="2" destOrd="0" presId="urn:microsoft.com/office/officeart/2005/8/layout/vList2"/>
    <dgm:cxn modelId="{2AD4EC1F-D014-4FCE-B1EC-5AE3A0462D34}" type="presParOf" srcId="{5A3EFF9A-F367-4ACC-86A8-F398C88D02EA}" destId="{B7AD9586-8808-4CD7-88D8-C0803E02FE13}" srcOrd="3" destOrd="0" presId="urn:microsoft.com/office/officeart/2005/8/layout/vList2"/>
    <dgm:cxn modelId="{CA473276-6BD9-4F1A-8F7B-A4B4ECA6F1E9}" type="presParOf" srcId="{5A3EFF9A-F367-4ACC-86A8-F398C88D02EA}" destId="{D2C2071E-A4D5-419C-8483-A7AFA53E459A}" srcOrd="4" destOrd="0" presId="urn:microsoft.com/office/officeart/2005/8/layout/vList2"/>
    <dgm:cxn modelId="{B5456405-CCBD-4230-B058-44D71C293AC7}" type="presParOf" srcId="{5A3EFF9A-F367-4ACC-86A8-F398C88D02EA}" destId="{C293183F-7D42-417B-BD2D-332522782D89}" srcOrd="5" destOrd="0" presId="urn:microsoft.com/office/officeart/2005/8/layout/vList2"/>
    <dgm:cxn modelId="{F3A2CC4A-92A0-4165-829B-4881D05D45AD}" type="presParOf" srcId="{5A3EFF9A-F367-4ACC-86A8-F398C88D02EA}" destId="{35E796B4-42ED-45B0-A9FB-F3203E892625}" srcOrd="6" destOrd="0" presId="urn:microsoft.com/office/officeart/2005/8/layout/vList2"/>
    <dgm:cxn modelId="{358F338E-5D7D-4235-BFA7-CBA080593AA8}" type="presParOf" srcId="{5A3EFF9A-F367-4ACC-86A8-F398C88D02EA}" destId="{8D00EFA5-26D5-4F23-8185-29D6CF71ED24}" srcOrd="7" destOrd="0" presId="urn:microsoft.com/office/officeart/2005/8/layout/vList2"/>
    <dgm:cxn modelId="{2D3D12B6-B769-4FDF-900C-C29EA7D6FAF6}" type="presParOf" srcId="{5A3EFF9A-F367-4ACC-86A8-F398C88D02EA}" destId="{C1A97791-6DDE-4DA1-801F-8B22B1A0E999}" srcOrd="8" destOrd="0" presId="urn:microsoft.com/office/officeart/2005/8/layout/vList2"/>
    <dgm:cxn modelId="{7C987BE5-1694-40F8-AF1E-F19474D0C779}" type="presParOf" srcId="{5A3EFF9A-F367-4ACC-86A8-F398C88D02EA}" destId="{F0D7647E-5BC6-4579-AA48-6FA62ABFEE34}" srcOrd="9" destOrd="0" presId="urn:microsoft.com/office/officeart/2005/8/layout/vList2"/>
    <dgm:cxn modelId="{3DD13705-7834-4EAF-9B19-97EB771D542F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FE4C2-9DBA-4C48-853E-6B11B9759D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2BDAE-F056-4109-B750-3BE1E9CE45A4}">
      <dgm:prSet/>
      <dgm:spPr/>
      <dgm:t>
        <a:bodyPr/>
        <a:lstStyle/>
        <a:p>
          <a:pPr rtl="0"/>
          <a:r>
            <a:rPr lang="en-US" dirty="0" smtClean="0"/>
            <a:t>Away from facts</a:t>
          </a:r>
          <a:endParaRPr lang="en-US" dirty="0"/>
        </a:p>
      </dgm:t>
    </dgm:pt>
    <dgm:pt modelId="{7754B077-5826-451C-A74B-1626A37067F3}" type="parTrans" cxnId="{A23EB735-F7E9-4162-9A89-985B7C01A407}">
      <dgm:prSet/>
      <dgm:spPr/>
      <dgm:t>
        <a:bodyPr/>
        <a:lstStyle/>
        <a:p>
          <a:endParaRPr lang="en-US"/>
        </a:p>
      </dgm:t>
    </dgm:pt>
    <dgm:pt modelId="{8C888F76-EE84-435F-8F31-4860F8B88437}" type="sibTrans" cxnId="{A23EB735-F7E9-4162-9A89-985B7C01A407}">
      <dgm:prSet/>
      <dgm:spPr/>
      <dgm:t>
        <a:bodyPr/>
        <a:lstStyle/>
        <a:p>
          <a:endParaRPr lang="en-US"/>
        </a:p>
      </dgm:t>
    </dgm:pt>
    <dgm:pt modelId="{CDAD7960-CB94-4104-A6E5-633D81C6ABEB}">
      <dgm:prSet/>
      <dgm:spPr/>
      <dgm:t>
        <a:bodyPr/>
        <a:lstStyle/>
        <a:p>
          <a:pPr rtl="0"/>
          <a:r>
            <a:rPr lang="en-US" dirty="0" smtClean="0"/>
            <a:t>Focus on Conceptual Understanding</a:t>
          </a:r>
          <a:endParaRPr lang="en-US" dirty="0"/>
        </a:p>
      </dgm:t>
    </dgm:pt>
    <dgm:pt modelId="{5BFEFEF7-0C4C-4B5D-8C8D-38109B58C3C5}" type="parTrans" cxnId="{C66E857A-2F4D-4A03-8CCF-33B3480D8AAE}">
      <dgm:prSet/>
      <dgm:spPr/>
      <dgm:t>
        <a:bodyPr/>
        <a:lstStyle/>
        <a:p>
          <a:endParaRPr lang="en-US"/>
        </a:p>
      </dgm:t>
    </dgm:pt>
    <dgm:pt modelId="{59CE3415-34E2-4C10-A84D-F4107A6B1E5A}" type="sibTrans" cxnId="{C66E857A-2F4D-4A03-8CCF-33B3480D8AAE}">
      <dgm:prSet/>
      <dgm:spPr/>
      <dgm:t>
        <a:bodyPr/>
        <a:lstStyle/>
        <a:p>
          <a:endParaRPr lang="en-US"/>
        </a:p>
      </dgm:t>
    </dgm:pt>
    <dgm:pt modelId="{3BAE51F6-EC1A-4038-A716-C5A53A7A8B72}">
      <dgm:prSet/>
      <dgm:spPr/>
      <dgm:t>
        <a:bodyPr/>
        <a:lstStyle/>
        <a:p>
          <a:pPr rtl="0"/>
          <a:r>
            <a:rPr lang="en-US" dirty="0" smtClean="0"/>
            <a:t>Away from teacher and textbook</a:t>
          </a:r>
          <a:endParaRPr lang="en-US" dirty="0"/>
        </a:p>
      </dgm:t>
    </dgm:pt>
    <dgm:pt modelId="{11415F2A-1D5C-445A-A0AA-BA03E1022142}" type="parTrans" cxnId="{FAB6FDC0-927E-419B-B067-B5DD760B4846}">
      <dgm:prSet/>
      <dgm:spPr/>
      <dgm:t>
        <a:bodyPr/>
        <a:lstStyle/>
        <a:p>
          <a:endParaRPr lang="en-US"/>
        </a:p>
      </dgm:t>
    </dgm:pt>
    <dgm:pt modelId="{7F776920-DE81-4023-8C64-83CEF2EE9BA8}" type="sibTrans" cxnId="{FAB6FDC0-927E-419B-B067-B5DD760B4846}">
      <dgm:prSet/>
      <dgm:spPr/>
      <dgm:t>
        <a:bodyPr/>
        <a:lstStyle/>
        <a:p>
          <a:endParaRPr lang="en-US"/>
        </a:p>
      </dgm:t>
    </dgm:pt>
    <dgm:pt modelId="{E492ADC0-A6CB-4130-B7B6-6BACD48A5450}">
      <dgm:prSet/>
      <dgm:spPr/>
      <dgm:t>
        <a:bodyPr/>
        <a:lstStyle/>
        <a:p>
          <a:pPr rtl="0"/>
          <a:r>
            <a:rPr lang="en-US" b="0" dirty="0" smtClean="0"/>
            <a:t>Student Inquiry, Collaboration, and Informed Action</a:t>
          </a:r>
        </a:p>
      </dgm:t>
    </dgm:pt>
    <dgm:pt modelId="{33DEA663-0683-4286-8A6D-7DF5848CD485}" type="parTrans" cxnId="{C4252988-3777-430A-BEF9-D1855AB5D67C}">
      <dgm:prSet/>
      <dgm:spPr/>
      <dgm:t>
        <a:bodyPr/>
        <a:lstStyle/>
        <a:p>
          <a:endParaRPr lang="en-US"/>
        </a:p>
      </dgm:t>
    </dgm:pt>
    <dgm:pt modelId="{41182BEB-6B49-4A0F-8ED7-5CAE6011A162}" type="sibTrans" cxnId="{C4252988-3777-430A-BEF9-D1855AB5D67C}">
      <dgm:prSet/>
      <dgm:spPr/>
      <dgm:t>
        <a:bodyPr/>
        <a:lstStyle/>
        <a:p>
          <a:endParaRPr lang="en-US"/>
        </a:p>
      </dgm:t>
    </dgm:pt>
    <dgm:pt modelId="{D11D919B-B764-47CF-B520-360939207148}">
      <dgm:prSet/>
      <dgm:spPr/>
      <dgm:t>
        <a:bodyPr/>
        <a:lstStyle/>
        <a:p>
          <a:pPr rtl="0"/>
          <a:r>
            <a:rPr lang="en-US" dirty="0" smtClean="0"/>
            <a:t>Read, discuss, and write like social scientists</a:t>
          </a:r>
        </a:p>
      </dgm:t>
    </dgm:pt>
    <dgm:pt modelId="{00CC26D2-46EB-4AB0-810E-80491DD19076}" type="parTrans" cxnId="{867D7565-5143-496E-BDA2-8883D5A289DF}">
      <dgm:prSet/>
      <dgm:spPr/>
      <dgm:t>
        <a:bodyPr/>
        <a:lstStyle/>
        <a:p>
          <a:endParaRPr lang="en-US"/>
        </a:p>
      </dgm:t>
    </dgm:pt>
    <dgm:pt modelId="{CBBD98FD-F9DF-4A0E-A7F9-E6FEFEAC0740}" type="sibTrans" cxnId="{867D7565-5143-496E-BDA2-8883D5A289DF}">
      <dgm:prSet/>
      <dgm:spPr/>
      <dgm:t>
        <a:bodyPr/>
        <a:lstStyle/>
        <a:p>
          <a:endParaRPr lang="en-US"/>
        </a:p>
      </dgm:t>
    </dgm:pt>
    <dgm:pt modelId="{A96FE5E6-31D2-41B0-8EFF-EA633C4F0905}">
      <dgm:prSet/>
      <dgm:spPr/>
      <dgm:t>
        <a:bodyPr/>
        <a:lstStyle/>
        <a:p>
          <a:pPr rtl="0"/>
          <a:r>
            <a:rPr lang="en-US" dirty="0" smtClean="0"/>
            <a:t>Purposefully Integrate Content and Skills</a:t>
          </a:r>
          <a:endParaRPr lang="en-US" dirty="0"/>
        </a:p>
      </dgm:t>
    </dgm:pt>
    <dgm:pt modelId="{501C15A4-9468-4805-B794-D64F88ED39E1}" type="parTrans" cxnId="{A0AF7DA2-609A-4E6D-9E64-B987FA30D812}">
      <dgm:prSet/>
      <dgm:spPr/>
      <dgm:t>
        <a:bodyPr/>
        <a:lstStyle/>
        <a:p>
          <a:endParaRPr lang="en-US"/>
        </a:p>
      </dgm:t>
    </dgm:pt>
    <dgm:pt modelId="{7E42A3D2-DE0F-452F-9AD3-40297C8A4F21}" type="sibTrans" cxnId="{A0AF7DA2-609A-4E6D-9E64-B987FA30D812}">
      <dgm:prSet/>
      <dgm:spPr/>
      <dgm:t>
        <a:bodyPr/>
        <a:lstStyle/>
        <a:p>
          <a:endParaRPr lang="en-US"/>
        </a:p>
      </dgm:t>
    </dgm:pt>
    <dgm:pt modelId="{5A3EFF9A-F367-4ACC-86A8-F398C88D02EA}" type="pres">
      <dgm:prSet presAssocID="{FF7FE4C2-9DBA-4C48-853E-6B11B9759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6DEDBF-E94E-44F2-809A-1A9E6BA0BEF4}" type="pres">
      <dgm:prSet presAssocID="{DE62BDAE-F056-4109-B750-3BE1E9CE45A4}" presName="parentText" presStyleLbl="node1" presStyleIdx="0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C137-EF57-45AB-B033-5DF4EB72CB5E}" type="pres">
      <dgm:prSet presAssocID="{8C888F76-EE84-435F-8F31-4860F8B88437}" presName="spacer" presStyleCnt="0"/>
      <dgm:spPr/>
    </dgm:pt>
    <dgm:pt modelId="{446BCCC1-A0C5-4982-949C-B1C10762DD66}" type="pres">
      <dgm:prSet presAssocID="{CDAD7960-CB94-4104-A6E5-633D81C6ABEB}" presName="parentText" presStyleLbl="node1" presStyleIdx="1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D9586-8808-4CD7-88D8-C0803E02FE13}" type="pres">
      <dgm:prSet presAssocID="{59CE3415-34E2-4C10-A84D-F4107A6B1E5A}" presName="spacer" presStyleCnt="0"/>
      <dgm:spPr/>
    </dgm:pt>
    <dgm:pt modelId="{D2C2071E-A4D5-419C-8483-A7AFA53E459A}" type="pres">
      <dgm:prSet presAssocID="{3BAE51F6-EC1A-4038-A716-C5A53A7A8B72}" presName="parentText" presStyleLbl="node1" presStyleIdx="2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3183F-7D42-417B-BD2D-332522782D89}" type="pres">
      <dgm:prSet presAssocID="{7F776920-DE81-4023-8C64-83CEF2EE9BA8}" presName="spacer" presStyleCnt="0"/>
      <dgm:spPr/>
    </dgm:pt>
    <dgm:pt modelId="{35E796B4-42ED-45B0-A9FB-F3203E892625}" type="pres">
      <dgm:prSet presAssocID="{E492ADC0-A6CB-4130-B7B6-6BACD48A5450}" presName="parentText" presStyleLbl="node1" presStyleIdx="3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0EFA5-26D5-4F23-8185-29D6CF71ED24}" type="pres">
      <dgm:prSet presAssocID="{41182BEB-6B49-4A0F-8ED7-5CAE6011A162}" presName="spacer" presStyleCnt="0"/>
      <dgm:spPr/>
    </dgm:pt>
    <dgm:pt modelId="{C1A97791-6DDE-4DA1-801F-8B22B1A0E999}" type="pres">
      <dgm:prSet presAssocID="{D11D919B-B764-47CF-B520-360939207148}" presName="parentText" presStyleLbl="node1" presStyleIdx="4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7647E-5BC6-4579-AA48-6FA62ABFEE34}" type="pres">
      <dgm:prSet presAssocID="{CBBD98FD-F9DF-4A0E-A7F9-E6FEFEAC0740}" presName="spacer" presStyleCnt="0"/>
      <dgm:spPr/>
    </dgm:pt>
    <dgm:pt modelId="{1CB5635C-B379-4B8D-9308-66093A46B1CF}" type="pres">
      <dgm:prSet presAssocID="{A96FE5E6-31D2-41B0-8EFF-EA633C4F0905}" presName="parentText" presStyleLbl="node1" presStyleIdx="5" presStyleCnt="6" custScaleX="924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696B4-E0EC-48EE-978B-3115544B3888}" type="presOf" srcId="{D11D919B-B764-47CF-B520-360939207148}" destId="{C1A97791-6DDE-4DA1-801F-8B22B1A0E999}" srcOrd="0" destOrd="0" presId="urn:microsoft.com/office/officeart/2005/8/layout/vList2"/>
    <dgm:cxn modelId="{C66E857A-2F4D-4A03-8CCF-33B3480D8AAE}" srcId="{FF7FE4C2-9DBA-4C48-853E-6B11B9759D79}" destId="{CDAD7960-CB94-4104-A6E5-633D81C6ABEB}" srcOrd="1" destOrd="0" parTransId="{5BFEFEF7-0C4C-4B5D-8C8D-38109B58C3C5}" sibTransId="{59CE3415-34E2-4C10-A84D-F4107A6B1E5A}"/>
    <dgm:cxn modelId="{FAB6FDC0-927E-419B-B067-B5DD760B4846}" srcId="{FF7FE4C2-9DBA-4C48-853E-6B11B9759D79}" destId="{3BAE51F6-EC1A-4038-A716-C5A53A7A8B72}" srcOrd="2" destOrd="0" parTransId="{11415F2A-1D5C-445A-A0AA-BA03E1022142}" sibTransId="{7F776920-DE81-4023-8C64-83CEF2EE9BA8}"/>
    <dgm:cxn modelId="{5DE3C8F2-0A8A-43AF-94FD-75581F51EB94}" type="presOf" srcId="{3BAE51F6-EC1A-4038-A716-C5A53A7A8B72}" destId="{D2C2071E-A4D5-419C-8483-A7AFA53E459A}" srcOrd="0" destOrd="0" presId="urn:microsoft.com/office/officeart/2005/8/layout/vList2"/>
    <dgm:cxn modelId="{632D4EAE-D0B9-4657-9FAF-2F5FF2DD4E27}" type="presOf" srcId="{DE62BDAE-F056-4109-B750-3BE1E9CE45A4}" destId="{3B6DEDBF-E94E-44F2-809A-1A9E6BA0BEF4}" srcOrd="0" destOrd="0" presId="urn:microsoft.com/office/officeart/2005/8/layout/vList2"/>
    <dgm:cxn modelId="{379A8436-C78A-4512-8703-F0BC9C948227}" type="presOf" srcId="{FF7FE4C2-9DBA-4C48-853E-6B11B9759D79}" destId="{5A3EFF9A-F367-4ACC-86A8-F398C88D02EA}" srcOrd="0" destOrd="0" presId="urn:microsoft.com/office/officeart/2005/8/layout/vList2"/>
    <dgm:cxn modelId="{C4252988-3777-430A-BEF9-D1855AB5D67C}" srcId="{FF7FE4C2-9DBA-4C48-853E-6B11B9759D79}" destId="{E492ADC0-A6CB-4130-B7B6-6BACD48A5450}" srcOrd="3" destOrd="0" parTransId="{33DEA663-0683-4286-8A6D-7DF5848CD485}" sibTransId="{41182BEB-6B49-4A0F-8ED7-5CAE6011A162}"/>
    <dgm:cxn modelId="{A23EB735-F7E9-4162-9A89-985B7C01A407}" srcId="{FF7FE4C2-9DBA-4C48-853E-6B11B9759D79}" destId="{DE62BDAE-F056-4109-B750-3BE1E9CE45A4}" srcOrd="0" destOrd="0" parTransId="{7754B077-5826-451C-A74B-1626A37067F3}" sibTransId="{8C888F76-EE84-435F-8F31-4860F8B88437}"/>
    <dgm:cxn modelId="{3E16F45E-5B59-4D37-B6EF-314A991645C7}" type="presOf" srcId="{A96FE5E6-31D2-41B0-8EFF-EA633C4F0905}" destId="{1CB5635C-B379-4B8D-9308-66093A46B1CF}" srcOrd="0" destOrd="0" presId="urn:microsoft.com/office/officeart/2005/8/layout/vList2"/>
    <dgm:cxn modelId="{A0AF7DA2-609A-4E6D-9E64-B987FA30D812}" srcId="{FF7FE4C2-9DBA-4C48-853E-6B11B9759D79}" destId="{A96FE5E6-31D2-41B0-8EFF-EA633C4F0905}" srcOrd="5" destOrd="0" parTransId="{501C15A4-9468-4805-B794-D64F88ED39E1}" sibTransId="{7E42A3D2-DE0F-452F-9AD3-40297C8A4F21}"/>
    <dgm:cxn modelId="{867D7565-5143-496E-BDA2-8883D5A289DF}" srcId="{FF7FE4C2-9DBA-4C48-853E-6B11B9759D79}" destId="{D11D919B-B764-47CF-B520-360939207148}" srcOrd="4" destOrd="0" parTransId="{00CC26D2-46EB-4AB0-810E-80491DD19076}" sibTransId="{CBBD98FD-F9DF-4A0E-A7F9-E6FEFEAC0740}"/>
    <dgm:cxn modelId="{93B22F72-C814-4FF8-BECD-E9F91C027232}" type="presOf" srcId="{E492ADC0-A6CB-4130-B7B6-6BACD48A5450}" destId="{35E796B4-42ED-45B0-A9FB-F3203E892625}" srcOrd="0" destOrd="0" presId="urn:microsoft.com/office/officeart/2005/8/layout/vList2"/>
    <dgm:cxn modelId="{0A9FF1D5-85DD-46CA-823A-1DC46285CD07}" type="presOf" srcId="{CDAD7960-CB94-4104-A6E5-633D81C6ABEB}" destId="{446BCCC1-A0C5-4982-949C-B1C10762DD66}" srcOrd="0" destOrd="0" presId="urn:microsoft.com/office/officeart/2005/8/layout/vList2"/>
    <dgm:cxn modelId="{70585FEB-7C4C-4E63-BCB9-654A161BB35D}" type="presParOf" srcId="{5A3EFF9A-F367-4ACC-86A8-F398C88D02EA}" destId="{3B6DEDBF-E94E-44F2-809A-1A9E6BA0BEF4}" srcOrd="0" destOrd="0" presId="urn:microsoft.com/office/officeart/2005/8/layout/vList2"/>
    <dgm:cxn modelId="{5DB3957B-5A66-42CA-B2A6-23797719062F}" type="presParOf" srcId="{5A3EFF9A-F367-4ACC-86A8-F398C88D02EA}" destId="{1952C137-EF57-45AB-B033-5DF4EB72CB5E}" srcOrd="1" destOrd="0" presId="urn:microsoft.com/office/officeart/2005/8/layout/vList2"/>
    <dgm:cxn modelId="{A367E1AC-16E9-4A9F-87F7-ACCFAACB7534}" type="presParOf" srcId="{5A3EFF9A-F367-4ACC-86A8-F398C88D02EA}" destId="{446BCCC1-A0C5-4982-949C-B1C10762DD66}" srcOrd="2" destOrd="0" presId="urn:microsoft.com/office/officeart/2005/8/layout/vList2"/>
    <dgm:cxn modelId="{E93A2F1B-3F7C-4109-AE0A-96B530DC6019}" type="presParOf" srcId="{5A3EFF9A-F367-4ACC-86A8-F398C88D02EA}" destId="{B7AD9586-8808-4CD7-88D8-C0803E02FE13}" srcOrd="3" destOrd="0" presId="urn:microsoft.com/office/officeart/2005/8/layout/vList2"/>
    <dgm:cxn modelId="{5C233764-EDF7-4663-BD82-65D323B83D61}" type="presParOf" srcId="{5A3EFF9A-F367-4ACC-86A8-F398C88D02EA}" destId="{D2C2071E-A4D5-419C-8483-A7AFA53E459A}" srcOrd="4" destOrd="0" presId="urn:microsoft.com/office/officeart/2005/8/layout/vList2"/>
    <dgm:cxn modelId="{60BD723E-B863-4E73-8107-C69361631E41}" type="presParOf" srcId="{5A3EFF9A-F367-4ACC-86A8-F398C88D02EA}" destId="{C293183F-7D42-417B-BD2D-332522782D89}" srcOrd="5" destOrd="0" presId="urn:microsoft.com/office/officeart/2005/8/layout/vList2"/>
    <dgm:cxn modelId="{2FAC5689-454C-4027-979C-E5A9420E7B66}" type="presParOf" srcId="{5A3EFF9A-F367-4ACC-86A8-F398C88D02EA}" destId="{35E796B4-42ED-45B0-A9FB-F3203E892625}" srcOrd="6" destOrd="0" presId="urn:microsoft.com/office/officeart/2005/8/layout/vList2"/>
    <dgm:cxn modelId="{359D66EE-95D6-405F-8A38-13E7C1FF481F}" type="presParOf" srcId="{5A3EFF9A-F367-4ACC-86A8-F398C88D02EA}" destId="{8D00EFA5-26D5-4F23-8185-29D6CF71ED24}" srcOrd="7" destOrd="0" presId="urn:microsoft.com/office/officeart/2005/8/layout/vList2"/>
    <dgm:cxn modelId="{6279F61A-6CE8-4FF9-9EAB-27CEA587050A}" type="presParOf" srcId="{5A3EFF9A-F367-4ACC-86A8-F398C88D02EA}" destId="{C1A97791-6DDE-4DA1-801F-8B22B1A0E999}" srcOrd="8" destOrd="0" presId="urn:microsoft.com/office/officeart/2005/8/layout/vList2"/>
    <dgm:cxn modelId="{FE970EA5-9309-4EFA-968F-3A5CF4EF72EE}" type="presParOf" srcId="{5A3EFF9A-F367-4ACC-86A8-F398C88D02EA}" destId="{F0D7647E-5BC6-4579-AA48-6FA62ABFEE34}" srcOrd="9" destOrd="0" presId="urn:microsoft.com/office/officeart/2005/8/layout/vList2"/>
    <dgm:cxn modelId="{43B1A585-5466-41F3-B56F-15675BB0C2BF}" type="presParOf" srcId="{5A3EFF9A-F367-4ACC-86A8-F398C88D02EA}" destId="{1CB5635C-B379-4B8D-9308-66093A46B1C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Balancing Fiction and Nonfiction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Building Knowledge in the Disciplines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Staircase of Complexity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Text-Based Answers (close reading)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Nonfiction Writing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Academic Vocabulary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Balancing Fiction and Nonfiction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Building Knowledge in the Disciplines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Staircase of Complexity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Text-Based Answers (close reading)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Nonfiction Writing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Academic Vocabulary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Coherence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Fluency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Deep Understanding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Dual Intensity (really, tri)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</a:t>
          </a:r>
          <a:endParaRPr lang="en-US" sz="29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Coherence</a:t>
          </a:r>
          <a:endParaRPr lang="en-US" sz="29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Fluency</a:t>
          </a:r>
          <a:endParaRPr lang="en-US" sz="29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dirty="0" smtClean="0"/>
            <a:t>Deep Understanding</a:t>
          </a:r>
          <a:endParaRPr lang="en-US" sz="2900" b="0" kern="1200" dirty="0"/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Applications</a:t>
          </a:r>
          <a:endParaRPr lang="en-US" sz="2900" kern="1200" dirty="0"/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Dual Intensity (really, tri)</a:t>
          </a:r>
          <a:endParaRPr lang="en-US" sz="2900" kern="1200" dirty="0"/>
        </a:p>
      </dsp:txBody>
      <dsp:txXfrm>
        <a:off x="351460" y="3974653"/>
        <a:ext cx="7704479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EDBF-E94E-44F2-809A-1A9E6BA0BEF4}">
      <dsp:nvSpPr>
        <dsp:cNvPr id="0" name=""/>
        <dsp:cNvSpPr/>
      </dsp:nvSpPr>
      <dsp:spPr>
        <a:xfrm>
          <a:off x="317505" y="4527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Away from facts</a:t>
          </a:r>
          <a:endParaRPr lang="en-US" sz="2800" kern="1200" dirty="0"/>
        </a:p>
      </dsp:txBody>
      <dsp:txXfrm>
        <a:off x="351460" y="79228"/>
        <a:ext cx="7704479" cy="627655"/>
      </dsp:txXfrm>
    </dsp:sp>
    <dsp:sp modelId="{446BCCC1-A0C5-4982-949C-B1C10762DD66}">
      <dsp:nvSpPr>
        <dsp:cNvPr id="0" name=""/>
        <dsp:cNvSpPr/>
      </dsp:nvSpPr>
      <dsp:spPr>
        <a:xfrm>
          <a:off x="317505" y="82435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on Conceptual Understanding</a:t>
          </a:r>
          <a:endParaRPr lang="en-US" sz="2800" kern="1200" dirty="0"/>
        </a:p>
      </dsp:txBody>
      <dsp:txXfrm>
        <a:off x="351460" y="858313"/>
        <a:ext cx="7704479" cy="627655"/>
      </dsp:txXfrm>
    </dsp:sp>
    <dsp:sp modelId="{D2C2071E-A4D5-419C-8483-A7AFA53E459A}">
      <dsp:nvSpPr>
        <dsp:cNvPr id="0" name=""/>
        <dsp:cNvSpPr/>
      </dsp:nvSpPr>
      <dsp:spPr>
        <a:xfrm>
          <a:off x="317505" y="160344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Away from teacher and textbook</a:t>
          </a:r>
          <a:endParaRPr lang="en-US" sz="2800" kern="1200" dirty="0"/>
        </a:p>
      </dsp:txBody>
      <dsp:txXfrm>
        <a:off x="351460" y="1637398"/>
        <a:ext cx="7704479" cy="627655"/>
      </dsp:txXfrm>
    </dsp:sp>
    <dsp:sp modelId="{35E796B4-42ED-45B0-A9FB-F3203E892625}">
      <dsp:nvSpPr>
        <dsp:cNvPr id="0" name=""/>
        <dsp:cNvSpPr/>
      </dsp:nvSpPr>
      <dsp:spPr>
        <a:xfrm>
          <a:off x="317505" y="238252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Student Inquiry, Collaboration, and Informed Action</a:t>
          </a:r>
        </a:p>
      </dsp:txBody>
      <dsp:txXfrm>
        <a:off x="351460" y="2416483"/>
        <a:ext cx="7704479" cy="627655"/>
      </dsp:txXfrm>
    </dsp:sp>
    <dsp:sp modelId="{C1A97791-6DDE-4DA1-801F-8B22B1A0E999}">
      <dsp:nvSpPr>
        <dsp:cNvPr id="0" name=""/>
        <dsp:cNvSpPr/>
      </dsp:nvSpPr>
      <dsp:spPr>
        <a:xfrm>
          <a:off x="317505" y="3161613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Read, discuss, and write like social scientists</a:t>
          </a:r>
        </a:p>
      </dsp:txBody>
      <dsp:txXfrm>
        <a:off x="351460" y="3195568"/>
        <a:ext cx="7704479" cy="627655"/>
      </dsp:txXfrm>
    </dsp:sp>
    <dsp:sp modelId="{1CB5635C-B379-4B8D-9308-66093A46B1CF}">
      <dsp:nvSpPr>
        <dsp:cNvPr id="0" name=""/>
        <dsp:cNvSpPr/>
      </dsp:nvSpPr>
      <dsp:spPr>
        <a:xfrm>
          <a:off x="317505" y="3940698"/>
          <a:ext cx="7772389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Purposefully Integrate Content and Skills</a:t>
          </a:r>
          <a:endParaRPr lang="en-US" sz="2800" kern="1200" dirty="0"/>
        </a:p>
      </dsp:txBody>
      <dsp:txXfrm>
        <a:off x="351460" y="3974653"/>
        <a:ext cx="7704479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0.27754</cdr:x>
      <cdr:y>0.11576</cdr:y>
    </cdr:from>
    <cdr:to>
      <cdr:x>0.49363</cdr:x>
      <cdr:y>0.33206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66578" y="632467"/>
          <a:ext cx="1531075" cy="118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/>
            <a:t>Standard 1</a:t>
          </a:r>
        </a:p>
        <a:p xmlns:a="http://schemas.openxmlformats.org/drawingml/2006/main">
          <a:pPr algn="ctr"/>
          <a:r>
            <a:rPr lang="en-US" sz="1400" b="1" dirty="0" smtClean="0"/>
            <a:t>Knowledge of</a:t>
          </a:r>
          <a:br>
            <a:rPr lang="en-US" sz="1400" b="1" dirty="0" smtClean="0"/>
          </a:br>
          <a:r>
            <a:rPr lang="en-US" sz="1400" b="1" dirty="0" smtClean="0"/>
            <a:t>Students</a:t>
          </a:r>
        </a:p>
        <a:p xmlns:a="http://schemas.openxmlformats.org/drawingml/2006/main">
          <a:pPr algn="ctr"/>
          <a:r>
            <a:rPr lang="en-US" sz="1400" b="1" dirty="0" smtClean="0"/>
            <a:t>And Student</a:t>
          </a:r>
          <a:br>
            <a:rPr lang="en-US" sz="1400" b="1" dirty="0" smtClean="0"/>
          </a:br>
          <a:r>
            <a:rPr lang="en-US" sz="1400" b="1" dirty="0" smtClean="0"/>
            <a:t>Learning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0.50939</cdr:x>
      <cdr:y>0.13462</cdr:y>
    </cdr:from>
    <cdr:to>
      <cdr:x>0.72291</cdr:x>
      <cdr:y>0.35837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6418" y="865909"/>
          <a:ext cx="1828800" cy="1447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0.52006</cdr:x>
      <cdr:y>0.0989</cdr:y>
    </cdr:from>
    <cdr:to>
      <cdr:x>0.68185</cdr:x>
      <cdr:y>0.32269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4816" y="628305"/>
          <a:ext cx="1333040" cy="1421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2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Knowledge of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Content and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Instructional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Planning</a:t>
          </a:r>
          <a:endParaRPr lang="en-US" sz="11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0.61602</cdr:x>
      <cdr:y>0.39378</cdr:y>
    </cdr:from>
    <cdr:to>
      <cdr:x>0.83868</cdr:x>
      <cdr:y>0.51155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60818" y="2542309"/>
          <a:ext cx="1905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3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Instructional Practice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0.60498</cdr:x>
      <cdr:y>0.61464</cdr:y>
    </cdr:from>
    <cdr:to>
      <cdr:x>0.80086</cdr:x>
      <cdr:y>0.78742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84532" y="3904918"/>
          <a:ext cx="1613825" cy="1097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chemeClr val="bg1"/>
              </a:solidFill>
            </a:rPr>
            <a:t>Standard 4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Learning</a:t>
          </a:r>
          <a:br>
            <a:rPr lang="en-US" sz="1400" b="1" dirty="0" smtClean="0">
              <a:solidFill>
                <a:schemeClr val="bg1"/>
              </a:solidFill>
            </a:rPr>
          </a:br>
          <a:r>
            <a:rPr lang="en-US" sz="1400" b="1" dirty="0" smtClean="0">
              <a:solidFill>
                <a:schemeClr val="bg1"/>
              </a:solidFill>
            </a:rPr>
            <a:t>Environment</a:t>
          </a:r>
          <a:endParaRPr lang="en-US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0.40581</cdr:x>
      <cdr:y>0.77116</cdr:y>
    </cdr:from>
    <cdr:to>
      <cdr:x>0.60131</cdr:x>
      <cdr:y>0.91279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5437" y="4213406"/>
          <a:ext cx="1385243" cy="77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</a:t>
          </a:r>
          <a:r>
            <a:rPr lang="en-US" sz="1400" b="1" dirty="0" smtClean="0">
              <a:solidFill>
                <a:srgbClr val="000000"/>
              </a:solidFill>
            </a:rPr>
            <a:t> 5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Assessment for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Student Learning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0.19116</cdr:x>
      <cdr:y>0.59933</cdr:y>
    </cdr:from>
    <cdr:to>
      <cdr:x>0.43159</cdr:x>
      <cdr:y>0.72891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54513" y="3274603"/>
          <a:ext cx="1703601" cy="707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u="sng" dirty="0" smtClean="0">
              <a:solidFill>
                <a:srgbClr val="000000"/>
              </a:solidFill>
            </a:rPr>
            <a:t>Standard 6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Professional </a:t>
          </a:r>
        </a:p>
        <a:p xmlns:a="http://schemas.openxmlformats.org/drawingml/2006/main">
          <a:pPr algn="ctr"/>
          <a:r>
            <a:rPr lang="en-US" sz="1400" b="1" dirty="0" smtClean="0">
              <a:solidFill>
                <a:srgbClr val="000000"/>
              </a:solidFill>
            </a:rPr>
            <a:t>Responsibilities</a:t>
          </a:r>
          <a:endParaRPr lang="en-US" sz="14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0.68736</cdr:x>
      <cdr:y>0.91234</cdr:y>
    </cdr:from>
    <cdr:to>
      <cdr:x>0.794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70418" y="5895108"/>
          <a:ext cx="914400" cy="561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0.69292</cdr:x>
      <cdr:y>0.89328</cdr:y>
    </cdr:from>
    <cdr:to>
      <cdr:x>0.93761</cdr:x>
      <cdr:y>0.95955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818892" y="5770442"/>
          <a:ext cx="2036651" cy="429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00FF"/>
              </a:solidFill>
            </a:rPr>
            <a:t> </a:t>
          </a:r>
          <a:endParaRPr lang="en-US" sz="1600" b="1" dirty="0">
            <a:solidFill>
              <a:srgbClr val="0000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8/22/2015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8/22/2015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68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71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73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74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Kim’s Op-Ed from the</a:t>
            </a:r>
            <a:r>
              <a:rPr lang="en-US" baseline="0" dirty="0" smtClean="0"/>
              <a:t> Boston Globe; include 15 minute break.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FCCCA-C227-4F9E-A27C-C905A7DD85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0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77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a break after the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FCCCA-C227-4F9E-A27C-C905A7DD859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 dirty="0"/>
              <a:t>NOTES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09F5D-B6C8-40D7-A9D0-765C6503DC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000" b="1" dirty="0"/>
              <a:t>Need for a common languages. Even thought we had a convergent sense of what should be occurring in a classroom, we all have different descriptors and ways of talking about it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609F5D-B6C8-40D7-A9D0-765C6503DC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4EE2B3-1997-4035-9B18-49A0E747FC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70A364-9152-4C41-BE49-521F9F335079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58D70-6654-4E01-AEEF-7E5F591AA17A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BDAF1-006D-4936-9989-7F7005DF6522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BBDAF1-006D-4936-9989-7F7005DF6522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5C875B-06D1-49F8-BDAD-C9FBCD1E87B7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A10BF-9D0C-4FDD-B8BC-F9D480E7B8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100" b="1" dirty="0"/>
              <a:t>NOTES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71AF0-9260-4661-952E-560F390A2B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Watch 15 minutes of a lesson. Use math “best deal” video? 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 smtClean="0"/>
              <a:t>Use sticky dots to record the spread</a:t>
            </a:r>
            <a:r>
              <a:rPr lang="en-US" sz="1000" b="1" baseline="0" dirty="0" smtClean="0"/>
              <a:t> of the scores.</a:t>
            </a: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FAFBC-FDB4-4E03-9129-1B9FBFE9D06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311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sz="1000" b="1" dirty="0"/>
              <a:t>We have to make sure we chart these pieces of “evidence” for use later!!!</a:t>
            </a: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6124C-8073-4E60-8BD4-98136E55327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9CFDD-BEB1-4F50-9C7E-6EF51546149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dirty="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F67FF-33C0-4336-8F11-77AD959B9E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dirty="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Arial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617BB-95F0-4A17-A351-A481F18E9C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 dirty="0">
              <a:latin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2" tIns="46587" rIns="93172" bIns="46587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673500-4E84-4353-9310-A9CEDE65DC92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 dirty="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2" tIns="46587" rIns="93172" bIns="46587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98D6D7-9C9A-4AAF-8499-6E6CA5E0BF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dirty="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5"/>
          <p:cNvSpPr>
            <a:spLocks noGrp="1"/>
          </p:cNvSpPr>
          <p:nvPr/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</p:spPr>
        <p:txBody>
          <a:bodyPr lIns="93172" tIns="46587" rIns="93172" bIns="46587"/>
          <a:lstStyle/>
          <a:p>
            <a:r>
              <a:rPr lang="en-US" sz="1200" b="1" dirty="0">
                <a:latin typeface="Calibri" pitchFamily="34" charset="0"/>
              </a:rPr>
              <a:t>NOTES</a:t>
            </a: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a table, t</a:t>
            </a:r>
            <a:r>
              <a:rPr lang="en-US" dirty="0" smtClean="0"/>
              <a:t>hink</a:t>
            </a:r>
            <a:r>
              <a:rPr lang="en-US" baseline="0" dirty="0" smtClean="0"/>
              <a:t> of a HEDI scale for an example other than swimming. Ask one or two tables to share.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978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0CC60-19C0-414C-BADF-40307FFC68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 dirty="0">
              <a:latin typeface="Arial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/>
            <a:fld id="{44AFA42C-5187-4AAA-9601-071F33478D8C}" type="slidenum">
              <a:rPr lang="en-US" sz="1200">
                <a:latin typeface="Calibri" pitchFamily="34" charset="0"/>
              </a:rPr>
              <a:pPr algn="r"/>
              <a:t>117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b="1" dirty="0"/>
              <a:t>NOTES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0CC60-19C0-414C-BADF-40307FFC68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dirty="0">
              <a:latin typeface="Arial" charset="0"/>
            </a:endParaRP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/>
            <a:fld id="{44AFA42C-5187-4AAA-9601-071F33478D8C}" type="slidenum">
              <a:rPr lang="en-US" sz="1200">
                <a:latin typeface="Calibri" pitchFamily="34" charset="0"/>
              </a:rPr>
              <a:pPr algn="r"/>
              <a:t>118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b="1" dirty="0"/>
              <a:t>NOTES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FAFBC-FDB4-4E03-9129-1B9FBFE9D06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311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34D27-7083-4FA5-BFF7-9E8828ABAE1D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61238B-DA51-4640-A97E-ACB9874601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If the state-provided score is ineffective and an additional growth</a:t>
            </a:r>
            <a:r>
              <a:rPr lang="en-US" baseline="0" dirty="0" smtClean="0"/>
              <a:t> component is included and also ineffective the teacher can be rated no high than ineffective.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84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Click</a:t>
            </a:r>
            <a:r>
              <a:rPr lang="en-US" baseline="0" dirty="0" smtClean="0"/>
              <a:t> on picture to access video clips. Use in order.</a:t>
            </a: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2B854-1969-4BA7-866D-B986610F30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6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8596C-CD83-4A90-9C32-8F21C9416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6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8596C-CD83-4A90-9C32-8F21C9416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316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8596C-CD83-4A90-9C32-8F21C9416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43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C685D-C5F7-4256-85F1-CA2F298CEA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9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1F2C56-33C1-41FB-901B-9D2A2924F4D9}" type="slidenum">
              <a:rPr lang="en-US" smtClean="0"/>
              <a:pPr eaLnBrk="1" hangingPunct="1"/>
              <a:t>66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8/22/2015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7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3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9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5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5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4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B615F9-43CD-43DF-A97F-E4FF76C44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60A0C3-3E23-4F86-B53C-048C9ED8E2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://usny.nysed.gov/rttt/teachers-leaders/plans/home.html" TargetMode="Externa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hyperlink" Target="http://www.youtube.com/user/oggie444" TargetMode="Externa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cmboces.org/teacherpage.cfm?teacher=1602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SLOs.pptx" TargetMode="Externa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../Videos/man%20vs%20tiger.mp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Lead Evaluator Training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Ground Rules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No one in the room has all the answers; we all have regulatory questions and concerns we have to work out in our districts</a:t>
            </a:r>
          </a:p>
          <a:p>
            <a:r>
              <a:rPr lang="en-US" dirty="0">
                <a:latin typeface="Arial"/>
                <a:cs typeface="Arial"/>
              </a:rPr>
              <a:t>Remember that we’re leaders</a:t>
            </a:r>
          </a:p>
          <a:p>
            <a:r>
              <a:rPr lang="en-US" dirty="0">
                <a:latin typeface="Arial"/>
                <a:cs typeface="Arial"/>
              </a:rPr>
              <a:t>Improving teaching and learning is the point</a:t>
            </a:r>
          </a:p>
          <a:p>
            <a:r>
              <a:rPr lang="en-US" dirty="0">
                <a:latin typeface="Arial"/>
                <a:cs typeface="Arial"/>
              </a:rPr>
              <a:t>The State has high standards for observers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when they observe teachers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0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7127914" cy="46821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There are three priorities in the Teaching Standards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Constructivism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br>
              <a:rPr lang="en-US" dirty="0" smtClean="0"/>
            </a:br>
            <a:r>
              <a:rPr lang="en-US" dirty="0" smtClean="0"/>
              <a:t>Readiness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77" y="2213089"/>
            <a:ext cx="4106824" cy="41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3791" y="3723028"/>
            <a:ext cx="2454482" cy="804041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955652" y="3943749"/>
            <a:ext cx="515323" cy="3404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26854" y="3864918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PRIORITIES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3105807" cy="46821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Engagement: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Zone of proximal development</a:t>
            </a:r>
          </a:p>
          <a:p>
            <a:r>
              <a:rPr lang="en-US" dirty="0" smtClean="0"/>
              <a:t>Every student (ELLS, SWD, too)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141097" y="1489745"/>
            <a:ext cx="4106824" cy="4106824"/>
            <a:chOff x="4141097" y="1489745"/>
            <a:chExt cx="4106824" cy="41068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097" y="1489745"/>
              <a:ext cx="4106824" cy="410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981903" y="3026980"/>
              <a:ext cx="2454482" cy="804041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44966" y="3168870"/>
              <a:ext cx="239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rial Narrow" pitchFamily="34" charset="0"/>
                </a:rPr>
                <a:t>ENGAGEMENT</a:t>
              </a:r>
              <a:endParaRPr lang="en-US" sz="2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9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399"/>
            <a:ext cx="2979683" cy="4682169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Constructivism:</a:t>
            </a:r>
          </a:p>
          <a:p>
            <a:r>
              <a:rPr lang="en-US" dirty="0" smtClean="0"/>
              <a:t>Making connections</a:t>
            </a:r>
          </a:p>
          <a:p>
            <a:r>
              <a:rPr lang="en-US" dirty="0" smtClean="0"/>
              <a:t>Making meaning</a:t>
            </a:r>
          </a:p>
          <a:p>
            <a:r>
              <a:rPr lang="en-US" dirty="0" smtClean="0"/>
              <a:t>Relate to world outside</a:t>
            </a:r>
          </a:p>
          <a:p>
            <a:r>
              <a:rPr lang="en-US" dirty="0" smtClean="0"/>
              <a:t>Relate to personal future</a:t>
            </a:r>
          </a:p>
          <a:p>
            <a:pPr marL="68580" indent="0"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141097" y="1489745"/>
            <a:ext cx="4106824" cy="4106824"/>
            <a:chOff x="4141097" y="1489745"/>
            <a:chExt cx="4106824" cy="41068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097" y="1489745"/>
              <a:ext cx="4106824" cy="410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981903" y="3026980"/>
              <a:ext cx="2454482" cy="804041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8839" y="3168870"/>
              <a:ext cx="2569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-150" dirty="0" smtClean="0">
                  <a:solidFill>
                    <a:schemeClr val="bg1"/>
                  </a:solidFill>
                  <a:latin typeface="Arial Narrow" pitchFamily="34" charset="0"/>
                </a:rPr>
                <a:t>CONSTRUCTIVISM</a:t>
              </a:r>
              <a:endParaRPr lang="en-US" sz="2800" spc="-15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6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399" y="914399"/>
            <a:ext cx="3226697" cy="4682169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21C Readiness:</a:t>
            </a:r>
          </a:p>
          <a:p>
            <a:r>
              <a:rPr lang="en-US" dirty="0" smtClean="0"/>
              <a:t>College</a:t>
            </a:r>
          </a:p>
          <a:p>
            <a:r>
              <a:rPr lang="en-US" dirty="0" smtClean="0"/>
              <a:t>Career</a:t>
            </a:r>
          </a:p>
          <a:p>
            <a:r>
              <a:rPr lang="en-US" dirty="0" smtClean="0"/>
              <a:t>Citizenship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ollaboration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ommunication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ritical Thinking &amp; Problem Solving </a:t>
            </a:r>
          </a:p>
          <a:p>
            <a:r>
              <a:rPr lang="en-US" u="sng" dirty="0" smtClean="0"/>
              <a:t>C</a:t>
            </a:r>
            <a:r>
              <a:rPr lang="en-US" dirty="0" smtClean="0"/>
              <a:t>reativity</a:t>
            </a:r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141097" y="1489745"/>
            <a:ext cx="4106824" cy="4106824"/>
            <a:chOff x="4141097" y="1489745"/>
            <a:chExt cx="4106824" cy="41068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097" y="1489745"/>
              <a:ext cx="4106824" cy="410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981903" y="3026980"/>
              <a:ext cx="2454482" cy="804041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66137" y="3168870"/>
              <a:ext cx="2617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rial Narrow" pitchFamily="34" charset="0"/>
                </a:rPr>
                <a:t>21C READINESS</a:t>
              </a:r>
              <a:endParaRPr lang="en-US" sz="2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+mn-lt"/>
                <a:ea typeface="ＭＳ Ｐゴシック" pitchFamily="34" charset="-128"/>
              </a:rPr>
              <a:t>Observe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sz="2400" dirty="0">
                <a:latin typeface="+mn-lt"/>
                <a:ea typeface="ＭＳ Ｐゴシック" pitchFamily="34" charset="-128"/>
              </a:rPr>
              <a:t>what students are doing that shows evidence of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engagement</a:t>
            </a:r>
            <a:r>
              <a:rPr lang="en-US" sz="2400" dirty="0">
                <a:latin typeface="+mn-lt"/>
                <a:ea typeface="ＭＳ Ｐゴシック" pitchFamily="34" charset="-128"/>
              </a:rPr>
              <a:t>,  constructing meaning,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or 21C. Each triad member is responsible for one priority.</a:t>
            </a:r>
            <a:endParaRPr lang="en-US" sz="2400" dirty="0">
              <a:latin typeface="+mn-lt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n-lt"/>
                <a:ea typeface="ＭＳ Ｐゴシック" pitchFamily="34" charset="-128"/>
              </a:rPr>
              <a:t>Collect evidence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in a table, </a:t>
            </a:r>
            <a:r>
              <a:rPr lang="en-US" sz="2400" dirty="0">
                <a:latin typeface="+mn-lt"/>
                <a:ea typeface="ＭＳ Ｐゴシック" pitchFamily="34" charset="-128"/>
              </a:rPr>
              <a:t>be prepared to share your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evidence.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61565" y="414307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1937" y="389886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76547" y="3897026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1565" y="381256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engagement</a:t>
            </a:r>
            <a:endParaRPr lang="en-US" sz="16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9368" y="3815538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21C</a:t>
            </a:r>
            <a:endParaRPr lang="en-US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47022" y="382174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constructivism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2163261" y="3812569"/>
            <a:ext cx="4935557" cy="2038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How would you rate this lesson, on a scale of 1-10?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932" y="2200439"/>
            <a:ext cx="4495302" cy="33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What did you observe in the video?</a:t>
            </a:r>
            <a:endParaRPr lang="en-US" sz="2400" dirty="0">
              <a:latin typeface="+mn-lt"/>
              <a:ea typeface="ＭＳ Ｐゴシック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29805" y="209587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9804" y="1765369"/>
            <a:ext cx="440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Evidence from the video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2163261" y="1651379"/>
            <a:ext cx="4935557" cy="419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57201"/>
            <a:ext cx="7526338" cy="5969460"/>
          </a:xfrm>
        </p:spPr>
        <p:txBody>
          <a:bodyPr rtlCol="0">
            <a:noAutofit/>
          </a:bodyPr>
          <a:lstStyle/>
          <a:p>
            <a:pPr marL="68580" indent="0" fontAlgn="auto">
              <a:lnSpc>
                <a:spcPct val="90000"/>
              </a:lnSpc>
              <a:spcAft>
                <a:spcPct val="200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In addition to the three priorities, other common themes of the Standards (and rubrics):</a:t>
            </a:r>
          </a:p>
          <a:p>
            <a:pPr lvl="1">
              <a:buClr>
                <a:srgbClr val="629DD1"/>
              </a:buClr>
            </a:pPr>
            <a:r>
              <a:rPr lang="en-US" sz="2400" dirty="0"/>
              <a:t>Upholds standards and </a:t>
            </a:r>
            <a:r>
              <a:rPr lang="en-US" sz="2400" dirty="0" smtClean="0"/>
              <a:t>policies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Equity</a:t>
            </a:r>
            <a:endParaRPr lang="en-US" sz="2400" dirty="0"/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Cultural competence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High expectations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Developmental appropriateness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A </a:t>
            </a:r>
            <a:r>
              <a:rPr lang="en-US" sz="2400" dirty="0"/>
              <a:t>focus on individuals, including those with special </a:t>
            </a:r>
            <a:r>
              <a:rPr lang="en-US" sz="2400" dirty="0" smtClean="0"/>
              <a:t>needs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Appropriate </a:t>
            </a:r>
            <a:r>
              <a:rPr lang="en-US" sz="2400" dirty="0"/>
              <a:t>use of </a:t>
            </a:r>
            <a:r>
              <a:rPr lang="en-US" sz="2400" dirty="0" smtClean="0"/>
              <a:t>technology</a:t>
            </a:r>
          </a:p>
          <a:p>
            <a:pPr lvl="1">
              <a:buClr>
                <a:srgbClr val="629DD1"/>
              </a:buClr>
            </a:pPr>
            <a:r>
              <a:rPr lang="en-US" sz="2400" dirty="0" smtClean="0"/>
              <a:t>Student </a:t>
            </a:r>
            <a:r>
              <a:rPr lang="en-US" sz="2400" dirty="0"/>
              <a:t>assumption of responsibility</a:t>
            </a:r>
          </a:p>
          <a:p>
            <a:pPr marL="6858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4F385DCB-85E8-477D-B7B2-9D45B301F04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4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5600" y="2354240"/>
            <a:ext cx="7848600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7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5600" y="2354240"/>
            <a:ext cx="7848600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adds Accountability…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Ground Rules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25" y="1266486"/>
            <a:ext cx="22288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062" y="5133976"/>
            <a:ext cx="2476500" cy="12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062" y="3659192"/>
            <a:ext cx="2667000" cy="13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25" y="2522314"/>
            <a:ext cx="273367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5600" y="2354240"/>
            <a:ext cx="7848600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Translating this to Evaluation…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adds Accountability…</a:t>
            </a:r>
            <a:b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for Teachers </a:t>
            </a:r>
            <a:r>
              <a:rPr lang="en-US" sz="5400" i="1" u="sng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and</a:t>
            </a:r>
            <a:r>
              <a:rPr lang="en-US" sz="5400" b="0" cap="none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 Evaluators</a:t>
            </a:r>
            <a:endParaRPr lang="en-US" sz="5400" b="0" cap="none" dirty="0">
              <a:solidFill>
                <a:prstClr val="black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0F56438-EBBB-4CF2-A098-4432F68ADAF3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111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558" y="2434277"/>
            <a:ext cx="4602163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6818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latin typeface="Calibri" pitchFamily="34" charset="0"/>
              </a:rPr>
              <a:t>H</a:t>
            </a:r>
            <a:r>
              <a:rPr lang="en-US" sz="4800" dirty="0">
                <a:latin typeface="Calibri" pitchFamily="34" charset="0"/>
              </a:rPr>
              <a:t>ighly Effective</a:t>
            </a:r>
          </a:p>
          <a:p>
            <a:r>
              <a:rPr lang="en-US" sz="4800" b="1" dirty="0">
                <a:latin typeface="Calibri" pitchFamily="34" charset="0"/>
              </a:rPr>
              <a:t>E</a:t>
            </a:r>
            <a:r>
              <a:rPr lang="en-US" sz="4800" dirty="0">
                <a:latin typeface="Calibri" pitchFamily="34" charset="0"/>
              </a:rPr>
              <a:t>ffective</a:t>
            </a:r>
          </a:p>
          <a:p>
            <a:r>
              <a:rPr lang="en-US" sz="4800" b="1" dirty="0">
                <a:latin typeface="Calibri" pitchFamily="34" charset="0"/>
              </a:rPr>
              <a:t>D</a:t>
            </a:r>
            <a:r>
              <a:rPr lang="en-US" sz="4800" dirty="0">
                <a:latin typeface="Calibri" pitchFamily="34" charset="0"/>
              </a:rPr>
              <a:t>eveloping</a:t>
            </a:r>
          </a:p>
          <a:p>
            <a:r>
              <a:rPr lang="en-US" sz="4800" b="1" dirty="0">
                <a:latin typeface="Calibri" pitchFamily="34" charset="0"/>
              </a:rPr>
              <a:t>I</a:t>
            </a:r>
            <a:r>
              <a:rPr lang="en-US" sz="4800" dirty="0">
                <a:latin typeface="Calibri" pitchFamily="34" charset="0"/>
              </a:rPr>
              <a:t>neffective</a:t>
            </a:r>
          </a:p>
        </p:txBody>
      </p:sp>
    </p:spTree>
    <p:extLst>
      <p:ext uri="{BB962C8B-B14F-4D97-AF65-F5344CB8AC3E}">
        <p14:creationId xmlns:p14="http://schemas.microsoft.com/office/powerpoint/2010/main" val="3668442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E3D464-836A-4993-AD13-C0D89036124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</a:rPr>
              <a:pPr>
                <a:defRPr/>
              </a:pPr>
              <a:t>112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7315200" cy="5441950"/>
          </a:xfrm>
        </p:spPr>
        <p:txBody>
          <a:bodyPr/>
          <a:lstStyle/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Ineffective</a:t>
            </a:r>
            <a:r>
              <a:rPr lang="en-US" dirty="0" smtClean="0"/>
              <a:t> – Teaching shows evidence of not understanding the concepts underlying the component - may represent practice that is harmful - requires intervention</a:t>
            </a:r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lang="en-US" dirty="0" smtClean="0"/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Developing </a:t>
            </a:r>
            <a:r>
              <a:rPr lang="en-US" dirty="0" smtClean="0"/>
              <a:t>– Teaching shows evidence of knowledge and skills related to teaching - but inconsistent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86203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914400"/>
            <a:ext cx="7175500" cy="4922838"/>
          </a:xfrm>
        </p:spPr>
        <p:txBody>
          <a:bodyPr>
            <a:normAutofit lnSpcReduction="10000"/>
          </a:bodyPr>
          <a:lstStyle/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Effective </a:t>
            </a:r>
            <a:r>
              <a:rPr lang="en-US" dirty="0" smtClean="0"/>
              <a:t>- Teaching shows evidence of thorough knowledge of all aspects of the profession.  Students are engaged in learning.  This is successful, accomplished, professional, and effective teaching.</a:t>
            </a:r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lang="en-US" dirty="0" smtClean="0"/>
          </a:p>
          <a:p>
            <a:pPr marL="68263" indent="0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lang="en-US" b="1" dirty="0" smtClean="0"/>
              <a:t>Highly Effective </a:t>
            </a:r>
            <a:r>
              <a:rPr lang="en-US" dirty="0" smtClean="0"/>
              <a:t>– Classroom functions as a community of learners with student assumption of responsibility for learning. </a:t>
            </a:r>
            <a:endParaRPr lang="en-US" sz="1400" dirty="0" smtClean="0"/>
          </a:p>
          <a:p>
            <a:pPr marL="68263" indent="0">
              <a:lnSpc>
                <a:spcPct val="90000"/>
              </a:lnSpc>
              <a:buFont typeface="Arial" charset="0"/>
              <a:buNone/>
            </a:pPr>
            <a:endParaRPr lang="en-US" sz="1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0" y="532263"/>
            <a:ext cx="9123363" cy="3193576"/>
            <a:chOff x="0" y="532263"/>
            <a:chExt cx="9123363" cy="3193576"/>
          </a:xfrm>
        </p:grpSpPr>
        <p:sp>
          <p:nvSpPr>
            <p:cNvPr id="2" name="Oval 1"/>
            <p:cNvSpPr/>
            <p:nvPr/>
          </p:nvSpPr>
          <p:spPr>
            <a:xfrm>
              <a:off x="0" y="532263"/>
              <a:ext cx="8600281" cy="319357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55" name="TextBox 5"/>
            <p:cNvSpPr txBox="1">
              <a:spLocks noChangeArrowheads="1"/>
            </p:cNvSpPr>
            <p:nvPr/>
          </p:nvSpPr>
          <p:spPr bwMode="auto">
            <a:xfrm rot="20377796">
              <a:off x="8077200" y="605596"/>
              <a:ext cx="1046163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291" tIns="32146" rIns="64291" bIns="32146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This</a:t>
              </a:r>
            </a:p>
            <a:p>
              <a:r>
                <a:rPr lang="en-US" sz="2000" b="1" dirty="0">
                  <a:latin typeface="Calibri" pitchFamily="34" charset="0"/>
                </a:rPr>
                <a:t>Is</a:t>
              </a:r>
            </a:p>
            <a:p>
              <a:r>
                <a:rPr lang="en-US" sz="2000" b="1" dirty="0">
                  <a:latin typeface="Calibri" pitchFamily="34" charset="0"/>
                </a:rPr>
                <a:t>our </a:t>
              </a:r>
              <a:r>
                <a:rPr lang="en-US" sz="2000" b="1" dirty="0" smtClean="0">
                  <a:latin typeface="Calibri" pitchFamily="34" charset="0"/>
                </a:rPr>
                <a:t>focus!</a:t>
              </a:r>
              <a:endParaRPr lang="en-US" sz="20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45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4"/>
          <a:stretch>
            <a:fillRect/>
          </a:stretch>
        </p:blipFill>
        <p:spPr bwMode="auto">
          <a:xfrm>
            <a:off x="2500313" y="1819275"/>
            <a:ext cx="5111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914400" y="914400"/>
            <a:ext cx="12160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H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E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D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I</a:t>
            </a:r>
            <a:endParaRPr lang="en-US" sz="4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69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3488" y="1812925"/>
            <a:ext cx="5108575" cy="366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914400" y="914400"/>
            <a:ext cx="12160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H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E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D</a:t>
            </a:r>
            <a:endParaRPr lang="en-US" sz="4800" dirty="0">
              <a:latin typeface="Calibri" pitchFamily="34" charset="0"/>
            </a:endParaRPr>
          </a:p>
          <a:p>
            <a:pPr algn="ctr"/>
            <a:r>
              <a:rPr lang="en-US" sz="4800" b="1" dirty="0">
                <a:latin typeface="Calibri" pitchFamily="34" charset="0"/>
              </a:rPr>
              <a:t>I</a:t>
            </a:r>
            <a:endParaRPr lang="en-US" sz="4800" dirty="0">
              <a:latin typeface="Calibri" pitchFamily="34" charset="0"/>
            </a:endParaRPr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278313" y="2476500"/>
            <a:ext cx="16525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600" dirty="0"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04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HEDI in the Classroom</a:t>
            </a:r>
            <a:endParaRPr lang="en-US" dirty="0"/>
          </a:p>
        </p:txBody>
      </p:sp>
      <p:pic>
        <p:nvPicPr>
          <p:cNvPr id="4" name="Content Placeholder 3" descr="RubrixMatrixExpectations - Microsoft Word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423" y="1417638"/>
            <a:ext cx="6318915" cy="49230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47369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7480300" y="8382000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sto MT" pitchFamily="18" charset="0"/>
            </a:endParaRP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01916" y="5293257"/>
            <a:ext cx="292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+mj-lt"/>
              </a:rPr>
              <a:t>Indicators</a:t>
            </a:r>
            <a:endParaRPr lang="en-US" sz="3600" b="1" dirty="0"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1398636"/>
            <a:ext cx="4335137" cy="4927600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000000"/>
                </a:solidFill>
                <a:latin typeface="+mn-lt"/>
              </a:rPr>
              <a:t>Knowledge of Students &amp; Student Learning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Element 1.1 Demonstrate knowledge of child and adolescent development including cognitive, language, social, emotional, and physical developmental levels.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A) </a:t>
            </a:r>
            <a:r>
              <a:rPr lang="en-US" sz="2000" dirty="0">
                <a:latin typeface="+mn-lt"/>
              </a:rPr>
              <a:t>Describes developmental characteristics of students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 flipH="1">
            <a:off x="2951604" y="2092278"/>
            <a:ext cx="1274763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543742" y="3898136"/>
            <a:ext cx="682625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556353" y="1720517"/>
            <a:ext cx="3092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</a:rPr>
              <a:t>Standards</a:t>
            </a:r>
          </a:p>
          <a:p>
            <a:r>
              <a:rPr lang="en-US" sz="2400" i="1" dirty="0">
                <a:latin typeface="+mj-lt"/>
              </a:rPr>
              <a:t>Summary statements</a:t>
            </a:r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1295903" y="3571298"/>
            <a:ext cx="2236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</a:rPr>
              <a:t>Elements</a:t>
            </a:r>
            <a:endParaRPr lang="en-US" sz="3600" dirty="0">
              <a:latin typeface="+mj-lt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2951604" y="5645641"/>
            <a:ext cx="1274763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lang="en-US" dirty="0" smtClean="0"/>
              <a:t>NYSUT Rubric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507044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7480300" y="8382000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sto MT" pitchFamily="18" charset="0"/>
            </a:endParaRP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01916" y="4924761"/>
            <a:ext cx="82372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+mj-lt"/>
              </a:rPr>
              <a:t>Critical Attributes </a:t>
            </a:r>
            <a:r>
              <a:rPr lang="en-US" sz="3600" b="1" dirty="0" smtClean="0">
                <a:latin typeface="+mj-lt"/>
              </a:rPr>
              <a:t>and </a:t>
            </a:r>
            <a:r>
              <a:rPr lang="en-US" sz="3600" b="1" i="1" dirty="0" smtClean="0">
                <a:latin typeface="+mj-lt"/>
              </a:rPr>
              <a:t>Possible Examples </a:t>
            </a:r>
            <a:r>
              <a:rPr lang="en-US" sz="3600" b="1" dirty="0" smtClean="0">
                <a:latin typeface="+mj-lt"/>
              </a:rPr>
              <a:t>are included in 2011 &amp; 2013 versions</a:t>
            </a:r>
            <a:endParaRPr lang="en-US" sz="3600" b="1" dirty="0"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1794428"/>
            <a:ext cx="4335137" cy="2431435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000000"/>
                </a:solidFill>
              </a:rPr>
              <a:t>1. Planning </a:t>
            </a:r>
            <a:r>
              <a:rPr lang="en-US" sz="2400" b="1" i="1" dirty="0">
                <a:solidFill>
                  <a:srgbClr val="000000"/>
                </a:solidFill>
              </a:rPr>
              <a:t>and </a:t>
            </a:r>
            <a:r>
              <a:rPr lang="en-US" sz="2400" b="1" i="1" dirty="0" smtClean="0">
                <a:solidFill>
                  <a:srgbClr val="000000"/>
                </a:solidFill>
              </a:rPr>
              <a:t>Preparation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1.a </a:t>
            </a:r>
            <a:r>
              <a:rPr lang="en-US" sz="2400" dirty="0" smtClean="0">
                <a:solidFill>
                  <a:srgbClr val="000000"/>
                </a:solidFill>
              </a:rPr>
              <a:t>Demonstrating </a:t>
            </a:r>
            <a:endParaRPr lang="en-US" sz="24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Knowledge of Students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 flipH="1">
            <a:off x="2951604" y="2092278"/>
            <a:ext cx="1274763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3543742" y="3229384"/>
            <a:ext cx="682625" cy="0"/>
          </a:xfrm>
          <a:prstGeom prst="line">
            <a:avLst/>
          </a:prstGeom>
          <a:noFill/>
          <a:ln w="76200">
            <a:solidFill>
              <a:srgbClr val="FF5B0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1143217" y="1802405"/>
            <a:ext cx="16898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</a:rPr>
              <a:t>Domain</a:t>
            </a:r>
            <a:endParaRPr lang="en-US" sz="3600" b="1" dirty="0">
              <a:latin typeface="+mj-lt"/>
            </a:endParaRPr>
          </a:p>
        </p:txBody>
      </p:sp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1159423" y="2888898"/>
            <a:ext cx="24341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+mj-lt"/>
              </a:rPr>
              <a:t>Component</a:t>
            </a:r>
            <a:endParaRPr lang="en-US" sz="3600" dirty="0"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lang="en-US" dirty="0" smtClean="0"/>
              <a:t>FFT Rubric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84026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5227093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A look at a rubric:</a:t>
            </a:r>
          </a:p>
          <a:p>
            <a:r>
              <a:rPr lang="en-US" dirty="0" smtClean="0"/>
              <a:t>Read the descriptors for </a:t>
            </a:r>
            <a:r>
              <a:rPr lang="en-US" dirty="0" smtClean="0"/>
              <a:t>Standard 3 or Domain 3 of </a:t>
            </a:r>
            <a:r>
              <a:rPr lang="en-US" dirty="0" smtClean="0"/>
              <a:t>the rubric</a:t>
            </a:r>
          </a:p>
          <a:p>
            <a:r>
              <a:rPr lang="en-US" dirty="0" smtClean="0"/>
              <a:t>Highlight </a:t>
            </a:r>
            <a:r>
              <a:rPr lang="en-US" dirty="0" smtClean="0"/>
              <a:t>or underline the </a:t>
            </a:r>
            <a:r>
              <a:rPr lang="en-US" dirty="0" smtClean="0"/>
              <a:t>verbs / phrases that distinguish the differences among the levels of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Ground Rules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25" y="1266486"/>
            <a:ext cx="222885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062" y="5133976"/>
            <a:ext cx="2476500" cy="12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1062" y="3659192"/>
            <a:ext cx="2667000" cy="13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725" y="2522314"/>
            <a:ext cx="273367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0129">
            <a:off x="3659066" y="1758951"/>
            <a:ext cx="5120640" cy="34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3251201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An even closer look at the rubric:</a:t>
            </a:r>
          </a:p>
          <a:p>
            <a:r>
              <a:rPr lang="en-US" b="1" dirty="0" smtClean="0"/>
              <a:t>Analyze</a:t>
            </a:r>
            <a:r>
              <a:rPr lang="en-US" dirty="0" smtClean="0"/>
              <a:t> your assigned </a:t>
            </a:r>
            <a:r>
              <a:rPr lang="en-US" dirty="0" smtClean="0"/>
              <a:t>part of</a:t>
            </a:r>
            <a:r>
              <a:rPr lang="en-US" dirty="0" smtClean="0"/>
              <a:t> </a:t>
            </a:r>
            <a:r>
              <a:rPr lang="en-US" dirty="0" smtClean="0"/>
              <a:t>the rubric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smtClean="0"/>
              <a:t>the </a:t>
            </a:r>
            <a:r>
              <a:rPr lang="en-US" b="1" dirty="0" smtClean="0"/>
              <a:t>left</a:t>
            </a:r>
            <a:r>
              <a:rPr lang="en-US" dirty="0" smtClean="0"/>
              <a:t> side of the chart paper, </a:t>
            </a:r>
            <a:r>
              <a:rPr lang="en-US" b="1" dirty="0" smtClean="0"/>
              <a:t>summarize</a:t>
            </a:r>
            <a:r>
              <a:rPr lang="en-US" dirty="0" smtClean="0"/>
              <a:t> your element</a:t>
            </a:r>
          </a:p>
          <a:p>
            <a:r>
              <a:rPr lang="en-US" dirty="0" smtClean="0"/>
              <a:t>On the </a:t>
            </a:r>
            <a:r>
              <a:rPr lang="en-US" b="1" dirty="0" smtClean="0"/>
              <a:t>right</a:t>
            </a:r>
            <a:r>
              <a:rPr lang="en-US" dirty="0" smtClean="0"/>
              <a:t> side of your chart paper, </a:t>
            </a:r>
            <a:r>
              <a:rPr lang="en-US" b="1" dirty="0" smtClean="0"/>
              <a:t>describe what the students might be doing </a:t>
            </a:r>
            <a:r>
              <a:rPr lang="en-US" dirty="0" smtClean="0"/>
              <a:t>in the classroom that exemplifies that </a:t>
            </a:r>
            <a:r>
              <a:rPr lang="en-US" dirty="0" smtClean="0"/>
              <a:t>element (observable)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03137" y="439416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0765" y="4269769"/>
            <a:ext cx="212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e</a:t>
            </a:r>
            <a:r>
              <a:rPr lang="en-US" sz="1600" i="1" dirty="0" smtClean="0"/>
              <a:t>lement summary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901122" y="4278949"/>
            <a:ext cx="1906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what students do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>
            <a:off x="2175961" y="4269769"/>
            <a:ext cx="4935557" cy="2038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4"/>
          <p:cNvSpPr>
            <a:spLocks noGrp="1"/>
          </p:cNvSpPr>
          <p:nvPr>
            <p:ph idx="1"/>
          </p:nvPr>
        </p:nvSpPr>
        <p:spPr>
          <a:xfrm>
            <a:off x="914400" y="914399"/>
            <a:ext cx="7287904" cy="325120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Gallery walk of the elements 3.1 – 3.6 and 5.1:</a:t>
            </a:r>
          </a:p>
          <a:p>
            <a:r>
              <a:rPr lang="en-US" dirty="0" smtClean="0"/>
              <a:t>Docent at posters, </a:t>
            </a:r>
            <a:r>
              <a:rPr lang="en-US" b="1" dirty="0" smtClean="0"/>
              <a:t>answering questions only</a:t>
            </a:r>
            <a:r>
              <a:rPr lang="en-US" dirty="0" smtClean="0"/>
              <a:t>!</a:t>
            </a:r>
          </a:p>
          <a:p>
            <a:r>
              <a:rPr lang="en-US" b="1" dirty="0" smtClean="0"/>
              <a:t>Carry two sticky notes </a:t>
            </a:r>
            <a:r>
              <a:rPr lang="en-US" dirty="0" smtClean="0"/>
              <a:t>with you: one with something you expected to see, one for something that surprised you</a:t>
            </a:r>
          </a:p>
          <a:p>
            <a:r>
              <a:rPr lang="en-US" b="1" dirty="0" smtClean="0"/>
              <a:t>Place</a:t>
            </a:r>
            <a:r>
              <a:rPr lang="en-US" dirty="0" smtClean="0"/>
              <a:t> two notes on charts at the end of gallery</a:t>
            </a:r>
          </a:p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4147" y="3444740"/>
            <a:ext cx="2798307" cy="30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3997" y="3444740"/>
            <a:ext cx="2798307" cy="30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7965" y="3622069"/>
            <a:ext cx="212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Something you expected to see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752022" y="3579792"/>
            <a:ext cx="19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One thing that surprised you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109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2" y="736981"/>
            <a:ext cx="8761862" cy="5923129"/>
          </a:xfrm>
        </p:spPr>
        <p:txBody>
          <a:bodyPr rtlCol="0">
            <a:normAutofit fontScale="92500" lnSpcReduction="20000"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priorities of the framework are critically important to understanding the rubrics and the assessment of teaching practice.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might you respond to the following questions/statements (discuss at table):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“We don’t have a lot of technology in our district so I don’t think we can  hold teachers responsible for 21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Century skills.”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“We have embraced direct instruction in our district so we can’t expect teachers to be highly effective because direct instruction doesn’t allow for students to take control of the classroom.”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“How can students be cognitively engaged in something like PE?”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don’t think these rubrics will work for all teachers.”</a:t>
            </a:r>
          </a:p>
        </p:txBody>
      </p:sp>
    </p:spTree>
    <p:extLst>
      <p:ext uri="{BB962C8B-B14F-4D97-AF65-F5344CB8AC3E}">
        <p14:creationId xmlns:p14="http://schemas.microsoft.com/office/powerpoint/2010/main" val="21558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209"/>
            <a:ext cx="7772400" cy="25612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YOUR System to Ensure that the NYS Teaching Standards are Implemented in Every Classroom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lang="en-US" dirty="0" smtClean="0"/>
              <a:t>APPR Plans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786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out your </a:t>
            </a:r>
            <a:r>
              <a:rPr lang="en-US" dirty="0" smtClean="0">
                <a:hlinkClick r:id="rId6"/>
              </a:rPr>
              <a:t>APPR Plan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rubric?</a:t>
            </a:r>
          </a:p>
          <a:p>
            <a:r>
              <a:rPr lang="en-US" dirty="0"/>
              <a:t>E</a:t>
            </a:r>
            <a:r>
              <a:rPr lang="en-US" dirty="0" smtClean="0"/>
              <a:t>xtended observations?</a:t>
            </a:r>
          </a:p>
          <a:p>
            <a:r>
              <a:rPr lang="en-US" dirty="0" smtClean="0"/>
              <a:t>Mini-observations?</a:t>
            </a:r>
          </a:p>
          <a:p>
            <a:r>
              <a:rPr lang="en-US" dirty="0" smtClean="0"/>
              <a:t>Paperwork requirements?</a:t>
            </a:r>
          </a:p>
          <a:p>
            <a:r>
              <a:rPr lang="en-US" dirty="0" smtClean="0"/>
              <a:t>Conversation expectations?</a:t>
            </a:r>
          </a:p>
          <a:p>
            <a:r>
              <a:rPr lang="en-US" dirty="0" smtClean="0"/>
              <a:t>Management of it all?</a:t>
            </a:r>
          </a:p>
          <a:p>
            <a:pPr marL="0" indent="0">
              <a:buNone/>
            </a:pPr>
            <a:r>
              <a:rPr lang="en-US" b="1" dirty="0" smtClean="0"/>
              <a:t>Complete the worksheet!</a:t>
            </a:r>
          </a:p>
        </p:txBody>
      </p:sp>
      <p:sp>
        <p:nvSpPr>
          <p:cNvPr id="5" name="Oval 4"/>
          <p:cNvSpPr/>
          <p:nvPr/>
        </p:nvSpPr>
        <p:spPr>
          <a:xfrm>
            <a:off x="1" y="5500095"/>
            <a:ext cx="6646460" cy="94169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7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lang="en-US" dirty="0" smtClean="0"/>
              <a:t>APPR Plans</a:t>
            </a:r>
            <a:endParaRPr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786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than with rubrics, paperwork, procedures, and all of the things in the APPR plan…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How can you really influence teaching and learning in your school?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Learning by Adults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Learning </a:t>
            </a:r>
            <a:r>
              <a:rPr lang="en-US" dirty="0">
                <a:solidFill>
                  <a:schemeClr val="bg1"/>
                </a:solidFill>
              </a:rPr>
              <a:t>by Children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87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Conditions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 </a:t>
            </a:r>
            <a:r>
              <a:rPr lang="en-US" dirty="0"/>
              <a:t>on something </a:t>
            </a:r>
            <a:r>
              <a:rPr lang="en-US" dirty="0" smtClean="0"/>
              <a:t>you recently learned.</a:t>
            </a:r>
          </a:p>
          <a:p>
            <a:r>
              <a:rPr lang="en-US" dirty="0" smtClean="0"/>
              <a:t>How </a:t>
            </a:r>
            <a:r>
              <a:rPr lang="en-US" dirty="0"/>
              <a:t>did you learn </a:t>
            </a:r>
            <a:r>
              <a:rPr lang="en-US" dirty="0" smtClean="0"/>
              <a:t>it?</a:t>
            </a:r>
          </a:p>
          <a:p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know?</a:t>
            </a:r>
          </a:p>
          <a:p>
            <a:r>
              <a:rPr lang="en-US" dirty="0" smtClean="0"/>
              <a:t>What conditions help you learned it?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45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Conditions for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Reflect </a:t>
            </a:r>
            <a:r>
              <a:rPr lang="en-US" dirty="0"/>
              <a:t>on something </a:t>
            </a:r>
            <a:r>
              <a:rPr lang="en-US" dirty="0" smtClean="0"/>
              <a:t>you recently learned.</a:t>
            </a:r>
          </a:p>
          <a:p>
            <a:r>
              <a:rPr lang="en-US" dirty="0" smtClean="0"/>
              <a:t>How </a:t>
            </a:r>
            <a:r>
              <a:rPr lang="en-US" dirty="0"/>
              <a:t>did you learn </a:t>
            </a:r>
            <a:r>
              <a:rPr lang="en-US" dirty="0" smtClean="0"/>
              <a:t>it?</a:t>
            </a:r>
          </a:p>
          <a:p>
            <a:r>
              <a:rPr lang="en-US" dirty="0" smtClean="0"/>
              <a:t>How </a:t>
            </a:r>
            <a:r>
              <a:rPr lang="en-US" dirty="0"/>
              <a:t>do you </a:t>
            </a:r>
            <a:r>
              <a:rPr lang="en-US" dirty="0" smtClean="0"/>
              <a:t>know?</a:t>
            </a:r>
          </a:p>
          <a:p>
            <a:r>
              <a:rPr lang="en-US" dirty="0" smtClean="0"/>
              <a:t>What conditions helped you learn it?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It’s hard to learn on your own without any feedback…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8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dirty="0" smtClean="0"/>
              <a:t>Effective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00200"/>
            <a:ext cx="8077200" cy="4297363"/>
          </a:xfrm>
        </p:spPr>
        <p:txBody>
          <a:bodyPr/>
          <a:lstStyle/>
          <a:p>
            <a:r>
              <a:rPr lang="en-US" dirty="0" smtClean="0"/>
              <a:t>What were the qualities of the best feedback you have received?</a:t>
            </a:r>
          </a:p>
          <a:p>
            <a:r>
              <a:rPr lang="en-US" dirty="0" smtClean="0"/>
              <a:t>What were the qualities of ineffective feedback?</a:t>
            </a:r>
          </a:p>
          <a:p>
            <a:endParaRPr lang="en-US" dirty="0" smtClean="0"/>
          </a:p>
        </p:txBody>
      </p:sp>
      <p:pic>
        <p:nvPicPr>
          <p:cNvPr id="31747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34877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209"/>
            <a:ext cx="7772400" cy="25612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REMEMBER, APPR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only PART of the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Regents Reform Agenda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0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It’s all about the feedback and the conversations we have with teachers on a regular basis.</a:t>
            </a:r>
            <a:endParaRPr lang="en-US" dirty="0"/>
          </a:p>
        </p:txBody>
      </p:sp>
      <p:pic>
        <p:nvPicPr>
          <p:cNvPr id="2050" name="Picture 2" descr="http://www.jabamusic.co.uk/images/newanswer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987" y="2950359"/>
            <a:ext cx="6613715" cy="37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4058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shifts have to occur…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teachers</a:t>
            </a:r>
            <a:r>
              <a:rPr lang="en-US" dirty="0" smtClean="0"/>
              <a:t>’ thinking?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teachers</a:t>
            </a:r>
            <a:r>
              <a:rPr lang="en-US" dirty="0" smtClean="0"/>
              <a:t>’ actions?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31289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0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shifts have to occur…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principals</a:t>
            </a:r>
            <a:r>
              <a:rPr lang="en-US" dirty="0" smtClean="0"/>
              <a:t>’ thinking?</a:t>
            </a:r>
          </a:p>
          <a:p>
            <a:r>
              <a:rPr lang="en-US" dirty="0" smtClean="0"/>
              <a:t>In </a:t>
            </a:r>
            <a:r>
              <a:rPr lang="en-US" b="1" dirty="0" smtClean="0"/>
              <a:t>principals</a:t>
            </a:r>
            <a:r>
              <a:rPr lang="en-US" dirty="0" smtClean="0"/>
              <a:t>’ actions?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31289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What shifts have to occur…</a:t>
            </a:r>
          </a:p>
          <a:p>
            <a:r>
              <a:rPr lang="en-US" dirty="0" smtClean="0"/>
              <a:t>In the culture of the </a:t>
            </a:r>
            <a:r>
              <a:rPr lang="en-US" b="1" dirty="0" smtClean="0"/>
              <a:t>district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the culture of the </a:t>
            </a:r>
            <a:r>
              <a:rPr lang="en-US" b="1" dirty="0" smtClean="0"/>
              <a:t>school</a:t>
            </a:r>
            <a:r>
              <a:rPr lang="en-US" dirty="0" smtClean="0"/>
              <a:t>?</a:t>
            </a:r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3128963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Agenda: Review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Big </a:t>
            </a:r>
            <a:r>
              <a:rPr lang="en-US" dirty="0" smtClean="0">
                <a:latin typeface="Arial"/>
                <a:cs typeface="Arial"/>
              </a:rPr>
              <a:t>Picture/Regents Reform Agenda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Common </a:t>
            </a:r>
            <a:r>
              <a:rPr lang="en-US" dirty="0">
                <a:latin typeface="Arial"/>
                <a:cs typeface="Arial"/>
              </a:rPr>
              <a:t>Language in Schools</a:t>
            </a:r>
          </a:p>
          <a:p>
            <a:r>
              <a:rPr lang="en-US" dirty="0" smtClean="0">
                <a:latin typeface="Arial"/>
                <a:cs typeface="Arial"/>
              </a:rPr>
              <a:t>Teaching Standards (priorities &amp; observable)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Engagement</a:t>
            </a:r>
            <a:r>
              <a:rPr lang="en-US" dirty="0">
                <a:latin typeface="Arial"/>
                <a:cs typeface="Arial"/>
              </a:rPr>
              <a:t>, Constructivism &amp; 21C</a:t>
            </a:r>
          </a:p>
          <a:p>
            <a:r>
              <a:rPr lang="en-US" dirty="0">
                <a:latin typeface="Arial"/>
                <a:cs typeface="Arial"/>
              </a:rPr>
              <a:t>Observing a lesson</a:t>
            </a:r>
          </a:p>
          <a:p>
            <a:r>
              <a:rPr lang="en-US" dirty="0" smtClean="0">
                <a:latin typeface="Arial"/>
                <a:cs typeface="Arial"/>
              </a:rPr>
              <a:t>Teacher </a:t>
            </a:r>
            <a:r>
              <a:rPr lang="en-US" dirty="0">
                <a:latin typeface="Arial"/>
                <a:cs typeface="Arial"/>
              </a:rPr>
              <a:t>Evaluation</a:t>
            </a:r>
          </a:p>
          <a:p>
            <a:r>
              <a:rPr lang="en-US" dirty="0">
                <a:latin typeface="Arial"/>
                <a:cs typeface="Arial"/>
              </a:rPr>
              <a:t>Rubric </a:t>
            </a:r>
            <a:r>
              <a:rPr lang="en-US" dirty="0" smtClean="0">
                <a:latin typeface="Arial"/>
                <a:cs typeface="Arial"/>
              </a:rPr>
              <a:t>Organization - Levels </a:t>
            </a:r>
            <a:r>
              <a:rPr lang="en-US" dirty="0">
                <a:latin typeface="Arial"/>
                <a:cs typeface="Arial"/>
              </a:rPr>
              <a:t>of Performance</a:t>
            </a:r>
          </a:p>
          <a:p>
            <a:r>
              <a:rPr lang="en-US" dirty="0" smtClean="0">
                <a:latin typeface="Arial"/>
                <a:cs typeface="Arial"/>
              </a:rPr>
              <a:t>Closure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0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Agenda: Preview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/>
                <a:cs typeface="Arial"/>
              </a:rPr>
              <a:t>Reconvene and regroup</a:t>
            </a:r>
          </a:p>
          <a:p>
            <a:r>
              <a:rPr lang="en-US" dirty="0" smtClean="0">
                <a:latin typeface="Arial"/>
                <a:cs typeface="Arial"/>
              </a:rPr>
              <a:t>Objectives</a:t>
            </a:r>
          </a:p>
          <a:p>
            <a:r>
              <a:rPr lang="en-US" dirty="0" smtClean="0">
                <a:latin typeface="Arial"/>
                <a:cs typeface="Arial"/>
              </a:rPr>
              <a:t>Focusing </a:t>
            </a:r>
            <a:r>
              <a:rPr lang="en-US" dirty="0">
                <a:latin typeface="Arial"/>
                <a:cs typeface="Arial"/>
              </a:rPr>
              <a:t>on the learners</a:t>
            </a:r>
          </a:p>
          <a:p>
            <a:r>
              <a:rPr lang="en-US" dirty="0">
                <a:latin typeface="Arial"/>
                <a:cs typeface="Arial"/>
              </a:rPr>
              <a:t>Teacher Evaluation</a:t>
            </a:r>
          </a:p>
          <a:p>
            <a:r>
              <a:rPr lang="en-US" dirty="0">
                <a:latin typeface="Arial"/>
                <a:cs typeface="Arial"/>
              </a:rPr>
              <a:t>The nature of </a:t>
            </a:r>
            <a:r>
              <a:rPr lang="en-US" dirty="0" smtClean="0">
                <a:latin typeface="Arial"/>
                <a:cs typeface="Arial"/>
              </a:rPr>
              <a:t>evaluation (feedback, evidence, bias)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Collecting </a:t>
            </a:r>
            <a:r>
              <a:rPr lang="en-US" dirty="0">
                <a:latin typeface="Arial"/>
                <a:cs typeface="Arial"/>
              </a:rPr>
              <a:t>Some Evidence</a:t>
            </a:r>
          </a:p>
          <a:p>
            <a:r>
              <a:rPr lang="en-US" dirty="0" smtClean="0">
                <a:latin typeface="Arial"/>
                <a:cs typeface="Arial"/>
              </a:rPr>
              <a:t>Getting It Done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Closure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4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Questions</a:t>
            </a:r>
          </a:p>
          <a:p>
            <a:pPr marL="68580" indent="0">
              <a:buNone/>
            </a:pPr>
            <a:r>
              <a:rPr lang="en-US" dirty="0" smtClean="0"/>
              <a:t>Visiting the </a:t>
            </a:r>
            <a:r>
              <a:rPr lang="en-US" dirty="0"/>
              <a:t>Parking </a:t>
            </a:r>
            <a:r>
              <a:rPr lang="en-US" dirty="0" smtClean="0"/>
              <a:t>Lot</a:t>
            </a:r>
          </a:p>
          <a:p>
            <a:pPr marL="68580" indent="0">
              <a:buNone/>
            </a:pPr>
            <a:r>
              <a:rPr lang="en-US" dirty="0" smtClean="0"/>
              <a:t>+/</a:t>
            </a:r>
            <a:r>
              <a:rPr lang="en-US" dirty="0"/>
              <a:t>∆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61565" y="3781126"/>
            <a:ext cx="4505899" cy="1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30137" y="3536914"/>
            <a:ext cx="0" cy="1733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1615" y="3450619"/>
            <a:ext cx="139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0972" y="3459799"/>
            <a:ext cx="1487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∆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489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Lead Evaluator Training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2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Meet Kim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44" y="1602856"/>
            <a:ext cx="3053584" cy="442548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209"/>
            <a:ext cx="7772400" cy="25612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So, what is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Regents Reform Agenda?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3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Race To The Top &amp; the Reform Agenda</a:t>
            </a:r>
            <a:endParaRPr lang="en-US" sz="7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4114800"/>
            <a:ext cx="3581400" cy="2590800"/>
            <a:chOff x="762000" y="4038600"/>
            <a:chExt cx="3581400" cy="2590800"/>
          </a:xfrm>
        </p:grpSpPr>
        <p:sp>
          <p:nvSpPr>
            <p:cNvPr id="3" name="Oval 2"/>
            <p:cNvSpPr/>
            <p:nvPr/>
          </p:nvSpPr>
          <p:spPr>
            <a:xfrm>
              <a:off x="762000" y="4038600"/>
              <a:ext cx="3581400" cy="2590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4960203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Truth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152400"/>
            <a:ext cx="3581400" cy="2590800"/>
            <a:chOff x="5105400" y="3996898"/>
            <a:chExt cx="3581400" cy="2590800"/>
          </a:xfrm>
        </p:grpSpPr>
        <p:sp>
          <p:nvSpPr>
            <p:cNvPr id="5" name="Oval 4"/>
            <p:cNvSpPr/>
            <p:nvPr/>
          </p:nvSpPr>
          <p:spPr>
            <a:xfrm>
              <a:off x="5105400" y="3996898"/>
              <a:ext cx="3581400" cy="259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4903857"/>
              <a:ext cx="342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Drama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2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916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234" y="3429000"/>
            <a:ext cx="458776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5427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School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Turnaround</a:t>
            </a:r>
          </a:p>
        </p:txBody>
      </p:sp>
    </p:spTree>
    <p:extLst>
      <p:ext uri="{BB962C8B-B14F-4D97-AF65-F5344CB8AC3E}">
        <p14:creationId xmlns:p14="http://schemas.microsoft.com/office/powerpoint/2010/main" val="20306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916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234" y="3429000"/>
            <a:ext cx="458776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8645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81399"/>
            <a:ext cx="8229600" cy="2544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The Story of Standards</a:t>
            </a:r>
          </a:p>
        </p:txBody>
      </p:sp>
    </p:spTree>
    <p:extLst>
      <p:ext uri="{BB962C8B-B14F-4D97-AF65-F5344CB8AC3E}">
        <p14:creationId xmlns:p14="http://schemas.microsoft.com/office/powerpoint/2010/main" val="24229294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Agenda: Preview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Review</a:t>
            </a:r>
          </a:p>
          <a:p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Big </a:t>
            </a:r>
            <a:r>
              <a:rPr lang="en-US" dirty="0" smtClean="0">
                <a:latin typeface="Arial"/>
                <a:cs typeface="Arial"/>
              </a:rPr>
              <a:t>Picture/Regents Reform Agenda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Common </a:t>
            </a:r>
            <a:r>
              <a:rPr lang="en-US" dirty="0">
                <a:latin typeface="Arial"/>
                <a:cs typeface="Arial"/>
              </a:rPr>
              <a:t>Language in Schools</a:t>
            </a:r>
          </a:p>
          <a:p>
            <a:r>
              <a:rPr lang="en-US" dirty="0" smtClean="0">
                <a:latin typeface="Arial"/>
                <a:cs typeface="Arial"/>
              </a:rPr>
              <a:t>Teaching Standards (priorities &amp; observable)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Engagement</a:t>
            </a:r>
            <a:r>
              <a:rPr lang="en-US" dirty="0">
                <a:latin typeface="Arial"/>
                <a:cs typeface="Arial"/>
              </a:rPr>
              <a:t>, Constructivism &amp; 21C</a:t>
            </a:r>
          </a:p>
          <a:p>
            <a:r>
              <a:rPr lang="en-US" dirty="0">
                <a:latin typeface="Arial"/>
                <a:cs typeface="Arial"/>
              </a:rPr>
              <a:t>Observing a lesson</a:t>
            </a:r>
          </a:p>
          <a:p>
            <a:r>
              <a:rPr lang="en-US" dirty="0" smtClean="0">
                <a:latin typeface="Arial"/>
                <a:cs typeface="Arial"/>
              </a:rPr>
              <a:t>Teacher </a:t>
            </a:r>
            <a:r>
              <a:rPr lang="en-US" dirty="0">
                <a:latin typeface="Arial"/>
                <a:cs typeface="Arial"/>
              </a:rPr>
              <a:t>Evaluation</a:t>
            </a:r>
          </a:p>
          <a:p>
            <a:r>
              <a:rPr lang="en-US" dirty="0">
                <a:latin typeface="Arial"/>
                <a:cs typeface="Arial"/>
              </a:rPr>
              <a:t>Rubric </a:t>
            </a:r>
            <a:r>
              <a:rPr lang="en-US" dirty="0" smtClean="0">
                <a:latin typeface="Arial"/>
                <a:cs typeface="Arial"/>
              </a:rPr>
              <a:t>Organization - Levels </a:t>
            </a:r>
            <a:r>
              <a:rPr lang="en-US" dirty="0">
                <a:latin typeface="Arial"/>
                <a:cs typeface="Arial"/>
              </a:rPr>
              <a:t>of Performance</a:t>
            </a:r>
          </a:p>
          <a:p>
            <a:r>
              <a:rPr lang="en-US" dirty="0" smtClean="0">
                <a:latin typeface="Arial"/>
                <a:cs typeface="Arial"/>
              </a:rPr>
              <a:t>Closure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952680" y="1135082"/>
            <a:ext cx="990600" cy="4548386"/>
            <a:chOff x="3694378" y="525468"/>
            <a:chExt cx="990600" cy="4548386"/>
          </a:xfrm>
        </p:grpSpPr>
        <p:sp>
          <p:nvSpPr>
            <p:cNvPr id="48" name="Flowchart: Punched Tape 47"/>
            <p:cNvSpPr/>
            <p:nvPr/>
          </p:nvSpPr>
          <p:spPr>
            <a:xfrm>
              <a:off x="3694378" y="525468"/>
              <a:ext cx="990600" cy="914400"/>
            </a:xfrm>
            <a:prstGeom prst="flowChartPunchedTap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27398" y="767345"/>
              <a:ext cx="957580" cy="56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400" b="1" dirty="0" smtClean="0">
                  <a:latin typeface="Arial Narrow" pitchFamily="34" charset="0"/>
                </a:rPr>
                <a:t>NY</a:t>
              </a:r>
              <a:br>
                <a:rPr lang="en-US" sz="2400" b="1" dirty="0" smtClean="0">
                  <a:latin typeface="Arial Narrow" pitchFamily="34" charset="0"/>
                </a:rPr>
              </a:br>
              <a:r>
                <a:rPr lang="en-US" sz="2400" b="1" dirty="0" smtClean="0">
                  <a:latin typeface="Arial Narrow" pitchFamily="34" charset="0"/>
                </a:rPr>
                <a:t>CCLS</a:t>
              </a:r>
              <a:endParaRPr lang="en-US" sz="2400" b="1" dirty="0">
                <a:latin typeface="Arial Narrow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719778" y="658818"/>
              <a:ext cx="7620" cy="4415036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228600" y="5715000"/>
            <a:ext cx="8686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1970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452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1980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24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1990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396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2000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68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2010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6019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2020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67660" y="1981200"/>
            <a:ext cx="990600" cy="3702268"/>
            <a:chOff x="3825766" y="1981200"/>
            <a:chExt cx="990600" cy="3702268"/>
          </a:xfrm>
        </p:grpSpPr>
        <p:sp>
          <p:nvSpPr>
            <p:cNvPr id="17" name="Flowchart: Punched Tape 16"/>
            <p:cNvSpPr/>
            <p:nvPr/>
          </p:nvSpPr>
          <p:spPr>
            <a:xfrm>
              <a:off x="3825766" y="1981200"/>
              <a:ext cx="990600" cy="914400"/>
            </a:xfrm>
            <a:prstGeom prst="flowChartPunchedTap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851166" y="2114550"/>
              <a:ext cx="0" cy="356891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58786" y="2163291"/>
              <a:ext cx="957580" cy="63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Compact for Learning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94378" y="525468"/>
            <a:ext cx="990600" cy="5158000"/>
            <a:chOff x="3694378" y="525468"/>
            <a:chExt cx="990600" cy="5158000"/>
          </a:xfrm>
        </p:grpSpPr>
        <p:sp>
          <p:nvSpPr>
            <p:cNvPr id="24" name="Flowchart: Punched Tape 23"/>
            <p:cNvSpPr/>
            <p:nvPr/>
          </p:nvSpPr>
          <p:spPr>
            <a:xfrm>
              <a:off x="3694378" y="525468"/>
              <a:ext cx="990600" cy="914400"/>
            </a:xfrm>
            <a:prstGeom prst="flowChartPunchedTap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719778" y="658818"/>
              <a:ext cx="0" cy="502465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27398" y="767345"/>
              <a:ext cx="957580" cy="451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SCANS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Report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56934" y="3568918"/>
            <a:ext cx="990600" cy="2114550"/>
            <a:chOff x="2184400" y="3600450"/>
            <a:chExt cx="990600" cy="2114550"/>
          </a:xfrm>
        </p:grpSpPr>
        <p:sp>
          <p:nvSpPr>
            <p:cNvPr id="10" name="Flowchart: Punched Tape 9"/>
            <p:cNvSpPr/>
            <p:nvPr/>
          </p:nvSpPr>
          <p:spPr>
            <a:xfrm>
              <a:off x="2184400" y="3600450"/>
              <a:ext cx="990600" cy="914400"/>
            </a:xfrm>
            <a:prstGeom prst="flowChartPunchedTap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09800" y="3733800"/>
              <a:ext cx="0" cy="198120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17420" y="3782541"/>
              <a:ext cx="957580" cy="63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Regents Action Plan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63398" y="2696528"/>
            <a:ext cx="1075402" cy="3018472"/>
            <a:chOff x="4563398" y="2696528"/>
            <a:chExt cx="1075402" cy="3018472"/>
          </a:xfrm>
        </p:grpSpPr>
        <p:sp>
          <p:nvSpPr>
            <p:cNvPr id="30" name="Flowchart: Punched Tape 29"/>
            <p:cNvSpPr/>
            <p:nvPr/>
          </p:nvSpPr>
          <p:spPr>
            <a:xfrm>
              <a:off x="4591338" y="2696528"/>
              <a:ext cx="990600" cy="914400"/>
            </a:xfrm>
            <a:prstGeom prst="flowChartPunchedTa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591338" y="2829878"/>
              <a:ext cx="25400" cy="288512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63398" y="2819400"/>
              <a:ext cx="1075402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NYS Learning</a:t>
              </a:r>
              <a:br>
                <a:rPr lang="en-US" sz="1600" b="1" dirty="0" smtClean="0">
                  <a:latin typeface="Arial Narrow" pitchFamily="34" charset="0"/>
                </a:rPr>
              </a:br>
              <a:r>
                <a:rPr lang="en-US" sz="1600" b="1" dirty="0" smtClean="0">
                  <a:latin typeface="Arial Narrow" pitchFamily="34" charset="0"/>
                </a:rPr>
                <a:t>Standards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02314" y="2659736"/>
            <a:ext cx="1075402" cy="3018472"/>
            <a:chOff x="4563398" y="2696528"/>
            <a:chExt cx="1075402" cy="3018472"/>
          </a:xfrm>
        </p:grpSpPr>
        <p:sp>
          <p:nvSpPr>
            <p:cNvPr id="44" name="Flowchart: Punched Tape 43"/>
            <p:cNvSpPr/>
            <p:nvPr/>
          </p:nvSpPr>
          <p:spPr>
            <a:xfrm>
              <a:off x="4591338" y="2696528"/>
              <a:ext cx="990600" cy="914400"/>
            </a:xfrm>
            <a:prstGeom prst="flowChartPunchedTap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4591338" y="2829878"/>
              <a:ext cx="25400" cy="2885122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563398" y="3041073"/>
              <a:ext cx="1075402" cy="2949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2400" b="1" dirty="0" smtClean="0">
                  <a:latin typeface="Arial Narrow" pitchFamily="34" charset="0"/>
                </a:rPr>
                <a:t>CCSS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88380" y="3568918"/>
            <a:ext cx="990600" cy="2114550"/>
            <a:chOff x="2184400" y="3600450"/>
            <a:chExt cx="990600" cy="2114550"/>
          </a:xfrm>
        </p:grpSpPr>
        <p:sp>
          <p:nvSpPr>
            <p:cNvPr id="36" name="Flowchart: Punched Tape 35"/>
            <p:cNvSpPr/>
            <p:nvPr/>
          </p:nvSpPr>
          <p:spPr>
            <a:xfrm>
              <a:off x="2184400" y="3600450"/>
              <a:ext cx="990600" cy="914400"/>
            </a:xfrm>
            <a:prstGeom prst="flowChartPunchedTap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209800" y="3733800"/>
              <a:ext cx="0" cy="198120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17420" y="3782541"/>
              <a:ext cx="957580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Math</a:t>
              </a:r>
            </a:p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latin typeface="Arial Narrow" pitchFamily="34" charset="0"/>
                </a:rPr>
                <a:t>Pre/post</a:t>
              </a:r>
              <a:br>
                <a:rPr lang="en-US" sz="1600" b="1" dirty="0" smtClean="0">
                  <a:latin typeface="Arial Narrow" pitchFamily="34" charset="0"/>
                </a:rPr>
              </a:br>
              <a:r>
                <a:rPr lang="en-US" sz="1600" b="1" dirty="0" smtClean="0">
                  <a:latin typeface="Arial Narrow" pitchFamily="34" charset="0"/>
                </a:rPr>
                <a:t>March</a:t>
              </a:r>
              <a:endParaRPr lang="en-US" sz="1600" b="1" dirty="0">
                <a:latin typeface="Arial Narrow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09542" y="2659736"/>
            <a:ext cx="1075402" cy="3018472"/>
            <a:chOff x="4563398" y="2696528"/>
            <a:chExt cx="1075402" cy="3018472"/>
          </a:xfrm>
        </p:grpSpPr>
        <p:sp>
          <p:nvSpPr>
            <p:cNvPr id="53" name="Flowchart: Punched Tape 52"/>
            <p:cNvSpPr/>
            <p:nvPr/>
          </p:nvSpPr>
          <p:spPr>
            <a:xfrm>
              <a:off x="4591338" y="2696528"/>
              <a:ext cx="990600" cy="914400"/>
            </a:xfrm>
            <a:prstGeom prst="flowChartPunchedTa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4591338" y="2829878"/>
              <a:ext cx="25400" cy="288512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563398" y="2937737"/>
              <a:ext cx="1075402" cy="451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A Nation</a:t>
              </a:r>
              <a:b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sz="1600" b="1" dirty="0" smtClean="0">
                  <a:solidFill>
                    <a:schemeClr val="bg1"/>
                  </a:solidFill>
                  <a:latin typeface="Arial Narrow" pitchFamily="34" charset="0"/>
                </a:rPr>
                <a:t>At Risk</a:t>
              </a:r>
              <a:endParaRPr lang="en-US" sz="16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pic>
        <p:nvPicPr>
          <p:cNvPr id="1026" name="Picture 2" descr="http://www.clker.com/cliparts/Z/b/d/k/p/f/jungl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00549"/>
            <a:ext cx="2857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lowchart: Punched Tape 50"/>
          <p:cNvSpPr/>
          <p:nvPr/>
        </p:nvSpPr>
        <p:spPr>
          <a:xfrm>
            <a:off x="7620000" y="3581400"/>
            <a:ext cx="990600" cy="914400"/>
          </a:xfrm>
          <a:prstGeom prst="flowChartPunchedTa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7645400" y="3714750"/>
            <a:ext cx="0" cy="1981200"/>
          </a:xfrm>
          <a:prstGeom prst="line">
            <a:avLst/>
          </a:prstGeom>
          <a:solidFill>
            <a:schemeClr val="accent2"/>
          </a:solidFill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53020" y="3763491"/>
            <a:ext cx="95758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Social Studies </a:t>
            </a:r>
            <a:r>
              <a:rPr lang="en-US" sz="1600" b="1" spc="-150" dirty="0" smtClean="0">
                <a:solidFill>
                  <a:schemeClr val="bg1"/>
                </a:solidFill>
                <a:latin typeface="Arial Narrow" pitchFamily="34" charset="0"/>
              </a:rPr>
              <a:t>Framework</a:t>
            </a:r>
            <a:endParaRPr lang="en-US" sz="1600" b="1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34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978080" y="-76200"/>
            <a:ext cx="7620" cy="7239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99747" y="1274276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221820"/>
            <a:ext cx="52578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ELA/Literacy</a:t>
            </a:r>
          </a:p>
          <a:p>
            <a:r>
              <a:rPr lang="en-US" sz="3200" dirty="0" smtClean="0">
                <a:latin typeface="Arial Black" pitchFamily="34" charset="0"/>
              </a:rPr>
              <a:t>Mathematics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222" y="2770594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0222" y="4267200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8350" y="2966184"/>
            <a:ext cx="54483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Next Generation Science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0722" y="4462790"/>
            <a:ext cx="587692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Social Studies Framework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9747" y="5705901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930443"/>
            <a:ext cx="5257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Arts? World Languages?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167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978080" y="-76200"/>
            <a:ext cx="7620" cy="7239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99747" y="1274276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221820"/>
            <a:ext cx="52578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ELA/Literacy</a:t>
            </a:r>
          </a:p>
          <a:p>
            <a:r>
              <a:rPr lang="en-US" sz="3200" dirty="0" smtClean="0">
                <a:latin typeface="Arial Black" pitchFamily="34" charset="0"/>
              </a:rPr>
              <a:t>Mathematics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222" y="2770594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0222" y="4267200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0722" y="4462790"/>
            <a:ext cx="54483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Next Generation Science?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074" y="2981980"/>
            <a:ext cx="587692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Social Studies Framework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9747" y="5705901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930443"/>
            <a:ext cx="5257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Arts? World Languages?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696200" y="31242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0800000">
            <a:off x="381000" y="30480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0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978080" y="-76200"/>
            <a:ext cx="7620" cy="7239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99747" y="1274276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221820"/>
            <a:ext cx="52578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ELA/Literacy</a:t>
            </a:r>
          </a:p>
          <a:p>
            <a:r>
              <a:rPr lang="en-US" sz="3200" dirty="0" smtClean="0">
                <a:latin typeface="Arial Black" pitchFamily="34" charset="0"/>
              </a:rPr>
              <a:t>Mathematics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222" y="2770594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0222" y="4267200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0722" y="4462790"/>
            <a:ext cx="54483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Next Generation Science?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074" y="2981980"/>
            <a:ext cx="587692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Social Studies Framework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9747" y="5705901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930443"/>
            <a:ext cx="5257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Arts? World Languages?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696200" y="31242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0800000">
            <a:off x="381000" y="30480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90599" y="3886200"/>
            <a:ext cx="7772401" cy="1676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997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978080" y="-76200"/>
            <a:ext cx="7620" cy="7239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99747" y="1274276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221820"/>
            <a:ext cx="525780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ELA/Literacy</a:t>
            </a:r>
          </a:p>
          <a:p>
            <a:r>
              <a:rPr lang="en-US" sz="3200" dirty="0" smtClean="0">
                <a:latin typeface="Arial Black" pitchFamily="34" charset="0"/>
              </a:rPr>
              <a:t>Mathematics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222" y="2770594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0222" y="4267200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0722" y="4462790"/>
            <a:ext cx="54483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Next Generation Science?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074" y="2981980"/>
            <a:ext cx="587692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Social Studies Framework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9747" y="5705901"/>
            <a:ext cx="56388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5930443"/>
            <a:ext cx="52578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Arts? World Languages?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696200" y="31242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0800000">
            <a:off x="381000" y="3048000"/>
            <a:ext cx="1219200" cy="18618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90599" y="3886200"/>
            <a:ext cx="7772401" cy="1676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599" y="3793495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AR CHRISTY" panose="02000000000000000000" pitchFamily="2" charset="0"/>
              </a:rPr>
              <a:t>New York State Science Learning Standards</a:t>
            </a:r>
            <a:endParaRPr lang="en-US" sz="2800" b="1" i="1" dirty="0">
              <a:solidFill>
                <a:srgbClr val="C00000"/>
              </a:solidFill>
              <a:latin typeface="AR CHRIST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9716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78080" y="-76200"/>
            <a:ext cx="7620" cy="7010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60687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43490" y="1027664"/>
            <a:ext cx="7024744" cy="69159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Six Shifts: ELA &amp; Literacy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0010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78080" y="-76200"/>
            <a:ext cx="7620" cy="7010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22692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43490" y="1027664"/>
            <a:ext cx="7024744" cy="69159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Six Shifts: ELA &amp; Literacy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58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78080" y="-76200"/>
            <a:ext cx="7620" cy="7010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961390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43490" y="1027664"/>
            <a:ext cx="7024744" cy="69159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Six Shifts: Math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3105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78080" y="-76200"/>
            <a:ext cx="7620" cy="7010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742938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43490" y="1027664"/>
            <a:ext cx="7024744" cy="69159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Six Shifts: Math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1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978080" y="-76200"/>
            <a:ext cx="7620" cy="70104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394088"/>
              </p:ext>
            </p:extLst>
          </p:nvPr>
        </p:nvGraphicFramePr>
        <p:xfrm>
          <a:off x="381000" y="1719262"/>
          <a:ext cx="84074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43490" y="1027664"/>
            <a:ext cx="7024744" cy="69159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n-lt"/>
              </a:rPr>
              <a:t>Shifts: Social Studies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88948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925" y="1748631"/>
            <a:ext cx="7042150" cy="43291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14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78984" y="1212773"/>
            <a:ext cx="7577616" cy="1530427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might you see or hear about STANDARDS?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657600"/>
            <a:ext cx="8686800" cy="2971800"/>
          </a:xfrm>
          <a:prstGeom prst="rect">
            <a:avLst/>
          </a:prstGeom>
          <a:extLst/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Federal v. State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Publishing Companies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Taking away professionalism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All sorts of other drama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599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14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78984" y="1212773"/>
            <a:ext cx="7577616" cy="1530427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should you see or hear about STANDARDS?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3657600"/>
            <a:ext cx="8382000" cy="2971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Curriculum revision projects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Standards-based planning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1"/>
                </a:solidFill>
              </a:rPr>
              <a:t>Literacy in all disciplines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346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9555155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916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567084" y="1534520"/>
            <a:ext cx="6405715" cy="356168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-28225" y="1534520"/>
            <a:ext cx="4576916" cy="356168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61365"/>
            <a:ext cx="4038600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  <a:latin typeface="Arial Black" pitchFamily="34" charset="0"/>
              </a:rPr>
              <a:t>Data</a:t>
            </a:r>
            <a:endParaRPr lang="en-US" sz="6600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5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1534520"/>
            <a:ext cx="9144001" cy="356168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9864"/>
            <a:ext cx="861060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tabLst>
                <a:tab pos="693738" algn="l"/>
              </a:tabLst>
            </a:pP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It’s always been here…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35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787355">
            <a:off x="207580" y="38100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Unit Tests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42782">
            <a:off x="4038600" y="236220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Regents</a:t>
            </a:r>
            <a:endParaRPr lang="en-U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347391">
            <a:off x="633248" y="358140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Arial Black" pitchFamily="34" charset="0"/>
              </a:rPr>
              <a:t>Unit Tests</a:t>
            </a:r>
            <a:endParaRPr lang="en-US" sz="5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35217">
            <a:off x="3852731" y="5272151"/>
            <a:ext cx="4953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3333FF"/>
                </a:solidFill>
                <a:latin typeface="Arial Black" pitchFamily="34" charset="0"/>
              </a:rPr>
              <a:t>Conferences</a:t>
            </a:r>
            <a:endParaRPr lang="en-US" sz="5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759773">
            <a:off x="732773" y="1616406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Quizzes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035973">
            <a:off x="3658696" y="744302"/>
            <a:ext cx="4593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State Tests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580" y="4872335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>
                <a:solidFill>
                  <a:srgbClr val="FFC000"/>
                </a:solidFill>
                <a:latin typeface="Arial Black" pitchFamily="34" charset="0"/>
              </a:rPr>
              <a:t>J</a:t>
            </a:r>
            <a:r>
              <a:rPr lang="en-US" sz="5400" dirty="0" smtClean="0">
                <a:solidFill>
                  <a:srgbClr val="FFC000"/>
                </a:solidFill>
                <a:latin typeface="Arial Black" pitchFamily="34" charset="0"/>
              </a:rPr>
              <a:t>ournals</a:t>
            </a:r>
            <a:endParaRPr lang="en-US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949005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Arial Black" pitchFamily="34" charset="0"/>
              </a:rPr>
              <a:t>Logs</a:t>
            </a:r>
            <a:endParaRPr lang="en-US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78862">
            <a:off x="446047" y="1829546"/>
            <a:ext cx="46482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Attendance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026" y="273427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Essay</a:t>
            </a:r>
            <a:endParaRPr lang="en-U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34670"/>
            <a:ext cx="4953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3333FF"/>
                </a:solidFill>
                <a:latin typeface="Arial Black" pitchFamily="34" charset="0"/>
              </a:rPr>
              <a:t>Checklists</a:t>
            </a:r>
            <a:endParaRPr lang="en-US" sz="5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422660">
            <a:off x="571831" y="5207161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Rubrics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444856">
            <a:off x="-185244" y="4252169"/>
            <a:ext cx="4593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Homework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721360" y="2283994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ial Black" pitchFamily="34" charset="0"/>
              </a:rPr>
              <a:t>Notebook</a:t>
            </a:r>
            <a:endParaRPr lang="en-US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67398" y="3197002"/>
            <a:ext cx="5638801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Performance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1288" y="3790504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Scores</a:t>
            </a:r>
            <a:endParaRPr lang="en-U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7969" y="-24063"/>
            <a:ext cx="537866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Arial Black" pitchFamily="34" charset="0"/>
              </a:rPr>
              <a:t>Report Cards</a:t>
            </a:r>
            <a:endParaRPr lang="en-US" sz="5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969863">
            <a:off x="5169273" y="2413857"/>
            <a:ext cx="4953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3333FF"/>
                </a:solidFill>
                <a:latin typeface="Arial Black" pitchFamily="34" charset="0"/>
              </a:rPr>
              <a:t>Inventories</a:t>
            </a:r>
            <a:endParaRPr lang="en-US" sz="5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071979">
            <a:off x="-837089" y="1430196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Letters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026257">
            <a:off x="3007972" y="3221663"/>
            <a:ext cx="4593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Anecdotal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610594">
            <a:off x="6143701" y="1712926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ial Black" pitchFamily="34" charset="0"/>
              </a:rPr>
              <a:t>Reports</a:t>
            </a:r>
            <a:endParaRPr lang="en-US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595232">
            <a:off x="2741637" y="1459618"/>
            <a:ext cx="537866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Arial Black" pitchFamily="34" charset="0"/>
              </a:rPr>
              <a:t>Performance</a:t>
            </a:r>
            <a:endParaRPr lang="en-US" sz="5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564106" y="438150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Pictures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6164" y="6016403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ial Black" pitchFamily="34" charset="0"/>
              </a:rPr>
              <a:t>Interview</a:t>
            </a:r>
            <a:endParaRPr lang="en-US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60396">
            <a:off x="1789137" y="2074106"/>
            <a:ext cx="537866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  <a:latin typeface="Arial Black" pitchFamily="34" charset="0"/>
              </a:rPr>
              <a:t>Samples</a:t>
            </a:r>
            <a:endParaRPr lang="en-US" sz="54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0378186">
            <a:off x="3572724" y="578044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PET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1336604">
            <a:off x="-115376" y="10857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Arial Black" pitchFamily="34" charset="0"/>
              </a:rPr>
              <a:t>ITBS</a:t>
            </a:r>
            <a:endParaRPr lang="en-US" sz="5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3592000">
            <a:off x="6175493" y="4773964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 Black" pitchFamily="34" charset="0"/>
              </a:rPr>
              <a:t>Posttest</a:t>
            </a:r>
            <a:endParaRPr lang="en-US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415606">
            <a:off x="4448908" y="1487448"/>
            <a:ext cx="4953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rgbClr val="3333FF"/>
                </a:solidFill>
                <a:latin typeface="Arial Black" pitchFamily="34" charset="0"/>
              </a:rPr>
              <a:t>Terra Nova</a:t>
            </a:r>
            <a:endParaRPr lang="en-US" sz="5400" dirty="0">
              <a:solidFill>
                <a:srgbClr val="3333FF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9999643">
            <a:off x="1983712" y="5486312"/>
            <a:ext cx="459302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/>
                </a:solidFill>
                <a:latin typeface="Arial Black" pitchFamily="34" charset="0"/>
              </a:rPr>
              <a:t>Pretest</a:t>
            </a:r>
            <a:endParaRPr lang="en-US" sz="540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456043">
            <a:off x="5743022" y="5069340"/>
            <a:ext cx="403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Arial Black" pitchFamily="34" charset="0"/>
              </a:rPr>
              <a:t>R</a:t>
            </a:r>
            <a:r>
              <a:rPr lang="en-US" sz="5400" dirty="0" smtClean="0">
                <a:solidFill>
                  <a:schemeClr val="accent2"/>
                </a:solidFill>
                <a:latin typeface="Arial Black" pitchFamily="34" charset="0"/>
              </a:rPr>
              <a:t>CT</a:t>
            </a:r>
            <a:endParaRPr lang="en-US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1534520"/>
            <a:ext cx="9144001" cy="356168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9864"/>
            <a:ext cx="8610600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tabLst>
                <a:tab pos="693738" algn="l"/>
              </a:tabLst>
            </a:pP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It’s not really the data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-9143940" y="1534520"/>
            <a:ext cx="9144001" cy="356168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2895600" y="-228600"/>
            <a:ext cx="6400800" cy="64770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8878170">
            <a:off x="2021642" y="-1234447"/>
            <a:ext cx="8823747" cy="9369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-2286003" y="934446"/>
            <a:ext cx="6400800" cy="64770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9227" y="1465430"/>
            <a:ext cx="6172204" cy="39701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6000"/>
              </a:lnSpc>
              <a:tabLst>
                <a:tab pos="693738" algn="l"/>
              </a:tabLst>
            </a:pP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It is</a:t>
            </a:r>
            <a:b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about</a:t>
            </a:r>
            <a:b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what we</a:t>
            </a:r>
            <a:b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do</a:t>
            </a:r>
            <a:r>
              <a:rPr lang="en-US" sz="6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with</a:t>
            </a:r>
            <a:b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the data</a:t>
            </a:r>
            <a:endParaRPr lang="en-US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26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8878170">
            <a:off x="-1659997" y="-1234447"/>
            <a:ext cx="8823747" cy="9369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5809" y="2250165"/>
            <a:ext cx="6781173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lnSpc>
                <a:spcPts val="6000"/>
              </a:lnSpc>
              <a:tabLst>
                <a:tab pos="693738" algn="l"/>
              </a:tabLst>
            </a:pP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Common</a:t>
            </a:r>
          </a:p>
          <a:p>
            <a:pPr algn="r">
              <a:lnSpc>
                <a:spcPts val="6000"/>
              </a:lnSpc>
              <a:tabLst>
                <a:tab pos="693738" algn="l"/>
              </a:tabLst>
            </a:pP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Interim</a:t>
            </a:r>
          </a:p>
          <a:p>
            <a:pPr algn="r">
              <a:lnSpc>
                <a:spcPts val="6000"/>
              </a:lnSpc>
              <a:tabLst>
                <a:tab pos="693738" algn="l"/>
              </a:tabLst>
            </a:pPr>
            <a:r>
              <a:rPr lang="en-US" sz="6600" dirty="0" smtClean="0">
                <a:solidFill>
                  <a:schemeClr val="bg1"/>
                </a:solidFill>
                <a:latin typeface="Arial Black" pitchFamily="34" charset="0"/>
              </a:rPr>
              <a:t>Assessments </a:t>
            </a:r>
            <a:endParaRPr lang="en-US" sz="6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578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4572000" cy="3429000"/>
            <a:chOff x="0" y="0"/>
            <a:chExt cx="4572000" cy="3429000"/>
          </a:xfrm>
        </p:grpSpPr>
        <p:sp>
          <p:nvSpPr>
            <p:cNvPr id="2" name="Right Arrow Callout 1"/>
            <p:cNvSpPr/>
            <p:nvPr/>
          </p:nvSpPr>
          <p:spPr>
            <a:xfrm>
              <a:off x="0" y="0"/>
              <a:ext cx="4572000" cy="3429000"/>
            </a:xfrm>
            <a:prstGeom prst="right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346646"/>
              <a:ext cx="2514600" cy="25853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ake</a:t>
              </a:r>
              <a:b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</a:t>
              </a:r>
              <a:b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test</a:t>
              </a:r>
              <a:endPara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2"/>
            <a:ext cx="4610100" cy="3423856"/>
            <a:chOff x="4572000" y="2"/>
            <a:chExt cx="4610100" cy="3423856"/>
          </a:xfrm>
          <a:solidFill>
            <a:schemeClr val="accent3"/>
          </a:solidFill>
        </p:grpSpPr>
        <p:sp>
          <p:nvSpPr>
            <p:cNvPr id="4" name="Right Arrow Callout 3"/>
            <p:cNvSpPr/>
            <p:nvPr/>
          </p:nvSpPr>
          <p:spPr>
            <a:xfrm rot="5400000">
              <a:off x="5165122" y="-593120"/>
              <a:ext cx="3423856" cy="4610100"/>
            </a:xfrm>
            <a:prstGeom prst="rightArrow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196855"/>
              <a:ext cx="3848100" cy="175432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give the</a:t>
              </a:r>
              <a:b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test</a:t>
              </a:r>
              <a:endPara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4006" y="3423855"/>
            <a:ext cx="4572000" cy="3429000"/>
            <a:chOff x="4574006" y="3423855"/>
            <a:chExt cx="4572000" cy="3429000"/>
          </a:xfrm>
          <a:solidFill>
            <a:schemeClr val="accent3"/>
          </a:solidFill>
        </p:grpSpPr>
        <p:sp>
          <p:nvSpPr>
            <p:cNvPr id="8" name="Right Arrow Callout 7"/>
            <p:cNvSpPr/>
            <p:nvPr/>
          </p:nvSpPr>
          <p:spPr>
            <a:xfrm rot="10800000">
              <a:off x="4574006" y="3423855"/>
              <a:ext cx="4572000" cy="3429000"/>
            </a:xfrm>
            <a:prstGeom prst="rightArrow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2200" y="3973901"/>
              <a:ext cx="2971800" cy="23083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nalyze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</a:t>
              </a:r>
              <a:b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4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work</a:t>
              </a:r>
              <a:endPara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20315" y="3429000"/>
            <a:ext cx="4876800" cy="3429000"/>
            <a:chOff x="-120315" y="3429000"/>
            <a:chExt cx="4876800" cy="3429000"/>
          </a:xfrm>
          <a:solidFill>
            <a:schemeClr val="accent3"/>
          </a:solidFill>
        </p:grpSpPr>
        <p:sp>
          <p:nvSpPr>
            <p:cNvPr id="10" name="Right Arrow Callout 9"/>
            <p:cNvSpPr/>
            <p:nvPr/>
          </p:nvSpPr>
          <p:spPr>
            <a:xfrm rot="16200000">
              <a:off x="608597" y="2820402"/>
              <a:ext cx="3429000" cy="4646195"/>
            </a:xfrm>
            <a:prstGeom prst="rightArrow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20315" y="4860759"/>
              <a:ext cx="487680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</a:t>
              </a:r>
              <a:r>
                <a:rPr lang="en-US" sz="5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 something about it</a:t>
              </a:r>
              <a:endPara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46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District/school</a:t>
            </a:r>
          </a:p>
          <a:p>
            <a:r>
              <a:rPr lang="en-US" dirty="0" smtClean="0"/>
              <a:t>Position/role</a:t>
            </a:r>
          </a:p>
          <a:p>
            <a:r>
              <a:rPr lang="en-US" dirty="0" smtClean="0"/>
              <a:t>Supervisees</a:t>
            </a:r>
          </a:p>
          <a:p>
            <a:r>
              <a:rPr lang="en-US" dirty="0" smtClean="0"/>
              <a:t>What are your goals for Lead Evaluator Training? (chart these)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2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Callout 9"/>
          <p:cNvSpPr/>
          <p:nvPr/>
        </p:nvSpPr>
        <p:spPr>
          <a:xfrm rot="16200000">
            <a:off x="-2972803" y="-760999"/>
            <a:ext cx="10591800" cy="4646195"/>
          </a:xfrm>
          <a:prstGeom prst="right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85801"/>
            <a:ext cx="3733800" cy="5797627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might you see or hear about DATA?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685800"/>
            <a:ext cx="4267200" cy="6019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3-8 Assessments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Scale Scores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AIS cut points</a:t>
            </a:r>
            <a:endParaRPr lang="en-US" sz="2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PARCC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Big Brother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Cloud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Privacy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4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32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90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Callout 9"/>
          <p:cNvSpPr/>
          <p:nvPr/>
        </p:nvSpPr>
        <p:spPr>
          <a:xfrm rot="16200000">
            <a:off x="-2972803" y="-760999"/>
            <a:ext cx="10591800" cy="4646195"/>
          </a:xfrm>
          <a:prstGeom prst="right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85801"/>
            <a:ext cx="3733800" cy="5797627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should you see or hear about DATA?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685800"/>
            <a:ext cx="3505200" cy="6019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Common Formative Assessments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Professional Learning Communities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2400" b="1" dirty="0">
              <a:solidFill>
                <a:schemeClr val="accent3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3"/>
                </a:solidFill>
              </a:rPr>
              <a:t>Data Teams</a:t>
            </a:r>
            <a:endParaRPr lang="en-US" sz="32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5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916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234" y="3429000"/>
            <a:ext cx="458776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401245679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" y="0"/>
            <a:ext cx="9119907" cy="3429000"/>
            <a:chOff x="30" y="0"/>
            <a:chExt cx="9119907" cy="3429000"/>
          </a:xfrm>
        </p:grpSpPr>
        <p:sp>
          <p:nvSpPr>
            <p:cNvPr id="5" name="Rectangle 4"/>
            <p:cNvSpPr/>
            <p:nvPr/>
          </p:nvSpPr>
          <p:spPr>
            <a:xfrm>
              <a:off x="30" y="0"/>
              <a:ext cx="4572000" cy="34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19400" y="0"/>
              <a:ext cx="6300537" cy="3429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460177"/>
            <a:ext cx="8115300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Prof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es</a:t>
            </a:r>
            <a:r>
              <a:rPr 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sion</a:t>
            </a:r>
            <a:r>
              <a:rPr lang="en-US" sz="8000" dirty="0" smtClean="0">
                <a:solidFill>
                  <a:schemeClr val="accent6"/>
                </a:solidFill>
                <a:latin typeface="Arial Black" pitchFamily="34" charset="0"/>
              </a:rPr>
              <a:t>al</a:t>
            </a:r>
          </a:p>
          <a:p>
            <a:pPr algn="ctr"/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Pr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ac</a:t>
            </a:r>
            <a:r>
              <a:rPr lang="en-US" sz="8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9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46581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0" b="1" cap="none" spc="-20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APPR</a:t>
            </a:r>
            <a:endParaRPr lang="en-US" sz="30000" b="1" cap="none" spc="-20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5084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4600" y="1676400"/>
            <a:ext cx="4572000" cy="4572000"/>
            <a:chOff x="2514600" y="1676400"/>
            <a:chExt cx="4572000" cy="4572000"/>
          </a:xfrm>
        </p:grpSpPr>
        <p:sp>
          <p:nvSpPr>
            <p:cNvPr id="2" name="Pie 1"/>
            <p:cNvSpPr>
              <a:spLocks noChangeAspect="1"/>
            </p:cNvSpPr>
            <p:nvPr/>
          </p:nvSpPr>
          <p:spPr>
            <a:xfrm>
              <a:off x="2514600" y="1676400"/>
              <a:ext cx="4572000" cy="4572000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>
              <a:spLocks noChangeAspect="1"/>
            </p:cNvSpPr>
            <p:nvPr/>
          </p:nvSpPr>
          <p:spPr>
            <a:xfrm>
              <a:off x="2514600" y="1676400"/>
              <a:ext cx="4572000" cy="4572000"/>
            </a:xfrm>
            <a:prstGeom prst="pie">
              <a:avLst>
                <a:gd name="adj1" fmla="val 20618651"/>
                <a:gd name="adj2" fmla="val 3590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ie 4"/>
            <p:cNvSpPr>
              <a:spLocks noChangeAspect="1"/>
            </p:cNvSpPr>
            <p:nvPr/>
          </p:nvSpPr>
          <p:spPr>
            <a:xfrm rot="4396026">
              <a:off x="2514600" y="1676400"/>
              <a:ext cx="4572000" cy="4572000"/>
            </a:xfrm>
            <a:prstGeom prst="pie">
              <a:avLst>
                <a:gd name="adj1" fmla="val 11789874"/>
                <a:gd name="adj2" fmla="val 167030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2286000"/>
              <a:ext cx="19812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20%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Student</a:t>
              </a:r>
              <a:b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Growth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946358"/>
              <a:ext cx="1981200" cy="964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20%</a:t>
              </a:r>
            </a:p>
            <a:p>
              <a:pPr algn="ctr">
                <a:lnSpc>
                  <a:spcPts val="2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Student</a:t>
              </a:r>
              <a:b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Achievement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6050" y="3352800"/>
              <a:ext cx="21145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60%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Multiple Measures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4600" y="1676400"/>
            <a:ext cx="4572000" cy="4572000"/>
            <a:chOff x="2514600" y="1676400"/>
            <a:chExt cx="4572000" cy="4572000"/>
          </a:xfrm>
        </p:grpSpPr>
        <p:sp>
          <p:nvSpPr>
            <p:cNvPr id="2" name="Pie 1"/>
            <p:cNvSpPr>
              <a:spLocks noChangeAspect="1"/>
            </p:cNvSpPr>
            <p:nvPr/>
          </p:nvSpPr>
          <p:spPr>
            <a:xfrm>
              <a:off x="2514600" y="1676400"/>
              <a:ext cx="4572000" cy="4572000"/>
            </a:xfrm>
            <a:prstGeom prst="pi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Pie 3"/>
            <p:cNvSpPr>
              <a:spLocks noChangeAspect="1"/>
            </p:cNvSpPr>
            <p:nvPr/>
          </p:nvSpPr>
          <p:spPr>
            <a:xfrm>
              <a:off x="2514600" y="1676400"/>
              <a:ext cx="4572000" cy="4572000"/>
            </a:xfrm>
            <a:prstGeom prst="pie">
              <a:avLst>
                <a:gd name="adj1" fmla="val 20618651"/>
                <a:gd name="adj2" fmla="val 359039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ie 4"/>
            <p:cNvSpPr>
              <a:spLocks noChangeAspect="1"/>
            </p:cNvSpPr>
            <p:nvPr/>
          </p:nvSpPr>
          <p:spPr>
            <a:xfrm rot="4396026">
              <a:off x="2514600" y="1676400"/>
              <a:ext cx="4572000" cy="4572000"/>
            </a:xfrm>
            <a:prstGeom prst="pie">
              <a:avLst>
                <a:gd name="adj1" fmla="val 11789874"/>
                <a:gd name="adj2" fmla="val 167030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0" y="2286000"/>
              <a:ext cx="19812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20%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Student</a:t>
              </a:r>
              <a:b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Growth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946358"/>
              <a:ext cx="1981200" cy="964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20%</a:t>
              </a:r>
            </a:p>
            <a:p>
              <a:pPr algn="ctr">
                <a:lnSpc>
                  <a:spcPts val="2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Student</a:t>
              </a:r>
              <a:b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Achievement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6050" y="3352800"/>
              <a:ext cx="21145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60%</a:t>
              </a:r>
            </a:p>
            <a:p>
              <a:pPr algn="ctr">
                <a:lnSpc>
                  <a:spcPts val="32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Multiple Measures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2570349">
            <a:off x="1099630" y="96213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Knowledge of Students &amp; Student Learning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2313">
            <a:off x="583548" y="1713549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Knowledge of Content &amp; Instructional Planning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32177">
            <a:off x="88660" y="2606904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Instructional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Practice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7133" y="360943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Learning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Environment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585908">
            <a:off x="95973" y="470485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Assessment for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Student Learning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873969">
            <a:off x="-285590" y="5742835"/>
            <a:ext cx="342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Professional Responsibilities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and Collaboration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437834">
            <a:off x="1386639" y="6486602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Professional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Growth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8139993">
            <a:off x="5221516" y="71498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Growth over 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8649718">
            <a:off x="5890672" y="1000274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Compared to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Expected Growth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471339">
            <a:off x="6577672" y="1607228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Some Variables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Considered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hlinkClick r:id="rId2" action="ppaction://hlinkpres?slideindex=1&amp;slidetitle="/>
          </p:cNvPr>
          <p:cNvSpPr txBox="1"/>
          <p:nvPr/>
        </p:nvSpPr>
        <p:spPr>
          <a:xfrm rot="19966652">
            <a:off x="6851770" y="2391382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Required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214277">
            <a:off x="7077924" y="3420060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Moment in time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 growth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395848">
            <a:off x="6879991" y="519131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Local or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Purchased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62040">
            <a:off x="6445640" y="5832387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Some Variables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Considered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hlinkClick r:id="rId2" action="ppaction://hlinkpres?slideindex=1&amp;slidetitle="/>
          </p:cNvPr>
          <p:cNvSpPr txBox="1"/>
          <p:nvPr/>
        </p:nvSpPr>
        <p:spPr>
          <a:xfrm rot="2385253">
            <a:off x="6074150" y="6238328"/>
            <a:ext cx="186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SLOs Optional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413549">
            <a:off x="7115992" y="4268403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Could be school-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wide measure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9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Scores from rubrics have to be converted to H-E-D-I levels for the matrix.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284" y="2463677"/>
            <a:ext cx="8654902" cy="37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 rot="20958274">
            <a:off x="-81885" y="271590"/>
            <a:ext cx="3603009" cy="982639"/>
            <a:chOff x="-3985146" y="-150128"/>
            <a:chExt cx="3603009" cy="982639"/>
          </a:xfrm>
        </p:grpSpPr>
        <p:sp>
          <p:nvSpPr>
            <p:cNvPr id="5" name="Up Ribbon 4"/>
            <p:cNvSpPr/>
            <p:nvPr/>
          </p:nvSpPr>
          <p:spPr>
            <a:xfrm>
              <a:off x="-3985146" y="-150128"/>
              <a:ext cx="3603009" cy="982639"/>
            </a:xfrm>
            <a:prstGeom prst="ribbon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3166281" y="0"/>
              <a:ext cx="199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3012-d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9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81000" y="0"/>
            <a:ext cx="9500937" cy="3429000"/>
            <a:chOff x="30" y="0"/>
            <a:chExt cx="9119907" cy="3429000"/>
          </a:xfrm>
        </p:grpSpPr>
        <p:sp>
          <p:nvSpPr>
            <p:cNvPr id="5" name="Rectangle 4"/>
            <p:cNvSpPr/>
            <p:nvPr/>
          </p:nvSpPr>
          <p:spPr>
            <a:xfrm>
              <a:off x="30" y="0"/>
              <a:ext cx="4572000" cy="3429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0"/>
              <a:ext cx="6300537" cy="3429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9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push dir="r"/>
      </p:transition>
    </mc:Choice>
    <mc:Fallback xmlns="">
      <p:transition advClick="0" advTm="0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" y="0"/>
            <a:ext cx="9372570" cy="3429000"/>
            <a:chOff x="30" y="0"/>
            <a:chExt cx="9119907" cy="3429000"/>
          </a:xfrm>
          <a:solidFill>
            <a:schemeClr val="accent6"/>
          </a:solidFill>
        </p:grpSpPr>
        <p:sp>
          <p:nvSpPr>
            <p:cNvPr id="5" name="Rectangle 4"/>
            <p:cNvSpPr/>
            <p:nvPr/>
          </p:nvSpPr>
          <p:spPr>
            <a:xfrm>
              <a:off x="30" y="0"/>
              <a:ext cx="457200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0"/>
              <a:ext cx="6300537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21784" y="1212773"/>
            <a:ext cx="7577616" cy="1530427"/>
          </a:xfrm>
          <a:prstGeom prst="rect">
            <a:avLst/>
          </a:prstGeom>
          <a:extLst/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might you see or hear about PROFESSIONAL PRACTICE?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657600"/>
            <a:ext cx="9067800" cy="2971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6"/>
                </a:solidFill>
              </a:rPr>
              <a:t>APPR (plans and approval, SLOs, rubrics, HEDI scales,</a:t>
            </a:r>
            <a:br>
              <a:rPr lang="en-US" sz="4400" b="1" dirty="0" smtClean="0">
                <a:solidFill>
                  <a:schemeClr val="accent6"/>
                </a:solidFill>
              </a:rPr>
            </a:br>
            <a:r>
              <a:rPr lang="en-US" sz="4400" b="1" dirty="0" smtClean="0">
                <a:solidFill>
                  <a:schemeClr val="accent6"/>
                </a:solidFill>
              </a:rPr>
              <a:t>teacher/principal growth scores)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6"/>
                </a:solidFill>
              </a:rPr>
              <a:t>Teachers losing their jobs</a:t>
            </a:r>
          </a:p>
        </p:txBody>
      </p:sp>
    </p:spTree>
    <p:extLst>
      <p:ext uri="{BB962C8B-B14F-4D97-AF65-F5344CB8AC3E}">
        <p14:creationId xmlns:p14="http://schemas.microsoft.com/office/powerpoint/2010/main" val="3927675686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0" y="4829175"/>
            <a:ext cx="29083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What’s On Your Plate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Fill in your plate with all </a:t>
            </a:r>
            <a:r>
              <a:rPr lang="en-US" dirty="0" smtClean="0">
                <a:latin typeface="Arial"/>
                <a:cs typeface="Arial"/>
              </a:rPr>
              <a:t>your professional </a:t>
            </a:r>
            <a:r>
              <a:rPr lang="en-US" dirty="0">
                <a:latin typeface="Arial"/>
                <a:cs typeface="Arial"/>
              </a:rPr>
              <a:t>and personal obligations, responsibilities, initiatives, and goals</a:t>
            </a:r>
          </a:p>
          <a:p>
            <a:r>
              <a:rPr lang="en-US" dirty="0">
                <a:latin typeface="Arial"/>
                <a:cs typeface="Arial"/>
              </a:rPr>
              <a:t>At your table, share these (if you don’t know everyone, do introductions, too)</a:t>
            </a:r>
          </a:p>
          <a:p>
            <a:r>
              <a:rPr lang="en-US" dirty="0">
                <a:latin typeface="Arial"/>
                <a:cs typeface="Arial"/>
              </a:rPr>
              <a:t>After everyone has shared, make a generalization(s) </a:t>
            </a:r>
            <a:r>
              <a:rPr lang="en-US" dirty="0" smtClean="0">
                <a:latin typeface="Arial"/>
                <a:cs typeface="Arial"/>
              </a:rPr>
              <a:t>about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“what’s </a:t>
            </a:r>
            <a:r>
              <a:rPr lang="en-US" dirty="0">
                <a:latin typeface="Arial"/>
                <a:cs typeface="Arial"/>
              </a:rPr>
              <a:t>on </a:t>
            </a:r>
            <a:r>
              <a:rPr lang="en-US" dirty="0" smtClean="0">
                <a:latin typeface="Arial"/>
                <a:cs typeface="Arial"/>
              </a:rPr>
              <a:t>our </a:t>
            </a:r>
            <a:r>
              <a:rPr lang="en-US" dirty="0">
                <a:latin typeface="Arial"/>
                <a:cs typeface="Arial"/>
              </a:rPr>
              <a:t>plates”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0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" y="0"/>
            <a:ext cx="9372570" cy="3429000"/>
            <a:chOff x="30" y="0"/>
            <a:chExt cx="9119907" cy="3429000"/>
          </a:xfrm>
          <a:solidFill>
            <a:schemeClr val="accent6"/>
          </a:solidFill>
        </p:grpSpPr>
        <p:sp>
          <p:nvSpPr>
            <p:cNvPr id="5" name="Rectangle 4"/>
            <p:cNvSpPr/>
            <p:nvPr/>
          </p:nvSpPr>
          <p:spPr>
            <a:xfrm>
              <a:off x="30" y="0"/>
              <a:ext cx="457200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0" y="0"/>
              <a:ext cx="6300537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21784" y="1216152"/>
            <a:ext cx="8822216" cy="2216227"/>
          </a:xfrm>
          <a:prstGeom prst="rect">
            <a:avLst/>
          </a:prstGeom>
          <a:extLst/>
        </p:spPr>
        <p:txBody>
          <a:bodyPr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</a:t>
            </a:r>
            <a:r>
              <a:rPr lang="en-US" sz="4400" b="1" dirty="0">
                <a:solidFill>
                  <a:schemeClr val="bg1"/>
                </a:solidFill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</a:rPr>
              <a:t>hould you see or hear about PROFESSIONAL PRACTICE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(but probably won’t because of APPR)?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657600"/>
            <a:ext cx="9067800" cy="2971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6"/>
                </a:solidFill>
              </a:rPr>
              <a:t>NYS Teaching Standards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6"/>
                </a:solidFill>
              </a:rPr>
              <a:t>Continuous Improvement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6"/>
                </a:solidFill>
              </a:rPr>
              <a:t>Growth Producing Feedback</a:t>
            </a:r>
          </a:p>
        </p:txBody>
      </p:sp>
    </p:spTree>
    <p:extLst>
      <p:ext uri="{BB962C8B-B14F-4D97-AF65-F5344CB8AC3E}">
        <p14:creationId xmlns:p14="http://schemas.microsoft.com/office/powerpoint/2010/main" val="3751754204"/>
      </p:ext>
    </p:extLst>
  </p:cSld>
  <p:clrMapOvr>
    <a:masterClrMapping/>
  </p:clrMapOvr>
  <p:transition spd="slow" advClick="0">
    <p:push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916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234" y="3429000"/>
            <a:ext cx="458776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8857745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234" y="0"/>
            <a:ext cx="45877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38700" y="4234935"/>
            <a:ext cx="40386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What should our schools be like?</a:t>
            </a:r>
          </a:p>
        </p:txBody>
      </p:sp>
    </p:spTree>
    <p:extLst>
      <p:ext uri="{BB962C8B-B14F-4D97-AF65-F5344CB8AC3E}">
        <p14:creationId xmlns:p14="http://schemas.microsoft.com/office/powerpoint/2010/main" val="392694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927159"/>
            <a:ext cx="8343900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Educators working collaboratively… taking collective responsibility for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3896738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234936"/>
            <a:ext cx="83439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Collaborative learning teams implementing a guaranteed and viable curriculum.</a:t>
            </a:r>
          </a:p>
        </p:txBody>
      </p:sp>
    </p:spTree>
    <p:extLst>
      <p:ext uri="{BB962C8B-B14F-4D97-AF65-F5344CB8AC3E}">
        <p14:creationId xmlns:p14="http://schemas.microsoft.com/office/powerpoint/2010/main" val="410633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927160"/>
            <a:ext cx="8343900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Collaborative learning teams using assessment data and student work to make instructional decisions.</a:t>
            </a:r>
          </a:p>
        </p:txBody>
      </p:sp>
    </p:spTree>
    <p:extLst>
      <p:ext uri="{BB962C8B-B14F-4D97-AF65-F5344CB8AC3E}">
        <p14:creationId xmlns:p14="http://schemas.microsoft.com/office/powerpoint/2010/main" val="423436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42713"/>
            <a:ext cx="83439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Where students find meaning in what they do.</a:t>
            </a:r>
          </a:p>
        </p:txBody>
      </p:sp>
    </p:spTree>
    <p:extLst>
      <p:ext uri="{BB962C8B-B14F-4D97-AF65-F5344CB8AC3E}">
        <p14:creationId xmlns:p14="http://schemas.microsoft.com/office/powerpoint/2010/main" val="40469555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234937"/>
            <a:ext cx="83439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Where students make decisions about what they learn and how they learn it.</a:t>
            </a:r>
          </a:p>
        </p:txBody>
      </p:sp>
    </p:spTree>
    <p:extLst>
      <p:ext uri="{BB962C8B-B14F-4D97-AF65-F5344CB8AC3E}">
        <p14:creationId xmlns:p14="http://schemas.microsoft.com/office/powerpoint/2010/main" val="176959821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542713"/>
            <a:ext cx="83439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Where the 4Cs are embedded in the 3Rs.</a:t>
            </a:r>
          </a:p>
        </p:txBody>
      </p:sp>
    </p:spTree>
    <p:extLst>
      <p:ext uri="{BB962C8B-B14F-4D97-AF65-F5344CB8AC3E}">
        <p14:creationId xmlns:p14="http://schemas.microsoft.com/office/powerpoint/2010/main" val="31811488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234937"/>
            <a:ext cx="83439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Where its about the student's future rather than the adults’ past.</a:t>
            </a:r>
          </a:p>
        </p:txBody>
      </p:sp>
    </p:spTree>
    <p:extLst>
      <p:ext uri="{BB962C8B-B14F-4D97-AF65-F5344CB8AC3E}">
        <p14:creationId xmlns:p14="http://schemas.microsoft.com/office/powerpoint/2010/main" val="9410782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016" y="1777624"/>
            <a:ext cx="4101152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703926" y="1779895"/>
            <a:ext cx="4101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Student Growth Percentile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/>
                <a:cs typeface="Arial"/>
              </a:rPr>
              <a:t>Application of assessment tools the district employs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234" y="0"/>
            <a:ext cx="45877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85801"/>
            <a:ext cx="3733800" cy="6629399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Accountability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Focus Schools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LAPs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Scores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685800"/>
            <a:ext cx="3505200" cy="6019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What might a </a:t>
            </a:r>
            <a:r>
              <a:rPr lang="en-US" sz="4400" b="1" dirty="0" smtClean="0">
                <a:solidFill>
                  <a:schemeClr val="bg1"/>
                </a:solidFill>
              </a:rPr>
              <a:t>you </a:t>
            </a:r>
            <a:r>
              <a:rPr lang="en-US" sz="4400" b="1" dirty="0">
                <a:solidFill>
                  <a:schemeClr val="bg1"/>
                </a:solidFill>
              </a:rPr>
              <a:t>see or hear about </a:t>
            </a:r>
            <a:r>
              <a:rPr lang="en-US" sz="4400" b="1" dirty="0" smtClean="0">
                <a:solidFill>
                  <a:schemeClr val="bg1"/>
                </a:solidFill>
              </a:rPr>
              <a:t>CULTURE?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703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234" y="0"/>
            <a:ext cx="458776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685801"/>
            <a:ext cx="3733800" cy="6629399"/>
          </a:xfrm>
          <a:prstGeom prst="rect">
            <a:avLst/>
          </a:prstGeom>
          <a:extLst/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21C, PBL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accent2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College, Career &amp; Citizenship Ready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accent2"/>
              </a:solidFill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chemeClr val="accent2"/>
                </a:solidFill>
              </a:rPr>
              <a:t>Professional Learning Community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685800"/>
            <a:ext cx="3505200" cy="6019800"/>
          </a:xfrm>
          <a:prstGeom prst="rect">
            <a:avLst/>
          </a:prstGeom>
          <a:extLst/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4400" b="1" dirty="0">
                <a:solidFill>
                  <a:schemeClr val="bg1"/>
                </a:solidFill>
              </a:rPr>
              <a:t>What </a:t>
            </a:r>
            <a:r>
              <a:rPr lang="en-US" sz="4400" b="1" dirty="0" smtClean="0">
                <a:solidFill>
                  <a:schemeClr val="bg1"/>
                </a:solidFill>
              </a:rPr>
              <a:t>should you see </a:t>
            </a:r>
            <a:r>
              <a:rPr lang="en-US" sz="4400" b="1" dirty="0">
                <a:solidFill>
                  <a:schemeClr val="bg1"/>
                </a:solidFill>
              </a:rPr>
              <a:t>or hear about </a:t>
            </a:r>
            <a:r>
              <a:rPr lang="en-US" sz="4400" b="1" dirty="0" smtClean="0">
                <a:solidFill>
                  <a:schemeClr val="bg1"/>
                </a:solidFill>
              </a:rPr>
              <a:t>CULTURE?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56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916" y="3429000"/>
            <a:ext cx="457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6234" y="3429000"/>
            <a:ext cx="458776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3452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Standards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700" y="1037511"/>
            <a:ext cx="403860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Professional</a:t>
            </a:r>
            <a:b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Practice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Data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700" y="4850487"/>
            <a:ext cx="40386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32312990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Race To The Top &amp; the Reform Agenda</a:t>
            </a:r>
            <a:endParaRPr lang="en-US" sz="7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4114800"/>
            <a:ext cx="3581400" cy="2590800"/>
            <a:chOff x="762000" y="4038600"/>
            <a:chExt cx="3581400" cy="2590800"/>
          </a:xfrm>
        </p:grpSpPr>
        <p:sp>
          <p:nvSpPr>
            <p:cNvPr id="3" name="Oval 2"/>
            <p:cNvSpPr/>
            <p:nvPr/>
          </p:nvSpPr>
          <p:spPr>
            <a:xfrm>
              <a:off x="762000" y="4038600"/>
              <a:ext cx="3581400" cy="2590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4960203"/>
              <a:ext cx="289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Truth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400" y="152400"/>
            <a:ext cx="3581400" cy="2590800"/>
            <a:chOff x="5105400" y="3996898"/>
            <a:chExt cx="3581400" cy="2590800"/>
          </a:xfrm>
        </p:grpSpPr>
        <p:sp>
          <p:nvSpPr>
            <p:cNvPr id="5" name="Oval 4"/>
            <p:cNvSpPr/>
            <p:nvPr/>
          </p:nvSpPr>
          <p:spPr>
            <a:xfrm>
              <a:off x="5105400" y="3996898"/>
              <a:ext cx="3581400" cy="2590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7800" y="4903857"/>
              <a:ext cx="342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Drama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Look at the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RTTT Road 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RTTT “textbook”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77" y="2220469"/>
            <a:ext cx="3065010" cy="1983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487" y="2376684"/>
            <a:ext cx="2389498" cy="30942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37" y="4399658"/>
            <a:ext cx="3065010" cy="18963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886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09" y="1104122"/>
            <a:ext cx="7370285" cy="487176"/>
          </a:xfr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Regents Reform Agenda Road Map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906ACA2-8341-4828-AA6A-C13A11D2E69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655" y="3823855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12" y="1753753"/>
            <a:ext cx="7252486" cy="4567875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389060">
            <a:off x="2636293" y="2608371"/>
            <a:ext cx="2511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Where are</a:t>
            </a:r>
            <a:b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you now?</a:t>
            </a:r>
            <a:endParaRPr lang="en-US" sz="32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53189" y="3441095"/>
            <a:ext cx="1317160" cy="8193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62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12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6174581" y="2164407"/>
            <a:ext cx="124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Intro to PLC</a:t>
            </a:r>
            <a:endParaRPr 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1184" y="4441371"/>
            <a:ext cx="146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DuFour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Hattie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3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Arrow 2"/>
          <p:cNvSpPr/>
          <p:nvPr/>
        </p:nvSpPr>
        <p:spPr>
          <a:xfrm rot="7210456">
            <a:off x="5624007" y="3159968"/>
            <a:ext cx="2216202" cy="1316449"/>
          </a:xfrm>
          <a:prstGeom prst="curvedDownArrow">
            <a:avLst>
              <a:gd name="adj1" fmla="val 25000"/>
              <a:gd name="adj2" fmla="val 4727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34730" y="2064073"/>
            <a:ext cx="1594756" cy="1452519"/>
            <a:chOff x="5934730" y="2064073"/>
            <a:chExt cx="1594756" cy="145251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321926">
              <a:off x="5934730" y="2064073"/>
              <a:ext cx="1594756" cy="145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493932">
              <a:off x="6174581" y="2164407"/>
              <a:ext cx="1248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Intro to PLC</a:t>
              </a:r>
              <a:endParaRPr lang="en-US" sz="12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83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4891349">
            <a:off x="4128356" y="2159627"/>
            <a:ext cx="1594756" cy="1452519"/>
            <a:chOff x="5934730" y="2064073"/>
            <a:chExt cx="1594756" cy="145251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321926">
              <a:off x="5934730" y="2064073"/>
              <a:ext cx="1594756" cy="1452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493932">
              <a:off x="6174581" y="2164407"/>
              <a:ext cx="1248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Intro to PLC</a:t>
              </a:r>
              <a:endParaRPr lang="en-US" sz="1200" b="1" dirty="0"/>
            </a:p>
          </p:txBody>
        </p:sp>
      </p:grp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312" y="1736680"/>
            <a:ext cx="3978322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13109" y="1742367"/>
            <a:ext cx="39783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and use of State-approved locally selected measures of student growth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Scoring methodology used by the state and the district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Specific considerations in evaluating teachers and principals of ELLs and students with disabilities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367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732" y="125559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3012-d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6016747" y="2097164"/>
            <a:ext cx="161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Assessment Overview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DuFour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Stiggins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Wiliam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4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6016747" y="2097164"/>
            <a:ext cx="161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What’s Most Important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Marzano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Ainsworth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7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6016747" y="2097164"/>
            <a:ext cx="161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Unpacking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Marzano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Wiggins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McTighe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Ainsworth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90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6016747" y="2097164"/>
            <a:ext cx="161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Assessment Design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Reeves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Ainsworth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Marzano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Stiggins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Popham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5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5944985" y="2104285"/>
            <a:ext cx="171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Unit Planning &amp; Mapping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Covey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Wiggins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McTighe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p21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5944985" y="2104285"/>
            <a:ext cx="171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Data-Based Action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Schmoker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DuFour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Wellman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Lipton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0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5944985" y="2104285"/>
            <a:ext cx="171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Involving Students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Popham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Wiliam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Brookhart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Hattie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9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159125" y="3706813"/>
            <a:ext cx="6278563" cy="6599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239838" y="3400425"/>
            <a:ext cx="9188450" cy="51831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0109" y="1104122"/>
            <a:ext cx="7370285" cy="487176"/>
          </a:xfrm>
          <a:prstGeom prst="rect">
            <a:avLst/>
          </a:prstGeom>
          <a:extLst/>
        </p:spPr>
        <p:txBody>
          <a:bodyPr rtlCol="0">
            <a:normAutofit fontScale="92500" lnSpcReduction="2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Introducing the “textbook”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876" y="2076093"/>
            <a:ext cx="2895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321926">
            <a:off x="5934730" y="2064073"/>
            <a:ext cx="1594756" cy="14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493932">
            <a:off x="5944985" y="2104285"/>
            <a:ext cx="1719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00" dirty="0" smtClean="0"/>
              <a:t>Sustaining the Effort</a:t>
            </a:r>
            <a:endParaRPr lang="en-US" sz="1200" b="1" spc="-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529" y="3950930"/>
            <a:ext cx="1994312" cy="228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61184" y="4441371"/>
            <a:ext cx="146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DuFour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Newmann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Deming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Remember that Plate?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825750"/>
            <a:ext cx="29083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But how is it adding too much to our plates to…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5" y="2068648"/>
            <a:ext cx="7285353" cy="420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Here We Are: 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Managing the APPR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Connecting it to Race To The Top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Be clear about what we expect children to learn…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591" y="2068658"/>
            <a:ext cx="6556817" cy="378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Use assessment and data to nurture and guide learning…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859" y="2392498"/>
            <a:ext cx="5828282" cy="336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7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Try to become a better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teacher or leader…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126" y="2563948"/>
            <a:ext cx="5099747" cy="29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Work collaboratively to prepare students for their future?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394" y="3116398"/>
            <a:ext cx="4371212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69703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Are we adding to our plates or is this the way we should already be doing business?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0" y="3602173"/>
            <a:ext cx="3642676" cy="210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22888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/>
                <a:cs typeface="Arial"/>
              </a:rPr>
              <a:t>School can be a jungle…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2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209"/>
            <a:ext cx="7772400" cy="25612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REMEMBER, APPR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is only PART of the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Regents Reform Agenda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97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Professional Practice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876425"/>
            <a:ext cx="5715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36434" y="1233889"/>
            <a:ext cx="7105880" cy="49833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Imagine you are in the classroom of a highly effective teacher:</a:t>
            </a:r>
          </a:p>
          <a:p>
            <a:pPr lvl="1"/>
            <a:r>
              <a:rPr lang="en-US" sz="2400" dirty="0" smtClean="0"/>
              <a:t>What would you see?</a:t>
            </a:r>
          </a:p>
          <a:p>
            <a:pPr lvl="1"/>
            <a:r>
              <a:rPr lang="en-US" sz="2400" dirty="0" smtClean="0"/>
              <a:t>What would you hear?</a:t>
            </a:r>
          </a:p>
          <a:p>
            <a:pPr lvl="1"/>
            <a:r>
              <a:rPr lang="en-US" sz="2400" dirty="0" smtClean="0"/>
              <a:t>What would the students be doing or saying?</a:t>
            </a:r>
            <a:br>
              <a:rPr lang="en-US" sz="2400" dirty="0" smtClean="0"/>
            </a:br>
            <a:endParaRPr lang="en-US" sz="2400" dirty="0" smtClean="0"/>
          </a:p>
          <a:p>
            <a:pPr marL="68580" indent="0">
              <a:buNone/>
            </a:pPr>
            <a:r>
              <a:rPr lang="en-US" dirty="0" smtClean="0"/>
              <a:t>Individually, </a:t>
            </a:r>
            <a:r>
              <a:rPr lang="en-US" b="1" dirty="0" smtClean="0"/>
              <a:t>write</a:t>
            </a:r>
            <a:r>
              <a:rPr lang="en-US" dirty="0" smtClean="0"/>
              <a:t> one idea per post-it note.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881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205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29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853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1781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9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36433" y="685800"/>
            <a:ext cx="7381301" cy="187929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dirty="0" smtClean="0"/>
              <a:t>As a group, </a:t>
            </a:r>
            <a:r>
              <a:rPr lang="en-US" b="1" dirty="0" smtClean="0"/>
              <a:t>arrange</a:t>
            </a:r>
            <a:r>
              <a:rPr lang="en-US" dirty="0" smtClean="0"/>
              <a:t> the sticky notes in a way that makes sense, grou</a:t>
            </a:r>
            <a:r>
              <a:rPr lang="en-US" dirty="0"/>
              <a:t>p</a:t>
            </a:r>
            <a:r>
              <a:rPr lang="en-US" dirty="0" smtClean="0"/>
              <a:t>ing similar ideas together.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8400"/>
            <a:ext cx="4038600" cy="457200"/>
          </a:xfr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1B1F2CB0-9E77-4764-AD3C-87C4F47B95F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5579" y="47739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0858" y="415519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2829" y="471705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1073" y="293415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58" y="339135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3044" y="375491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6229" y="4248839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7415" y="461239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92" y="285887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971" y="224009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9942" y="280195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1913" y="3248142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7971" y="341155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2342" y="394587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913" y="240167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971" y="2565094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Here We Are: </a:t>
            </a:r>
            <a:r>
              <a:rPr lang="en-US" b="1" dirty="0" smtClean="0">
                <a:latin typeface="Arial"/>
                <a:cs typeface="Arial"/>
              </a:rPr>
              <a:t>9+ </a:t>
            </a:r>
            <a:r>
              <a:rPr lang="en-US" b="1" dirty="0">
                <a:latin typeface="Arial"/>
                <a:cs typeface="Arial"/>
              </a:rPr>
              <a:t>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questions or ideas do the objectives bring to mind?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How will the objectives help you in your work?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What objectives would you like to add to the agenda?</a:t>
            </a:r>
          </a:p>
        </p:txBody>
      </p:sp>
    </p:spTree>
    <p:extLst>
      <p:ext uri="{BB962C8B-B14F-4D97-AF65-F5344CB8AC3E}">
        <p14:creationId xmlns:p14="http://schemas.microsoft.com/office/powerpoint/2010/main" val="18429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52005" y="719600"/>
            <a:ext cx="7085645" cy="5463731"/>
            <a:chOff x="-552005" y="719600"/>
            <a:chExt cx="7085645" cy="5463731"/>
          </a:xfrm>
        </p:grpSpPr>
        <p:graphicFrame>
          <p:nvGraphicFramePr>
            <p:cNvPr id="2" name="Char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064256"/>
                </p:ext>
              </p:extLst>
            </p:nvPr>
          </p:nvGraphicFramePr>
          <p:xfrm>
            <a:off x="-552005" y="719600"/>
            <a:ext cx="7085645" cy="54637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39826" y="2942382"/>
              <a:ext cx="193514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u="sng" dirty="0">
                  <a:solidFill>
                    <a:schemeClr val="bg1"/>
                  </a:solidFill>
                  <a:latin typeface="+mj-lt"/>
                </a:rPr>
                <a:t>Standard 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Professional Growth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83855" y="1222872"/>
            <a:ext cx="2732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Draw</a:t>
            </a:r>
            <a:r>
              <a:rPr lang="en-US" sz="2400" dirty="0" smtClean="0"/>
              <a:t> the pie on chart paper.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Label</a:t>
            </a:r>
            <a:r>
              <a:rPr lang="en-US" sz="2400" dirty="0" smtClean="0"/>
              <a:t> the slices.</a:t>
            </a:r>
          </a:p>
          <a:p>
            <a:endParaRPr lang="en-US" sz="2400" dirty="0"/>
          </a:p>
          <a:p>
            <a:r>
              <a:rPr lang="en-US" sz="2400" dirty="0" smtClean="0"/>
              <a:t>Now</a:t>
            </a:r>
            <a:r>
              <a:rPr lang="en-US" sz="2400" b="1" dirty="0" smtClean="0"/>
              <a:t> stick</a:t>
            </a:r>
            <a:r>
              <a:rPr lang="en-US" sz="2400" dirty="0" smtClean="0"/>
              <a:t> the sticky notes in the slice of the pie in which they belong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2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58421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1: Knowledge of Students &amp; Student Learning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child development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research…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diverse learning needs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individual students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economic, social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technological literacy…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DA3CDA4-9017-4843-AED4-E1286A9E6401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58421" cy="489149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2: Knowledge of Content &amp; Instructional Planning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content…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concepts across disciplines…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a broad range of instructional strategies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goals &amp; expectations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Designs instruction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/ utilize resources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EA59443-2EDD-4639-8583-E30722F53AC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914400"/>
            <a:ext cx="7141066" cy="4263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Standard 3: Instructional Practice</a:t>
            </a:r>
          </a:p>
          <a:p>
            <a:pPr marL="457200" lvl="1" indent="0">
              <a:buNone/>
            </a:pPr>
            <a:r>
              <a:rPr lang="en-US" sz="2400" dirty="0" smtClean="0"/>
              <a:t>Research-based practices</a:t>
            </a:r>
          </a:p>
          <a:p>
            <a:pPr marL="457200" lvl="1" indent="0">
              <a:buNone/>
            </a:pPr>
            <a:r>
              <a:rPr lang="en-US" sz="2400" dirty="0" smtClean="0"/>
              <a:t>Communicates clearly…</a:t>
            </a:r>
          </a:p>
          <a:p>
            <a:pPr marL="457200" lvl="1" indent="0">
              <a:buNone/>
            </a:pPr>
            <a:r>
              <a:rPr lang="en-US" sz="2400" dirty="0" smtClean="0"/>
              <a:t>High expectations…</a:t>
            </a:r>
          </a:p>
          <a:p>
            <a:pPr marL="457200" lvl="1" indent="0">
              <a:buNone/>
            </a:pPr>
            <a:r>
              <a:rPr lang="en-US" sz="2400" dirty="0" smtClean="0"/>
              <a:t>Variety of instructional… to engage student</a:t>
            </a:r>
          </a:p>
          <a:p>
            <a:pPr marL="457200" lvl="1" indent="0">
              <a:buNone/>
            </a:pPr>
            <a:r>
              <a:rPr lang="en-US" sz="2400" dirty="0" smtClean="0"/>
              <a:t>Engage students in multi-disciplinary skills</a:t>
            </a:r>
          </a:p>
          <a:p>
            <a:pPr marL="457200" lvl="1" indent="0">
              <a:buNone/>
            </a:pPr>
            <a:r>
              <a:rPr lang="en-US" sz="2400" dirty="0" smtClean="0"/>
              <a:t>Monitor and assess progress</a:t>
            </a:r>
          </a:p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CFCB72F-DB14-49D9-AAAC-F96FD6D54F3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36386" cy="53028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Standard 4: The Learning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Creates a respectful, safe and supportive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Creates an intellectually stimulating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Manages the learning environment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dirty="0" smtClean="0"/>
              <a:t>Organize and utilize available resources (e.g. physical space, time, technology…)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3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ACFCB72F-DB14-49D9-AAAC-F96FD6D54F3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436386" cy="53028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/>
              <a:t>Standard 5: Assessment for Student Learning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Range of assessment tools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Understand, analyze, use data for differentiation*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Communicates assessment system*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Reflect upon assessment system and adjust*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2400" dirty="0" smtClean="0"/>
              <a:t>Prepare students for assessments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2400" dirty="0" smtClean="0"/>
          </a:p>
          <a:p>
            <a:pPr marL="365760" lvl="1" indent="0">
              <a:buClr>
                <a:schemeClr val="bg2">
                  <a:lumMod val="60000"/>
                  <a:lumOff val="40000"/>
                </a:schemeClr>
              </a:buClr>
              <a:buNone/>
              <a:defRPr/>
            </a:pPr>
            <a:r>
              <a:rPr lang="en-US" sz="2400" i="1" dirty="0" smtClean="0"/>
              <a:t>			</a:t>
            </a:r>
            <a:r>
              <a:rPr lang="en-US" sz="1600" i="1" dirty="0" smtClean="0"/>
              <a:t>* - assessed through “multiple measures”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3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F0924A5-EC56-46E2-A02E-5FD0C64002ED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891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14401" y="914399"/>
            <a:ext cx="7116896" cy="5089793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Standard 6: Professional Responsibilities</a:t>
            </a:r>
          </a:p>
          <a:p>
            <a:pPr marL="457200" lvl="1" indent="0">
              <a:buNone/>
            </a:pPr>
            <a:r>
              <a:rPr lang="en-US" dirty="0" smtClean="0"/>
              <a:t>Upholds standards and policies</a:t>
            </a:r>
          </a:p>
          <a:p>
            <a:pPr marL="457200" lvl="1" indent="0">
              <a:buNone/>
            </a:pPr>
            <a:r>
              <a:rPr lang="en-US" dirty="0" smtClean="0"/>
              <a:t>Collaborate with colleagues</a:t>
            </a:r>
          </a:p>
          <a:p>
            <a:pPr marL="457200" lvl="1" indent="0">
              <a:buNone/>
            </a:pPr>
            <a:r>
              <a:rPr lang="en-US" dirty="0" smtClean="0"/>
              <a:t>Communicate &amp; collaborate with families</a:t>
            </a:r>
          </a:p>
          <a:p>
            <a:pPr marL="457200" lvl="1" indent="0">
              <a:buNone/>
            </a:pPr>
            <a:r>
              <a:rPr lang="en-US" dirty="0" smtClean="0"/>
              <a:t>Perform non-instructional duties</a:t>
            </a:r>
          </a:p>
          <a:p>
            <a:pPr marL="457200" lvl="1" indent="0">
              <a:buNone/>
            </a:pPr>
            <a:r>
              <a:rPr lang="en-US" dirty="0" smtClean="0"/>
              <a:t>Complies with laws and polices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D6FF9431-A105-474E-8B70-2D02C57838F2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4400" y="914400"/>
            <a:ext cx="7229200" cy="4937760"/>
          </a:xfrm>
          <a:prstGeom prst="rect">
            <a:avLst/>
          </a:prstGeo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Standard 7: Professional Growth</a:t>
            </a:r>
          </a:p>
          <a:p>
            <a:pPr marL="457200" lvl="1" indent="0">
              <a:buNone/>
            </a:pPr>
            <a:r>
              <a:rPr lang="en-US" dirty="0" smtClean="0"/>
              <a:t>Reflect on practice</a:t>
            </a:r>
          </a:p>
          <a:p>
            <a:pPr marL="457200" lvl="1" indent="0">
              <a:buNone/>
            </a:pPr>
            <a:r>
              <a:rPr lang="en-US" dirty="0" smtClean="0"/>
              <a:t>Set goals for professional development</a:t>
            </a:r>
          </a:p>
          <a:p>
            <a:pPr marL="457200" lvl="1" indent="0">
              <a:buNone/>
            </a:pPr>
            <a:r>
              <a:rPr lang="en-US" dirty="0" smtClean="0"/>
              <a:t>Communicate and collaborate to improve practice</a:t>
            </a:r>
          </a:p>
          <a:p>
            <a:pPr marL="457200" lvl="1" indent="0">
              <a:buNone/>
            </a:pPr>
            <a:r>
              <a:rPr lang="en-US" dirty="0" smtClean="0"/>
              <a:t>Remain current in knowledge of content and pedagogy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9752" y="4891490"/>
            <a:ext cx="23737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7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Content Placeholder 3"/>
          <p:cNvSpPr>
            <a:spLocks noGrp="1"/>
          </p:cNvSpPr>
          <p:nvPr>
            <p:ph idx="1"/>
          </p:nvPr>
        </p:nvSpPr>
        <p:spPr>
          <a:xfrm>
            <a:off x="914400" y="914400"/>
            <a:ext cx="7823200" cy="3886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Using the placemat for the NYS Teaching Standards, </a:t>
            </a:r>
            <a:r>
              <a:rPr lang="en-US" b="1" i="1" dirty="0" smtClean="0"/>
              <a:t>re-sort</a:t>
            </a:r>
            <a:r>
              <a:rPr lang="en-US" i="1" dirty="0" smtClean="0"/>
              <a:t> </a:t>
            </a:r>
            <a:r>
              <a:rPr lang="en-US" dirty="0" smtClean="0"/>
              <a:t>your table’s post-it notes by Standard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3489" y="533806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768" y="471928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0739" y="5281148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55622" y="3075021"/>
            <a:ext cx="2160284" cy="2592637"/>
            <a:chOff x="3251073" y="2934159"/>
            <a:chExt cx="2160284" cy="25926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51073" y="293415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1858" y="339135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3044" y="375491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46229" y="4248839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07415" y="461239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50082" y="3514384"/>
            <a:ext cx="2603163" cy="2620178"/>
            <a:chOff x="5572692" y="2240098"/>
            <a:chExt cx="2603163" cy="262017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2692" y="285887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7971" y="224009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69942" y="280195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71913" y="3248142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7971" y="3411558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22342" y="3945876"/>
              <a:ext cx="1003942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2707" y="3050236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9282" y="3489992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698" y="3230180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5150" y="3478063"/>
            <a:ext cx="100394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2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1063" y="2115403"/>
            <a:ext cx="2784143" cy="3411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3012-d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These are prohibited from being used in an </a:t>
            </a:r>
            <a:r>
              <a:rPr lang="en-US" dirty="0" smtClean="0"/>
              <a:t>evaluation (but not for now):</a:t>
            </a:r>
            <a:endParaRPr lang="en-US" dirty="0"/>
          </a:p>
          <a:p>
            <a:r>
              <a:rPr lang="en-US" dirty="0"/>
              <a:t>Lesson plans or other artifacts of practice</a:t>
            </a:r>
          </a:p>
          <a:p>
            <a:r>
              <a:rPr lang="en-US" dirty="0"/>
              <a:t>Parent or student feedback</a:t>
            </a:r>
          </a:p>
          <a:p>
            <a:r>
              <a:rPr lang="en-US" dirty="0"/>
              <a:t>Goal setting</a:t>
            </a:r>
          </a:p>
          <a:p>
            <a:r>
              <a:rPr lang="en-US" dirty="0"/>
              <a:t>Unapproved assessments</a:t>
            </a:r>
          </a:p>
          <a:p>
            <a:r>
              <a:rPr lang="en-US" dirty="0"/>
              <a:t>Some things such as lesson plans may be observable during a pre or post; these may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52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Gr1tHULxjUs1UmMWSPwwg"/>
</p:tagLst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1116</TotalTime>
  <Words>2912</Words>
  <Application>Microsoft Office PowerPoint</Application>
  <PresentationFormat>On-screen Show (4:3)</PresentationFormat>
  <Paragraphs>750</Paragraphs>
  <Slides>137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39" baseType="lpstr">
      <vt:lpstr>~3967918</vt:lpstr>
      <vt:lpstr>Office Theme</vt:lpstr>
      <vt:lpstr>Lead Evaluator Training</vt:lpstr>
      <vt:lpstr>Agenda: Preview</vt:lpstr>
      <vt:lpstr>Resources are Archived</vt:lpstr>
      <vt:lpstr>Who Are We?</vt:lpstr>
      <vt:lpstr>What’s On Your Plate</vt:lpstr>
      <vt:lpstr>Here We Are: 9 Components</vt:lpstr>
      <vt:lpstr>Here We Are: 9 Components</vt:lpstr>
      <vt:lpstr>Here We Are: 9+ Components</vt:lpstr>
      <vt:lpstr>Here We Are: 9+ Components</vt:lpstr>
      <vt:lpstr>Ground Rules</vt:lpstr>
      <vt:lpstr>Ground Rules</vt:lpstr>
      <vt:lpstr>Ground Rules</vt:lpstr>
      <vt:lpstr>REMEMBER, APPR is only PART of the Regents Reform Agenda</vt:lpstr>
      <vt:lpstr>Meet Kim</vt:lpstr>
      <vt:lpstr>So, what is  the Regents Reform Agenda?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Way To Look at the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that Plate?</vt:lpstr>
      <vt:lpstr>But how is it adding too much to our plates to…</vt:lpstr>
      <vt:lpstr>Be clear about what we expect children to learn…</vt:lpstr>
      <vt:lpstr>Use assessment and data to nurture and guide learning…</vt:lpstr>
      <vt:lpstr>Try to become a better teacher or leader…</vt:lpstr>
      <vt:lpstr>Work collaboratively to prepare students for their future?</vt:lpstr>
      <vt:lpstr>Are we adding to our plates or is this the way we should already be doing business?</vt:lpstr>
      <vt:lpstr>School can be a jungle…</vt:lpstr>
      <vt:lpstr>REMEMBER, APPR is only PART of the Regents Reform Agenda</vt:lpstr>
      <vt:lpstr>Professional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3012-d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HEDI in the Classroom</vt:lpstr>
      <vt:lpstr>NYSUT Rubric</vt:lpstr>
      <vt:lpstr>FFT Rubric</vt:lpstr>
      <vt:lpstr>PowerPoint Presentation</vt:lpstr>
      <vt:lpstr>PowerPoint Presentation</vt:lpstr>
      <vt:lpstr>PowerPoint Presentation</vt:lpstr>
      <vt:lpstr>PowerPoint Presentation</vt:lpstr>
      <vt:lpstr>YOUR System to Ensure that the NYS Teaching Standards are Implemented in Every Classroom </vt:lpstr>
      <vt:lpstr>APPR Plans</vt:lpstr>
      <vt:lpstr>APPR Plans</vt:lpstr>
      <vt:lpstr>Learning by Adults and Learning by Children </vt:lpstr>
      <vt:lpstr>Conditions for Learning</vt:lpstr>
      <vt:lpstr>Conditions for Learning</vt:lpstr>
      <vt:lpstr>Effective Feedback</vt:lpstr>
      <vt:lpstr>Effective Feedback</vt:lpstr>
      <vt:lpstr>PowerPoint Presentation</vt:lpstr>
      <vt:lpstr>PowerPoint Presentation</vt:lpstr>
      <vt:lpstr>PowerPoint Presentation</vt:lpstr>
      <vt:lpstr>Agenda: Review</vt:lpstr>
      <vt:lpstr>Agenda: Preview</vt:lpstr>
      <vt:lpstr>PowerPoint Presentation</vt:lpstr>
      <vt:lpstr>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54</cp:revision>
  <cp:lastPrinted>2012-08-15T18:30:42Z</cp:lastPrinted>
  <dcterms:created xsi:type="dcterms:W3CDTF">2012-08-15T11:27:34Z</dcterms:created>
  <dcterms:modified xsi:type="dcterms:W3CDTF">2015-08-22T14:18:36Z</dcterms:modified>
</cp:coreProperties>
</file>