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tags/tag6.xml" ContentType="application/vnd.openxmlformats-officedocument.presentationml.tags+xml"/>
  <Override PartName="/ppt/notesSlides/notesSlide11.xml" ContentType="application/vnd.openxmlformats-officedocument.presentationml.notesSlide+xml"/>
  <Override PartName="/ppt/tags/tag7.xml" ContentType="application/vnd.openxmlformats-officedocument.presentationml.tags+xml"/>
  <Override PartName="/ppt/notesSlides/notesSlide12.xml" ContentType="application/vnd.openxmlformats-officedocument.presentationml.notesSlide+xml"/>
  <Override PartName="/ppt/tags/tag8.xml" ContentType="application/vnd.openxmlformats-officedocument.presentationml.tags+xml"/>
  <Override PartName="/ppt/notesSlides/notesSlide13.xml" ContentType="application/vnd.openxmlformats-officedocument.presentationml.notesSlide+xml"/>
  <Override PartName="/ppt/tags/tag9.xml" ContentType="application/vnd.openxmlformats-officedocument.presentationml.tags+xml"/>
  <Override PartName="/ppt/notesSlides/notesSlide14.xml" ContentType="application/vnd.openxmlformats-officedocument.presentationml.notesSlide+xml"/>
  <Override PartName="/ppt/tags/tag10.xml" ContentType="application/vnd.openxmlformats-officedocument.presentationml.tags+xml"/>
  <Override PartName="/ppt/notesSlides/notesSlide15.xml" ContentType="application/vnd.openxmlformats-officedocument.presentationml.notesSlide+xml"/>
  <Override PartName="/ppt/tags/tag11.xml" ContentType="application/vnd.openxmlformats-officedocument.presentationml.tags+xml"/>
  <Override PartName="/ppt/notesSlides/notesSlide16.xml" ContentType="application/vnd.openxmlformats-officedocument.presentationml.notesSlide+xml"/>
  <Override PartName="/ppt/tags/tag12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tags/tag13.xml" ContentType="application/vnd.openxmlformats-officedocument.presentationml.tags+xml"/>
  <Override PartName="/ppt/notesSlides/notesSlide38.xml" ContentType="application/vnd.openxmlformats-officedocument.presentationml.notesSlide+xml"/>
  <Override PartName="/ppt/tags/tag14.xml" ContentType="application/vnd.openxmlformats-officedocument.presentationml.tags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41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44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45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4" r:id="rId2"/>
  </p:sldMasterIdLst>
  <p:notesMasterIdLst>
    <p:notesMasterId r:id="rId117"/>
  </p:notesMasterIdLst>
  <p:handoutMasterIdLst>
    <p:handoutMasterId r:id="rId118"/>
  </p:handoutMasterIdLst>
  <p:sldIdLst>
    <p:sldId id="268" r:id="rId3"/>
    <p:sldId id="269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424" r:id="rId14"/>
    <p:sldId id="279" r:id="rId15"/>
    <p:sldId id="425" r:id="rId16"/>
    <p:sldId id="353" r:id="rId17"/>
    <p:sldId id="354" r:id="rId18"/>
    <p:sldId id="355" r:id="rId19"/>
    <p:sldId id="356" r:id="rId20"/>
    <p:sldId id="357" r:id="rId21"/>
    <p:sldId id="358" r:id="rId22"/>
    <p:sldId id="359" r:id="rId23"/>
    <p:sldId id="360" r:id="rId24"/>
    <p:sldId id="361" r:id="rId25"/>
    <p:sldId id="362" r:id="rId26"/>
    <p:sldId id="363" r:id="rId27"/>
    <p:sldId id="364" r:id="rId28"/>
    <p:sldId id="365" r:id="rId29"/>
    <p:sldId id="366" r:id="rId30"/>
    <p:sldId id="367" r:id="rId31"/>
    <p:sldId id="368" r:id="rId32"/>
    <p:sldId id="369" r:id="rId33"/>
    <p:sldId id="370" r:id="rId34"/>
    <p:sldId id="371" r:id="rId35"/>
    <p:sldId id="372" r:id="rId36"/>
    <p:sldId id="373" r:id="rId37"/>
    <p:sldId id="374" r:id="rId38"/>
    <p:sldId id="375" r:id="rId39"/>
    <p:sldId id="376" r:id="rId40"/>
    <p:sldId id="377" r:id="rId41"/>
    <p:sldId id="378" r:id="rId42"/>
    <p:sldId id="379" r:id="rId43"/>
    <p:sldId id="380" r:id="rId44"/>
    <p:sldId id="381" r:id="rId45"/>
    <p:sldId id="382" r:id="rId46"/>
    <p:sldId id="390" r:id="rId47"/>
    <p:sldId id="391" r:id="rId48"/>
    <p:sldId id="392" r:id="rId49"/>
    <p:sldId id="393" r:id="rId50"/>
    <p:sldId id="394" r:id="rId51"/>
    <p:sldId id="395" r:id="rId52"/>
    <p:sldId id="396" r:id="rId53"/>
    <p:sldId id="397" r:id="rId54"/>
    <p:sldId id="398" r:id="rId55"/>
    <p:sldId id="399" r:id="rId56"/>
    <p:sldId id="400" r:id="rId57"/>
    <p:sldId id="401" r:id="rId58"/>
    <p:sldId id="402" r:id="rId59"/>
    <p:sldId id="403" r:id="rId60"/>
    <p:sldId id="404" r:id="rId61"/>
    <p:sldId id="405" r:id="rId62"/>
    <p:sldId id="406" r:id="rId63"/>
    <p:sldId id="407" r:id="rId64"/>
    <p:sldId id="408" r:id="rId65"/>
    <p:sldId id="409" r:id="rId66"/>
    <p:sldId id="410" r:id="rId67"/>
    <p:sldId id="317" r:id="rId68"/>
    <p:sldId id="426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1" r:id="rId82"/>
    <p:sldId id="332" r:id="rId83"/>
    <p:sldId id="333" r:id="rId84"/>
    <p:sldId id="334" r:id="rId85"/>
    <p:sldId id="335" r:id="rId86"/>
    <p:sldId id="336" r:id="rId87"/>
    <p:sldId id="337" r:id="rId88"/>
    <p:sldId id="422" r:id="rId89"/>
    <p:sldId id="423" r:id="rId90"/>
    <p:sldId id="338" r:id="rId91"/>
    <p:sldId id="420" r:id="rId92"/>
    <p:sldId id="421" r:id="rId93"/>
    <p:sldId id="419" r:id="rId94"/>
    <p:sldId id="339" r:id="rId95"/>
    <p:sldId id="340" r:id="rId96"/>
    <p:sldId id="341" r:id="rId97"/>
    <p:sldId id="383" r:id="rId98"/>
    <p:sldId id="384" r:id="rId99"/>
    <p:sldId id="385" r:id="rId100"/>
    <p:sldId id="345" r:id="rId101"/>
    <p:sldId id="346" r:id="rId102"/>
    <p:sldId id="347" r:id="rId103"/>
    <p:sldId id="348" r:id="rId104"/>
    <p:sldId id="349" r:id="rId105"/>
    <p:sldId id="386" r:id="rId106"/>
    <p:sldId id="387" r:id="rId107"/>
    <p:sldId id="388" r:id="rId108"/>
    <p:sldId id="389" r:id="rId109"/>
    <p:sldId id="411" r:id="rId110"/>
    <p:sldId id="412" r:id="rId111"/>
    <p:sldId id="413" r:id="rId112"/>
    <p:sldId id="427" r:id="rId113"/>
    <p:sldId id="417" r:id="rId114"/>
    <p:sldId id="415" r:id="rId115"/>
    <p:sldId id="418" r:id="rId116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C6884"/>
    <a:srgbClr val="008FC5"/>
    <a:srgbClr val="3C53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25" autoAdjust="0"/>
    <p:restoredTop sz="86289" autoAdjust="0"/>
  </p:normalViewPr>
  <p:slideViewPr>
    <p:cSldViewPr snapToGrid="0" snapToObjects="1">
      <p:cViewPr>
        <p:scale>
          <a:sx n="70" d="100"/>
          <a:sy n="70" d="100"/>
        </p:scale>
        <p:origin x="-552" y="-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58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13" Type="http://schemas.openxmlformats.org/officeDocument/2006/relationships/slide" Target="slides/slide111.xml"/><Relationship Id="rId118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16" Type="http://schemas.openxmlformats.org/officeDocument/2006/relationships/slide" Target="slides/slide11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slide" Target="slides/slide10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slide" Target="slides/slide112.xml"/><Relationship Id="rId119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008000"/>
              </a:solidFill>
            </c:spPr>
          </c:dPt>
          <c:dPt>
            <c:idx val="1"/>
            <c:bubble3D val="0"/>
            <c:spPr>
              <a:solidFill>
                <a:srgbClr val="FF6600"/>
              </a:solidFill>
            </c:spPr>
          </c:dPt>
          <c:dPt>
            <c:idx val="2"/>
            <c:bubble3D val="0"/>
            <c:spPr>
              <a:solidFill>
                <a:srgbClr val="7030A0"/>
              </a:solidFill>
            </c:spPr>
          </c:dPt>
          <c:dPt>
            <c:idx val="3"/>
            <c:bubble3D val="0"/>
            <c:spPr>
              <a:solidFill>
                <a:srgbClr val="00B050"/>
              </a:solidFill>
            </c:spPr>
          </c:dPt>
          <c:dPt>
            <c:idx val="4"/>
            <c:bubble3D val="0"/>
            <c:spPr>
              <a:solidFill>
                <a:srgbClr val="FFC000"/>
              </a:solidFill>
            </c:spPr>
          </c:dPt>
          <c:dPt>
            <c:idx val="5"/>
            <c:bubble3D val="0"/>
            <c:spPr>
              <a:solidFill>
                <a:srgbClr val="C00000"/>
              </a:solidFill>
            </c:spPr>
          </c:dPt>
          <c:dPt>
            <c:idx val="6"/>
            <c:bubble3D val="0"/>
            <c:spPr>
              <a:solidFill>
                <a:schemeClr val="bg2">
                  <a:lumMod val="75000"/>
                </a:schemeClr>
              </a:solidFill>
            </c:spPr>
          </c:dPt>
          <c:cat>
            <c:strRef>
              <c:f>Sheet1!$A$2:$A$8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6</c:v>
                </c:pt>
                <c:pt idx="1">
                  <c:v>6</c:v>
                </c:pt>
                <c:pt idx="2">
                  <c:v>6</c:v>
                </c:pt>
                <c:pt idx="3">
                  <c:v>6</c:v>
                </c:pt>
                <c:pt idx="4">
                  <c:v>6</c:v>
                </c:pt>
                <c:pt idx="5">
                  <c:v>6</c:v>
                </c:pt>
                <c:pt idx="6">
                  <c:v>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394">
          <a:noFill/>
        </a:ln>
      </c:spPr>
    </c:plotArea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7FE4C2-9DBA-4C48-853E-6B11B9759D7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E62BDAE-F056-4109-B750-3BE1E9CE45A4}">
      <dgm:prSet/>
      <dgm:spPr/>
      <dgm:t>
        <a:bodyPr/>
        <a:lstStyle/>
        <a:p>
          <a:pPr rtl="0"/>
          <a:r>
            <a:rPr lang="en-US" dirty="0" smtClean="0"/>
            <a:t>Balancing Fiction and Nonfiction</a:t>
          </a:r>
          <a:endParaRPr lang="en-US" dirty="0"/>
        </a:p>
      </dgm:t>
    </dgm:pt>
    <dgm:pt modelId="{7754B077-5826-451C-A74B-1626A37067F3}" type="parTrans" cxnId="{A23EB735-F7E9-4162-9A89-985B7C01A407}">
      <dgm:prSet/>
      <dgm:spPr/>
      <dgm:t>
        <a:bodyPr/>
        <a:lstStyle/>
        <a:p>
          <a:endParaRPr lang="en-US"/>
        </a:p>
      </dgm:t>
    </dgm:pt>
    <dgm:pt modelId="{8C888F76-EE84-435F-8F31-4860F8B88437}" type="sibTrans" cxnId="{A23EB735-F7E9-4162-9A89-985B7C01A407}">
      <dgm:prSet/>
      <dgm:spPr/>
      <dgm:t>
        <a:bodyPr/>
        <a:lstStyle/>
        <a:p>
          <a:endParaRPr lang="en-US"/>
        </a:p>
      </dgm:t>
    </dgm:pt>
    <dgm:pt modelId="{CDAD7960-CB94-4104-A6E5-633D81C6ABEB}">
      <dgm:prSet/>
      <dgm:spPr/>
      <dgm:t>
        <a:bodyPr/>
        <a:lstStyle/>
        <a:p>
          <a:pPr rtl="0"/>
          <a:r>
            <a:rPr lang="en-US" dirty="0" smtClean="0"/>
            <a:t>Building Knowledge in the Disciplines</a:t>
          </a:r>
          <a:endParaRPr lang="en-US" dirty="0"/>
        </a:p>
      </dgm:t>
    </dgm:pt>
    <dgm:pt modelId="{5BFEFEF7-0C4C-4B5D-8C8D-38109B58C3C5}" type="parTrans" cxnId="{C66E857A-2F4D-4A03-8CCF-33B3480D8AAE}">
      <dgm:prSet/>
      <dgm:spPr/>
      <dgm:t>
        <a:bodyPr/>
        <a:lstStyle/>
        <a:p>
          <a:endParaRPr lang="en-US"/>
        </a:p>
      </dgm:t>
    </dgm:pt>
    <dgm:pt modelId="{59CE3415-34E2-4C10-A84D-F4107A6B1E5A}" type="sibTrans" cxnId="{C66E857A-2F4D-4A03-8CCF-33B3480D8AAE}">
      <dgm:prSet/>
      <dgm:spPr/>
      <dgm:t>
        <a:bodyPr/>
        <a:lstStyle/>
        <a:p>
          <a:endParaRPr lang="en-US"/>
        </a:p>
      </dgm:t>
    </dgm:pt>
    <dgm:pt modelId="{3BAE51F6-EC1A-4038-A716-C5A53A7A8B72}">
      <dgm:prSet/>
      <dgm:spPr/>
      <dgm:t>
        <a:bodyPr/>
        <a:lstStyle/>
        <a:p>
          <a:pPr rtl="0"/>
          <a:r>
            <a:rPr lang="en-US" dirty="0" smtClean="0"/>
            <a:t>Staircase of Complexity</a:t>
          </a:r>
          <a:endParaRPr lang="en-US" dirty="0"/>
        </a:p>
      </dgm:t>
    </dgm:pt>
    <dgm:pt modelId="{11415F2A-1D5C-445A-A0AA-BA03E1022142}" type="parTrans" cxnId="{FAB6FDC0-927E-419B-B067-B5DD760B4846}">
      <dgm:prSet/>
      <dgm:spPr/>
      <dgm:t>
        <a:bodyPr/>
        <a:lstStyle/>
        <a:p>
          <a:endParaRPr lang="en-US"/>
        </a:p>
      </dgm:t>
    </dgm:pt>
    <dgm:pt modelId="{7F776920-DE81-4023-8C64-83CEF2EE9BA8}" type="sibTrans" cxnId="{FAB6FDC0-927E-419B-B067-B5DD760B4846}">
      <dgm:prSet/>
      <dgm:spPr/>
      <dgm:t>
        <a:bodyPr/>
        <a:lstStyle/>
        <a:p>
          <a:endParaRPr lang="en-US"/>
        </a:p>
      </dgm:t>
    </dgm:pt>
    <dgm:pt modelId="{E492ADC0-A6CB-4130-B7B6-6BACD48A5450}">
      <dgm:prSet/>
      <dgm:spPr/>
      <dgm:t>
        <a:bodyPr/>
        <a:lstStyle/>
        <a:p>
          <a:pPr rtl="0"/>
          <a:r>
            <a:rPr lang="en-US" b="0" dirty="0" smtClean="0"/>
            <a:t>Text-Based Answers (close reading)</a:t>
          </a:r>
          <a:endParaRPr lang="en-US" b="0" dirty="0"/>
        </a:p>
      </dgm:t>
    </dgm:pt>
    <dgm:pt modelId="{33DEA663-0683-4286-8A6D-7DF5848CD485}" type="parTrans" cxnId="{C4252988-3777-430A-BEF9-D1855AB5D67C}">
      <dgm:prSet/>
      <dgm:spPr/>
      <dgm:t>
        <a:bodyPr/>
        <a:lstStyle/>
        <a:p>
          <a:endParaRPr lang="en-US"/>
        </a:p>
      </dgm:t>
    </dgm:pt>
    <dgm:pt modelId="{41182BEB-6B49-4A0F-8ED7-5CAE6011A162}" type="sibTrans" cxnId="{C4252988-3777-430A-BEF9-D1855AB5D67C}">
      <dgm:prSet/>
      <dgm:spPr/>
      <dgm:t>
        <a:bodyPr/>
        <a:lstStyle/>
        <a:p>
          <a:endParaRPr lang="en-US"/>
        </a:p>
      </dgm:t>
    </dgm:pt>
    <dgm:pt modelId="{D11D919B-B764-47CF-B520-360939207148}">
      <dgm:prSet/>
      <dgm:spPr/>
      <dgm:t>
        <a:bodyPr/>
        <a:lstStyle/>
        <a:p>
          <a:pPr rtl="0"/>
          <a:r>
            <a:rPr lang="en-US" dirty="0" smtClean="0"/>
            <a:t>Nonfiction Writing</a:t>
          </a:r>
          <a:endParaRPr lang="en-US" dirty="0"/>
        </a:p>
      </dgm:t>
    </dgm:pt>
    <dgm:pt modelId="{00CC26D2-46EB-4AB0-810E-80491DD19076}" type="parTrans" cxnId="{867D7565-5143-496E-BDA2-8883D5A289DF}">
      <dgm:prSet/>
      <dgm:spPr/>
      <dgm:t>
        <a:bodyPr/>
        <a:lstStyle/>
        <a:p>
          <a:endParaRPr lang="en-US"/>
        </a:p>
      </dgm:t>
    </dgm:pt>
    <dgm:pt modelId="{CBBD98FD-F9DF-4A0E-A7F9-E6FEFEAC0740}" type="sibTrans" cxnId="{867D7565-5143-496E-BDA2-8883D5A289DF}">
      <dgm:prSet/>
      <dgm:spPr/>
      <dgm:t>
        <a:bodyPr/>
        <a:lstStyle/>
        <a:p>
          <a:endParaRPr lang="en-US"/>
        </a:p>
      </dgm:t>
    </dgm:pt>
    <dgm:pt modelId="{A96FE5E6-31D2-41B0-8EFF-EA633C4F0905}">
      <dgm:prSet/>
      <dgm:spPr/>
      <dgm:t>
        <a:bodyPr/>
        <a:lstStyle/>
        <a:p>
          <a:pPr rtl="0"/>
          <a:r>
            <a:rPr lang="en-US" dirty="0" smtClean="0"/>
            <a:t>Academic Vocabulary</a:t>
          </a:r>
          <a:endParaRPr lang="en-US" dirty="0"/>
        </a:p>
      </dgm:t>
    </dgm:pt>
    <dgm:pt modelId="{501C15A4-9468-4805-B794-D64F88ED39E1}" type="parTrans" cxnId="{A0AF7DA2-609A-4E6D-9E64-B987FA30D812}">
      <dgm:prSet/>
      <dgm:spPr/>
      <dgm:t>
        <a:bodyPr/>
        <a:lstStyle/>
        <a:p>
          <a:endParaRPr lang="en-US"/>
        </a:p>
      </dgm:t>
    </dgm:pt>
    <dgm:pt modelId="{7E42A3D2-DE0F-452F-9AD3-40297C8A4F21}" type="sibTrans" cxnId="{A0AF7DA2-609A-4E6D-9E64-B987FA30D812}">
      <dgm:prSet/>
      <dgm:spPr/>
      <dgm:t>
        <a:bodyPr/>
        <a:lstStyle/>
        <a:p>
          <a:endParaRPr lang="en-US"/>
        </a:p>
      </dgm:t>
    </dgm:pt>
    <dgm:pt modelId="{5A3EFF9A-F367-4ACC-86A8-F398C88D02EA}" type="pres">
      <dgm:prSet presAssocID="{FF7FE4C2-9DBA-4C48-853E-6B11B9759D7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B6DEDBF-E94E-44F2-809A-1A9E6BA0BEF4}" type="pres">
      <dgm:prSet presAssocID="{DE62BDAE-F056-4109-B750-3BE1E9CE45A4}" presName="parentText" presStyleLbl="node1" presStyleIdx="0" presStyleCnt="6" custScaleX="9244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52C137-EF57-45AB-B033-5DF4EB72CB5E}" type="pres">
      <dgm:prSet presAssocID="{8C888F76-EE84-435F-8F31-4860F8B88437}" presName="spacer" presStyleCnt="0"/>
      <dgm:spPr/>
    </dgm:pt>
    <dgm:pt modelId="{446BCCC1-A0C5-4982-949C-B1C10762DD66}" type="pres">
      <dgm:prSet presAssocID="{CDAD7960-CB94-4104-A6E5-633D81C6ABEB}" presName="parentText" presStyleLbl="node1" presStyleIdx="1" presStyleCnt="6" custScaleX="9244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AD9586-8808-4CD7-88D8-C0803E02FE13}" type="pres">
      <dgm:prSet presAssocID="{59CE3415-34E2-4C10-A84D-F4107A6B1E5A}" presName="spacer" presStyleCnt="0"/>
      <dgm:spPr/>
    </dgm:pt>
    <dgm:pt modelId="{D2C2071E-A4D5-419C-8483-A7AFA53E459A}" type="pres">
      <dgm:prSet presAssocID="{3BAE51F6-EC1A-4038-A716-C5A53A7A8B72}" presName="parentText" presStyleLbl="node1" presStyleIdx="2" presStyleCnt="6" custScaleX="9244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93183F-7D42-417B-BD2D-332522782D89}" type="pres">
      <dgm:prSet presAssocID="{7F776920-DE81-4023-8C64-83CEF2EE9BA8}" presName="spacer" presStyleCnt="0"/>
      <dgm:spPr/>
    </dgm:pt>
    <dgm:pt modelId="{35E796B4-42ED-45B0-A9FB-F3203E892625}" type="pres">
      <dgm:prSet presAssocID="{E492ADC0-A6CB-4130-B7B6-6BACD48A5450}" presName="parentText" presStyleLbl="node1" presStyleIdx="3" presStyleCnt="6" custScaleX="9244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00EFA5-26D5-4F23-8185-29D6CF71ED24}" type="pres">
      <dgm:prSet presAssocID="{41182BEB-6B49-4A0F-8ED7-5CAE6011A162}" presName="spacer" presStyleCnt="0"/>
      <dgm:spPr/>
    </dgm:pt>
    <dgm:pt modelId="{C1A97791-6DDE-4DA1-801F-8B22B1A0E999}" type="pres">
      <dgm:prSet presAssocID="{D11D919B-B764-47CF-B520-360939207148}" presName="parentText" presStyleLbl="node1" presStyleIdx="4" presStyleCnt="6" custScaleX="9244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D7647E-5BC6-4579-AA48-6FA62ABFEE34}" type="pres">
      <dgm:prSet presAssocID="{CBBD98FD-F9DF-4A0E-A7F9-E6FEFEAC0740}" presName="spacer" presStyleCnt="0"/>
      <dgm:spPr/>
    </dgm:pt>
    <dgm:pt modelId="{1CB5635C-B379-4B8D-9308-66093A46B1CF}" type="pres">
      <dgm:prSet presAssocID="{A96FE5E6-31D2-41B0-8EFF-EA633C4F0905}" presName="parentText" presStyleLbl="node1" presStyleIdx="5" presStyleCnt="6" custScaleX="9244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66E857A-2F4D-4A03-8CCF-33B3480D8AAE}" srcId="{FF7FE4C2-9DBA-4C48-853E-6B11B9759D79}" destId="{CDAD7960-CB94-4104-A6E5-633D81C6ABEB}" srcOrd="1" destOrd="0" parTransId="{5BFEFEF7-0C4C-4B5D-8C8D-38109B58C3C5}" sibTransId="{59CE3415-34E2-4C10-A84D-F4107A6B1E5A}"/>
    <dgm:cxn modelId="{FAB6FDC0-927E-419B-B067-B5DD760B4846}" srcId="{FF7FE4C2-9DBA-4C48-853E-6B11B9759D79}" destId="{3BAE51F6-EC1A-4038-A716-C5A53A7A8B72}" srcOrd="2" destOrd="0" parTransId="{11415F2A-1D5C-445A-A0AA-BA03E1022142}" sibTransId="{7F776920-DE81-4023-8C64-83CEF2EE9BA8}"/>
    <dgm:cxn modelId="{A1CFF810-836D-4DB9-9829-02930C794A80}" type="presOf" srcId="{D11D919B-B764-47CF-B520-360939207148}" destId="{C1A97791-6DDE-4DA1-801F-8B22B1A0E999}" srcOrd="0" destOrd="0" presId="urn:microsoft.com/office/officeart/2005/8/layout/vList2"/>
    <dgm:cxn modelId="{C4252988-3777-430A-BEF9-D1855AB5D67C}" srcId="{FF7FE4C2-9DBA-4C48-853E-6B11B9759D79}" destId="{E492ADC0-A6CB-4130-B7B6-6BACD48A5450}" srcOrd="3" destOrd="0" parTransId="{33DEA663-0683-4286-8A6D-7DF5848CD485}" sibTransId="{41182BEB-6B49-4A0F-8ED7-5CAE6011A162}"/>
    <dgm:cxn modelId="{A23EB735-F7E9-4162-9A89-985B7C01A407}" srcId="{FF7FE4C2-9DBA-4C48-853E-6B11B9759D79}" destId="{DE62BDAE-F056-4109-B750-3BE1E9CE45A4}" srcOrd="0" destOrd="0" parTransId="{7754B077-5826-451C-A74B-1626A37067F3}" sibTransId="{8C888F76-EE84-435F-8F31-4860F8B88437}"/>
    <dgm:cxn modelId="{A4BF761A-9D1B-4726-BDE5-5C72965194AA}" type="presOf" srcId="{FF7FE4C2-9DBA-4C48-853E-6B11B9759D79}" destId="{5A3EFF9A-F367-4ACC-86A8-F398C88D02EA}" srcOrd="0" destOrd="0" presId="urn:microsoft.com/office/officeart/2005/8/layout/vList2"/>
    <dgm:cxn modelId="{2F25CEBA-897E-4D13-B589-02A5D296BBE8}" type="presOf" srcId="{A96FE5E6-31D2-41B0-8EFF-EA633C4F0905}" destId="{1CB5635C-B379-4B8D-9308-66093A46B1CF}" srcOrd="0" destOrd="0" presId="urn:microsoft.com/office/officeart/2005/8/layout/vList2"/>
    <dgm:cxn modelId="{A0AF7DA2-609A-4E6D-9E64-B987FA30D812}" srcId="{FF7FE4C2-9DBA-4C48-853E-6B11B9759D79}" destId="{A96FE5E6-31D2-41B0-8EFF-EA633C4F0905}" srcOrd="5" destOrd="0" parTransId="{501C15A4-9468-4805-B794-D64F88ED39E1}" sibTransId="{7E42A3D2-DE0F-452F-9AD3-40297C8A4F21}"/>
    <dgm:cxn modelId="{DD09C0A1-889D-48DC-8661-73E237C3DAA6}" type="presOf" srcId="{CDAD7960-CB94-4104-A6E5-633D81C6ABEB}" destId="{446BCCC1-A0C5-4982-949C-B1C10762DD66}" srcOrd="0" destOrd="0" presId="urn:microsoft.com/office/officeart/2005/8/layout/vList2"/>
    <dgm:cxn modelId="{FF02B489-74A4-4961-9DDC-CD014E5B661E}" type="presOf" srcId="{E492ADC0-A6CB-4130-B7B6-6BACD48A5450}" destId="{35E796B4-42ED-45B0-A9FB-F3203E892625}" srcOrd="0" destOrd="0" presId="urn:microsoft.com/office/officeart/2005/8/layout/vList2"/>
    <dgm:cxn modelId="{867D7565-5143-496E-BDA2-8883D5A289DF}" srcId="{FF7FE4C2-9DBA-4C48-853E-6B11B9759D79}" destId="{D11D919B-B764-47CF-B520-360939207148}" srcOrd="4" destOrd="0" parTransId="{00CC26D2-46EB-4AB0-810E-80491DD19076}" sibTransId="{CBBD98FD-F9DF-4A0E-A7F9-E6FEFEAC0740}"/>
    <dgm:cxn modelId="{FAAF64C9-1E26-4806-9526-E05B39C9996C}" type="presOf" srcId="{DE62BDAE-F056-4109-B750-3BE1E9CE45A4}" destId="{3B6DEDBF-E94E-44F2-809A-1A9E6BA0BEF4}" srcOrd="0" destOrd="0" presId="urn:microsoft.com/office/officeart/2005/8/layout/vList2"/>
    <dgm:cxn modelId="{22FD22E3-F7F7-4AC5-9148-42C04DF43FD2}" type="presOf" srcId="{3BAE51F6-EC1A-4038-A716-C5A53A7A8B72}" destId="{D2C2071E-A4D5-419C-8483-A7AFA53E459A}" srcOrd="0" destOrd="0" presId="urn:microsoft.com/office/officeart/2005/8/layout/vList2"/>
    <dgm:cxn modelId="{93E679C4-8801-4238-BDD7-C6612532E2DA}" type="presParOf" srcId="{5A3EFF9A-F367-4ACC-86A8-F398C88D02EA}" destId="{3B6DEDBF-E94E-44F2-809A-1A9E6BA0BEF4}" srcOrd="0" destOrd="0" presId="urn:microsoft.com/office/officeart/2005/8/layout/vList2"/>
    <dgm:cxn modelId="{46A6E7D0-E626-4313-847C-687CE3605781}" type="presParOf" srcId="{5A3EFF9A-F367-4ACC-86A8-F398C88D02EA}" destId="{1952C137-EF57-45AB-B033-5DF4EB72CB5E}" srcOrd="1" destOrd="0" presId="urn:microsoft.com/office/officeart/2005/8/layout/vList2"/>
    <dgm:cxn modelId="{000ECD45-C81D-4F26-8C11-FDFD7B09CC04}" type="presParOf" srcId="{5A3EFF9A-F367-4ACC-86A8-F398C88D02EA}" destId="{446BCCC1-A0C5-4982-949C-B1C10762DD66}" srcOrd="2" destOrd="0" presId="urn:microsoft.com/office/officeart/2005/8/layout/vList2"/>
    <dgm:cxn modelId="{5C03AEF7-4FAE-47A9-9F86-876BD0BD7542}" type="presParOf" srcId="{5A3EFF9A-F367-4ACC-86A8-F398C88D02EA}" destId="{B7AD9586-8808-4CD7-88D8-C0803E02FE13}" srcOrd="3" destOrd="0" presId="urn:microsoft.com/office/officeart/2005/8/layout/vList2"/>
    <dgm:cxn modelId="{212EBBFA-E17D-4C01-B555-87468DB0BAD4}" type="presParOf" srcId="{5A3EFF9A-F367-4ACC-86A8-F398C88D02EA}" destId="{D2C2071E-A4D5-419C-8483-A7AFA53E459A}" srcOrd="4" destOrd="0" presId="urn:microsoft.com/office/officeart/2005/8/layout/vList2"/>
    <dgm:cxn modelId="{03D401DA-D8E8-4B58-A09A-7D3EAAB8C5F0}" type="presParOf" srcId="{5A3EFF9A-F367-4ACC-86A8-F398C88D02EA}" destId="{C293183F-7D42-417B-BD2D-332522782D89}" srcOrd="5" destOrd="0" presId="urn:microsoft.com/office/officeart/2005/8/layout/vList2"/>
    <dgm:cxn modelId="{4944C441-8A98-4F84-9CB7-F66B3E902A21}" type="presParOf" srcId="{5A3EFF9A-F367-4ACC-86A8-F398C88D02EA}" destId="{35E796B4-42ED-45B0-A9FB-F3203E892625}" srcOrd="6" destOrd="0" presId="urn:microsoft.com/office/officeart/2005/8/layout/vList2"/>
    <dgm:cxn modelId="{F5743860-B4A9-4E96-8263-7B2935A4B850}" type="presParOf" srcId="{5A3EFF9A-F367-4ACC-86A8-F398C88D02EA}" destId="{8D00EFA5-26D5-4F23-8185-29D6CF71ED24}" srcOrd="7" destOrd="0" presId="urn:microsoft.com/office/officeart/2005/8/layout/vList2"/>
    <dgm:cxn modelId="{192BC12B-5C98-424F-A2FD-EA25300A5F1B}" type="presParOf" srcId="{5A3EFF9A-F367-4ACC-86A8-F398C88D02EA}" destId="{C1A97791-6DDE-4DA1-801F-8B22B1A0E999}" srcOrd="8" destOrd="0" presId="urn:microsoft.com/office/officeart/2005/8/layout/vList2"/>
    <dgm:cxn modelId="{0C03DD3E-3AA4-43AE-99F2-F9C9CCB77FBC}" type="presParOf" srcId="{5A3EFF9A-F367-4ACC-86A8-F398C88D02EA}" destId="{F0D7647E-5BC6-4579-AA48-6FA62ABFEE34}" srcOrd="9" destOrd="0" presId="urn:microsoft.com/office/officeart/2005/8/layout/vList2"/>
    <dgm:cxn modelId="{C7E69CB8-864F-46DB-BB82-73E0C06A1227}" type="presParOf" srcId="{5A3EFF9A-F367-4ACC-86A8-F398C88D02EA}" destId="{1CB5635C-B379-4B8D-9308-66093A46B1CF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F7FE4C2-9DBA-4C48-853E-6B11B9759D7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E62BDAE-F056-4109-B750-3BE1E9CE45A4}">
      <dgm:prSet/>
      <dgm:spPr/>
      <dgm:t>
        <a:bodyPr/>
        <a:lstStyle/>
        <a:p>
          <a:pPr rtl="0"/>
          <a:r>
            <a:rPr lang="en-US" dirty="0" smtClean="0"/>
            <a:t>Focus</a:t>
          </a:r>
          <a:endParaRPr lang="en-US" dirty="0"/>
        </a:p>
      </dgm:t>
    </dgm:pt>
    <dgm:pt modelId="{7754B077-5826-451C-A74B-1626A37067F3}" type="parTrans" cxnId="{A23EB735-F7E9-4162-9A89-985B7C01A407}">
      <dgm:prSet/>
      <dgm:spPr/>
      <dgm:t>
        <a:bodyPr/>
        <a:lstStyle/>
        <a:p>
          <a:endParaRPr lang="en-US"/>
        </a:p>
      </dgm:t>
    </dgm:pt>
    <dgm:pt modelId="{8C888F76-EE84-435F-8F31-4860F8B88437}" type="sibTrans" cxnId="{A23EB735-F7E9-4162-9A89-985B7C01A407}">
      <dgm:prSet/>
      <dgm:spPr/>
      <dgm:t>
        <a:bodyPr/>
        <a:lstStyle/>
        <a:p>
          <a:endParaRPr lang="en-US"/>
        </a:p>
      </dgm:t>
    </dgm:pt>
    <dgm:pt modelId="{CDAD7960-CB94-4104-A6E5-633D81C6ABEB}">
      <dgm:prSet/>
      <dgm:spPr/>
      <dgm:t>
        <a:bodyPr/>
        <a:lstStyle/>
        <a:p>
          <a:pPr rtl="0"/>
          <a:r>
            <a:rPr lang="en-US" dirty="0" smtClean="0"/>
            <a:t>Coherence</a:t>
          </a:r>
          <a:endParaRPr lang="en-US" dirty="0"/>
        </a:p>
      </dgm:t>
    </dgm:pt>
    <dgm:pt modelId="{5BFEFEF7-0C4C-4B5D-8C8D-38109B58C3C5}" type="parTrans" cxnId="{C66E857A-2F4D-4A03-8CCF-33B3480D8AAE}">
      <dgm:prSet/>
      <dgm:spPr/>
      <dgm:t>
        <a:bodyPr/>
        <a:lstStyle/>
        <a:p>
          <a:endParaRPr lang="en-US"/>
        </a:p>
      </dgm:t>
    </dgm:pt>
    <dgm:pt modelId="{59CE3415-34E2-4C10-A84D-F4107A6B1E5A}" type="sibTrans" cxnId="{C66E857A-2F4D-4A03-8CCF-33B3480D8AAE}">
      <dgm:prSet/>
      <dgm:spPr/>
      <dgm:t>
        <a:bodyPr/>
        <a:lstStyle/>
        <a:p>
          <a:endParaRPr lang="en-US"/>
        </a:p>
      </dgm:t>
    </dgm:pt>
    <dgm:pt modelId="{3BAE51F6-EC1A-4038-A716-C5A53A7A8B72}">
      <dgm:prSet/>
      <dgm:spPr/>
      <dgm:t>
        <a:bodyPr/>
        <a:lstStyle/>
        <a:p>
          <a:pPr rtl="0"/>
          <a:r>
            <a:rPr lang="en-US" dirty="0" smtClean="0"/>
            <a:t>Fluency</a:t>
          </a:r>
          <a:endParaRPr lang="en-US" dirty="0"/>
        </a:p>
      </dgm:t>
    </dgm:pt>
    <dgm:pt modelId="{11415F2A-1D5C-445A-A0AA-BA03E1022142}" type="parTrans" cxnId="{FAB6FDC0-927E-419B-B067-B5DD760B4846}">
      <dgm:prSet/>
      <dgm:spPr/>
      <dgm:t>
        <a:bodyPr/>
        <a:lstStyle/>
        <a:p>
          <a:endParaRPr lang="en-US"/>
        </a:p>
      </dgm:t>
    </dgm:pt>
    <dgm:pt modelId="{7F776920-DE81-4023-8C64-83CEF2EE9BA8}" type="sibTrans" cxnId="{FAB6FDC0-927E-419B-B067-B5DD760B4846}">
      <dgm:prSet/>
      <dgm:spPr/>
      <dgm:t>
        <a:bodyPr/>
        <a:lstStyle/>
        <a:p>
          <a:endParaRPr lang="en-US"/>
        </a:p>
      </dgm:t>
    </dgm:pt>
    <dgm:pt modelId="{E492ADC0-A6CB-4130-B7B6-6BACD48A5450}">
      <dgm:prSet/>
      <dgm:spPr/>
      <dgm:t>
        <a:bodyPr/>
        <a:lstStyle/>
        <a:p>
          <a:pPr rtl="0"/>
          <a:r>
            <a:rPr lang="en-US" b="0" dirty="0" smtClean="0"/>
            <a:t>Deep Understanding</a:t>
          </a:r>
          <a:endParaRPr lang="en-US" b="0" dirty="0"/>
        </a:p>
      </dgm:t>
    </dgm:pt>
    <dgm:pt modelId="{33DEA663-0683-4286-8A6D-7DF5848CD485}" type="parTrans" cxnId="{C4252988-3777-430A-BEF9-D1855AB5D67C}">
      <dgm:prSet/>
      <dgm:spPr/>
      <dgm:t>
        <a:bodyPr/>
        <a:lstStyle/>
        <a:p>
          <a:endParaRPr lang="en-US"/>
        </a:p>
      </dgm:t>
    </dgm:pt>
    <dgm:pt modelId="{41182BEB-6B49-4A0F-8ED7-5CAE6011A162}" type="sibTrans" cxnId="{C4252988-3777-430A-BEF9-D1855AB5D67C}">
      <dgm:prSet/>
      <dgm:spPr/>
      <dgm:t>
        <a:bodyPr/>
        <a:lstStyle/>
        <a:p>
          <a:endParaRPr lang="en-US"/>
        </a:p>
      </dgm:t>
    </dgm:pt>
    <dgm:pt modelId="{D11D919B-B764-47CF-B520-360939207148}">
      <dgm:prSet/>
      <dgm:spPr/>
      <dgm:t>
        <a:bodyPr/>
        <a:lstStyle/>
        <a:p>
          <a:pPr rtl="0"/>
          <a:r>
            <a:rPr lang="en-US" dirty="0" smtClean="0"/>
            <a:t>Applications</a:t>
          </a:r>
          <a:endParaRPr lang="en-US" dirty="0"/>
        </a:p>
      </dgm:t>
    </dgm:pt>
    <dgm:pt modelId="{00CC26D2-46EB-4AB0-810E-80491DD19076}" type="parTrans" cxnId="{867D7565-5143-496E-BDA2-8883D5A289DF}">
      <dgm:prSet/>
      <dgm:spPr/>
      <dgm:t>
        <a:bodyPr/>
        <a:lstStyle/>
        <a:p>
          <a:endParaRPr lang="en-US"/>
        </a:p>
      </dgm:t>
    </dgm:pt>
    <dgm:pt modelId="{CBBD98FD-F9DF-4A0E-A7F9-E6FEFEAC0740}" type="sibTrans" cxnId="{867D7565-5143-496E-BDA2-8883D5A289DF}">
      <dgm:prSet/>
      <dgm:spPr/>
      <dgm:t>
        <a:bodyPr/>
        <a:lstStyle/>
        <a:p>
          <a:endParaRPr lang="en-US"/>
        </a:p>
      </dgm:t>
    </dgm:pt>
    <dgm:pt modelId="{A96FE5E6-31D2-41B0-8EFF-EA633C4F0905}">
      <dgm:prSet/>
      <dgm:spPr/>
      <dgm:t>
        <a:bodyPr/>
        <a:lstStyle/>
        <a:p>
          <a:pPr rtl="0"/>
          <a:r>
            <a:rPr lang="en-US" dirty="0" smtClean="0"/>
            <a:t>Dual Intensity (really, tri)</a:t>
          </a:r>
          <a:endParaRPr lang="en-US" dirty="0"/>
        </a:p>
      </dgm:t>
    </dgm:pt>
    <dgm:pt modelId="{501C15A4-9468-4805-B794-D64F88ED39E1}" type="parTrans" cxnId="{A0AF7DA2-609A-4E6D-9E64-B987FA30D812}">
      <dgm:prSet/>
      <dgm:spPr/>
      <dgm:t>
        <a:bodyPr/>
        <a:lstStyle/>
        <a:p>
          <a:endParaRPr lang="en-US"/>
        </a:p>
      </dgm:t>
    </dgm:pt>
    <dgm:pt modelId="{7E42A3D2-DE0F-452F-9AD3-40297C8A4F21}" type="sibTrans" cxnId="{A0AF7DA2-609A-4E6D-9E64-B987FA30D812}">
      <dgm:prSet/>
      <dgm:spPr/>
      <dgm:t>
        <a:bodyPr/>
        <a:lstStyle/>
        <a:p>
          <a:endParaRPr lang="en-US"/>
        </a:p>
      </dgm:t>
    </dgm:pt>
    <dgm:pt modelId="{5A3EFF9A-F367-4ACC-86A8-F398C88D02EA}" type="pres">
      <dgm:prSet presAssocID="{FF7FE4C2-9DBA-4C48-853E-6B11B9759D7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B6DEDBF-E94E-44F2-809A-1A9E6BA0BEF4}" type="pres">
      <dgm:prSet presAssocID="{DE62BDAE-F056-4109-B750-3BE1E9CE45A4}" presName="parentText" presStyleLbl="node1" presStyleIdx="0" presStyleCnt="6" custScaleX="9244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52C137-EF57-45AB-B033-5DF4EB72CB5E}" type="pres">
      <dgm:prSet presAssocID="{8C888F76-EE84-435F-8F31-4860F8B88437}" presName="spacer" presStyleCnt="0"/>
      <dgm:spPr/>
    </dgm:pt>
    <dgm:pt modelId="{446BCCC1-A0C5-4982-949C-B1C10762DD66}" type="pres">
      <dgm:prSet presAssocID="{CDAD7960-CB94-4104-A6E5-633D81C6ABEB}" presName="parentText" presStyleLbl="node1" presStyleIdx="1" presStyleCnt="6" custScaleX="9244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AD9586-8808-4CD7-88D8-C0803E02FE13}" type="pres">
      <dgm:prSet presAssocID="{59CE3415-34E2-4C10-A84D-F4107A6B1E5A}" presName="spacer" presStyleCnt="0"/>
      <dgm:spPr/>
    </dgm:pt>
    <dgm:pt modelId="{D2C2071E-A4D5-419C-8483-A7AFA53E459A}" type="pres">
      <dgm:prSet presAssocID="{3BAE51F6-EC1A-4038-A716-C5A53A7A8B72}" presName="parentText" presStyleLbl="node1" presStyleIdx="2" presStyleCnt="6" custScaleX="9244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93183F-7D42-417B-BD2D-332522782D89}" type="pres">
      <dgm:prSet presAssocID="{7F776920-DE81-4023-8C64-83CEF2EE9BA8}" presName="spacer" presStyleCnt="0"/>
      <dgm:spPr/>
    </dgm:pt>
    <dgm:pt modelId="{35E796B4-42ED-45B0-A9FB-F3203E892625}" type="pres">
      <dgm:prSet presAssocID="{E492ADC0-A6CB-4130-B7B6-6BACD48A5450}" presName="parentText" presStyleLbl="node1" presStyleIdx="3" presStyleCnt="6" custScaleX="9244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00EFA5-26D5-4F23-8185-29D6CF71ED24}" type="pres">
      <dgm:prSet presAssocID="{41182BEB-6B49-4A0F-8ED7-5CAE6011A162}" presName="spacer" presStyleCnt="0"/>
      <dgm:spPr/>
    </dgm:pt>
    <dgm:pt modelId="{C1A97791-6DDE-4DA1-801F-8B22B1A0E999}" type="pres">
      <dgm:prSet presAssocID="{D11D919B-B764-47CF-B520-360939207148}" presName="parentText" presStyleLbl="node1" presStyleIdx="4" presStyleCnt="6" custScaleX="9244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D7647E-5BC6-4579-AA48-6FA62ABFEE34}" type="pres">
      <dgm:prSet presAssocID="{CBBD98FD-F9DF-4A0E-A7F9-E6FEFEAC0740}" presName="spacer" presStyleCnt="0"/>
      <dgm:spPr/>
    </dgm:pt>
    <dgm:pt modelId="{1CB5635C-B379-4B8D-9308-66093A46B1CF}" type="pres">
      <dgm:prSet presAssocID="{A96FE5E6-31D2-41B0-8EFF-EA633C4F0905}" presName="parentText" presStyleLbl="node1" presStyleIdx="5" presStyleCnt="6" custScaleX="9244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66E857A-2F4D-4A03-8CCF-33B3480D8AAE}" srcId="{FF7FE4C2-9DBA-4C48-853E-6B11B9759D79}" destId="{CDAD7960-CB94-4104-A6E5-633D81C6ABEB}" srcOrd="1" destOrd="0" parTransId="{5BFEFEF7-0C4C-4B5D-8C8D-38109B58C3C5}" sibTransId="{59CE3415-34E2-4C10-A84D-F4107A6B1E5A}"/>
    <dgm:cxn modelId="{1647D239-A43F-4756-A837-169F04E9F5B6}" type="presOf" srcId="{D11D919B-B764-47CF-B520-360939207148}" destId="{C1A97791-6DDE-4DA1-801F-8B22B1A0E999}" srcOrd="0" destOrd="0" presId="urn:microsoft.com/office/officeart/2005/8/layout/vList2"/>
    <dgm:cxn modelId="{29F76C4B-172F-4719-8386-5E335525EE05}" type="presOf" srcId="{DE62BDAE-F056-4109-B750-3BE1E9CE45A4}" destId="{3B6DEDBF-E94E-44F2-809A-1A9E6BA0BEF4}" srcOrd="0" destOrd="0" presId="urn:microsoft.com/office/officeart/2005/8/layout/vList2"/>
    <dgm:cxn modelId="{FAB6FDC0-927E-419B-B067-B5DD760B4846}" srcId="{FF7FE4C2-9DBA-4C48-853E-6B11B9759D79}" destId="{3BAE51F6-EC1A-4038-A716-C5A53A7A8B72}" srcOrd="2" destOrd="0" parTransId="{11415F2A-1D5C-445A-A0AA-BA03E1022142}" sibTransId="{7F776920-DE81-4023-8C64-83CEF2EE9BA8}"/>
    <dgm:cxn modelId="{3FF43142-6061-4086-AFA6-222251CC300E}" type="presOf" srcId="{3BAE51F6-EC1A-4038-A716-C5A53A7A8B72}" destId="{D2C2071E-A4D5-419C-8483-A7AFA53E459A}" srcOrd="0" destOrd="0" presId="urn:microsoft.com/office/officeart/2005/8/layout/vList2"/>
    <dgm:cxn modelId="{C4252988-3777-430A-BEF9-D1855AB5D67C}" srcId="{FF7FE4C2-9DBA-4C48-853E-6B11B9759D79}" destId="{E492ADC0-A6CB-4130-B7B6-6BACD48A5450}" srcOrd="3" destOrd="0" parTransId="{33DEA663-0683-4286-8A6D-7DF5848CD485}" sibTransId="{41182BEB-6B49-4A0F-8ED7-5CAE6011A162}"/>
    <dgm:cxn modelId="{FAC2994F-B83D-48CE-8D6E-1B83B526A8D0}" type="presOf" srcId="{A96FE5E6-31D2-41B0-8EFF-EA633C4F0905}" destId="{1CB5635C-B379-4B8D-9308-66093A46B1CF}" srcOrd="0" destOrd="0" presId="urn:microsoft.com/office/officeart/2005/8/layout/vList2"/>
    <dgm:cxn modelId="{A23EB735-F7E9-4162-9A89-985B7C01A407}" srcId="{FF7FE4C2-9DBA-4C48-853E-6B11B9759D79}" destId="{DE62BDAE-F056-4109-B750-3BE1E9CE45A4}" srcOrd="0" destOrd="0" parTransId="{7754B077-5826-451C-A74B-1626A37067F3}" sibTransId="{8C888F76-EE84-435F-8F31-4860F8B88437}"/>
    <dgm:cxn modelId="{8889ED80-4D16-47B0-B928-901BBC610128}" type="presOf" srcId="{FF7FE4C2-9DBA-4C48-853E-6B11B9759D79}" destId="{5A3EFF9A-F367-4ACC-86A8-F398C88D02EA}" srcOrd="0" destOrd="0" presId="urn:microsoft.com/office/officeart/2005/8/layout/vList2"/>
    <dgm:cxn modelId="{A0AF7DA2-609A-4E6D-9E64-B987FA30D812}" srcId="{FF7FE4C2-9DBA-4C48-853E-6B11B9759D79}" destId="{A96FE5E6-31D2-41B0-8EFF-EA633C4F0905}" srcOrd="5" destOrd="0" parTransId="{501C15A4-9468-4805-B794-D64F88ED39E1}" sibTransId="{7E42A3D2-DE0F-452F-9AD3-40297C8A4F21}"/>
    <dgm:cxn modelId="{867D7565-5143-496E-BDA2-8883D5A289DF}" srcId="{FF7FE4C2-9DBA-4C48-853E-6B11B9759D79}" destId="{D11D919B-B764-47CF-B520-360939207148}" srcOrd="4" destOrd="0" parTransId="{00CC26D2-46EB-4AB0-810E-80491DD19076}" sibTransId="{CBBD98FD-F9DF-4A0E-A7F9-E6FEFEAC0740}"/>
    <dgm:cxn modelId="{52970C1A-5069-4195-A263-DE753C327176}" type="presOf" srcId="{CDAD7960-CB94-4104-A6E5-633D81C6ABEB}" destId="{446BCCC1-A0C5-4982-949C-B1C10762DD66}" srcOrd="0" destOrd="0" presId="urn:microsoft.com/office/officeart/2005/8/layout/vList2"/>
    <dgm:cxn modelId="{9990865F-7C3C-48ED-BA32-51750141E7A7}" type="presOf" srcId="{E492ADC0-A6CB-4130-B7B6-6BACD48A5450}" destId="{35E796B4-42ED-45B0-A9FB-F3203E892625}" srcOrd="0" destOrd="0" presId="urn:microsoft.com/office/officeart/2005/8/layout/vList2"/>
    <dgm:cxn modelId="{822FD94E-A66F-47BC-B80B-90A534C07010}" type="presParOf" srcId="{5A3EFF9A-F367-4ACC-86A8-F398C88D02EA}" destId="{3B6DEDBF-E94E-44F2-809A-1A9E6BA0BEF4}" srcOrd="0" destOrd="0" presId="urn:microsoft.com/office/officeart/2005/8/layout/vList2"/>
    <dgm:cxn modelId="{3495164D-1BAF-4093-8B61-D65895B39B0B}" type="presParOf" srcId="{5A3EFF9A-F367-4ACC-86A8-F398C88D02EA}" destId="{1952C137-EF57-45AB-B033-5DF4EB72CB5E}" srcOrd="1" destOrd="0" presId="urn:microsoft.com/office/officeart/2005/8/layout/vList2"/>
    <dgm:cxn modelId="{0B3ABEB5-1B5F-400E-8AD3-26E1DFD73546}" type="presParOf" srcId="{5A3EFF9A-F367-4ACC-86A8-F398C88D02EA}" destId="{446BCCC1-A0C5-4982-949C-B1C10762DD66}" srcOrd="2" destOrd="0" presId="urn:microsoft.com/office/officeart/2005/8/layout/vList2"/>
    <dgm:cxn modelId="{FAE0A3E7-FDCF-4F71-9CC5-4B6A236AE909}" type="presParOf" srcId="{5A3EFF9A-F367-4ACC-86A8-F398C88D02EA}" destId="{B7AD9586-8808-4CD7-88D8-C0803E02FE13}" srcOrd="3" destOrd="0" presId="urn:microsoft.com/office/officeart/2005/8/layout/vList2"/>
    <dgm:cxn modelId="{25DF4E6E-22FB-45BD-B1BD-CE78BD551FDE}" type="presParOf" srcId="{5A3EFF9A-F367-4ACC-86A8-F398C88D02EA}" destId="{D2C2071E-A4D5-419C-8483-A7AFA53E459A}" srcOrd="4" destOrd="0" presId="urn:microsoft.com/office/officeart/2005/8/layout/vList2"/>
    <dgm:cxn modelId="{66DDD14C-AFE6-4A22-94C5-181585AEF9D3}" type="presParOf" srcId="{5A3EFF9A-F367-4ACC-86A8-F398C88D02EA}" destId="{C293183F-7D42-417B-BD2D-332522782D89}" srcOrd="5" destOrd="0" presId="urn:microsoft.com/office/officeart/2005/8/layout/vList2"/>
    <dgm:cxn modelId="{7B306C2B-3B92-463D-9EC3-157A8C82F741}" type="presParOf" srcId="{5A3EFF9A-F367-4ACC-86A8-F398C88D02EA}" destId="{35E796B4-42ED-45B0-A9FB-F3203E892625}" srcOrd="6" destOrd="0" presId="urn:microsoft.com/office/officeart/2005/8/layout/vList2"/>
    <dgm:cxn modelId="{00F8CF64-0328-4868-B514-5F9361DA4F33}" type="presParOf" srcId="{5A3EFF9A-F367-4ACC-86A8-F398C88D02EA}" destId="{8D00EFA5-26D5-4F23-8185-29D6CF71ED24}" srcOrd="7" destOrd="0" presId="urn:microsoft.com/office/officeart/2005/8/layout/vList2"/>
    <dgm:cxn modelId="{18D3632D-86E5-46AF-917E-3C18A65FE99E}" type="presParOf" srcId="{5A3EFF9A-F367-4ACC-86A8-F398C88D02EA}" destId="{C1A97791-6DDE-4DA1-801F-8B22B1A0E999}" srcOrd="8" destOrd="0" presId="urn:microsoft.com/office/officeart/2005/8/layout/vList2"/>
    <dgm:cxn modelId="{459BB32E-002D-4AEE-9044-3A0F2CDE2D72}" type="presParOf" srcId="{5A3EFF9A-F367-4ACC-86A8-F398C88D02EA}" destId="{F0D7647E-5BC6-4579-AA48-6FA62ABFEE34}" srcOrd="9" destOrd="0" presId="urn:microsoft.com/office/officeart/2005/8/layout/vList2"/>
    <dgm:cxn modelId="{EBC81C1A-CB4D-46D5-9434-83AD43AB91AD}" type="presParOf" srcId="{5A3EFF9A-F367-4ACC-86A8-F398C88D02EA}" destId="{1CB5635C-B379-4B8D-9308-66093A46B1CF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6DEDBF-E94E-44F2-809A-1A9E6BA0BEF4}">
      <dsp:nvSpPr>
        <dsp:cNvPr id="0" name=""/>
        <dsp:cNvSpPr/>
      </dsp:nvSpPr>
      <dsp:spPr>
        <a:xfrm>
          <a:off x="317505" y="45273"/>
          <a:ext cx="7772389" cy="6955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Balancing Fiction and Nonfiction</a:t>
          </a:r>
          <a:endParaRPr lang="en-US" sz="2900" kern="1200" dirty="0"/>
        </a:p>
      </dsp:txBody>
      <dsp:txXfrm>
        <a:off x="351460" y="79228"/>
        <a:ext cx="7704479" cy="627655"/>
      </dsp:txXfrm>
    </dsp:sp>
    <dsp:sp modelId="{446BCCC1-A0C5-4982-949C-B1C10762DD66}">
      <dsp:nvSpPr>
        <dsp:cNvPr id="0" name=""/>
        <dsp:cNvSpPr/>
      </dsp:nvSpPr>
      <dsp:spPr>
        <a:xfrm>
          <a:off x="317505" y="824358"/>
          <a:ext cx="7772389" cy="6955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Building Knowledge in the Disciplines</a:t>
          </a:r>
          <a:endParaRPr lang="en-US" sz="2900" kern="1200" dirty="0"/>
        </a:p>
      </dsp:txBody>
      <dsp:txXfrm>
        <a:off x="351460" y="858313"/>
        <a:ext cx="7704479" cy="627655"/>
      </dsp:txXfrm>
    </dsp:sp>
    <dsp:sp modelId="{D2C2071E-A4D5-419C-8483-A7AFA53E459A}">
      <dsp:nvSpPr>
        <dsp:cNvPr id="0" name=""/>
        <dsp:cNvSpPr/>
      </dsp:nvSpPr>
      <dsp:spPr>
        <a:xfrm>
          <a:off x="317505" y="1603443"/>
          <a:ext cx="7772389" cy="6955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Staircase of Complexity</a:t>
          </a:r>
          <a:endParaRPr lang="en-US" sz="2900" kern="1200" dirty="0"/>
        </a:p>
      </dsp:txBody>
      <dsp:txXfrm>
        <a:off x="351460" y="1637398"/>
        <a:ext cx="7704479" cy="627655"/>
      </dsp:txXfrm>
    </dsp:sp>
    <dsp:sp modelId="{35E796B4-42ED-45B0-A9FB-F3203E892625}">
      <dsp:nvSpPr>
        <dsp:cNvPr id="0" name=""/>
        <dsp:cNvSpPr/>
      </dsp:nvSpPr>
      <dsp:spPr>
        <a:xfrm>
          <a:off x="317505" y="2382528"/>
          <a:ext cx="7772389" cy="6955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b="0" kern="1200" dirty="0" smtClean="0"/>
            <a:t>Text-Based Answers (close reading)</a:t>
          </a:r>
          <a:endParaRPr lang="en-US" sz="2900" b="0" kern="1200" dirty="0"/>
        </a:p>
      </dsp:txBody>
      <dsp:txXfrm>
        <a:off x="351460" y="2416483"/>
        <a:ext cx="7704479" cy="627655"/>
      </dsp:txXfrm>
    </dsp:sp>
    <dsp:sp modelId="{C1A97791-6DDE-4DA1-801F-8B22B1A0E999}">
      <dsp:nvSpPr>
        <dsp:cNvPr id="0" name=""/>
        <dsp:cNvSpPr/>
      </dsp:nvSpPr>
      <dsp:spPr>
        <a:xfrm>
          <a:off x="317505" y="3161613"/>
          <a:ext cx="7772389" cy="6955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Nonfiction Writing</a:t>
          </a:r>
          <a:endParaRPr lang="en-US" sz="2900" kern="1200" dirty="0"/>
        </a:p>
      </dsp:txBody>
      <dsp:txXfrm>
        <a:off x="351460" y="3195568"/>
        <a:ext cx="7704479" cy="627655"/>
      </dsp:txXfrm>
    </dsp:sp>
    <dsp:sp modelId="{1CB5635C-B379-4B8D-9308-66093A46B1CF}">
      <dsp:nvSpPr>
        <dsp:cNvPr id="0" name=""/>
        <dsp:cNvSpPr/>
      </dsp:nvSpPr>
      <dsp:spPr>
        <a:xfrm>
          <a:off x="317505" y="3940698"/>
          <a:ext cx="7772389" cy="6955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Academic Vocabulary</a:t>
          </a:r>
          <a:endParaRPr lang="en-US" sz="2900" kern="1200" dirty="0"/>
        </a:p>
      </dsp:txBody>
      <dsp:txXfrm>
        <a:off x="351460" y="3974653"/>
        <a:ext cx="7704479" cy="62765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6DEDBF-E94E-44F2-809A-1A9E6BA0BEF4}">
      <dsp:nvSpPr>
        <dsp:cNvPr id="0" name=""/>
        <dsp:cNvSpPr/>
      </dsp:nvSpPr>
      <dsp:spPr>
        <a:xfrm>
          <a:off x="317505" y="45273"/>
          <a:ext cx="7772389" cy="6955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Focus</a:t>
          </a:r>
          <a:endParaRPr lang="en-US" sz="2900" kern="1200" dirty="0"/>
        </a:p>
      </dsp:txBody>
      <dsp:txXfrm>
        <a:off x="351460" y="79228"/>
        <a:ext cx="7704479" cy="627655"/>
      </dsp:txXfrm>
    </dsp:sp>
    <dsp:sp modelId="{446BCCC1-A0C5-4982-949C-B1C10762DD66}">
      <dsp:nvSpPr>
        <dsp:cNvPr id="0" name=""/>
        <dsp:cNvSpPr/>
      </dsp:nvSpPr>
      <dsp:spPr>
        <a:xfrm>
          <a:off x="317505" y="824358"/>
          <a:ext cx="7772389" cy="6955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Coherence</a:t>
          </a:r>
          <a:endParaRPr lang="en-US" sz="2900" kern="1200" dirty="0"/>
        </a:p>
      </dsp:txBody>
      <dsp:txXfrm>
        <a:off x="351460" y="858313"/>
        <a:ext cx="7704479" cy="627655"/>
      </dsp:txXfrm>
    </dsp:sp>
    <dsp:sp modelId="{D2C2071E-A4D5-419C-8483-A7AFA53E459A}">
      <dsp:nvSpPr>
        <dsp:cNvPr id="0" name=""/>
        <dsp:cNvSpPr/>
      </dsp:nvSpPr>
      <dsp:spPr>
        <a:xfrm>
          <a:off x="317505" y="1603443"/>
          <a:ext cx="7772389" cy="6955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Fluency</a:t>
          </a:r>
          <a:endParaRPr lang="en-US" sz="2900" kern="1200" dirty="0"/>
        </a:p>
      </dsp:txBody>
      <dsp:txXfrm>
        <a:off x="351460" y="1637398"/>
        <a:ext cx="7704479" cy="627655"/>
      </dsp:txXfrm>
    </dsp:sp>
    <dsp:sp modelId="{35E796B4-42ED-45B0-A9FB-F3203E892625}">
      <dsp:nvSpPr>
        <dsp:cNvPr id="0" name=""/>
        <dsp:cNvSpPr/>
      </dsp:nvSpPr>
      <dsp:spPr>
        <a:xfrm>
          <a:off x="317505" y="2382528"/>
          <a:ext cx="7772389" cy="6955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b="0" kern="1200" dirty="0" smtClean="0"/>
            <a:t>Deep Understanding</a:t>
          </a:r>
          <a:endParaRPr lang="en-US" sz="2900" b="0" kern="1200" dirty="0"/>
        </a:p>
      </dsp:txBody>
      <dsp:txXfrm>
        <a:off x="351460" y="2416483"/>
        <a:ext cx="7704479" cy="627655"/>
      </dsp:txXfrm>
    </dsp:sp>
    <dsp:sp modelId="{C1A97791-6DDE-4DA1-801F-8B22B1A0E999}">
      <dsp:nvSpPr>
        <dsp:cNvPr id="0" name=""/>
        <dsp:cNvSpPr/>
      </dsp:nvSpPr>
      <dsp:spPr>
        <a:xfrm>
          <a:off x="317505" y="3161613"/>
          <a:ext cx="7772389" cy="6955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Applications</a:t>
          </a:r>
          <a:endParaRPr lang="en-US" sz="2900" kern="1200" dirty="0"/>
        </a:p>
      </dsp:txBody>
      <dsp:txXfrm>
        <a:off x="351460" y="3195568"/>
        <a:ext cx="7704479" cy="627655"/>
      </dsp:txXfrm>
    </dsp:sp>
    <dsp:sp modelId="{1CB5635C-B379-4B8D-9308-66093A46B1CF}">
      <dsp:nvSpPr>
        <dsp:cNvPr id="0" name=""/>
        <dsp:cNvSpPr/>
      </dsp:nvSpPr>
      <dsp:spPr>
        <a:xfrm>
          <a:off x="317505" y="3940698"/>
          <a:ext cx="7772389" cy="6955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Dual Intensity (really, tri)</a:t>
          </a:r>
          <a:endParaRPr lang="en-US" sz="2900" kern="1200" dirty="0"/>
        </a:p>
      </dsp:txBody>
      <dsp:txXfrm>
        <a:off x="351460" y="3974653"/>
        <a:ext cx="7704479" cy="6276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0.27754</cdr:x>
      <cdr:y>0.11576</cdr:y>
    </cdr:from>
    <cdr:to>
      <cdr:x>0.49363</cdr:x>
      <cdr:y>0.33206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966578" y="632467"/>
          <a:ext cx="1531075" cy="11818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ctr"/>
          <a:r>
            <a:rPr lang="en-US" sz="1400" b="1" u="sng" dirty="0" smtClean="0"/>
            <a:t>Standard 1</a:t>
          </a:r>
        </a:p>
        <a:p xmlns:a="http://schemas.openxmlformats.org/drawingml/2006/main">
          <a:pPr algn="ctr"/>
          <a:r>
            <a:rPr lang="en-US" sz="1400" b="1" dirty="0" smtClean="0"/>
            <a:t>Knowledge of</a:t>
          </a:r>
          <a:br>
            <a:rPr lang="en-US" sz="1400" b="1" dirty="0" smtClean="0"/>
          </a:br>
          <a:r>
            <a:rPr lang="en-US" sz="1400" b="1" dirty="0" smtClean="0"/>
            <a:t>Students</a:t>
          </a:r>
        </a:p>
        <a:p xmlns:a="http://schemas.openxmlformats.org/drawingml/2006/main">
          <a:pPr algn="ctr"/>
          <a:r>
            <a:rPr lang="en-US" sz="1400" b="1" dirty="0" smtClean="0"/>
            <a:t>And Student</a:t>
          </a:r>
          <a:br>
            <a:rPr lang="en-US" sz="1400" b="1" dirty="0" smtClean="0"/>
          </a:br>
          <a:r>
            <a:rPr lang="en-US" sz="1400" b="1" dirty="0" smtClean="0"/>
            <a:t>Learning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0.50939</cdr:x>
      <cdr:y>0.13462</cdr:y>
    </cdr:from>
    <cdr:to>
      <cdr:x>0.72291</cdr:x>
      <cdr:y>0.35837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246418" y="865909"/>
          <a:ext cx="1828800" cy="1447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en-US" dirty="0"/>
        </a:p>
      </cdr:txBody>
    </cdr:sp>
  </cdr:relSizeAnchor>
  <cdr:relSizeAnchor xmlns:cdr="http://schemas.openxmlformats.org/drawingml/2006/chartDrawing">
    <cdr:from>
      <cdr:x>0.52006</cdr:x>
      <cdr:y>0.0989</cdr:y>
    </cdr:from>
    <cdr:to>
      <cdr:x>0.68185</cdr:x>
      <cdr:y>0.32269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284816" y="628305"/>
          <a:ext cx="1333040" cy="142180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ctr"/>
          <a:r>
            <a:rPr lang="en-US" sz="1400" b="1" u="sng" dirty="0" smtClean="0">
              <a:solidFill>
                <a:schemeClr val="bg1"/>
              </a:solidFill>
            </a:rPr>
            <a:t>Standard 2</a:t>
          </a:r>
        </a:p>
        <a:p xmlns:a="http://schemas.openxmlformats.org/drawingml/2006/main">
          <a:pPr algn="ctr"/>
          <a:r>
            <a:rPr lang="en-US" sz="1400" b="1" dirty="0" smtClean="0">
              <a:solidFill>
                <a:schemeClr val="bg1"/>
              </a:solidFill>
            </a:rPr>
            <a:t>Knowledge of</a:t>
          </a:r>
          <a:br>
            <a:rPr lang="en-US" sz="1400" b="1" dirty="0" smtClean="0">
              <a:solidFill>
                <a:schemeClr val="bg1"/>
              </a:solidFill>
            </a:rPr>
          </a:br>
          <a:r>
            <a:rPr lang="en-US" sz="1400" b="1" dirty="0" smtClean="0">
              <a:solidFill>
                <a:schemeClr val="bg1"/>
              </a:solidFill>
            </a:rPr>
            <a:t>Content and</a:t>
          </a:r>
        </a:p>
        <a:p xmlns:a="http://schemas.openxmlformats.org/drawingml/2006/main">
          <a:pPr algn="ctr"/>
          <a:r>
            <a:rPr lang="en-US" sz="1400" b="1" dirty="0" smtClean="0">
              <a:solidFill>
                <a:schemeClr val="bg1"/>
              </a:solidFill>
            </a:rPr>
            <a:t>Instructional</a:t>
          </a:r>
          <a:br>
            <a:rPr lang="en-US" sz="1400" b="1" dirty="0" smtClean="0">
              <a:solidFill>
                <a:schemeClr val="bg1"/>
              </a:solidFill>
            </a:rPr>
          </a:br>
          <a:r>
            <a:rPr lang="en-US" sz="1400" b="1" dirty="0" smtClean="0">
              <a:solidFill>
                <a:schemeClr val="bg1"/>
              </a:solidFill>
            </a:rPr>
            <a:t>Planning</a:t>
          </a:r>
          <a:endParaRPr lang="en-US" sz="1100" dirty="0" smtClean="0">
            <a:solidFill>
              <a:schemeClr val="bg1"/>
            </a:solidFill>
          </a:endParaRPr>
        </a:p>
        <a:p xmlns:a="http://schemas.openxmlformats.org/drawingml/2006/main">
          <a:pPr algn="ctr"/>
          <a:endParaRPr lang="en-US" sz="1100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0.61602</cdr:x>
      <cdr:y>0.39378</cdr:y>
    </cdr:from>
    <cdr:to>
      <cdr:x>0.83868</cdr:x>
      <cdr:y>0.51155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5160818" y="2542309"/>
          <a:ext cx="1905000" cy="762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ctr"/>
          <a:r>
            <a:rPr lang="en-US" sz="1400" b="1" u="sng" dirty="0" smtClean="0">
              <a:solidFill>
                <a:srgbClr val="000000"/>
              </a:solidFill>
            </a:rPr>
            <a:t>Standard 3</a:t>
          </a:r>
        </a:p>
        <a:p xmlns:a="http://schemas.openxmlformats.org/drawingml/2006/main">
          <a:pPr algn="ctr"/>
          <a:r>
            <a:rPr lang="en-US" sz="1400" b="1" dirty="0" smtClean="0">
              <a:solidFill>
                <a:srgbClr val="000000"/>
              </a:solidFill>
            </a:rPr>
            <a:t>Instructional Practice</a:t>
          </a:r>
        </a:p>
        <a:p xmlns:a="http://schemas.openxmlformats.org/drawingml/2006/main">
          <a:pPr algn="ctr"/>
          <a:endParaRPr lang="en-US" sz="1100" dirty="0"/>
        </a:p>
      </cdr:txBody>
    </cdr:sp>
  </cdr:relSizeAnchor>
  <cdr:relSizeAnchor xmlns:cdr="http://schemas.openxmlformats.org/drawingml/2006/chartDrawing">
    <cdr:from>
      <cdr:x>0.60498</cdr:x>
      <cdr:y>0.61464</cdr:y>
    </cdr:from>
    <cdr:to>
      <cdr:x>0.80086</cdr:x>
      <cdr:y>0.78742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4984532" y="3904918"/>
          <a:ext cx="1613825" cy="109771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ctr"/>
          <a:r>
            <a:rPr lang="en-US" sz="1400" b="1" u="sng" dirty="0" smtClean="0">
              <a:solidFill>
                <a:schemeClr val="bg1"/>
              </a:solidFill>
            </a:rPr>
            <a:t>Standard 4</a:t>
          </a:r>
        </a:p>
        <a:p xmlns:a="http://schemas.openxmlformats.org/drawingml/2006/main">
          <a:pPr algn="ctr"/>
          <a:r>
            <a:rPr lang="en-US" sz="1400" b="1" dirty="0" smtClean="0">
              <a:solidFill>
                <a:schemeClr val="bg1"/>
              </a:solidFill>
            </a:rPr>
            <a:t>Learning</a:t>
          </a:r>
          <a:br>
            <a:rPr lang="en-US" sz="1400" b="1" dirty="0" smtClean="0">
              <a:solidFill>
                <a:schemeClr val="bg1"/>
              </a:solidFill>
            </a:rPr>
          </a:br>
          <a:r>
            <a:rPr lang="en-US" sz="1400" b="1" dirty="0" smtClean="0">
              <a:solidFill>
                <a:schemeClr val="bg1"/>
              </a:solidFill>
            </a:rPr>
            <a:t>Environment</a:t>
          </a:r>
          <a:endParaRPr lang="en-US" sz="14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0.40581</cdr:x>
      <cdr:y>0.77116</cdr:y>
    </cdr:from>
    <cdr:to>
      <cdr:x>0.60131</cdr:x>
      <cdr:y>0.91279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2875437" y="4213406"/>
          <a:ext cx="1385243" cy="7738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ctr"/>
          <a:r>
            <a:rPr lang="en-US" sz="1400" b="1" u="sng" dirty="0" smtClean="0">
              <a:solidFill>
                <a:srgbClr val="000000"/>
              </a:solidFill>
            </a:rPr>
            <a:t>Standard</a:t>
          </a:r>
          <a:r>
            <a:rPr lang="en-US" sz="1400" b="1" dirty="0" smtClean="0">
              <a:solidFill>
                <a:srgbClr val="000000"/>
              </a:solidFill>
            </a:rPr>
            <a:t> 5</a:t>
          </a:r>
        </a:p>
        <a:p xmlns:a="http://schemas.openxmlformats.org/drawingml/2006/main">
          <a:pPr algn="ctr"/>
          <a:r>
            <a:rPr lang="en-US" sz="1400" b="1" dirty="0" smtClean="0">
              <a:solidFill>
                <a:srgbClr val="000000"/>
              </a:solidFill>
            </a:rPr>
            <a:t>Assessment for</a:t>
          </a:r>
        </a:p>
        <a:p xmlns:a="http://schemas.openxmlformats.org/drawingml/2006/main">
          <a:pPr algn="ctr"/>
          <a:r>
            <a:rPr lang="en-US" sz="1400" b="1" dirty="0" smtClean="0">
              <a:solidFill>
                <a:srgbClr val="000000"/>
              </a:solidFill>
            </a:rPr>
            <a:t>Student Learning</a:t>
          </a:r>
          <a:endParaRPr lang="en-US" sz="1400" b="1" dirty="0">
            <a:solidFill>
              <a:srgbClr val="000000"/>
            </a:solidFill>
          </a:endParaRPr>
        </a:p>
      </cdr:txBody>
    </cdr:sp>
  </cdr:relSizeAnchor>
  <cdr:relSizeAnchor xmlns:cdr="http://schemas.openxmlformats.org/drawingml/2006/chartDrawing">
    <cdr:from>
      <cdr:x>0.19116</cdr:x>
      <cdr:y>0.59933</cdr:y>
    </cdr:from>
    <cdr:to>
      <cdr:x>0.43159</cdr:x>
      <cdr:y>0.72891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1354513" y="3274603"/>
          <a:ext cx="1703601" cy="7079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ctr"/>
          <a:r>
            <a:rPr lang="en-US" sz="1400" b="1" u="sng" dirty="0" smtClean="0">
              <a:solidFill>
                <a:srgbClr val="000000"/>
              </a:solidFill>
            </a:rPr>
            <a:t>Standard 6</a:t>
          </a:r>
        </a:p>
        <a:p xmlns:a="http://schemas.openxmlformats.org/drawingml/2006/main">
          <a:pPr algn="ctr"/>
          <a:r>
            <a:rPr lang="en-US" sz="1400" b="1" dirty="0" smtClean="0">
              <a:solidFill>
                <a:srgbClr val="000000"/>
              </a:solidFill>
            </a:rPr>
            <a:t>Professional </a:t>
          </a:r>
        </a:p>
        <a:p xmlns:a="http://schemas.openxmlformats.org/drawingml/2006/main">
          <a:pPr algn="ctr"/>
          <a:r>
            <a:rPr lang="en-US" sz="1400" b="1" dirty="0" smtClean="0">
              <a:solidFill>
                <a:srgbClr val="000000"/>
              </a:solidFill>
            </a:rPr>
            <a:t>Responsibilities</a:t>
          </a:r>
          <a:endParaRPr lang="en-US" sz="1400" b="1" dirty="0">
            <a:solidFill>
              <a:srgbClr val="000000"/>
            </a:solidFill>
          </a:endParaRPr>
        </a:p>
      </cdr:txBody>
    </cdr:sp>
  </cdr:relSizeAnchor>
  <cdr:relSizeAnchor xmlns:cdr="http://schemas.openxmlformats.org/drawingml/2006/chartDrawing">
    <cdr:from>
      <cdr:x>0.68736</cdr:x>
      <cdr:y>0.91234</cdr:y>
    </cdr:from>
    <cdr:to>
      <cdr:x>0.794</cdr:x>
      <cdr:y>1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5770418" y="5895108"/>
          <a:ext cx="914400" cy="5611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en-US" dirty="0"/>
        </a:p>
      </cdr:txBody>
    </cdr:sp>
  </cdr:relSizeAnchor>
  <cdr:relSizeAnchor xmlns:cdr="http://schemas.openxmlformats.org/drawingml/2006/chartDrawing">
    <cdr:from>
      <cdr:x>0.69292</cdr:x>
      <cdr:y>0.89328</cdr:y>
    </cdr:from>
    <cdr:to>
      <cdr:x>0.93761</cdr:x>
      <cdr:y>0.95955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5818892" y="5770442"/>
          <a:ext cx="2036651" cy="42946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en-US" sz="1600" b="1" dirty="0" smtClean="0">
              <a:solidFill>
                <a:srgbClr val="0000FF"/>
              </a:solidFill>
            </a:rPr>
            <a:t> </a:t>
          </a:r>
          <a:endParaRPr lang="en-US" sz="1600" b="1" dirty="0">
            <a:solidFill>
              <a:srgbClr val="0000FF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8D08B4C-0DAC-4AE9-AC6A-D397F6063650}" type="datetimeFigureOut">
              <a:rPr lang="en-US" smtClean="0"/>
              <a:t>8/18/2014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3E80BD1-FE98-4D98-83D8-FF7190500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1265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30DF15F-B4CC-44FE-A238-8A68F438C055}" type="datetimeFigureOut">
              <a:rPr lang="en-US" smtClean="0"/>
              <a:t>8/18/2014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A92B3DE-9066-452C-AF54-0D5040A4AF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89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9673510-8917-49C0-B3AB-25CB2453996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6982" indent="-291147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4589" indent="-23291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30423" indent="-23291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6259" indent="-23291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2094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7929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3764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59600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A1F2C56-33C1-41FB-901B-9D2A2924F4D9}" type="slidenum">
              <a:rPr lang="en-US" smtClean="0"/>
              <a:pPr eaLnBrk="1" hangingPunct="1"/>
              <a:t>51</a:t>
            </a:fld>
            <a:endParaRPr lang="en-US" dirty="0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6982" indent="-291147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4589" indent="-23291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30423" indent="-23291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6259" indent="-23291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2094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7929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3764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59600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A1F2C56-33C1-41FB-901B-9D2A2924F4D9}" type="slidenum">
              <a:rPr lang="en-US" smtClean="0"/>
              <a:pPr eaLnBrk="1" hangingPunct="1"/>
              <a:t>52</a:t>
            </a:fld>
            <a:endParaRPr lang="en-US" dirty="0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6982" indent="-291147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4589" indent="-23291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30423" indent="-23291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6259" indent="-23291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2094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7929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3764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59600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A1F2C56-33C1-41FB-901B-9D2A2924F4D9}" type="slidenum">
              <a:rPr lang="en-US" smtClean="0"/>
              <a:pPr eaLnBrk="1" hangingPunct="1"/>
              <a:t>53</a:t>
            </a:fld>
            <a:endParaRPr lang="en-US" dirty="0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6982" indent="-291147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4589" indent="-23291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30423" indent="-23291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6259" indent="-23291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2094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7929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3764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59600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A1F2C56-33C1-41FB-901B-9D2A2924F4D9}" type="slidenum">
              <a:rPr lang="en-US" smtClean="0"/>
              <a:pPr eaLnBrk="1" hangingPunct="1"/>
              <a:t>54</a:t>
            </a:fld>
            <a:endParaRPr lang="en-US" dirty="0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6982" indent="-291147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4589" indent="-23291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30423" indent="-23291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6259" indent="-23291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2094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7929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3764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59600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A1F2C56-33C1-41FB-901B-9D2A2924F4D9}" type="slidenum">
              <a:rPr lang="en-US" smtClean="0"/>
              <a:pPr eaLnBrk="1" hangingPunct="1"/>
              <a:t>55</a:t>
            </a:fld>
            <a:endParaRPr lang="en-US" dirty="0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6982" indent="-291147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4589" indent="-23291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30423" indent="-23291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6259" indent="-23291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2094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7929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3764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59600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A1F2C56-33C1-41FB-901B-9D2A2924F4D9}" type="slidenum">
              <a:rPr lang="en-US" smtClean="0"/>
              <a:pPr eaLnBrk="1" hangingPunct="1"/>
              <a:t>56</a:t>
            </a:fld>
            <a:endParaRPr lang="en-US" dirty="0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6982" indent="-291147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4589" indent="-23291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30423" indent="-23291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6259" indent="-23291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2094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7929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3764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59600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A1F2C56-33C1-41FB-901B-9D2A2924F4D9}" type="slidenum">
              <a:rPr lang="en-US" smtClean="0"/>
              <a:pPr eaLnBrk="1" hangingPunct="1"/>
              <a:t>57</a:t>
            </a:fld>
            <a:endParaRPr lang="en-US" dirty="0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6982" indent="-291147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4589" indent="-23291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30423" indent="-23291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6259" indent="-23291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2094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7929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3764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59600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A1F2C56-33C1-41FB-901B-9D2A2924F4D9}" type="slidenum">
              <a:rPr lang="en-US" smtClean="0"/>
              <a:pPr eaLnBrk="1" hangingPunct="1"/>
              <a:t>58</a:t>
            </a:fld>
            <a:endParaRPr lang="en-US" dirty="0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Take a break after the video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FCCCA-C227-4F9E-A27C-C905A7DD8597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61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9673510-8917-49C0-B3AB-25CB2453996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67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Read Kim’s Op-Ed from the</a:t>
            </a:r>
            <a:r>
              <a:rPr lang="en-US" baseline="0" dirty="0" smtClean="0"/>
              <a:t> Boston Globe; include 15 minute break.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FCCCA-C227-4F9E-A27C-C905A7DD859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6025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000" b="1" dirty="0"/>
              <a:t>NOTES</a:t>
            </a:r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2609F5D-B6C8-40D7-A9D0-765C6503DCF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69</a:t>
            </a:fld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000" b="1" dirty="0"/>
              <a:t>Need for a common languages. Even thought we had a convergent sense of what should be occurring in a classroom, we all have different descriptors and ways of talking about it</a:t>
            </a:r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2609F5D-B6C8-40D7-A9D0-765C6503DCF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70</a:t>
            </a:fld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b="1" dirty="0" smtClean="0"/>
              <a:t>NOTES</a:t>
            </a: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04EE2B3-1997-4035-9B18-49A0E747FCF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71</a:t>
            </a:fld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A70A364-9152-4C41-BE49-521F9F335079}" type="slidenum">
              <a:rPr lang="en-US"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72</a:t>
            </a:fld>
            <a:endParaRPr lang="en-US" dirty="0">
              <a:ea typeface="ＭＳ Ｐゴシック" pitchFamily="34" charset="-128"/>
            </a:endParaRPr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b="1" dirty="0" smtClean="0"/>
              <a:t>NOTES</a:t>
            </a:r>
          </a:p>
          <a:p>
            <a:pPr>
              <a:spcBef>
                <a:spcPct val="0"/>
              </a:spcBef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A70A364-9152-4C41-BE49-521F9F335079}" type="slidenum">
              <a:rPr lang="en-US"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73</a:t>
            </a:fld>
            <a:endParaRPr lang="en-US" dirty="0">
              <a:ea typeface="ＭＳ Ｐゴシック" pitchFamily="34" charset="-128"/>
            </a:endParaRPr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b="1" dirty="0" smtClean="0"/>
              <a:t>NOTES</a:t>
            </a:r>
          </a:p>
          <a:p>
            <a:pPr>
              <a:spcBef>
                <a:spcPct val="0"/>
              </a:spcBef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B258D70-6654-4E01-AEEF-7E5F591AA17A}" type="slidenum">
              <a:rPr lang="en-US"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74</a:t>
            </a:fld>
            <a:endParaRPr lang="en-US" dirty="0">
              <a:ea typeface="ＭＳ Ｐゴシック" pitchFamily="34" charset="-128"/>
            </a:endParaRPr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b="1" dirty="0" smtClean="0"/>
              <a:t>NOTES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CBBDAF1-006D-4936-9989-7F7005DF6522}" type="slidenum">
              <a:rPr lang="en-US"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75</a:t>
            </a:fld>
            <a:endParaRPr lang="en-US" dirty="0">
              <a:ea typeface="ＭＳ Ｐゴシック" pitchFamily="34" charset="-128"/>
            </a:endParaRPr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b="1" dirty="0" smtClean="0"/>
              <a:t>NOTES</a:t>
            </a:r>
          </a:p>
          <a:p>
            <a:pPr>
              <a:spcBef>
                <a:spcPct val="0"/>
              </a:spcBef>
            </a:pPr>
            <a:endParaRPr lang="en-US" dirty="0" smtClean="0"/>
          </a:p>
          <a:p>
            <a:pPr>
              <a:spcBef>
                <a:spcPct val="0"/>
              </a:spcBef>
            </a:pPr>
            <a:endParaRPr lang="en-US" dirty="0" smtClean="0"/>
          </a:p>
          <a:p>
            <a:pPr>
              <a:spcBef>
                <a:spcPct val="0"/>
              </a:spcBef>
            </a:pPr>
            <a:endParaRPr lang="en-US" dirty="0" smtClean="0"/>
          </a:p>
          <a:p>
            <a:pPr>
              <a:spcBef>
                <a:spcPct val="0"/>
              </a:spcBef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CBBDAF1-006D-4936-9989-7F7005DF6522}" type="slidenum">
              <a:rPr lang="en-US"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76</a:t>
            </a:fld>
            <a:endParaRPr lang="en-US" dirty="0">
              <a:ea typeface="ＭＳ Ｐゴシック" pitchFamily="34" charset="-128"/>
            </a:endParaRPr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b="1" dirty="0" smtClean="0"/>
              <a:t>NOTES</a:t>
            </a:r>
          </a:p>
          <a:p>
            <a:pPr>
              <a:spcBef>
                <a:spcPct val="0"/>
              </a:spcBef>
            </a:pPr>
            <a:endParaRPr lang="en-US" dirty="0" smtClean="0"/>
          </a:p>
          <a:p>
            <a:pPr>
              <a:spcBef>
                <a:spcPct val="0"/>
              </a:spcBef>
            </a:pPr>
            <a:endParaRPr lang="en-US" dirty="0" smtClean="0"/>
          </a:p>
          <a:p>
            <a:pPr>
              <a:spcBef>
                <a:spcPct val="0"/>
              </a:spcBef>
            </a:pPr>
            <a:endParaRPr lang="en-US" dirty="0" smtClean="0"/>
          </a:p>
          <a:p>
            <a:pPr>
              <a:spcBef>
                <a:spcPct val="0"/>
              </a:spcBef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D5C875B-06D1-49F8-BDAD-C9FBCD1E87B7}" type="slidenum">
              <a:rPr lang="en-US"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77</a:t>
            </a:fld>
            <a:endParaRPr lang="en-US" dirty="0">
              <a:ea typeface="ＭＳ Ｐゴシック" pitchFamily="34" charset="-128"/>
            </a:endParaRPr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b="1" dirty="0" smtClean="0"/>
              <a:t>NOTES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b="1" dirty="0" smtClean="0"/>
              <a:t>NOTES</a:t>
            </a:r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59A10BF-9D0C-4FDD-B8BC-F9D480E7B80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78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9673510-8917-49C0-B3AB-25CB2453996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1100" b="1" dirty="0"/>
              <a:t>NOTES</a:t>
            </a: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F971AF0-9260-4661-952E-560F390A2B7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79</a:t>
            </a:fld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1100" b="1" dirty="0"/>
              <a:t>NOTES</a:t>
            </a: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F971AF0-9260-4661-952E-560F390A2B7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80</a:t>
            </a:fld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1100" b="1" dirty="0"/>
              <a:t>NOTES</a:t>
            </a: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F971AF0-9260-4661-952E-560F390A2B7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81</a:t>
            </a:fld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1100" b="1" dirty="0"/>
              <a:t>NOTES</a:t>
            </a: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F971AF0-9260-4661-952E-560F390A2B7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82</a:t>
            </a:fld>
            <a:endParaRPr 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1100" b="1" dirty="0"/>
              <a:t>NOTES</a:t>
            </a: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F971AF0-9260-4661-952E-560F390A2B7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83</a:t>
            </a:fld>
            <a:endParaRPr 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299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70000"/>
              </a:lnSpc>
              <a:spcBef>
                <a:spcPct val="0"/>
              </a:spcBef>
            </a:pPr>
            <a:r>
              <a:rPr lang="en-US" sz="1000" b="1" dirty="0"/>
              <a:t>Watch 15 minutes of a lesson. Use math “best deal” video? We have to make sure we chart these pieces of “evidence” for use later!!!</a:t>
            </a:r>
          </a:p>
        </p:txBody>
      </p:sp>
      <p:sp>
        <p:nvSpPr>
          <p:cNvPr id="2129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2E7EFCB-D619-44C0-850C-F79AB83EBC1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84</a:t>
            </a:fld>
            <a:endParaRPr lang="en-U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299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70000"/>
              </a:lnSpc>
              <a:spcBef>
                <a:spcPct val="0"/>
              </a:spcBef>
            </a:pPr>
            <a:r>
              <a:rPr lang="en-US" sz="1000" b="1" dirty="0"/>
              <a:t>We have to make sure we chart these pieces of “evidence” for use later!!!</a:t>
            </a:r>
          </a:p>
        </p:txBody>
      </p:sp>
      <p:sp>
        <p:nvSpPr>
          <p:cNvPr id="2129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2E7EFCB-D619-44C0-850C-F79AB83EBC1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85</a:t>
            </a:fld>
            <a:endParaRPr lang="en-US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8F6124C-8073-4E60-8BD4-98136E553271}" type="slidenum">
              <a:rPr lang="en-US"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86</a:t>
            </a:fld>
            <a:endParaRPr lang="en-US" dirty="0">
              <a:ea typeface="ＭＳ Ｐゴシック" pitchFamily="34" charset="-128"/>
            </a:endParaRPr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b="1" dirty="0" smtClean="0"/>
              <a:t>NOTES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4A0CC60-19C0-414C-BADF-40307FFC686B}" type="slidenum">
              <a:rPr lang="en-US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87</a:t>
            </a:fld>
            <a:endParaRPr lang="en-US" dirty="0">
              <a:latin typeface="Arial" charset="0"/>
            </a:endParaRPr>
          </a:p>
        </p:txBody>
      </p:sp>
      <p:sp>
        <p:nvSpPr>
          <p:cNvPr id="46082" name="Rectangle 7"/>
          <p:cNvSpPr txBox="1">
            <a:spLocks noGrp="1" noChangeArrowheads="1"/>
          </p:cNvSpPr>
          <p:nvPr/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67" tIns="46584" rIns="93167" bIns="46584" anchor="b"/>
          <a:lstStyle/>
          <a:p>
            <a:pPr algn="r"/>
            <a:fld id="{44AFA42C-5187-4AAA-9601-071F33478D8C}" type="slidenum">
              <a:rPr lang="en-US" sz="1200">
                <a:latin typeface="Calibri" pitchFamily="34" charset="0"/>
              </a:rPr>
              <a:pPr algn="r"/>
              <a:t>87</a:t>
            </a:fld>
            <a:endParaRPr lang="en-US" sz="1200" dirty="0">
              <a:latin typeface="Calibri" pitchFamily="34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sz="1400" b="1" dirty="0"/>
              <a:t>NOTES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4A0CC60-19C0-414C-BADF-40307FFC686B}" type="slidenum">
              <a:rPr lang="en-US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88</a:t>
            </a:fld>
            <a:endParaRPr lang="en-US" dirty="0">
              <a:latin typeface="Arial" charset="0"/>
            </a:endParaRPr>
          </a:p>
        </p:txBody>
      </p:sp>
      <p:sp>
        <p:nvSpPr>
          <p:cNvPr id="46082" name="Rectangle 7"/>
          <p:cNvSpPr txBox="1">
            <a:spLocks noGrp="1" noChangeArrowheads="1"/>
          </p:cNvSpPr>
          <p:nvPr/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67" tIns="46584" rIns="93167" bIns="46584" anchor="b"/>
          <a:lstStyle/>
          <a:p>
            <a:pPr algn="r"/>
            <a:fld id="{44AFA42C-5187-4AAA-9601-071F33478D8C}" type="slidenum">
              <a:rPr lang="en-US" sz="1200">
                <a:latin typeface="Calibri" pitchFamily="34" charset="0"/>
              </a:rPr>
              <a:pPr algn="r"/>
              <a:t>88</a:t>
            </a:fld>
            <a:endParaRPr lang="en-US" sz="1200" dirty="0">
              <a:latin typeface="Calibri" pitchFamily="34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sz="1400" b="1" dirty="0"/>
              <a:t>NOTES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92B3DE-9066-452C-AF54-0D5040A4AF80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669583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9673510-8917-49C0-B3AB-25CB2453996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89</a:t>
            </a:fld>
            <a:endParaRPr lang="en-US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572B854-1969-4BA7-866D-B986610F305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90</a:t>
            </a:fld>
            <a:endParaRPr lang="en-US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572B854-1969-4BA7-866D-B986610F305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91</a:t>
            </a:fld>
            <a:endParaRPr lang="en-US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9673510-8917-49C0-B3AB-25CB2453996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92</a:t>
            </a:fld>
            <a:endParaRPr lang="en-US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572B854-1969-4BA7-866D-B986610F305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93</a:t>
            </a:fld>
            <a:endParaRPr lang="en-US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572B854-1969-4BA7-866D-B986610F305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94</a:t>
            </a:fld>
            <a:endParaRPr lang="en-US"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Click</a:t>
            </a:r>
            <a:r>
              <a:rPr lang="en-US" baseline="0" dirty="0" smtClean="0"/>
              <a:t> on picture to access video clips. Use in order.</a:t>
            </a:r>
            <a:endParaRPr lang="en-US" dirty="0" smtClean="0"/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572B854-1969-4BA7-866D-B986610F305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95</a:t>
            </a:fld>
            <a:endParaRPr lang="en-US"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219CFDD-BEB1-4F50-9C7E-6EF51546149B}" type="slidenum">
              <a:rPr lang="en-US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99</a:t>
            </a:fld>
            <a:endParaRPr lang="en-US" dirty="0">
              <a:latin typeface="Arial" charset="0"/>
            </a:endParaRPr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b="1" dirty="0" smtClean="0">
                <a:latin typeface="Arial" charset="0"/>
              </a:rPr>
              <a:t>NOTES</a:t>
            </a: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8F67FF-33C0-4336-8F11-77AD959B9E00}" type="slidenum">
              <a:rPr lang="en-US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100</a:t>
            </a:fld>
            <a:endParaRPr lang="en-US" dirty="0">
              <a:latin typeface="Arial" charset="0"/>
            </a:endParaRPr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b="1" dirty="0" smtClean="0">
                <a:latin typeface="Arial" charset="0"/>
              </a:rPr>
              <a:t>NOTES</a:t>
            </a: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34617BB-95F0-4A17-A351-A481F18E9C00}" type="slidenum">
              <a:rPr lang="en-US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101</a:t>
            </a:fld>
            <a:endParaRPr lang="en-US" dirty="0">
              <a:latin typeface="Arial" charset="0"/>
            </a:endParaRPr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Notes Placeholder 5"/>
          <p:cNvSpPr>
            <a:spLocks noGrp="1"/>
          </p:cNvSpPr>
          <p:nvPr/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</p:spPr>
        <p:txBody>
          <a:bodyPr lIns="93172" tIns="46587" rIns="93172" bIns="46587"/>
          <a:lstStyle/>
          <a:p>
            <a:r>
              <a:rPr lang="en-US" sz="1200" b="1" dirty="0">
                <a:latin typeface="Calibri" pitchFamily="34" charset="0"/>
              </a:rPr>
              <a:t>NOTES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b="1" dirty="0" smtClean="0"/>
              <a:t>NOTES</a:t>
            </a: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15DEBA5-9182-4CF7-98FC-01473FC3716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C673500-4E84-4353-9310-A9CEDE65DC92}" type="slidenum">
              <a:rPr lang="en-US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102</a:t>
            </a:fld>
            <a:endParaRPr lang="en-US" dirty="0">
              <a:latin typeface="Arial" charset="0"/>
            </a:endParaRPr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es Placeholder 5"/>
          <p:cNvSpPr>
            <a:spLocks noGrp="1"/>
          </p:cNvSpPr>
          <p:nvPr/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</p:spPr>
        <p:txBody>
          <a:bodyPr lIns="93172" tIns="46587" rIns="93172" bIns="46587"/>
          <a:lstStyle/>
          <a:p>
            <a:r>
              <a:rPr lang="en-US" sz="1200" b="1" dirty="0">
                <a:latin typeface="Calibri" pitchFamily="34" charset="0"/>
              </a:rPr>
              <a:t>NOTES</a:t>
            </a: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E98D6D7-9C9A-4AAF-8499-6E6CA5E0BF00}" type="slidenum">
              <a:rPr lang="en-US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103</a:t>
            </a:fld>
            <a:endParaRPr lang="en-US" dirty="0">
              <a:latin typeface="Arial" charset="0"/>
            </a:endParaRPr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Notes Placeholder 5"/>
          <p:cNvSpPr>
            <a:spLocks noGrp="1"/>
          </p:cNvSpPr>
          <p:nvPr/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</p:spPr>
        <p:txBody>
          <a:bodyPr lIns="93172" tIns="46587" rIns="93172" bIns="46587"/>
          <a:lstStyle/>
          <a:p>
            <a:r>
              <a:rPr lang="en-US" sz="1200" b="1" dirty="0">
                <a:latin typeface="Calibri" pitchFamily="34" charset="0"/>
              </a:rPr>
              <a:t>NOTES</a:t>
            </a:r>
          </a:p>
        </p:txBody>
      </p:sp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</a:t>
            </a:r>
            <a:r>
              <a:rPr lang="en-US" baseline="0" dirty="0" smtClean="0"/>
              <a:t> a table, t</a:t>
            </a:r>
            <a:r>
              <a:rPr lang="en-US" dirty="0" smtClean="0"/>
              <a:t>hink</a:t>
            </a:r>
            <a:r>
              <a:rPr lang="en-US" baseline="0" dirty="0" smtClean="0"/>
              <a:t> of a HEDI scale for an example other than swimming. Ask one or two tables to share.</a:t>
            </a:r>
            <a:endParaRPr lang="en-US" dirty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1334D27-7083-4FA5-BFF7-9E8828ABAE1D}" type="slidenum">
              <a:rPr lang="en-US"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104</a:t>
            </a:fld>
            <a:endParaRPr lang="en-US" dirty="0">
              <a:ea typeface="ＭＳ Ｐゴシック" pitchFamily="34" charset="-128"/>
            </a:endParaRPr>
          </a:p>
        </p:txBody>
      </p:sp>
      <p:sp>
        <p:nvSpPr>
          <p:cNvPr id="20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b="1" dirty="0" smtClean="0"/>
              <a:t>NOTES</a:t>
            </a: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1334D27-7083-4FA5-BFF7-9E8828ABAE1D}" type="slidenum">
              <a:rPr lang="en-US"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105</a:t>
            </a:fld>
            <a:endParaRPr lang="en-US" dirty="0">
              <a:ea typeface="ＭＳ Ｐゴシック" pitchFamily="34" charset="-128"/>
            </a:endParaRPr>
          </a:p>
        </p:txBody>
      </p:sp>
      <p:sp>
        <p:nvSpPr>
          <p:cNvPr id="20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b="1" dirty="0" smtClean="0"/>
              <a:t>NOTES</a:t>
            </a: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1334D27-7083-4FA5-BFF7-9E8828ABAE1D}" type="slidenum">
              <a:rPr lang="en-US"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106</a:t>
            </a:fld>
            <a:endParaRPr lang="en-US" dirty="0">
              <a:ea typeface="ＭＳ Ｐゴシック" pitchFamily="34" charset="-128"/>
            </a:endParaRPr>
          </a:p>
        </p:txBody>
      </p:sp>
      <p:sp>
        <p:nvSpPr>
          <p:cNvPr id="20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b="1" dirty="0" smtClean="0"/>
              <a:t>NOTES</a:t>
            </a: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4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b="1" dirty="0" smtClean="0"/>
              <a:t>NOTES</a:t>
            </a:r>
          </a:p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150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B61238B-DA51-4640-A97E-ACB9874601D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107</a:t>
            </a:fld>
            <a:endParaRPr lang="en-US" dirty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641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b="1" dirty="0" smtClean="0"/>
              <a:t>NOTES</a:t>
            </a:r>
          </a:p>
        </p:txBody>
      </p:sp>
      <p:sp>
        <p:nvSpPr>
          <p:cNvPr id="3164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8A8596C-CD83-4A90-9C32-8F21C94161B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108</a:t>
            </a:fld>
            <a:endParaRPr lang="en-US" dirty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641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b="1" dirty="0" smtClean="0"/>
              <a:t>NOTES</a:t>
            </a:r>
          </a:p>
        </p:txBody>
      </p:sp>
      <p:sp>
        <p:nvSpPr>
          <p:cNvPr id="3164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8A8596C-CD83-4A90-9C32-8F21C94161B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109</a:t>
            </a:fld>
            <a:endParaRPr lang="en-US" dirty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641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b="1" dirty="0" smtClean="0"/>
              <a:t>NOTES</a:t>
            </a:r>
          </a:p>
        </p:txBody>
      </p:sp>
      <p:sp>
        <p:nvSpPr>
          <p:cNvPr id="3164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8A8596C-CD83-4A90-9C32-8F21C94161B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110</a:t>
            </a:fld>
            <a:endParaRPr lang="en-US" dirty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371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b="1" dirty="0" smtClean="0"/>
              <a:t>NOTES</a:t>
            </a:r>
          </a:p>
        </p:txBody>
      </p:sp>
      <p:sp>
        <p:nvSpPr>
          <p:cNvPr id="2437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EAC685D-C5F7-4256-85F1-CA2F298CEA6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113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6982" indent="-291147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4589" indent="-23291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30423" indent="-23291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6259" indent="-23291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2094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7929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3764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59600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A1F2C56-33C1-41FB-901B-9D2A2924F4D9}" type="slidenum">
              <a:rPr lang="en-US" smtClean="0"/>
              <a:pPr eaLnBrk="1" hangingPunct="1"/>
              <a:t>47</a:t>
            </a:fld>
            <a:endParaRPr lang="en-US" dirty="0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6982" indent="-291147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4589" indent="-23291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30423" indent="-23291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6259" indent="-23291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2094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7929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3764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59600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A1F2C56-33C1-41FB-901B-9D2A2924F4D9}" type="slidenum">
              <a:rPr lang="en-US" smtClean="0"/>
              <a:pPr eaLnBrk="1" hangingPunct="1"/>
              <a:t>48</a:t>
            </a:fld>
            <a:endParaRPr lang="en-US" dirty="0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6982" indent="-291147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4589" indent="-23291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30423" indent="-23291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6259" indent="-23291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2094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7929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3764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59600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A1F2C56-33C1-41FB-901B-9D2A2924F4D9}" type="slidenum">
              <a:rPr lang="en-US" smtClean="0"/>
              <a:pPr eaLnBrk="1" hangingPunct="1"/>
              <a:t>49</a:t>
            </a:fld>
            <a:endParaRPr lang="en-US" dirty="0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6982" indent="-291147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4589" indent="-23291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30423" indent="-23291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6259" indent="-23291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2094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7929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3764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59600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A1F2C56-33C1-41FB-901B-9D2A2924F4D9}" type="slidenum">
              <a:rPr lang="en-US" smtClean="0"/>
              <a:pPr eaLnBrk="1" hangingPunct="1"/>
              <a:t>50</a:t>
            </a:fld>
            <a:endParaRPr lang="en-US" dirty="0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44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765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P_BodyTemplat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3488" y="6356350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822ED5C8-A2B1-FE40-BE4F-E1B4E8067D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0992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P_BodyTemplat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3488" y="6356350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822ED5C8-A2B1-FE40-BE4F-E1B4E8067D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525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ackgroun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2863" y="0"/>
            <a:ext cx="9101137" cy="688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FF2B26-FE84-497D-86BF-F5DD660EC733}" type="datetimeFigureOut">
              <a:rPr lang="en-US"/>
              <a:pPr>
                <a:defRPr/>
              </a:pPr>
              <a:t>8/18/2014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5F6F8D-B4AB-4E04-A056-CD3BE5D2C24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673193"/>
      </p:ext>
    </p:extLst>
  </p:cSld>
  <p:clrMapOvr>
    <a:masterClrMapping/>
  </p:clrMapOvr>
  <p:transition spd="slow">
    <p:wipe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615F9-43CD-43DF-A97F-E4FF76C44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A0C3-3E23-4F86-B53C-048C9ED8E2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0766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615F9-43CD-43DF-A97F-E4FF76C44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A0C3-3E23-4F86-B53C-048C9ED8E2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8224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615F9-43CD-43DF-A97F-E4FF76C44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A0C3-3E23-4F86-B53C-048C9ED8E2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6349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615F9-43CD-43DF-A97F-E4FF76C44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A0C3-3E23-4F86-B53C-048C9ED8E2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0894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615F9-43CD-43DF-A97F-E4FF76C44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A0C3-3E23-4F86-B53C-048C9ED8E2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4918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615F9-43CD-43DF-A97F-E4FF76C44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A0C3-3E23-4F86-B53C-048C9ED8E2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147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615F9-43CD-43DF-A97F-E4FF76C44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A0C3-3E23-4F86-B53C-048C9ED8E2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29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P_BodyTemplat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3488" y="6465534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0589918C-7C25-430C-8929-62C603D19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818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615F9-43CD-43DF-A97F-E4FF76C44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A0C3-3E23-4F86-B53C-048C9ED8E2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3773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615F9-43CD-43DF-A97F-E4FF76C44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A0C3-3E23-4F86-B53C-048C9ED8E2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8540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615F9-43CD-43DF-A97F-E4FF76C44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A0C3-3E23-4F86-B53C-048C9ED8E2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8057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615F9-43CD-43DF-A97F-E4FF76C44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A0C3-3E23-4F86-B53C-048C9ED8E2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645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P_BodyTemplat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3488" y="6465534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22ED5C8-A2B1-FE40-BE4F-E1B4E8067D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357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P_BodyTemplat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3488" y="6465534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22ED5C8-A2B1-FE40-BE4F-E1B4E8067D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413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P_BodyTemplat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3488" y="6465534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22ED5C8-A2B1-FE40-BE4F-E1B4E8067D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616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P_BodyTemplat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3488" y="6465534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22ED5C8-A2B1-FE40-BE4F-E1B4E8067D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023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P_BodyTemplat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3488" y="6465534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22ED5C8-A2B1-FE40-BE4F-E1B4E8067D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167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P_BodyTemplat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Arial" pitchFamily="34" charset="0"/>
                <a:cs typeface="Arial" pitchFamily="34" charset="0"/>
              </a:defRPr>
            </a:lvl1pPr>
            <a:lvl2pPr>
              <a:defRPr sz="2800">
                <a:latin typeface="Arial" pitchFamily="34" charset="0"/>
                <a:cs typeface="Arial" pitchFamily="34" charset="0"/>
              </a:defRPr>
            </a:lvl2pPr>
            <a:lvl3pPr>
              <a:defRPr sz="2400">
                <a:latin typeface="Arial" pitchFamily="34" charset="0"/>
                <a:cs typeface="Arial" pitchFamily="34" charset="0"/>
              </a:defRPr>
            </a:lvl3pPr>
            <a:lvl4pPr>
              <a:defRPr sz="2000">
                <a:latin typeface="Arial" pitchFamily="34" charset="0"/>
                <a:cs typeface="Arial" pitchFamily="34" charset="0"/>
              </a:defRPr>
            </a:lvl4pPr>
            <a:lvl5pPr>
              <a:defRPr sz="2000">
                <a:latin typeface="Arial" pitchFamily="34" charset="0"/>
                <a:cs typeface="Arial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3488" y="6465534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22ED5C8-A2B1-FE40-BE4F-E1B4E8067D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708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P_BodyTemplat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3488" y="6465534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22ED5C8-A2B1-FE40-BE4F-E1B4E8067D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897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3488" y="6356350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22ED5C8-A2B1-FE40-BE4F-E1B4E8067D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788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1B615F9-43CD-43DF-A97F-E4FF76C44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8/18/2014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E60A0C3-3E23-4F86-B53C-048C9ED8E2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682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ocmboces.org/teacherpage.cfm?teacher=1602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SLOs.pptx" TargetMode="External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4" Type="http://schemas.openxmlformats.org/officeDocument/2006/relationships/image" Target="../media/image1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../Videos/man%20vs%20tiger.mp4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hyperlink" Target="http://usny.nysed.gov/rttt/teachers-leaders/plans/home.html" TargetMode="External"/><Relationship Id="rId5" Type="http://schemas.openxmlformats.org/officeDocument/2006/relationships/notesSlide" Target="../notesSlides/notesSlide41.xml"/><Relationship Id="rId4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5" Type="http://schemas.openxmlformats.org/officeDocument/2006/relationships/notesSlide" Target="../notesSlides/notesSlide42.xml"/><Relationship Id="rId4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5" Type="http://schemas.openxmlformats.org/officeDocument/2006/relationships/notesSlide" Target="../notesSlides/notesSlide44.xml"/><Relationship Id="rId4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5" Type="http://schemas.openxmlformats.org/officeDocument/2006/relationships/notesSlide" Target="../notesSlides/notesSlide45.xml"/><Relationship Id="rId4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7" Type="http://schemas.openxmlformats.org/officeDocument/2006/relationships/image" Target="../media/image24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hyperlink" Target="http://www.youtube.com/user/oggie444" TargetMode="External"/><Relationship Id="rId5" Type="http://schemas.openxmlformats.org/officeDocument/2006/relationships/notesSlide" Target="../notesSlides/notesSlide46.xml"/><Relationship Id="rId4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P_MainTemplat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95846"/>
            <a:ext cx="7772400" cy="1618166"/>
          </a:xfrm>
        </p:spPr>
        <p:txBody>
          <a:bodyPr/>
          <a:lstStyle/>
          <a:p>
            <a:r>
              <a:rPr lang="en-US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Arial"/>
                <a:cs typeface="Arial"/>
              </a:rPr>
              <a:t>Lead Evaluator Training</a:t>
            </a:r>
            <a:endParaRPr lang="en-US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062225"/>
            <a:ext cx="6400800" cy="1669374"/>
          </a:xfrm>
        </p:spPr>
        <p:txBody>
          <a:bodyPr/>
          <a:lstStyle/>
          <a:p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Arial"/>
                <a:cs typeface="Arial"/>
              </a:rPr>
              <a:t>Day 1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250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/>
                <a:cs typeface="Arial"/>
              </a:rPr>
              <a:t>Ground Rules</a:t>
            </a:r>
            <a:endParaRPr lang="en-US" b="1" dirty="0">
              <a:latin typeface="Arial"/>
              <a:cs typeface="Arial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r="62054" b="61105"/>
          <a:stretch/>
        </p:blipFill>
        <p:spPr bwMode="auto">
          <a:xfrm>
            <a:off x="847725" y="1266486"/>
            <a:ext cx="2228850" cy="1163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31" t="59256" r="2678"/>
          <a:stretch/>
        </p:blipFill>
        <p:spPr bwMode="auto">
          <a:xfrm>
            <a:off x="881062" y="5133976"/>
            <a:ext cx="2476500" cy="121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22" r="58333"/>
          <a:stretch/>
        </p:blipFill>
        <p:spPr bwMode="auto">
          <a:xfrm>
            <a:off x="881062" y="3659192"/>
            <a:ext cx="2667000" cy="1399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62" r="2530" b="64289"/>
          <a:stretch/>
        </p:blipFill>
        <p:spPr bwMode="auto">
          <a:xfrm>
            <a:off x="847725" y="2522314"/>
            <a:ext cx="2733675" cy="106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719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248400"/>
            <a:ext cx="4038600" cy="45720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3FE3D464-836A-4993-AD13-C0D89036124D}" type="slidenum">
              <a:rPr lang="en-US">
                <a:solidFill>
                  <a:schemeClr val="bg2">
                    <a:lumMod val="60000"/>
                    <a:lumOff val="40000"/>
                  </a:schemeClr>
                </a:solidFill>
              </a:rPr>
              <a:pPr>
                <a:defRPr/>
              </a:pPr>
              <a:t>100</a:t>
            </a:fld>
            <a:endParaRPr lang="en-US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914400" y="914400"/>
            <a:ext cx="7315200" cy="5441950"/>
          </a:xfrm>
        </p:spPr>
        <p:txBody>
          <a:bodyPr/>
          <a:lstStyle/>
          <a:p>
            <a:pPr marL="68263" indent="0">
              <a:lnSpc>
                <a:spcPct val="90000"/>
              </a:lnSpc>
              <a:buClr>
                <a:schemeClr val="bg2"/>
              </a:buClr>
              <a:buFont typeface="Arial" charset="0"/>
              <a:buNone/>
            </a:pPr>
            <a:r>
              <a:rPr lang="en-US" b="1" dirty="0" smtClean="0"/>
              <a:t>Ineffective</a:t>
            </a:r>
            <a:r>
              <a:rPr lang="en-US" dirty="0" smtClean="0"/>
              <a:t> – Teaching shows evidence of not understanding the concepts underlying the component - may represent practice that is harmful - requires intervention</a:t>
            </a:r>
          </a:p>
          <a:p>
            <a:pPr marL="68263" indent="0">
              <a:lnSpc>
                <a:spcPct val="90000"/>
              </a:lnSpc>
              <a:buClr>
                <a:schemeClr val="bg2"/>
              </a:buClr>
              <a:buFont typeface="Arial" charset="0"/>
              <a:buNone/>
            </a:pPr>
            <a:endParaRPr lang="en-US" dirty="0" smtClean="0"/>
          </a:p>
          <a:p>
            <a:pPr marL="68263" indent="0">
              <a:lnSpc>
                <a:spcPct val="90000"/>
              </a:lnSpc>
              <a:buClr>
                <a:schemeClr val="bg2"/>
              </a:buClr>
              <a:buFont typeface="Arial" charset="0"/>
              <a:buNone/>
            </a:pPr>
            <a:r>
              <a:rPr lang="en-US" b="1" dirty="0" smtClean="0"/>
              <a:t>Developing </a:t>
            </a:r>
            <a:r>
              <a:rPr lang="en-US" dirty="0" smtClean="0"/>
              <a:t>– Teaching shows evidence of knowledge and skills related to teaching - but inconsistent performance</a:t>
            </a:r>
          </a:p>
        </p:txBody>
      </p:sp>
    </p:spTree>
    <p:extLst>
      <p:ext uri="{BB962C8B-B14F-4D97-AF65-F5344CB8AC3E}">
        <p14:creationId xmlns:p14="http://schemas.microsoft.com/office/powerpoint/2010/main" val="32958571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914400" y="914400"/>
            <a:ext cx="7175500" cy="4922838"/>
          </a:xfrm>
        </p:spPr>
        <p:txBody>
          <a:bodyPr>
            <a:normAutofit lnSpcReduction="10000"/>
          </a:bodyPr>
          <a:lstStyle/>
          <a:p>
            <a:pPr marL="68263" indent="0">
              <a:lnSpc>
                <a:spcPct val="90000"/>
              </a:lnSpc>
              <a:buClr>
                <a:schemeClr val="bg2"/>
              </a:buClr>
              <a:buFont typeface="Arial" charset="0"/>
              <a:buNone/>
            </a:pPr>
            <a:r>
              <a:rPr lang="en-US" b="1" dirty="0" smtClean="0"/>
              <a:t>Effective </a:t>
            </a:r>
            <a:r>
              <a:rPr lang="en-US" dirty="0" smtClean="0"/>
              <a:t>- Teaching shows evidence of thorough knowledge of all aspects of the profession.  Students are engaged in learning.  This is successful, accomplished, professional, and effective teaching.</a:t>
            </a:r>
          </a:p>
          <a:p>
            <a:pPr marL="68263" indent="0">
              <a:lnSpc>
                <a:spcPct val="90000"/>
              </a:lnSpc>
              <a:buClr>
                <a:schemeClr val="bg2"/>
              </a:buClr>
              <a:buFont typeface="Arial" charset="0"/>
              <a:buNone/>
            </a:pPr>
            <a:endParaRPr lang="en-US" dirty="0" smtClean="0"/>
          </a:p>
          <a:p>
            <a:pPr marL="68263" indent="0">
              <a:lnSpc>
                <a:spcPct val="90000"/>
              </a:lnSpc>
              <a:buClr>
                <a:schemeClr val="bg2"/>
              </a:buClr>
              <a:buFont typeface="Arial" charset="0"/>
              <a:buNone/>
            </a:pPr>
            <a:r>
              <a:rPr lang="en-US" b="1" dirty="0" smtClean="0"/>
              <a:t>Highly Effective </a:t>
            </a:r>
            <a:r>
              <a:rPr lang="en-US" dirty="0" smtClean="0"/>
              <a:t>– Classroom functions as a community of learners with student assumption of responsibility for learning. </a:t>
            </a:r>
            <a:endParaRPr lang="en-US" sz="1400" dirty="0" smtClean="0"/>
          </a:p>
          <a:p>
            <a:pPr marL="68263" indent="0">
              <a:lnSpc>
                <a:spcPct val="90000"/>
              </a:lnSpc>
              <a:buFont typeface="Arial" charset="0"/>
              <a:buNone/>
            </a:pPr>
            <a:endParaRPr lang="en-US" sz="1400" dirty="0" smtClean="0"/>
          </a:p>
        </p:txBody>
      </p:sp>
      <p:grpSp>
        <p:nvGrpSpPr>
          <p:cNvPr id="3" name="Group 2"/>
          <p:cNvGrpSpPr/>
          <p:nvPr/>
        </p:nvGrpSpPr>
        <p:grpSpPr>
          <a:xfrm>
            <a:off x="0" y="532263"/>
            <a:ext cx="9123363" cy="3193576"/>
            <a:chOff x="0" y="532263"/>
            <a:chExt cx="9123363" cy="3193576"/>
          </a:xfrm>
        </p:grpSpPr>
        <p:sp>
          <p:nvSpPr>
            <p:cNvPr id="2" name="Oval 1"/>
            <p:cNvSpPr/>
            <p:nvPr/>
          </p:nvSpPr>
          <p:spPr>
            <a:xfrm>
              <a:off x="0" y="532263"/>
              <a:ext cx="8600281" cy="3193576"/>
            </a:xfrm>
            <a:prstGeom prst="ellipse">
              <a:avLst/>
            </a:prstGeom>
            <a:noFill/>
            <a:ln w="762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155" name="TextBox 5"/>
            <p:cNvSpPr txBox="1">
              <a:spLocks noChangeArrowheads="1"/>
            </p:cNvSpPr>
            <p:nvPr/>
          </p:nvSpPr>
          <p:spPr bwMode="auto">
            <a:xfrm rot="20377796">
              <a:off x="8077200" y="605596"/>
              <a:ext cx="1046163" cy="1295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64291" tIns="32146" rIns="64291" bIns="32146">
              <a:spAutoFit/>
            </a:bodyPr>
            <a:lstStyle/>
            <a:p>
              <a:r>
                <a:rPr lang="en-US" sz="2000" b="1" dirty="0">
                  <a:latin typeface="Calibri" pitchFamily="34" charset="0"/>
                </a:rPr>
                <a:t>This</a:t>
              </a:r>
            </a:p>
            <a:p>
              <a:r>
                <a:rPr lang="en-US" sz="2000" b="1" dirty="0">
                  <a:latin typeface="Calibri" pitchFamily="34" charset="0"/>
                </a:rPr>
                <a:t>Is</a:t>
              </a:r>
            </a:p>
            <a:p>
              <a:r>
                <a:rPr lang="en-US" sz="2000" b="1" dirty="0">
                  <a:latin typeface="Calibri" pitchFamily="34" charset="0"/>
                </a:rPr>
                <a:t>our </a:t>
              </a:r>
              <a:r>
                <a:rPr lang="en-US" sz="2000" b="1" dirty="0" smtClean="0">
                  <a:latin typeface="Calibri" pitchFamily="34" charset="0"/>
                </a:rPr>
                <a:t>focus!</a:t>
              </a:r>
              <a:endParaRPr lang="en-US" sz="2000" b="1" dirty="0">
                <a:latin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60646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534"/>
          <a:stretch>
            <a:fillRect/>
          </a:stretch>
        </p:blipFill>
        <p:spPr bwMode="auto">
          <a:xfrm>
            <a:off x="2500313" y="1819275"/>
            <a:ext cx="511175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2" name="TextBox 4"/>
          <p:cNvSpPr txBox="1">
            <a:spLocks noChangeArrowheads="1"/>
          </p:cNvSpPr>
          <p:nvPr/>
        </p:nvSpPr>
        <p:spPr bwMode="auto">
          <a:xfrm>
            <a:off x="914400" y="914400"/>
            <a:ext cx="1216025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 b="1" dirty="0">
                <a:latin typeface="Calibri" pitchFamily="34" charset="0"/>
              </a:rPr>
              <a:t>H</a:t>
            </a:r>
            <a:endParaRPr lang="en-US" sz="4800" dirty="0">
              <a:latin typeface="Calibri" pitchFamily="34" charset="0"/>
            </a:endParaRPr>
          </a:p>
          <a:p>
            <a:pPr algn="ctr"/>
            <a:r>
              <a:rPr lang="en-US" sz="4800" b="1" dirty="0">
                <a:latin typeface="Calibri" pitchFamily="34" charset="0"/>
              </a:rPr>
              <a:t>E</a:t>
            </a:r>
            <a:endParaRPr lang="en-US" sz="4800" dirty="0">
              <a:latin typeface="Calibri" pitchFamily="34" charset="0"/>
            </a:endParaRPr>
          </a:p>
          <a:p>
            <a:pPr algn="ctr"/>
            <a:r>
              <a:rPr lang="en-US" sz="4800" b="1" dirty="0">
                <a:latin typeface="Calibri" pitchFamily="34" charset="0"/>
              </a:rPr>
              <a:t>D</a:t>
            </a:r>
            <a:endParaRPr lang="en-US" sz="4800" dirty="0">
              <a:latin typeface="Calibri" pitchFamily="34" charset="0"/>
            </a:endParaRPr>
          </a:p>
          <a:p>
            <a:pPr algn="ctr"/>
            <a:r>
              <a:rPr lang="en-US" sz="4800" b="1" dirty="0">
                <a:latin typeface="Calibri" pitchFamily="34" charset="0"/>
              </a:rPr>
              <a:t>I</a:t>
            </a:r>
            <a:endParaRPr lang="en-US" sz="48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4230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503488" y="1812925"/>
            <a:ext cx="5108575" cy="3663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3250" name="TextBox 4"/>
          <p:cNvSpPr txBox="1">
            <a:spLocks noChangeArrowheads="1"/>
          </p:cNvSpPr>
          <p:nvPr/>
        </p:nvSpPr>
        <p:spPr bwMode="auto">
          <a:xfrm>
            <a:off x="914400" y="914400"/>
            <a:ext cx="1216025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 b="1" dirty="0">
                <a:latin typeface="Calibri" pitchFamily="34" charset="0"/>
              </a:rPr>
              <a:t>H</a:t>
            </a:r>
            <a:endParaRPr lang="en-US" sz="4800" dirty="0">
              <a:latin typeface="Calibri" pitchFamily="34" charset="0"/>
            </a:endParaRPr>
          </a:p>
          <a:p>
            <a:pPr algn="ctr"/>
            <a:r>
              <a:rPr lang="en-US" sz="4800" b="1" dirty="0">
                <a:latin typeface="Calibri" pitchFamily="34" charset="0"/>
              </a:rPr>
              <a:t>E</a:t>
            </a:r>
            <a:endParaRPr lang="en-US" sz="4800" dirty="0">
              <a:latin typeface="Calibri" pitchFamily="34" charset="0"/>
            </a:endParaRPr>
          </a:p>
          <a:p>
            <a:pPr algn="ctr"/>
            <a:r>
              <a:rPr lang="en-US" sz="4800" b="1" dirty="0">
                <a:latin typeface="Calibri" pitchFamily="34" charset="0"/>
              </a:rPr>
              <a:t>D</a:t>
            </a:r>
            <a:endParaRPr lang="en-US" sz="4800" dirty="0">
              <a:latin typeface="Calibri" pitchFamily="34" charset="0"/>
            </a:endParaRPr>
          </a:p>
          <a:p>
            <a:pPr algn="ctr"/>
            <a:r>
              <a:rPr lang="en-US" sz="4800" b="1" dirty="0">
                <a:latin typeface="Calibri" pitchFamily="34" charset="0"/>
              </a:rPr>
              <a:t>I</a:t>
            </a:r>
            <a:endParaRPr lang="en-US" sz="4800" dirty="0">
              <a:latin typeface="Calibri" pitchFamily="34" charset="0"/>
            </a:endParaRPr>
          </a:p>
        </p:txBody>
      </p:sp>
      <p:sp>
        <p:nvSpPr>
          <p:cNvPr id="53251" name="TextBox 1"/>
          <p:cNvSpPr txBox="1">
            <a:spLocks noChangeArrowheads="1"/>
          </p:cNvSpPr>
          <p:nvPr/>
        </p:nvSpPr>
        <p:spPr bwMode="auto">
          <a:xfrm>
            <a:off x="4278313" y="2476500"/>
            <a:ext cx="1652587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600" dirty="0">
                <a:latin typeface="Calibri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8739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Content Placeholder 4"/>
          <p:cNvSpPr>
            <a:spLocks noGrp="1"/>
          </p:cNvSpPr>
          <p:nvPr>
            <p:ph idx="1"/>
          </p:nvPr>
        </p:nvSpPr>
        <p:spPr>
          <a:xfrm>
            <a:off x="914400" y="914399"/>
            <a:ext cx="7287904" cy="5227093"/>
          </a:xfrm>
        </p:spPr>
        <p:txBody>
          <a:bodyPr/>
          <a:lstStyle/>
          <a:p>
            <a:pPr marL="68580" indent="0">
              <a:buNone/>
            </a:pPr>
            <a:r>
              <a:rPr lang="en-US" dirty="0" smtClean="0"/>
              <a:t>A second look at a rubric:</a:t>
            </a:r>
          </a:p>
          <a:p>
            <a:r>
              <a:rPr lang="en-US" dirty="0" smtClean="0"/>
              <a:t>Read the descriptors for Element III.4 of the rubric</a:t>
            </a:r>
          </a:p>
          <a:p>
            <a:r>
              <a:rPr lang="en-US" dirty="0" smtClean="0"/>
              <a:t>Highlight the verbs / phrases that distinguish the differences among the levels of performance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4509" y="5763503"/>
            <a:ext cx="2483753" cy="66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49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Content Placeholder 4"/>
          <p:cNvSpPr>
            <a:spLocks noGrp="1"/>
          </p:cNvSpPr>
          <p:nvPr>
            <p:ph idx="1"/>
          </p:nvPr>
        </p:nvSpPr>
        <p:spPr>
          <a:xfrm>
            <a:off x="914400" y="914399"/>
            <a:ext cx="7287904" cy="3251201"/>
          </a:xfrm>
        </p:spPr>
        <p:txBody>
          <a:bodyPr>
            <a:normAutofit fontScale="77500" lnSpcReduction="20000"/>
          </a:bodyPr>
          <a:lstStyle/>
          <a:p>
            <a:pPr marL="68580" indent="0">
              <a:buNone/>
            </a:pPr>
            <a:r>
              <a:rPr lang="en-US" dirty="0" smtClean="0"/>
              <a:t>An even closer look at the rubric:</a:t>
            </a:r>
          </a:p>
          <a:p>
            <a:r>
              <a:rPr lang="en-US" b="1" dirty="0" smtClean="0"/>
              <a:t>Analyze</a:t>
            </a:r>
            <a:r>
              <a:rPr lang="en-US" dirty="0" smtClean="0"/>
              <a:t> your assigned element from the rubric (from Standard 3.1 – 3.6 or Standard 5.1)</a:t>
            </a:r>
          </a:p>
          <a:p>
            <a:r>
              <a:rPr lang="en-US" dirty="0" smtClean="0"/>
              <a:t>On the </a:t>
            </a:r>
            <a:r>
              <a:rPr lang="en-US" b="1" dirty="0" smtClean="0"/>
              <a:t>left</a:t>
            </a:r>
            <a:r>
              <a:rPr lang="en-US" dirty="0" smtClean="0"/>
              <a:t> side of the chart paper, </a:t>
            </a:r>
            <a:r>
              <a:rPr lang="en-US" b="1" dirty="0" smtClean="0"/>
              <a:t>summarize</a:t>
            </a:r>
            <a:r>
              <a:rPr lang="en-US" dirty="0" smtClean="0"/>
              <a:t> your element</a:t>
            </a:r>
          </a:p>
          <a:p>
            <a:r>
              <a:rPr lang="en-US" dirty="0" smtClean="0"/>
              <a:t>On the </a:t>
            </a:r>
            <a:r>
              <a:rPr lang="en-US" b="1" dirty="0" smtClean="0"/>
              <a:t>right</a:t>
            </a:r>
            <a:r>
              <a:rPr lang="en-US" dirty="0" smtClean="0"/>
              <a:t> side of your chart paper, </a:t>
            </a:r>
            <a:r>
              <a:rPr lang="en-US" b="1" dirty="0" smtClean="0"/>
              <a:t>describe what the students might be doing </a:t>
            </a:r>
            <a:r>
              <a:rPr lang="en-US" dirty="0" smtClean="0"/>
              <a:t>in the classroom that exemplifies that element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4503137" y="4394164"/>
            <a:ext cx="0" cy="17333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310765" y="4269769"/>
            <a:ext cx="2128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e</a:t>
            </a:r>
            <a:r>
              <a:rPr lang="en-US" sz="1600" i="1" dirty="0" smtClean="0"/>
              <a:t>lement summary</a:t>
            </a:r>
            <a:endParaRPr lang="en-US" sz="16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4901122" y="4278949"/>
            <a:ext cx="19060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/>
              <a:t>what students do</a:t>
            </a:r>
            <a:endParaRPr lang="en-US" sz="1600" i="1" dirty="0"/>
          </a:p>
        </p:txBody>
      </p:sp>
      <p:sp>
        <p:nvSpPr>
          <p:cNvPr id="8" name="Rectangle 7"/>
          <p:cNvSpPr/>
          <p:nvPr/>
        </p:nvSpPr>
        <p:spPr>
          <a:xfrm>
            <a:off x="2175961" y="4269769"/>
            <a:ext cx="4935557" cy="203811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299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Content Placeholder 4"/>
          <p:cNvSpPr>
            <a:spLocks noGrp="1"/>
          </p:cNvSpPr>
          <p:nvPr>
            <p:ph idx="1"/>
          </p:nvPr>
        </p:nvSpPr>
        <p:spPr>
          <a:xfrm>
            <a:off x="914400" y="914399"/>
            <a:ext cx="7287904" cy="3251201"/>
          </a:xfrm>
        </p:spPr>
        <p:txBody>
          <a:bodyPr>
            <a:normAutofit fontScale="77500" lnSpcReduction="20000"/>
          </a:bodyPr>
          <a:lstStyle/>
          <a:p>
            <a:pPr marL="68580" indent="0">
              <a:buNone/>
            </a:pPr>
            <a:r>
              <a:rPr lang="en-US" dirty="0" smtClean="0"/>
              <a:t>Gallery walk of the elements 3.1 – 3.6 and 5.1:</a:t>
            </a:r>
          </a:p>
          <a:p>
            <a:r>
              <a:rPr lang="en-US" dirty="0" smtClean="0"/>
              <a:t>Docent at posters, </a:t>
            </a:r>
            <a:r>
              <a:rPr lang="en-US" b="1" dirty="0" smtClean="0"/>
              <a:t>answering questions only</a:t>
            </a:r>
            <a:r>
              <a:rPr lang="en-US" dirty="0" smtClean="0"/>
              <a:t>!</a:t>
            </a:r>
          </a:p>
          <a:p>
            <a:r>
              <a:rPr lang="en-US" b="1" dirty="0" smtClean="0"/>
              <a:t>Carry two sticky notes </a:t>
            </a:r>
            <a:r>
              <a:rPr lang="en-US" dirty="0" smtClean="0"/>
              <a:t>with you: one with something you expected to see, one for something that surprised you</a:t>
            </a:r>
          </a:p>
          <a:p>
            <a:r>
              <a:rPr lang="en-US" b="1" dirty="0" smtClean="0"/>
              <a:t>Place</a:t>
            </a:r>
            <a:r>
              <a:rPr lang="en-US" dirty="0" smtClean="0"/>
              <a:t> two notes on charts at the end of gallery</a:t>
            </a:r>
          </a:p>
          <a:p>
            <a:endParaRPr lang="en-US" dirty="0" smtClean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84147" y="3444740"/>
            <a:ext cx="2798307" cy="3019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03997" y="3444740"/>
            <a:ext cx="2798307" cy="3019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97965" y="3622069"/>
            <a:ext cx="2128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/>
              <a:t>Something you expected to see</a:t>
            </a:r>
            <a:endParaRPr lang="en-US" sz="16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5752022" y="3579792"/>
            <a:ext cx="19060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/>
              <a:t>One thing that surprised you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2739163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422" y="736981"/>
            <a:ext cx="8761862" cy="5923129"/>
          </a:xfrm>
        </p:spPr>
        <p:txBody>
          <a:bodyPr rtlCol="0">
            <a:normAutofit fontScale="92500" lnSpcReduction="20000"/>
          </a:bodyPr>
          <a:lstStyle/>
          <a:p>
            <a:pPr marL="68580" indent="0">
              <a:buClr>
                <a:schemeClr val="tx1">
                  <a:lumMod val="75000"/>
                  <a:lumOff val="25000"/>
                </a:schemeClr>
              </a:buClr>
              <a:buNone/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The priorities of the framework are critically important to understanding the rubrics and the assessment of teaching practice. 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How might you respond to the following questions/statements (discuss at table):</a:t>
            </a:r>
          </a:p>
          <a:p>
            <a:pPr lvl="1">
              <a:buClr>
                <a:schemeClr val="bg2">
                  <a:lumMod val="60000"/>
                  <a:lumOff val="40000"/>
                </a:schemeClr>
              </a:buClr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“We don’t have a lot of technology in our district so I don’t think we can  hold teachers responsible for 21</a:t>
            </a:r>
            <a:r>
              <a:rPr lang="en-US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Century skills.”</a:t>
            </a:r>
          </a:p>
          <a:p>
            <a:pPr lvl="1">
              <a:buClr>
                <a:schemeClr val="bg2">
                  <a:lumMod val="60000"/>
                  <a:lumOff val="40000"/>
                </a:schemeClr>
              </a:buClr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“We have embraced direct instruction in our district so we can’t expect teachers to be highly effective because direct instruction doesn’t allow for students to take control of the classroom.”</a:t>
            </a:r>
          </a:p>
          <a:p>
            <a:pPr lvl="1">
              <a:buClr>
                <a:schemeClr val="bg2">
                  <a:lumMod val="60000"/>
                  <a:lumOff val="40000"/>
                </a:schemeClr>
              </a:buClr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“How can students be cognitively engaged in something like PE?”</a:t>
            </a:r>
          </a:p>
          <a:p>
            <a:pPr lvl="1">
              <a:buClr>
                <a:schemeClr val="bg2">
                  <a:lumMod val="60000"/>
                  <a:lumOff val="40000"/>
                </a:schemeClr>
              </a:buClr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“I don’t think these rubrics will work for all teachers.”</a:t>
            </a:r>
          </a:p>
        </p:txBody>
      </p:sp>
    </p:spTree>
    <p:extLst>
      <p:ext uri="{BB962C8B-B14F-4D97-AF65-F5344CB8AC3E}">
        <p14:creationId xmlns:p14="http://schemas.microsoft.com/office/powerpoint/2010/main" val="144152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Content Placeholder 2"/>
          <p:cNvSpPr>
            <a:spLocks noGrp="1"/>
          </p:cNvSpPr>
          <p:nvPr>
            <p:ph idx="1"/>
          </p:nvPr>
        </p:nvSpPr>
        <p:spPr>
          <a:xfrm>
            <a:off x="914400" y="914400"/>
            <a:ext cx="6777317" cy="3508977"/>
          </a:xfrm>
        </p:spPr>
        <p:txBody>
          <a:bodyPr/>
          <a:lstStyle/>
          <a:p>
            <a:pPr marL="68580" indent="0">
              <a:buNone/>
            </a:pPr>
            <a:r>
              <a:rPr lang="en-US" dirty="0" smtClean="0"/>
              <a:t>What shifts have to occur…</a:t>
            </a:r>
          </a:p>
          <a:p>
            <a:r>
              <a:rPr lang="en-US" dirty="0" smtClean="0"/>
              <a:t>In </a:t>
            </a:r>
            <a:r>
              <a:rPr lang="en-US" b="1" dirty="0" smtClean="0"/>
              <a:t>teachers</a:t>
            </a:r>
            <a:r>
              <a:rPr lang="en-US" dirty="0" smtClean="0"/>
              <a:t>’ thinking?</a:t>
            </a:r>
          </a:p>
          <a:p>
            <a:r>
              <a:rPr lang="en-US" dirty="0" smtClean="0"/>
              <a:t>In </a:t>
            </a:r>
            <a:r>
              <a:rPr lang="en-US" b="1" dirty="0" smtClean="0"/>
              <a:t>teachers</a:t>
            </a:r>
            <a:r>
              <a:rPr lang="en-US" dirty="0" smtClean="0"/>
              <a:t>’ actions?</a:t>
            </a:r>
          </a:p>
        </p:txBody>
      </p:sp>
      <p:pic>
        <p:nvPicPr>
          <p:cNvPr id="2088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1950" y="3128963"/>
            <a:ext cx="4762500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306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Content Placeholder 2"/>
          <p:cNvSpPr>
            <a:spLocks noGrp="1"/>
          </p:cNvSpPr>
          <p:nvPr>
            <p:ph idx="1"/>
          </p:nvPr>
        </p:nvSpPr>
        <p:spPr>
          <a:xfrm>
            <a:off x="914400" y="914400"/>
            <a:ext cx="6777317" cy="3508977"/>
          </a:xfrm>
        </p:spPr>
        <p:txBody>
          <a:bodyPr/>
          <a:lstStyle/>
          <a:p>
            <a:pPr marL="68580" indent="0">
              <a:buNone/>
            </a:pPr>
            <a:r>
              <a:rPr lang="en-US" dirty="0" smtClean="0"/>
              <a:t>What shifts have to occur…</a:t>
            </a:r>
          </a:p>
          <a:p>
            <a:r>
              <a:rPr lang="en-US" dirty="0" smtClean="0"/>
              <a:t>In </a:t>
            </a:r>
            <a:r>
              <a:rPr lang="en-US" b="1" dirty="0" smtClean="0"/>
              <a:t>principals</a:t>
            </a:r>
            <a:r>
              <a:rPr lang="en-US" dirty="0" smtClean="0"/>
              <a:t>’ thinking?</a:t>
            </a:r>
          </a:p>
          <a:p>
            <a:r>
              <a:rPr lang="en-US" dirty="0" smtClean="0"/>
              <a:t>In </a:t>
            </a:r>
            <a:r>
              <a:rPr lang="en-US" b="1" dirty="0" smtClean="0"/>
              <a:t>principals</a:t>
            </a:r>
            <a:r>
              <a:rPr lang="en-US" dirty="0" smtClean="0"/>
              <a:t>’ actions?</a:t>
            </a:r>
          </a:p>
        </p:txBody>
      </p:sp>
      <p:pic>
        <p:nvPicPr>
          <p:cNvPr id="2088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1950" y="3128963"/>
            <a:ext cx="4762500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09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/>
                <a:cs typeface="Arial"/>
              </a:rPr>
              <a:t>Ground Rules</a:t>
            </a:r>
            <a:endParaRPr lang="en-US" b="1" dirty="0">
              <a:latin typeface="Arial"/>
              <a:cs typeface="Arial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r="62054" b="61105"/>
          <a:stretch/>
        </p:blipFill>
        <p:spPr bwMode="auto">
          <a:xfrm>
            <a:off x="847725" y="1266486"/>
            <a:ext cx="2228850" cy="1163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31" t="59256" r="2678"/>
          <a:stretch/>
        </p:blipFill>
        <p:spPr bwMode="auto">
          <a:xfrm>
            <a:off x="881062" y="5133976"/>
            <a:ext cx="2476500" cy="121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22" r="58333"/>
          <a:stretch/>
        </p:blipFill>
        <p:spPr bwMode="auto">
          <a:xfrm>
            <a:off x="881062" y="3659192"/>
            <a:ext cx="2667000" cy="1399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62" r="2530" b="64289"/>
          <a:stretch/>
        </p:blipFill>
        <p:spPr bwMode="auto">
          <a:xfrm>
            <a:off x="847725" y="2522314"/>
            <a:ext cx="2733675" cy="106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0129">
            <a:off x="3659066" y="1758951"/>
            <a:ext cx="5120640" cy="3490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8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Content Placeholder 2"/>
          <p:cNvSpPr>
            <a:spLocks noGrp="1"/>
          </p:cNvSpPr>
          <p:nvPr>
            <p:ph idx="1"/>
          </p:nvPr>
        </p:nvSpPr>
        <p:spPr>
          <a:xfrm>
            <a:off x="914400" y="914400"/>
            <a:ext cx="6777317" cy="3508977"/>
          </a:xfrm>
        </p:spPr>
        <p:txBody>
          <a:bodyPr/>
          <a:lstStyle/>
          <a:p>
            <a:pPr marL="68580" indent="0">
              <a:buNone/>
            </a:pPr>
            <a:r>
              <a:rPr lang="en-US" dirty="0" smtClean="0"/>
              <a:t>What shifts have to occur…</a:t>
            </a:r>
          </a:p>
          <a:p>
            <a:r>
              <a:rPr lang="en-US" dirty="0" smtClean="0"/>
              <a:t>In the culture of the </a:t>
            </a:r>
            <a:r>
              <a:rPr lang="en-US" b="1" dirty="0" smtClean="0"/>
              <a:t>district</a:t>
            </a:r>
            <a:r>
              <a:rPr lang="en-US" dirty="0" smtClean="0"/>
              <a:t>?</a:t>
            </a:r>
          </a:p>
          <a:p>
            <a:r>
              <a:rPr lang="en-US" dirty="0" smtClean="0"/>
              <a:t>In the culture of the </a:t>
            </a:r>
            <a:r>
              <a:rPr lang="en-US" b="1" dirty="0" smtClean="0"/>
              <a:t>school</a:t>
            </a:r>
            <a:r>
              <a:rPr lang="en-US" dirty="0" smtClean="0"/>
              <a:t>?</a:t>
            </a:r>
          </a:p>
        </p:txBody>
      </p:sp>
      <p:pic>
        <p:nvPicPr>
          <p:cNvPr id="2088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1950" y="3128963"/>
            <a:ext cx="4762500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276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/>
                <a:cs typeface="Arial"/>
              </a:rPr>
              <a:t>Agenda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latin typeface="Arial"/>
                <a:cs typeface="Arial"/>
              </a:rPr>
              <a:t>Introductions</a:t>
            </a:r>
          </a:p>
          <a:p>
            <a:r>
              <a:rPr lang="en-US" dirty="0">
                <a:latin typeface="Arial"/>
                <a:cs typeface="Arial"/>
              </a:rPr>
              <a:t>Objectives and Agenda Review</a:t>
            </a:r>
          </a:p>
          <a:p>
            <a:r>
              <a:rPr lang="en-US" dirty="0">
                <a:latin typeface="Arial"/>
                <a:cs typeface="Arial"/>
              </a:rPr>
              <a:t>RTTT: The Big </a:t>
            </a:r>
            <a:r>
              <a:rPr lang="en-US" dirty="0" smtClean="0">
                <a:latin typeface="Arial"/>
                <a:cs typeface="Arial"/>
              </a:rPr>
              <a:t>Picture (and resources)</a:t>
            </a:r>
            <a:endParaRPr lang="en-US" dirty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Common </a:t>
            </a:r>
            <a:r>
              <a:rPr lang="en-US" dirty="0">
                <a:latin typeface="Arial"/>
                <a:cs typeface="Arial"/>
              </a:rPr>
              <a:t>Language in Schools</a:t>
            </a:r>
          </a:p>
          <a:p>
            <a:r>
              <a:rPr lang="en-US" dirty="0">
                <a:latin typeface="Arial"/>
                <a:cs typeface="Arial"/>
              </a:rPr>
              <a:t>Priorities in the Teaching Standards</a:t>
            </a:r>
          </a:p>
          <a:p>
            <a:r>
              <a:rPr lang="en-US" dirty="0" smtClean="0">
                <a:latin typeface="Arial"/>
                <a:cs typeface="Arial"/>
              </a:rPr>
              <a:t>Engagement</a:t>
            </a:r>
            <a:r>
              <a:rPr lang="en-US" dirty="0">
                <a:latin typeface="Arial"/>
                <a:cs typeface="Arial"/>
              </a:rPr>
              <a:t>, Constructivism &amp; 21C</a:t>
            </a:r>
          </a:p>
          <a:p>
            <a:r>
              <a:rPr lang="en-US" dirty="0">
                <a:latin typeface="Arial"/>
                <a:cs typeface="Arial"/>
              </a:rPr>
              <a:t>Observing a lesson</a:t>
            </a:r>
          </a:p>
          <a:p>
            <a:r>
              <a:rPr lang="en-US" dirty="0" smtClean="0">
                <a:latin typeface="Arial"/>
                <a:cs typeface="Arial"/>
              </a:rPr>
              <a:t>Teacher </a:t>
            </a:r>
            <a:r>
              <a:rPr lang="en-US" dirty="0">
                <a:latin typeface="Arial"/>
                <a:cs typeface="Arial"/>
              </a:rPr>
              <a:t>Evaluation</a:t>
            </a:r>
          </a:p>
          <a:p>
            <a:r>
              <a:rPr lang="en-US" dirty="0">
                <a:latin typeface="Arial"/>
                <a:cs typeface="Arial"/>
              </a:rPr>
              <a:t>Rubric </a:t>
            </a:r>
            <a:r>
              <a:rPr lang="en-US" dirty="0" smtClean="0">
                <a:latin typeface="Arial"/>
                <a:cs typeface="Arial"/>
              </a:rPr>
              <a:t>Organization - Levels </a:t>
            </a:r>
            <a:r>
              <a:rPr lang="en-US" dirty="0">
                <a:latin typeface="Arial"/>
                <a:cs typeface="Arial"/>
              </a:rPr>
              <a:t>of Performance</a:t>
            </a:r>
          </a:p>
          <a:p>
            <a:r>
              <a:rPr lang="en-US" dirty="0" smtClean="0">
                <a:latin typeface="Arial"/>
                <a:cs typeface="Arial"/>
              </a:rPr>
              <a:t>Closure</a:t>
            </a:r>
            <a:endParaRPr lang="en-US" dirty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3791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/>
                <a:cs typeface="Arial"/>
              </a:rPr>
              <a:t>Agenda Preview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latin typeface="Arial"/>
                <a:cs typeface="Arial"/>
              </a:rPr>
              <a:t>Reconvene and regroup</a:t>
            </a:r>
          </a:p>
          <a:p>
            <a:r>
              <a:rPr lang="en-US" dirty="0">
                <a:latin typeface="Arial"/>
                <a:cs typeface="Arial"/>
              </a:rPr>
              <a:t>Objectives and Agenda Review</a:t>
            </a:r>
          </a:p>
          <a:p>
            <a:r>
              <a:rPr lang="en-US" dirty="0">
                <a:latin typeface="Arial"/>
                <a:cs typeface="Arial"/>
              </a:rPr>
              <a:t>Focusing on the learners</a:t>
            </a:r>
          </a:p>
          <a:p>
            <a:r>
              <a:rPr lang="en-US" dirty="0">
                <a:latin typeface="Arial"/>
                <a:cs typeface="Arial"/>
              </a:rPr>
              <a:t>Teacher Evaluation</a:t>
            </a:r>
          </a:p>
          <a:p>
            <a:r>
              <a:rPr lang="en-US" dirty="0">
                <a:latin typeface="Arial"/>
                <a:cs typeface="Arial"/>
              </a:rPr>
              <a:t>The nature of </a:t>
            </a:r>
            <a:r>
              <a:rPr lang="en-US" dirty="0" smtClean="0">
                <a:latin typeface="Arial"/>
                <a:cs typeface="Arial"/>
              </a:rPr>
              <a:t>evaluation (feedback, evidence, bias)</a:t>
            </a:r>
            <a:endParaRPr lang="en-US" dirty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Collecting </a:t>
            </a:r>
            <a:r>
              <a:rPr lang="en-US" dirty="0">
                <a:latin typeface="Arial"/>
                <a:cs typeface="Arial"/>
              </a:rPr>
              <a:t>Some Evidence</a:t>
            </a:r>
          </a:p>
          <a:p>
            <a:r>
              <a:rPr lang="en-US" dirty="0" smtClean="0">
                <a:latin typeface="Arial"/>
                <a:cs typeface="Arial"/>
              </a:rPr>
              <a:t>Getting It Done</a:t>
            </a:r>
            <a:endParaRPr lang="en-US" dirty="0">
              <a:latin typeface="Arial"/>
              <a:cs typeface="Arial"/>
            </a:endParaRPr>
          </a:p>
          <a:p>
            <a:r>
              <a:rPr lang="en-US" dirty="0">
                <a:latin typeface="Arial"/>
                <a:cs typeface="Arial"/>
              </a:rPr>
              <a:t>Closure</a:t>
            </a:r>
          </a:p>
          <a:p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043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Content Placeholder 2"/>
          <p:cNvSpPr>
            <a:spLocks noGrp="1"/>
          </p:cNvSpPr>
          <p:nvPr>
            <p:ph idx="1"/>
          </p:nvPr>
        </p:nvSpPr>
        <p:spPr>
          <a:xfrm>
            <a:off x="914400" y="914400"/>
            <a:ext cx="6777317" cy="3508977"/>
          </a:xfrm>
        </p:spPr>
        <p:txBody>
          <a:bodyPr/>
          <a:lstStyle/>
          <a:p>
            <a:pPr marL="68580" indent="0">
              <a:buNone/>
            </a:pPr>
            <a:r>
              <a:rPr lang="en-US" dirty="0" smtClean="0"/>
              <a:t>Questions</a:t>
            </a:r>
          </a:p>
          <a:p>
            <a:pPr marL="68580" indent="0">
              <a:buNone/>
            </a:pPr>
            <a:r>
              <a:rPr lang="en-US" dirty="0" smtClean="0"/>
              <a:t>Visiting the </a:t>
            </a:r>
            <a:r>
              <a:rPr lang="en-US" dirty="0"/>
              <a:t>Parking </a:t>
            </a:r>
            <a:r>
              <a:rPr lang="en-US" dirty="0" smtClean="0"/>
              <a:t>Lot</a:t>
            </a:r>
          </a:p>
          <a:p>
            <a:pPr marL="68580" indent="0">
              <a:buNone/>
            </a:pPr>
            <a:r>
              <a:rPr lang="en-US" dirty="0" smtClean="0"/>
              <a:t>+/</a:t>
            </a:r>
            <a:r>
              <a:rPr lang="en-US" dirty="0"/>
              <a:t>∆</a:t>
            </a:r>
            <a:endParaRPr lang="en-US" dirty="0" smtClean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361565" y="3781126"/>
            <a:ext cx="4505899" cy="110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630137" y="3536914"/>
            <a:ext cx="0" cy="17333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761615" y="3450619"/>
            <a:ext cx="1399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+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70972" y="3459799"/>
            <a:ext cx="14872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/>
              <a:t>∆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2248925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P_MainTemplat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95846"/>
            <a:ext cx="7772400" cy="1618166"/>
          </a:xfrm>
        </p:spPr>
        <p:txBody>
          <a:bodyPr/>
          <a:lstStyle/>
          <a:p>
            <a:r>
              <a:rPr lang="en-US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Arial"/>
                <a:cs typeface="Arial"/>
              </a:rPr>
              <a:t>Lead Evaluator Training</a:t>
            </a:r>
            <a:endParaRPr lang="en-US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062225"/>
            <a:ext cx="6400800" cy="1669374"/>
          </a:xfrm>
        </p:spPr>
        <p:txBody>
          <a:bodyPr/>
          <a:lstStyle/>
          <a:p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Arial"/>
                <a:cs typeface="Arial"/>
              </a:rPr>
              <a:t>Day 1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127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4209"/>
            <a:ext cx="7772400" cy="256125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REMEMBER, APPR is only PART of Race To The Top and the Regents Reform Agenda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7096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/>
                <a:cs typeface="Arial"/>
              </a:rPr>
              <a:t>Meet Kim</a:t>
            </a:r>
            <a:endParaRPr lang="en-US" b="1" dirty="0">
              <a:latin typeface="Arial"/>
              <a:cs typeface="Arial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844" y="1602856"/>
            <a:ext cx="3053584" cy="442548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308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4209"/>
            <a:ext cx="7772400" cy="256125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So, what is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Race To The Top and the Regents Reform Agenda?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5332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4572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0" y="0"/>
            <a:ext cx="4572000" cy="3429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4916" y="3429000"/>
            <a:ext cx="4572000" cy="342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56234" y="3429000"/>
            <a:ext cx="4587766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1345287"/>
            <a:ext cx="4038600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  <a:t>Standards</a:t>
            </a:r>
            <a:endParaRPr lang="en-US" sz="4000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38700" y="1037511"/>
            <a:ext cx="4038600" cy="132343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  <a:t>Professional</a:t>
            </a:r>
            <a:b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</a:br>
            <a: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  <a:t>Practice</a:t>
            </a:r>
            <a:endParaRPr lang="en-US" sz="4000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600" y="4850487"/>
            <a:ext cx="4038600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  <a:t>Data</a:t>
            </a:r>
            <a:endParaRPr lang="en-US" sz="4000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38700" y="4850487"/>
            <a:ext cx="4038600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  <a:t>Culture</a:t>
            </a:r>
          </a:p>
        </p:txBody>
      </p:sp>
    </p:spTree>
    <p:extLst>
      <p:ext uri="{BB962C8B-B14F-4D97-AF65-F5344CB8AC3E}">
        <p14:creationId xmlns:p14="http://schemas.microsoft.com/office/powerpoint/2010/main" val="47949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581399"/>
            <a:ext cx="8229600" cy="25447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 smtClean="0">
                <a:latin typeface="Arial" pitchFamily="34" charset="0"/>
                <a:cs typeface="Arial" pitchFamily="34" charset="0"/>
              </a:rPr>
              <a:t>The Story of Standards</a:t>
            </a:r>
          </a:p>
        </p:txBody>
      </p:sp>
    </p:spTree>
    <p:extLst>
      <p:ext uri="{BB962C8B-B14F-4D97-AF65-F5344CB8AC3E}">
        <p14:creationId xmlns:p14="http://schemas.microsoft.com/office/powerpoint/2010/main" val="1586924659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/>
          <p:cNvGrpSpPr/>
          <p:nvPr/>
        </p:nvGrpSpPr>
        <p:grpSpPr>
          <a:xfrm>
            <a:off x="6952680" y="1135082"/>
            <a:ext cx="990600" cy="4548386"/>
            <a:chOff x="3694378" y="525468"/>
            <a:chExt cx="990600" cy="4548386"/>
          </a:xfrm>
        </p:grpSpPr>
        <p:sp>
          <p:nvSpPr>
            <p:cNvPr id="48" name="Flowchart: Punched Tape 47"/>
            <p:cNvSpPr/>
            <p:nvPr/>
          </p:nvSpPr>
          <p:spPr>
            <a:xfrm>
              <a:off x="3694378" y="525468"/>
              <a:ext cx="990600" cy="914400"/>
            </a:xfrm>
            <a:prstGeom prst="flowChartPunchedTap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727398" y="767345"/>
              <a:ext cx="957580" cy="564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lnSpc>
                  <a:spcPts val="1800"/>
                </a:lnSpc>
              </a:pPr>
              <a:r>
                <a:rPr lang="en-US" sz="2400" b="1" dirty="0" smtClean="0">
                  <a:solidFill>
                    <a:prstClr val="black"/>
                  </a:solidFill>
                  <a:latin typeface="Arial Narrow" pitchFamily="34" charset="0"/>
                </a:rPr>
                <a:t>NY</a:t>
              </a:r>
              <a:br>
                <a:rPr lang="en-US" sz="2400" b="1" dirty="0" smtClean="0">
                  <a:solidFill>
                    <a:prstClr val="black"/>
                  </a:solidFill>
                  <a:latin typeface="Arial Narrow" pitchFamily="34" charset="0"/>
                </a:rPr>
              </a:br>
              <a:r>
                <a:rPr lang="en-US" sz="2400" b="1" dirty="0" smtClean="0">
                  <a:solidFill>
                    <a:prstClr val="black"/>
                  </a:solidFill>
                  <a:latin typeface="Arial Narrow" pitchFamily="34" charset="0"/>
                </a:rPr>
                <a:t>CCLS</a:t>
              </a:r>
              <a:endParaRPr lang="en-US" sz="2400" b="1" dirty="0">
                <a:solidFill>
                  <a:prstClr val="black"/>
                </a:solidFill>
                <a:latin typeface="Arial Narrow" pitchFamily="34" charset="0"/>
              </a:endParaRPr>
            </a:p>
          </p:txBody>
        </p:sp>
        <p:cxnSp>
          <p:nvCxnSpPr>
            <p:cNvPr id="49" name="Straight Connector 48"/>
            <p:cNvCxnSpPr/>
            <p:nvPr/>
          </p:nvCxnSpPr>
          <p:spPr>
            <a:xfrm>
              <a:off x="3719778" y="658818"/>
              <a:ext cx="7620" cy="4415036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" name="Straight Arrow Connector 2"/>
          <p:cNvCxnSpPr/>
          <p:nvPr/>
        </p:nvCxnSpPr>
        <p:spPr>
          <a:xfrm>
            <a:off x="457200" y="5715000"/>
            <a:ext cx="8229600" cy="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04800" y="60198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b="1" dirty="0" smtClean="0">
                <a:solidFill>
                  <a:prstClr val="black"/>
                </a:solidFill>
                <a:latin typeface="Arial Narrow" pitchFamily="34" charset="0"/>
              </a:rPr>
              <a:t>1970</a:t>
            </a:r>
            <a:endParaRPr lang="en-US" b="1" dirty="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74520" y="60198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b="1" dirty="0" smtClean="0">
                <a:solidFill>
                  <a:prstClr val="black"/>
                </a:solidFill>
                <a:latin typeface="Arial Narrow" pitchFamily="34" charset="0"/>
              </a:rPr>
              <a:t>1980</a:t>
            </a:r>
            <a:endParaRPr lang="en-US" b="1" dirty="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44240" y="60198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b="1" dirty="0" smtClean="0">
                <a:solidFill>
                  <a:prstClr val="black"/>
                </a:solidFill>
                <a:latin typeface="Arial Narrow" pitchFamily="34" charset="0"/>
              </a:rPr>
              <a:t>1990</a:t>
            </a:r>
            <a:endParaRPr lang="en-US" b="1" dirty="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13960" y="60198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b="1" dirty="0" smtClean="0">
                <a:solidFill>
                  <a:prstClr val="black"/>
                </a:solidFill>
                <a:latin typeface="Arial Narrow" pitchFamily="34" charset="0"/>
              </a:rPr>
              <a:t>2000</a:t>
            </a:r>
            <a:endParaRPr lang="en-US" b="1" dirty="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83680" y="60198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b="1" dirty="0" smtClean="0">
                <a:solidFill>
                  <a:prstClr val="black"/>
                </a:solidFill>
                <a:latin typeface="Arial Narrow" pitchFamily="34" charset="0"/>
              </a:rPr>
              <a:t>2010</a:t>
            </a:r>
            <a:endParaRPr lang="en-US" b="1" dirty="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53400" y="60198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b="1" dirty="0" smtClean="0">
                <a:solidFill>
                  <a:prstClr val="black"/>
                </a:solidFill>
                <a:latin typeface="Arial Narrow" pitchFamily="34" charset="0"/>
              </a:rPr>
              <a:t>2020</a:t>
            </a:r>
            <a:endParaRPr lang="en-US" b="1" dirty="0">
              <a:solidFill>
                <a:prstClr val="black"/>
              </a:solidFill>
              <a:latin typeface="Arial Narrow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967660" y="1981200"/>
            <a:ext cx="990600" cy="3702268"/>
            <a:chOff x="3825766" y="1981200"/>
            <a:chExt cx="990600" cy="3702268"/>
          </a:xfrm>
        </p:grpSpPr>
        <p:sp>
          <p:nvSpPr>
            <p:cNvPr id="17" name="Flowchart: Punched Tape 16"/>
            <p:cNvSpPr/>
            <p:nvPr/>
          </p:nvSpPr>
          <p:spPr>
            <a:xfrm>
              <a:off x="3825766" y="1981200"/>
              <a:ext cx="990600" cy="914400"/>
            </a:xfrm>
            <a:prstGeom prst="flowChartPunchedTap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3851166" y="2114550"/>
              <a:ext cx="0" cy="3568918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3858786" y="2163291"/>
              <a:ext cx="957580" cy="631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lnSpc>
                  <a:spcPts val="1400"/>
                </a:lnSpc>
              </a:pPr>
              <a:r>
                <a:rPr lang="en-US" sz="1600" b="1" dirty="0" smtClean="0">
                  <a:solidFill>
                    <a:prstClr val="white"/>
                  </a:solidFill>
                  <a:latin typeface="Arial Narrow" pitchFamily="34" charset="0"/>
                </a:rPr>
                <a:t>Compact for Learning</a:t>
              </a:r>
              <a:endParaRPr lang="en-US" sz="1600" b="1" dirty="0">
                <a:solidFill>
                  <a:prstClr val="white"/>
                </a:solidFill>
                <a:latin typeface="Arial Narrow" pitchFamily="34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694378" y="525468"/>
            <a:ext cx="990600" cy="5158000"/>
            <a:chOff x="3694378" y="525468"/>
            <a:chExt cx="990600" cy="5158000"/>
          </a:xfrm>
        </p:grpSpPr>
        <p:sp>
          <p:nvSpPr>
            <p:cNvPr id="24" name="Flowchart: Punched Tape 23"/>
            <p:cNvSpPr/>
            <p:nvPr/>
          </p:nvSpPr>
          <p:spPr>
            <a:xfrm>
              <a:off x="3694378" y="525468"/>
              <a:ext cx="990600" cy="914400"/>
            </a:xfrm>
            <a:prstGeom prst="flowChartPunchedTap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3719778" y="658818"/>
              <a:ext cx="0" cy="5024650"/>
            </a:xfrm>
            <a:prstGeom prst="line">
              <a:avLst/>
            </a:prstGeom>
            <a:ln w="76200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3727398" y="767345"/>
              <a:ext cx="957580" cy="4518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lnSpc>
                  <a:spcPts val="1400"/>
                </a:lnSpc>
              </a:pPr>
              <a:r>
                <a:rPr lang="en-US" sz="1600" b="1" dirty="0" smtClean="0">
                  <a:solidFill>
                    <a:prstClr val="black"/>
                  </a:solidFill>
                  <a:latin typeface="Arial Narrow" pitchFamily="34" charset="0"/>
                </a:rPr>
                <a:t>SCANS</a:t>
              </a:r>
            </a:p>
            <a:p>
              <a:pPr algn="ctr" defTabSz="914400">
                <a:lnSpc>
                  <a:spcPts val="1400"/>
                </a:lnSpc>
              </a:pPr>
              <a:r>
                <a:rPr lang="en-US" sz="1600" b="1" dirty="0" smtClean="0">
                  <a:solidFill>
                    <a:prstClr val="black"/>
                  </a:solidFill>
                  <a:latin typeface="Arial Narrow" pitchFamily="34" charset="0"/>
                </a:rPr>
                <a:t>Report</a:t>
              </a:r>
              <a:endParaRPr lang="en-US" sz="1600" b="1" dirty="0">
                <a:solidFill>
                  <a:prstClr val="black"/>
                </a:solidFill>
                <a:latin typeface="Arial Narrow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956934" y="3568918"/>
            <a:ext cx="990600" cy="2114550"/>
            <a:chOff x="2184400" y="3600450"/>
            <a:chExt cx="990600" cy="2114550"/>
          </a:xfrm>
        </p:grpSpPr>
        <p:sp>
          <p:nvSpPr>
            <p:cNvPr id="10" name="Flowchart: Punched Tape 9"/>
            <p:cNvSpPr/>
            <p:nvPr/>
          </p:nvSpPr>
          <p:spPr>
            <a:xfrm>
              <a:off x="2184400" y="3600450"/>
              <a:ext cx="990600" cy="914400"/>
            </a:xfrm>
            <a:prstGeom prst="flowChartPunchedTap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2209800" y="3733800"/>
              <a:ext cx="0" cy="1981200"/>
            </a:xfrm>
            <a:prstGeom prst="line">
              <a:avLst/>
            </a:prstGeom>
            <a:ln w="762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2217420" y="3782541"/>
              <a:ext cx="957580" cy="631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lnSpc>
                  <a:spcPts val="1400"/>
                </a:lnSpc>
              </a:pPr>
              <a:r>
                <a:rPr lang="en-US" sz="1600" b="1" dirty="0" smtClean="0">
                  <a:solidFill>
                    <a:prstClr val="black"/>
                  </a:solidFill>
                  <a:latin typeface="Arial Narrow" pitchFamily="34" charset="0"/>
                </a:rPr>
                <a:t>Regents Action Plan</a:t>
              </a:r>
              <a:endParaRPr lang="en-US" sz="1600" b="1" dirty="0">
                <a:solidFill>
                  <a:prstClr val="black"/>
                </a:solidFill>
                <a:latin typeface="Arial Narrow" pitchFamily="34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4563398" y="2696528"/>
            <a:ext cx="1075402" cy="3018472"/>
            <a:chOff x="4563398" y="2696528"/>
            <a:chExt cx="1075402" cy="3018472"/>
          </a:xfrm>
        </p:grpSpPr>
        <p:sp>
          <p:nvSpPr>
            <p:cNvPr id="30" name="Flowchart: Punched Tape 29"/>
            <p:cNvSpPr/>
            <p:nvPr/>
          </p:nvSpPr>
          <p:spPr>
            <a:xfrm>
              <a:off x="4591338" y="2696528"/>
              <a:ext cx="990600" cy="914400"/>
            </a:xfrm>
            <a:prstGeom prst="flowChartPunchedTap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31" name="Straight Connector 30"/>
            <p:cNvCxnSpPr/>
            <p:nvPr/>
          </p:nvCxnSpPr>
          <p:spPr>
            <a:xfrm flipH="1">
              <a:off x="4591338" y="2829878"/>
              <a:ext cx="25400" cy="2885122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4563398" y="2819400"/>
              <a:ext cx="1075402" cy="63094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914400">
                <a:lnSpc>
                  <a:spcPts val="1400"/>
                </a:lnSpc>
              </a:pPr>
              <a:r>
                <a:rPr lang="en-US" sz="1600" b="1" dirty="0" smtClean="0">
                  <a:solidFill>
                    <a:prstClr val="black"/>
                  </a:solidFill>
                  <a:latin typeface="Arial Narrow" pitchFamily="34" charset="0"/>
                </a:rPr>
                <a:t>NYS Learning</a:t>
              </a:r>
              <a:br>
                <a:rPr lang="en-US" sz="1600" b="1" dirty="0" smtClean="0">
                  <a:solidFill>
                    <a:prstClr val="black"/>
                  </a:solidFill>
                  <a:latin typeface="Arial Narrow" pitchFamily="34" charset="0"/>
                </a:rPr>
              </a:br>
              <a:r>
                <a:rPr lang="en-US" sz="1600" b="1" dirty="0" smtClean="0">
                  <a:solidFill>
                    <a:prstClr val="black"/>
                  </a:solidFill>
                  <a:latin typeface="Arial Narrow" pitchFamily="34" charset="0"/>
                </a:rPr>
                <a:t>Standards</a:t>
              </a:r>
              <a:endParaRPr lang="en-US" sz="1600" b="1" dirty="0">
                <a:solidFill>
                  <a:prstClr val="black"/>
                </a:solidFill>
                <a:latin typeface="Arial Narrow" pitchFamily="34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6702314" y="2659736"/>
            <a:ext cx="1075402" cy="3018472"/>
            <a:chOff x="4563398" y="2696528"/>
            <a:chExt cx="1075402" cy="3018472"/>
          </a:xfrm>
        </p:grpSpPr>
        <p:sp>
          <p:nvSpPr>
            <p:cNvPr id="44" name="Flowchart: Punched Tape 43"/>
            <p:cNvSpPr/>
            <p:nvPr/>
          </p:nvSpPr>
          <p:spPr>
            <a:xfrm>
              <a:off x="4591338" y="2696528"/>
              <a:ext cx="990600" cy="914400"/>
            </a:xfrm>
            <a:prstGeom prst="flowChartPunchedTap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45" name="Straight Connector 44"/>
            <p:cNvCxnSpPr/>
            <p:nvPr/>
          </p:nvCxnSpPr>
          <p:spPr>
            <a:xfrm flipH="1">
              <a:off x="4591338" y="2829878"/>
              <a:ext cx="25400" cy="2885122"/>
            </a:xfrm>
            <a:prstGeom prst="line">
              <a:avLst/>
            </a:prstGeom>
            <a:ln w="762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4563398" y="3041073"/>
              <a:ext cx="1075402" cy="29495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914400">
                <a:lnSpc>
                  <a:spcPts val="1400"/>
                </a:lnSpc>
              </a:pPr>
              <a:r>
                <a:rPr lang="en-US" sz="2400" b="1" dirty="0" smtClean="0">
                  <a:solidFill>
                    <a:prstClr val="black"/>
                  </a:solidFill>
                  <a:latin typeface="Arial Narrow" pitchFamily="34" charset="0"/>
                </a:rPr>
                <a:t>CCSS</a:t>
              </a:r>
              <a:endParaRPr lang="en-US" sz="1600" b="1" dirty="0">
                <a:solidFill>
                  <a:prstClr val="black"/>
                </a:solidFill>
                <a:latin typeface="Arial Narrow" pitchFamily="34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088380" y="3568918"/>
            <a:ext cx="990600" cy="2114550"/>
            <a:chOff x="2184400" y="3600450"/>
            <a:chExt cx="990600" cy="2114550"/>
          </a:xfrm>
        </p:grpSpPr>
        <p:sp>
          <p:nvSpPr>
            <p:cNvPr id="36" name="Flowchart: Punched Tape 35"/>
            <p:cNvSpPr/>
            <p:nvPr/>
          </p:nvSpPr>
          <p:spPr>
            <a:xfrm>
              <a:off x="2184400" y="3600450"/>
              <a:ext cx="990600" cy="914400"/>
            </a:xfrm>
            <a:prstGeom prst="flowChartPunchedTap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2209800" y="3733800"/>
              <a:ext cx="0" cy="1981200"/>
            </a:xfrm>
            <a:prstGeom prst="line">
              <a:avLst/>
            </a:prstGeom>
            <a:ln w="762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2217420" y="3782541"/>
              <a:ext cx="957580" cy="63094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914400">
                <a:lnSpc>
                  <a:spcPts val="1400"/>
                </a:lnSpc>
              </a:pPr>
              <a:r>
                <a:rPr lang="en-US" sz="1600" b="1" dirty="0" smtClean="0">
                  <a:solidFill>
                    <a:prstClr val="black"/>
                  </a:solidFill>
                  <a:latin typeface="Arial Narrow" pitchFamily="34" charset="0"/>
                </a:rPr>
                <a:t>Math</a:t>
              </a:r>
            </a:p>
            <a:p>
              <a:pPr algn="ctr" defTabSz="914400">
                <a:lnSpc>
                  <a:spcPts val="1400"/>
                </a:lnSpc>
              </a:pPr>
              <a:r>
                <a:rPr lang="en-US" sz="1600" b="1" dirty="0" smtClean="0">
                  <a:solidFill>
                    <a:prstClr val="black"/>
                  </a:solidFill>
                  <a:latin typeface="Arial Narrow" pitchFamily="34" charset="0"/>
                </a:rPr>
                <a:t>Pre/post</a:t>
              </a:r>
              <a:br>
                <a:rPr lang="en-US" sz="1600" b="1" dirty="0" smtClean="0">
                  <a:solidFill>
                    <a:prstClr val="black"/>
                  </a:solidFill>
                  <a:latin typeface="Arial Narrow" pitchFamily="34" charset="0"/>
                </a:rPr>
              </a:br>
              <a:r>
                <a:rPr lang="en-US" sz="1600" b="1" dirty="0" smtClean="0">
                  <a:solidFill>
                    <a:prstClr val="black"/>
                  </a:solidFill>
                  <a:latin typeface="Arial Narrow" pitchFamily="34" charset="0"/>
                </a:rPr>
                <a:t>March</a:t>
              </a:r>
              <a:endParaRPr lang="en-US" sz="1600" b="1" dirty="0">
                <a:solidFill>
                  <a:prstClr val="black"/>
                </a:solidFill>
                <a:latin typeface="Arial Narrow" pitchFamily="34" charset="0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2209542" y="2659736"/>
            <a:ext cx="1075402" cy="3018472"/>
            <a:chOff x="4563398" y="2696528"/>
            <a:chExt cx="1075402" cy="3018472"/>
          </a:xfrm>
        </p:grpSpPr>
        <p:sp>
          <p:nvSpPr>
            <p:cNvPr id="53" name="Flowchart: Punched Tape 52"/>
            <p:cNvSpPr/>
            <p:nvPr/>
          </p:nvSpPr>
          <p:spPr>
            <a:xfrm>
              <a:off x="4591338" y="2696528"/>
              <a:ext cx="990600" cy="914400"/>
            </a:xfrm>
            <a:prstGeom prst="flowChartPunchedTap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54" name="Straight Connector 53"/>
            <p:cNvCxnSpPr/>
            <p:nvPr/>
          </p:nvCxnSpPr>
          <p:spPr>
            <a:xfrm flipH="1">
              <a:off x="4591338" y="2829878"/>
              <a:ext cx="25400" cy="2885122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/>
            <p:cNvSpPr txBox="1"/>
            <p:nvPr/>
          </p:nvSpPr>
          <p:spPr>
            <a:xfrm>
              <a:off x="4563398" y="2937737"/>
              <a:ext cx="1075402" cy="4518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914400">
                <a:lnSpc>
                  <a:spcPts val="1400"/>
                </a:lnSpc>
              </a:pPr>
              <a:r>
                <a:rPr lang="en-US" sz="1600" b="1" dirty="0" smtClean="0">
                  <a:solidFill>
                    <a:prstClr val="white"/>
                  </a:solidFill>
                  <a:latin typeface="Arial Narrow" pitchFamily="34" charset="0"/>
                </a:rPr>
                <a:t>A Nation</a:t>
              </a:r>
              <a:br>
                <a:rPr lang="en-US" sz="1600" b="1" dirty="0" smtClean="0">
                  <a:solidFill>
                    <a:prstClr val="white"/>
                  </a:solidFill>
                  <a:latin typeface="Arial Narrow" pitchFamily="34" charset="0"/>
                </a:rPr>
              </a:br>
              <a:r>
                <a:rPr lang="en-US" sz="1600" b="1" dirty="0" smtClean="0">
                  <a:solidFill>
                    <a:prstClr val="white"/>
                  </a:solidFill>
                  <a:latin typeface="Arial Narrow" pitchFamily="34" charset="0"/>
                </a:rPr>
                <a:t>At Risk</a:t>
              </a:r>
              <a:endParaRPr lang="en-US" sz="1600" b="1" dirty="0">
                <a:solidFill>
                  <a:prstClr val="white"/>
                </a:solidFill>
                <a:latin typeface="Arial Narrow" pitchFamily="34" charset="0"/>
              </a:endParaRPr>
            </a:p>
          </p:txBody>
        </p:sp>
      </p:grpSp>
      <p:pic>
        <p:nvPicPr>
          <p:cNvPr id="1026" name="Picture 2" descr="http://www.clker.com/cliparts/Z/b/d/k/p/f/jungle-m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400549"/>
            <a:ext cx="2857500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19769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6978080" y="-76200"/>
            <a:ext cx="7620" cy="723900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899747" y="1274276"/>
            <a:ext cx="5638800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33600" y="1221820"/>
            <a:ext cx="5257800" cy="107721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914400"/>
            <a:r>
              <a:rPr lang="en-US" sz="3200" dirty="0" smtClean="0">
                <a:solidFill>
                  <a:prstClr val="black"/>
                </a:solidFill>
                <a:latin typeface="Arial Black" pitchFamily="34" charset="0"/>
              </a:rPr>
              <a:t>ELA/Literacy</a:t>
            </a:r>
          </a:p>
          <a:p>
            <a:pPr defTabSz="914400"/>
            <a:r>
              <a:rPr lang="en-US" sz="3200" dirty="0" smtClean="0">
                <a:solidFill>
                  <a:prstClr val="black"/>
                </a:solidFill>
                <a:latin typeface="Arial Black" pitchFamily="34" charset="0"/>
              </a:rPr>
              <a:t>Mathematics</a:t>
            </a:r>
            <a:endParaRPr lang="en-US" sz="3200" dirty="0">
              <a:solidFill>
                <a:prstClr val="black"/>
              </a:solidFill>
              <a:latin typeface="Arial Black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90222" y="2770594"/>
            <a:ext cx="5638800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24075" y="2779693"/>
            <a:ext cx="5257800" cy="95410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914400"/>
            <a:r>
              <a:rPr lang="en-US" sz="2800" dirty="0" smtClean="0">
                <a:solidFill>
                  <a:prstClr val="black"/>
                </a:solidFill>
                <a:latin typeface="Arial Black" pitchFamily="34" charset="0"/>
              </a:rPr>
              <a:t>Coming Soon:</a:t>
            </a:r>
          </a:p>
          <a:p>
            <a:pPr defTabSz="914400"/>
            <a:r>
              <a:rPr lang="en-US" sz="2800" dirty="0" smtClean="0">
                <a:solidFill>
                  <a:prstClr val="black"/>
                </a:solidFill>
                <a:latin typeface="Arial Black" pitchFamily="34" charset="0"/>
              </a:rPr>
              <a:t>Next Generation Science</a:t>
            </a:r>
            <a:endParaRPr lang="en-US" sz="2800" dirty="0">
              <a:solidFill>
                <a:prstClr val="black"/>
              </a:solidFill>
              <a:latin typeface="Arial Black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05000" y="4294594"/>
            <a:ext cx="5638800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38853" y="4303693"/>
            <a:ext cx="5257800" cy="95410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914400"/>
            <a:r>
              <a:rPr lang="en-US" sz="2800" dirty="0" smtClean="0">
                <a:solidFill>
                  <a:prstClr val="black"/>
                </a:solidFill>
                <a:latin typeface="Arial Black" pitchFamily="34" charset="0"/>
              </a:rPr>
              <a:t>Coming Soon:</a:t>
            </a:r>
          </a:p>
          <a:p>
            <a:pPr defTabSz="914400"/>
            <a:r>
              <a:rPr lang="en-US" sz="2800" dirty="0" smtClean="0">
                <a:solidFill>
                  <a:prstClr val="black"/>
                </a:solidFill>
                <a:latin typeface="Arial Black" pitchFamily="34" charset="0"/>
              </a:rPr>
              <a:t>CCLS-infused SS</a:t>
            </a:r>
            <a:endParaRPr lang="en-US" sz="2800" dirty="0">
              <a:solidFill>
                <a:prstClr val="black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193100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5652652"/>
              </p:ext>
            </p:extLst>
          </p:nvPr>
        </p:nvGraphicFramePr>
        <p:xfrm>
          <a:off x="381000" y="1719262"/>
          <a:ext cx="8407400" cy="46815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1"/>
          <p:cNvSpPr txBox="1">
            <a:spLocks/>
          </p:cNvSpPr>
          <p:nvPr/>
        </p:nvSpPr>
        <p:spPr>
          <a:xfrm>
            <a:off x="1043490" y="1027664"/>
            <a:ext cx="7024744" cy="691598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Six Shifts: ELA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6978080" y="-76200"/>
            <a:ext cx="7620" cy="701040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1977032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/>
                <a:cs typeface="Arial"/>
              </a:rPr>
              <a:t>Agenda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latin typeface="Arial"/>
                <a:cs typeface="Arial"/>
              </a:rPr>
              <a:t>Introductions</a:t>
            </a:r>
          </a:p>
          <a:p>
            <a:r>
              <a:rPr lang="en-US" dirty="0">
                <a:latin typeface="Arial"/>
                <a:cs typeface="Arial"/>
              </a:rPr>
              <a:t>Objectives and Agenda Review</a:t>
            </a:r>
          </a:p>
          <a:p>
            <a:r>
              <a:rPr lang="en-US" dirty="0">
                <a:latin typeface="Arial"/>
                <a:cs typeface="Arial"/>
              </a:rPr>
              <a:t>RTTT: The Big </a:t>
            </a:r>
            <a:r>
              <a:rPr lang="en-US" dirty="0" smtClean="0">
                <a:latin typeface="Arial"/>
                <a:cs typeface="Arial"/>
              </a:rPr>
              <a:t>Picture (and resources)</a:t>
            </a:r>
            <a:endParaRPr lang="en-US" dirty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Common </a:t>
            </a:r>
            <a:r>
              <a:rPr lang="en-US" dirty="0">
                <a:latin typeface="Arial"/>
                <a:cs typeface="Arial"/>
              </a:rPr>
              <a:t>Language in Schools</a:t>
            </a:r>
          </a:p>
          <a:p>
            <a:r>
              <a:rPr lang="en-US" dirty="0">
                <a:latin typeface="Arial"/>
                <a:cs typeface="Arial"/>
              </a:rPr>
              <a:t>Priorities in the Teaching Standards</a:t>
            </a:r>
          </a:p>
          <a:p>
            <a:r>
              <a:rPr lang="en-US" dirty="0" smtClean="0">
                <a:latin typeface="Arial"/>
                <a:cs typeface="Arial"/>
              </a:rPr>
              <a:t>Engagement</a:t>
            </a:r>
            <a:r>
              <a:rPr lang="en-US" dirty="0">
                <a:latin typeface="Arial"/>
                <a:cs typeface="Arial"/>
              </a:rPr>
              <a:t>, Constructivism &amp; 21C</a:t>
            </a:r>
          </a:p>
          <a:p>
            <a:r>
              <a:rPr lang="en-US" dirty="0">
                <a:latin typeface="Arial"/>
                <a:cs typeface="Arial"/>
              </a:rPr>
              <a:t>Observing a lesson</a:t>
            </a:r>
          </a:p>
          <a:p>
            <a:r>
              <a:rPr lang="en-US" dirty="0" smtClean="0">
                <a:latin typeface="Arial"/>
                <a:cs typeface="Arial"/>
              </a:rPr>
              <a:t>Teacher </a:t>
            </a:r>
            <a:r>
              <a:rPr lang="en-US" dirty="0">
                <a:latin typeface="Arial"/>
                <a:cs typeface="Arial"/>
              </a:rPr>
              <a:t>Evaluation</a:t>
            </a:r>
          </a:p>
          <a:p>
            <a:r>
              <a:rPr lang="en-US" dirty="0">
                <a:latin typeface="Arial"/>
                <a:cs typeface="Arial"/>
              </a:rPr>
              <a:t>Rubric </a:t>
            </a:r>
            <a:r>
              <a:rPr lang="en-US" dirty="0" smtClean="0">
                <a:latin typeface="Arial"/>
                <a:cs typeface="Arial"/>
              </a:rPr>
              <a:t>Organization - Levels </a:t>
            </a:r>
            <a:r>
              <a:rPr lang="en-US" dirty="0">
                <a:latin typeface="Arial"/>
                <a:cs typeface="Arial"/>
              </a:rPr>
              <a:t>of Performance</a:t>
            </a:r>
          </a:p>
          <a:p>
            <a:r>
              <a:rPr lang="en-US" dirty="0" smtClean="0">
                <a:latin typeface="Arial"/>
                <a:cs typeface="Arial"/>
              </a:rPr>
              <a:t>Closure</a:t>
            </a:r>
            <a:endParaRPr lang="en-US" dirty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5593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1046758"/>
              </p:ext>
            </p:extLst>
          </p:nvPr>
        </p:nvGraphicFramePr>
        <p:xfrm>
          <a:off x="381000" y="1719262"/>
          <a:ext cx="8407400" cy="46815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1"/>
          <p:cNvSpPr txBox="1">
            <a:spLocks/>
          </p:cNvSpPr>
          <p:nvPr/>
        </p:nvSpPr>
        <p:spPr>
          <a:xfrm>
            <a:off x="1043490" y="1027664"/>
            <a:ext cx="7024744" cy="691598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Six Shifts: Math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6978080" y="-76200"/>
            <a:ext cx="7620" cy="701040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5808560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4572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0" y="0"/>
            <a:ext cx="4572000" cy="3429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429000"/>
            <a:ext cx="4572000" cy="342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2000" y="3429000"/>
            <a:ext cx="4572000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1345287"/>
            <a:ext cx="4038600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  <a:t>Standards</a:t>
            </a:r>
            <a:endParaRPr lang="en-US" sz="4000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38700" y="1037511"/>
            <a:ext cx="4038600" cy="132343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  <a:t>Professional</a:t>
            </a:r>
            <a:b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</a:br>
            <a: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  <a:t>Practice</a:t>
            </a:r>
            <a:endParaRPr lang="en-US" sz="4000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600" y="4850487"/>
            <a:ext cx="4038600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  <a:t>Data</a:t>
            </a:r>
            <a:endParaRPr lang="en-US" sz="4000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38700" y="4850487"/>
            <a:ext cx="4038600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  <a:t>Culture</a:t>
            </a:r>
          </a:p>
        </p:txBody>
      </p:sp>
    </p:spTree>
    <p:extLst>
      <p:ext uri="{BB962C8B-B14F-4D97-AF65-F5344CB8AC3E}">
        <p14:creationId xmlns:p14="http://schemas.microsoft.com/office/powerpoint/2010/main" val="226931572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916" y="0"/>
            <a:ext cx="457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4567084" y="1534520"/>
            <a:ext cx="6405715" cy="356168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-28225" y="1534520"/>
            <a:ext cx="4576916" cy="3561682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2761365"/>
            <a:ext cx="4038600" cy="110799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6600" dirty="0" smtClean="0">
                <a:solidFill>
                  <a:srgbClr val="9BBB59"/>
                </a:solidFill>
                <a:latin typeface="Arial Black" pitchFamily="34" charset="0"/>
              </a:rPr>
              <a:t>Data</a:t>
            </a:r>
            <a:endParaRPr lang="en-US" sz="6600" dirty="0">
              <a:solidFill>
                <a:srgbClr val="9BBB59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2069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/>
          <p:cNvSpPr/>
          <p:nvPr/>
        </p:nvSpPr>
        <p:spPr>
          <a:xfrm>
            <a:off x="0" y="1534520"/>
            <a:ext cx="9144001" cy="356168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2899864"/>
            <a:ext cx="8610600" cy="83099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400">
              <a:tabLst>
                <a:tab pos="693738" algn="l"/>
              </a:tabLst>
            </a:pPr>
            <a:r>
              <a:rPr lang="en-US" sz="4800" dirty="0" smtClean="0">
                <a:solidFill>
                  <a:prstClr val="white"/>
                </a:solidFill>
                <a:latin typeface="Arial Black" pitchFamily="34" charset="0"/>
              </a:rPr>
              <a:t>It’s always been here…</a:t>
            </a:r>
            <a:endParaRPr lang="en-US" sz="4800" dirty="0">
              <a:solidFill>
                <a:prstClr val="white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37389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787355">
            <a:off x="207580" y="381000"/>
            <a:ext cx="403860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5400" dirty="0" smtClean="0">
                <a:solidFill>
                  <a:srgbClr val="9BBB59"/>
                </a:solidFill>
                <a:latin typeface="Arial Black" pitchFamily="34" charset="0"/>
              </a:rPr>
              <a:t>Unit Tests</a:t>
            </a:r>
            <a:endParaRPr lang="en-US" sz="5400" dirty="0">
              <a:solidFill>
                <a:srgbClr val="9BBB59"/>
              </a:solidFill>
              <a:latin typeface="Arial Black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1942782">
            <a:off x="4038600" y="2362200"/>
            <a:ext cx="403860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5400" dirty="0" smtClean="0">
                <a:solidFill>
                  <a:prstClr val="white"/>
                </a:solidFill>
                <a:latin typeface="Arial Black" pitchFamily="34" charset="0"/>
              </a:rPr>
              <a:t>Regents</a:t>
            </a:r>
            <a:endParaRPr lang="en-US" sz="5400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rot="1347391">
            <a:off x="633248" y="3581400"/>
            <a:ext cx="403860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5400" dirty="0" smtClean="0">
                <a:solidFill>
                  <a:srgbClr val="4BACC6"/>
                </a:solidFill>
                <a:latin typeface="Arial Black" pitchFamily="34" charset="0"/>
              </a:rPr>
              <a:t>Unit Tests</a:t>
            </a:r>
            <a:endParaRPr lang="en-US" sz="5400" dirty="0">
              <a:solidFill>
                <a:srgbClr val="4BACC6"/>
              </a:solidFill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1835217">
            <a:off x="3852731" y="5272151"/>
            <a:ext cx="495300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5400" dirty="0" smtClean="0">
                <a:solidFill>
                  <a:srgbClr val="3333FF"/>
                </a:solidFill>
                <a:latin typeface="Arial Black" pitchFamily="34" charset="0"/>
              </a:rPr>
              <a:t>Conferences</a:t>
            </a:r>
            <a:endParaRPr lang="en-US" sz="5400" dirty="0">
              <a:solidFill>
                <a:srgbClr val="3333FF"/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9759773">
            <a:off x="732773" y="1616406"/>
            <a:ext cx="403860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5400" dirty="0" smtClean="0">
                <a:solidFill>
                  <a:srgbClr val="C0504D"/>
                </a:solidFill>
                <a:latin typeface="Arial Black" pitchFamily="34" charset="0"/>
              </a:rPr>
              <a:t>Quizzes</a:t>
            </a:r>
            <a:endParaRPr lang="en-US" sz="5400" dirty="0">
              <a:solidFill>
                <a:srgbClr val="C0504D"/>
              </a:solidFill>
              <a:latin typeface="Arial 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21035973">
            <a:off x="3658696" y="744302"/>
            <a:ext cx="459302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5400" dirty="0" smtClean="0">
                <a:solidFill>
                  <a:srgbClr val="9BBB59"/>
                </a:solidFill>
                <a:latin typeface="Arial Black" pitchFamily="34" charset="0"/>
              </a:rPr>
              <a:t>State Tests</a:t>
            </a:r>
            <a:endParaRPr lang="en-US" sz="5400" dirty="0">
              <a:solidFill>
                <a:srgbClr val="9BBB59"/>
              </a:solidFill>
              <a:latin typeface="Arial Black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7580" y="4872335"/>
            <a:ext cx="403860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5400" dirty="0">
                <a:solidFill>
                  <a:srgbClr val="FFC000"/>
                </a:solidFill>
                <a:latin typeface="Arial Black" pitchFamily="34" charset="0"/>
              </a:rPr>
              <a:t>J</a:t>
            </a:r>
            <a:r>
              <a:rPr lang="en-US" sz="5400" dirty="0" smtClean="0">
                <a:solidFill>
                  <a:srgbClr val="FFC000"/>
                </a:solidFill>
                <a:latin typeface="Arial Black" pitchFamily="34" charset="0"/>
              </a:rPr>
              <a:t>ournals</a:t>
            </a:r>
            <a:endParaRPr lang="en-US" sz="5400" dirty="0">
              <a:solidFill>
                <a:srgbClr val="FFC000"/>
              </a:solidFill>
              <a:latin typeface="Arial Black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00600" y="3949005"/>
            <a:ext cx="403860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5400" dirty="0" smtClean="0">
                <a:solidFill>
                  <a:srgbClr val="1F497D"/>
                </a:solidFill>
                <a:latin typeface="Arial Black" pitchFamily="34" charset="0"/>
              </a:rPr>
              <a:t>Logs</a:t>
            </a:r>
            <a:endParaRPr lang="en-US" sz="5400" dirty="0">
              <a:solidFill>
                <a:srgbClr val="1F497D"/>
              </a:solidFill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1678862">
            <a:off x="446047" y="1829546"/>
            <a:ext cx="464820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5400" dirty="0" smtClean="0">
                <a:solidFill>
                  <a:srgbClr val="9BBB59"/>
                </a:solidFill>
                <a:latin typeface="Arial Black" pitchFamily="34" charset="0"/>
              </a:rPr>
              <a:t>Attendance</a:t>
            </a:r>
            <a:endParaRPr lang="en-US" sz="5400" dirty="0">
              <a:solidFill>
                <a:srgbClr val="9BBB59"/>
              </a:solidFill>
              <a:latin typeface="Arial Black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3026" y="2734270"/>
            <a:ext cx="403860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5400" dirty="0" smtClean="0">
                <a:solidFill>
                  <a:prstClr val="white"/>
                </a:solidFill>
                <a:latin typeface="Arial Black" pitchFamily="34" charset="0"/>
              </a:rPr>
              <a:t>Essay</a:t>
            </a:r>
            <a:endParaRPr lang="en-US" sz="5400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200" y="5934670"/>
            <a:ext cx="495300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5400" dirty="0" smtClean="0">
                <a:solidFill>
                  <a:srgbClr val="3333FF"/>
                </a:solidFill>
                <a:latin typeface="Arial Black" pitchFamily="34" charset="0"/>
              </a:rPr>
              <a:t>Checklists</a:t>
            </a:r>
            <a:endParaRPr lang="en-US" sz="5400" dirty="0">
              <a:solidFill>
                <a:srgbClr val="3333FF"/>
              </a:solidFill>
              <a:latin typeface="Arial Black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20422660">
            <a:off x="571831" y="5207161"/>
            <a:ext cx="403860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5400" dirty="0" smtClean="0">
                <a:solidFill>
                  <a:srgbClr val="C0504D"/>
                </a:solidFill>
                <a:latin typeface="Arial Black" pitchFamily="34" charset="0"/>
              </a:rPr>
              <a:t>Rubrics</a:t>
            </a:r>
            <a:endParaRPr lang="en-US" sz="5400" dirty="0">
              <a:solidFill>
                <a:srgbClr val="C0504D"/>
              </a:solidFill>
              <a:latin typeface="Arial Black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21444856">
            <a:off x="-185244" y="4252169"/>
            <a:ext cx="459302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5400" dirty="0" smtClean="0">
                <a:solidFill>
                  <a:srgbClr val="9BBB59"/>
                </a:solidFill>
                <a:latin typeface="Arial Black" pitchFamily="34" charset="0"/>
              </a:rPr>
              <a:t>Homework</a:t>
            </a:r>
            <a:endParaRPr lang="en-US" sz="5400" dirty="0">
              <a:solidFill>
                <a:srgbClr val="9BBB59"/>
              </a:solidFill>
              <a:latin typeface="Arial Black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-1721360" y="2283994"/>
            <a:ext cx="403860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5400" dirty="0" smtClean="0">
                <a:solidFill>
                  <a:srgbClr val="FFC000"/>
                </a:solidFill>
                <a:latin typeface="Arial Black" pitchFamily="34" charset="0"/>
              </a:rPr>
              <a:t>Notebook</a:t>
            </a:r>
            <a:endParaRPr lang="en-US" sz="5400" dirty="0">
              <a:solidFill>
                <a:srgbClr val="FFC000"/>
              </a:solidFill>
              <a:latin typeface="Arial Black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rot="5400000">
            <a:off x="5867398" y="3197002"/>
            <a:ext cx="5638801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5400" dirty="0" smtClean="0">
                <a:solidFill>
                  <a:srgbClr val="9BBB59"/>
                </a:solidFill>
                <a:latin typeface="Arial Black" pitchFamily="34" charset="0"/>
              </a:rPr>
              <a:t>Performance</a:t>
            </a:r>
            <a:endParaRPr lang="en-US" sz="5400" dirty="0">
              <a:solidFill>
                <a:srgbClr val="9BBB59"/>
              </a:solidFill>
              <a:latin typeface="Arial Black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281288" y="3790504"/>
            <a:ext cx="403860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5400" dirty="0" smtClean="0">
                <a:solidFill>
                  <a:prstClr val="white"/>
                </a:solidFill>
                <a:latin typeface="Arial Black" pitchFamily="34" charset="0"/>
              </a:rPr>
              <a:t>Scores</a:t>
            </a:r>
            <a:endParaRPr lang="en-US" sz="5400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797969" y="-24063"/>
            <a:ext cx="5378668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5400" dirty="0" smtClean="0">
                <a:solidFill>
                  <a:srgbClr val="4BACC6"/>
                </a:solidFill>
                <a:latin typeface="Arial Black" pitchFamily="34" charset="0"/>
              </a:rPr>
              <a:t>Report Cards</a:t>
            </a:r>
            <a:endParaRPr lang="en-US" sz="5400" dirty="0">
              <a:solidFill>
                <a:srgbClr val="4BACC6"/>
              </a:solidFill>
              <a:latin typeface="Arial Black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 rot="2969863">
            <a:off x="5169273" y="2413857"/>
            <a:ext cx="495300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5400" dirty="0" smtClean="0">
                <a:solidFill>
                  <a:srgbClr val="3333FF"/>
                </a:solidFill>
                <a:latin typeface="Arial Black" pitchFamily="34" charset="0"/>
              </a:rPr>
              <a:t>Inventories</a:t>
            </a:r>
            <a:endParaRPr lang="en-US" sz="5400" dirty="0">
              <a:solidFill>
                <a:srgbClr val="3333FF"/>
              </a:solidFill>
              <a:latin typeface="Arial Black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 rot="17071979">
            <a:off x="-837089" y="1430196"/>
            <a:ext cx="403860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5400" dirty="0" smtClean="0">
                <a:solidFill>
                  <a:srgbClr val="C0504D"/>
                </a:solidFill>
                <a:latin typeface="Arial Black" pitchFamily="34" charset="0"/>
              </a:rPr>
              <a:t>Letters</a:t>
            </a:r>
            <a:endParaRPr lang="en-US" sz="5400" dirty="0">
              <a:solidFill>
                <a:srgbClr val="C0504D"/>
              </a:solidFill>
              <a:latin typeface="Arial Black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 rot="21026257">
            <a:off x="3007972" y="3221663"/>
            <a:ext cx="459302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5400" dirty="0" smtClean="0">
                <a:solidFill>
                  <a:srgbClr val="9BBB59"/>
                </a:solidFill>
                <a:latin typeface="Arial Black" pitchFamily="34" charset="0"/>
              </a:rPr>
              <a:t>Anecdotal</a:t>
            </a:r>
            <a:endParaRPr lang="en-US" sz="5400" dirty="0">
              <a:solidFill>
                <a:srgbClr val="9BBB59"/>
              </a:solidFill>
              <a:latin typeface="Arial Black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 rot="2610594">
            <a:off x="6143701" y="1712926"/>
            <a:ext cx="403860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5400" dirty="0" smtClean="0">
                <a:solidFill>
                  <a:srgbClr val="FFC000"/>
                </a:solidFill>
                <a:latin typeface="Arial Black" pitchFamily="34" charset="0"/>
              </a:rPr>
              <a:t>Reports</a:t>
            </a:r>
            <a:endParaRPr lang="en-US" sz="5400" dirty="0">
              <a:solidFill>
                <a:srgbClr val="FFC000"/>
              </a:solidFill>
              <a:latin typeface="Arial Black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 rot="1595232">
            <a:off x="2741637" y="1459618"/>
            <a:ext cx="5378668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5400" dirty="0" smtClean="0">
                <a:solidFill>
                  <a:srgbClr val="4BACC6"/>
                </a:solidFill>
                <a:latin typeface="Arial Black" pitchFamily="34" charset="0"/>
              </a:rPr>
              <a:t>Performance</a:t>
            </a:r>
            <a:endParaRPr lang="en-US" sz="5400" dirty="0">
              <a:solidFill>
                <a:srgbClr val="4BACC6"/>
              </a:solidFill>
              <a:latin typeface="Arial Black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 rot="16200000">
            <a:off x="-1564106" y="4381500"/>
            <a:ext cx="403860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5400" dirty="0" smtClean="0">
                <a:solidFill>
                  <a:srgbClr val="C0504D"/>
                </a:solidFill>
                <a:latin typeface="Arial Black" pitchFamily="34" charset="0"/>
              </a:rPr>
              <a:t>Pictures</a:t>
            </a:r>
            <a:endParaRPr lang="en-US" sz="5400" dirty="0">
              <a:solidFill>
                <a:srgbClr val="C0504D"/>
              </a:solidFill>
              <a:latin typeface="Arial Black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586164" y="6016403"/>
            <a:ext cx="403860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5400" dirty="0" smtClean="0">
                <a:solidFill>
                  <a:srgbClr val="FFC000"/>
                </a:solidFill>
                <a:latin typeface="Arial Black" pitchFamily="34" charset="0"/>
              </a:rPr>
              <a:t>Interview</a:t>
            </a:r>
            <a:endParaRPr lang="en-US" sz="5400" dirty="0">
              <a:solidFill>
                <a:srgbClr val="FFC000"/>
              </a:solidFill>
              <a:latin typeface="Arial Black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 rot="2160396">
            <a:off x="1789137" y="2074106"/>
            <a:ext cx="5378668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5400" dirty="0" smtClean="0">
                <a:solidFill>
                  <a:srgbClr val="4BACC6"/>
                </a:solidFill>
                <a:latin typeface="Arial Black" pitchFamily="34" charset="0"/>
              </a:rPr>
              <a:t>Samples</a:t>
            </a:r>
            <a:endParaRPr lang="en-US" sz="5400" dirty="0">
              <a:solidFill>
                <a:srgbClr val="4BACC6"/>
              </a:solidFill>
              <a:latin typeface="Arial Black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 rot="20378186">
            <a:off x="3572724" y="5780440"/>
            <a:ext cx="403860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5400" dirty="0" smtClean="0">
                <a:solidFill>
                  <a:srgbClr val="C0504D"/>
                </a:solidFill>
                <a:latin typeface="Arial Black" pitchFamily="34" charset="0"/>
              </a:rPr>
              <a:t>PET</a:t>
            </a:r>
            <a:endParaRPr lang="en-US" sz="5400" dirty="0">
              <a:solidFill>
                <a:srgbClr val="C0504D"/>
              </a:solidFill>
              <a:latin typeface="Arial Black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 rot="21336604">
            <a:off x="-115376" y="10857"/>
            <a:ext cx="403860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5400" dirty="0" smtClean="0">
                <a:solidFill>
                  <a:srgbClr val="FFC000"/>
                </a:solidFill>
                <a:latin typeface="Arial Black" pitchFamily="34" charset="0"/>
              </a:rPr>
              <a:t>ITBS</a:t>
            </a:r>
            <a:endParaRPr lang="en-US" sz="5400" dirty="0">
              <a:solidFill>
                <a:srgbClr val="FFC000"/>
              </a:solidFill>
              <a:latin typeface="Arial Black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 rot="3592000">
            <a:off x="6175493" y="4773964"/>
            <a:ext cx="403860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5400" dirty="0" smtClean="0">
                <a:solidFill>
                  <a:prstClr val="white"/>
                </a:solidFill>
                <a:latin typeface="Arial Black" pitchFamily="34" charset="0"/>
              </a:rPr>
              <a:t>Posttest</a:t>
            </a:r>
            <a:endParaRPr lang="en-US" sz="5400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 rot="19415606">
            <a:off x="4448908" y="1487448"/>
            <a:ext cx="495300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5400" dirty="0" smtClean="0">
                <a:solidFill>
                  <a:srgbClr val="3333FF"/>
                </a:solidFill>
                <a:latin typeface="Arial Black" pitchFamily="34" charset="0"/>
              </a:rPr>
              <a:t>Terra Nova</a:t>
            </a:r>
            <a:endParaRPr lang="en-US" sz="5400" dirty="0">
              <a:solidFill>
                <a:srgbClr val="3333FF"/>
              </a:solidFill>
              <a:latin typeface="Arial Black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 rot="19999643">
            <a:off x="1983712" y="5486312"/>
            <a:ext cx="459302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5400" dirty="0" smtClean="0">
                <a:solidFill>
                  <a:srgbClr val="9BBB59"/>
                </a:solidFill>
                <a:latin typeface="Arial Black" pitchFamily="34" charset="0"/>
              </a:rPr>
              <a:t>Pretest</a:t>
            </a:r>
            <a:endParaRPr lang="en-US" sz="5400" dirty="0">
              <a:solidFill>
                <a:srgbClr val="9BBB59"/>
              </a:solidFill>
              <a:latin typeface="Arial Black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 rot="1456043">
            <a:off x="5743022" y="5069340"/>
            <a:ext cx="403860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5400" dirty="0">
                <a:solidFill>
                  <a:srgbClr val="C0504D"/>
                </a:solidFill>
                <a:latin typeface="Arial Black" pitchFamily="34" charset="0"/>
              </a:rPr>
              <a:t>R</a:t>
            </a:r>
            <a:r>
              <a:rPr lang="en-US" sz="5400" dirty="0" smtClean="0">
                <a:solidFill>
                  <a:srgbClr val="C0504D"/>
                </a:solidFill>
                <a:latin typeface="Arial Black" pitchFamily="34" charset="0"/>
              </a:rPr>
              <a:t>CT</a:t>
            </a:r>
            <a:endParaRPr lang="en-US" sz="5400" dirty="0">
              <a:solidFill>
                <a:srgbClr val="C0504D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213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5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5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25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75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25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75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25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75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25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75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25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/>
          <p:cNvSpPr/>
          <p:nvPr/>
        </p:nvSpPr>
        <p:spPr>
          <a:xfrm>
            <a:off x="0" y="1534520"/>
            <a:ext cx="9144001" cy="356168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2899864"/>
            <a:ext cx="8610600" cy="83099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400">
              <a:tabLst>
                <a:tab pos="693738" algn="l"/>
              </a:tabLst>
            </a:pPr>
            <a:r>
              <a:rPr lang="en-US" sz="4800" dirty="0" smtClean="0">
                <a:solidFill>
                  <a:prstClr val="white"/>
                </a:solidFill>
                <a:latin typeface="Arial Black" pitchFamily="34" charset="0"/>
              </a:rPr>
              <a:t>It’s not really the data</a:t>
            </a:r>
            <a:endParaRPr lang="en-US" sz="4800" dirty="0">
              <a:solidFill>
                <a:prstClr val="white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78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/>
          <p:cNvSpPr/>
          <p:nvPr/>
        </p:nvSpPr>
        <p:spPr>
          <a:xfrm>
            <a:off x="-9143940" y="1534520"/>
            <a:ext cx="9144001" cy="356168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-2895600" y="-228600"/>
            <a:ext cx="6400800" cy="6477000"/>
          </a:xfrm>
          <a:prstGeom prst="line">
            <a:avLst/>
          </a:prstGeom>
          <a:ln w="762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 rot="18878170">
            <a:off x="2021642" y="-1234447"/>
            <a:ext cx="8823747" cy="93698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rot="16200000" flipV="1">
            <a:off x="-2286003" y="934446"/>
            <a:ext cx="6400800" cy="6477000"/>
          </a:xfrm>
          <a:prstGeom prst="line">
            <a:avLst/>
          </a:prstGeom>
          <a:ln w="762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29227" y="1465430"/>
            <a:ext cx="6172204" cy="397012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r" defTabSz="914400">
              <a:lnSpc>
                <a:spcPts val="6000"/>
              </a:lnSpc>
              <a:tabLst>
                <a:tab pos="693738" algn="l"/>
              </a:tabLst>
            </a:pPr>
            <a:r>
              <a:rPr lang="en-US" sz="6600" dirty="0" smtClean="0">
                <a:solidFill>
                  <a:prstClr val="white"/>
                </a:solidFill>
                <a:latin typeface="Arial Black" pitchFamily="34" charset="0"/>
              </a:rPr>
              <a:t>It is</a:t>
            </a:r>
            <a:br>
              <a:rPr lang="en-US" sz="6600" dirty="0" smtClean="0">
                <a:solidFill>
                  <a:prstClr val="white"/>
                </a:solidFill>
                <a:latin typeface="Arial Black" pitchFamily="34" charset="0"/>
              </a:rPr>
            </a:br>
            <a:r>
              <a:rPr lang="en-US" sz="6600" dirty="0" smtClean="0">
                <a:solidFill>
                  <a:prstClr val="white"/>
                </a:solidFill>
                <a:latin typeface="Arial Black" pitchFamily="34" charset="0"/>
              </a:rPr>
              <a:t>about</a:t>
            </a:r>
            <a:br>
              <a:rPr lang="en-US" sz="6600" dirty="0" smtClean="0">
                <a:solidFill>
                  <a:prstClr val="white"/>
                </a:solidFill>
                <a:latin typeface="Arial Black" pitchFamily="34" charset="0"/>
              </a:rPr>
            </a:br>
            <a:r>
              <a:rPr lang="en-US" sz="6600" dirty="0" smtClean="0">
                <a:solidFill>
                  <a:prstClr val="white"/>
                </a:solidFill>
                <a:latin typeface="Arial Black" pitchFamily="34" charset="0"/>
              </a:rPr>
              <a:t>what we</a:t>
            </a:r>
            <a:br>
              <a:rPr lang="en-US" sz="6600" dirty="0" smtClean="0">
                <a:solidFill>
                  <a:prstClr val="white"/>
                </a:solidFill>
                <a:latin typeface="Arial Black" pitchFamily="34" charset="0"/>
              </a:rPr>
            </a:br>
            <a:r>
              <a:rPr lang="en-US" sz="6600" dirty="0" smtClean="0">
                <a:solidFill>
                  <a:prstClr val="white"/>
                </a:solidFill>
                <a:latin typeface="Arial Black" pitchFamily="34" charset="0"/>
              </a:rPr>
              <a:t>do</a:t>
            </a:r>
            <a:r>
              <a:rPr lang="en-US" sz="6600" dirty="0">
                <a:solidFill>
                  <a:prstClr val="white"/>
                </a:solidFill>
                <a:latin typeface="Arial Black" pitchFamily="34" charset="0"/>
              </a:rPr>
              <a:t> </a:t>
            </a:r>
            <a:r>
              <a:rPr lang="en-US" sz="6600" dirty="0" smtClean="0">
                <a:solidFill>
                  <a:prstClr val="white"/>
                </a:solidFill>
                <a:latin typeface="Arial Black" pitchFamily="34" charset="0"/>
              </a:rPr>
              <a:t>about</a:t>
            </a:r>
            <a:br>
              <a:rPr lang="en-US" sz="6600" dirty="0" smtClean="0">
                <a:solidFill>
                  <a:prstClr val="white"/>
                </a:solidFill>
                <a:latin typeface="Arial Black" pitchFamily="34" charset="0"/>
              </a:rPr>
            </a:br>
            <a:r>
              <a:rPr lang="en-US" sz="6600" dirty="0" smtClean="0">
                <a:solidFill>
                  <a:prstClr val="white"/>
                </a:solidFill>
                <a:latin typeface="Arial Black" pitchFamily="34" charset="0"/>
              </a:rPr>
              <a:t>data</a:t>
            </a:r>
            <a:endParaRPr lang="en-US" sz="6600" dirty="0">
              <a:solidFill>
                <a:prstClr val="white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62897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18878170">
            <a:off x="-1659997" y="-1234447"/>
            <a:ext cx="8823747" cy="93698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5809" y="2250165"/>
            <a:ext cx="6781173" cy="240065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r" defTabSz="914400">
              <a:lnSpc>
                <a:spcPts val="6000"/>
              </a:lnSpc>
              <a:tabLst>
                <a:tab pos="693738" algn="l"/>
              </a:tabLst>
            </a:pPr>
            <a:r>
              <a:rPr lang="en-US" sz="6600" dirty="0" smtClean="0">
                <a:solidFill>
                  <a:prstClr val="white"/>
                </a:solidFill>
                <a:latin typeface="Arial Black" pitchFamily="34" charset="0"/>
              </a:rPr>
              <a:t>Common</a:t>
            </a:r>
          </a:p>
          <a:p>
            <a:pPr algn="r" defTabSz="914400">
              <a:lnSpc>
                <a:spcPts val="6000"/>
              </a:lnSpc>
              <a:tabLst>
                <a:tab pos="693738" algn="l"/>
              </a:tabLst>
            </a:pPr>
            <a:r>
              <a:rPr lang="en-US" sz="6600" dirty="0" smtClean="0">
                <a:solidFill>
                  <a:prstClr val="white"/>
                </a:solidFill>
                <a:latin typeface="Arial Black" pitchFamily="34" charset="0"/>
              </a:rPr>
              <a:t>Interim</a:t>
            </a:r>
          </a:p>
          <a:p>
            <a:pPr algn="r" defTabSz="914400">
              <a:lnSpc>
                <a:spcPts val="6000"/>
              </a:lnSpc>
              <a:tabLst>
                <a:tab pos="693738" algn="l"/>
              </a:tabLst>
            </a:pPr>
            <a:r>
              <a:rPr lang="en-US" sz="6600" dirty="0" smtClean="0">
                <a:solidFill>
                  <a:prstClr val="white"/>
                </a:solidFill>
                <a:latin typeface="Arial Black" pitchFamily="34" charset="0"/>
              </a:rPr>
              <a:t>Assessments </a:t>
            </a:r>
            <a:endParaRPr lang="en-US" sz="6600" dirty="0">
              <a:solidFill>
                <a:prstClr val="white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72134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0"/>
            <a:ext cx="4572000" cy="3429000"/>
            <a:chOff x="0" y="0"/>
            <a:chExt cx="4572000" cy="3429000"/>
          </a:xfrm>
        </p:grpSpPr>
        <p:sp>
          <p:nvSpPr>
            <p:cNvPr id="2" name="Right Arrow Callout 1"/>
            <p:cNvSpPr/>
            <p:nvPr/>
          </p:nvSpPr>
          <p:spPr>
            <a:xfrm>
              <a:off x="0" y="0"/>
              <a:ext cx="4572000" cy="3429000"/>
            </a:xfrm>
            <a:prstGeom prst="rightArrowCallou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28600" y="346646"/>
              <a:ext cx="2514600" cy="258532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5400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m</a:t>
              </a:r>
              <a:r>
                <a:rPr lang="en-US" sz="5400" b="1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ake</a:t>
              </a:r>
              <a:br>
                <a:rPr lang="en-US" sz="5400" b="1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sz="5400" b="1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the</a:t>
              </a:r>
              <a:br>
                <a:rPr lang="en-US" sz="5400" b="1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sz="5400" b="1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test</a:t>
              </a:r>
              <a:endParaRPr lang="en-US" sz="5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572000" y="2"/>
            <a:ext cx="4610100" cy="3423856"/>
            <a:chOff x="4572000" y="2"/>
            <a:chExt cx="4610100" cy="3423856"/>
          </a:xfrm>
          <a:solidFill>
            <a:schemeClr val="accent3"/>
          </a:solidFill>
        </p:grpSpPr>
        <p:sp>
          <p:nvSpPr>
            <p:cNvPr id="4" name="Right Arrow Callout 3"/>
            <p:cNvSpPr/>
            <p:nvPr/>
          </p:nvSpPr>
          <p:spPr>
            <a:xfrm rot="5400000">
              <a:off x="5165122" y="-593120"/>
              <a:ext cx="3423856" cy="4610100"/>
            </a:xfrm>
            <a:prstGeom prst="rightArrowCallo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876800" y="196855"/>
              <a:ext cx="3848100" cy="1754326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5400" b="1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give the</a:t>
              </a:r>
              <a:br>
                <a:rPr lang="en-US" sz="5400" b="1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sz="5400" b="1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test</a:t>
              </a:r>
              <a:endParaRPr lang="en-US" sz="5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574006" y="3423855"/>
            <a:ext cx="4572000" cy="3429000"/>
            <a:chOff x="4574006" y="3423855"/>
            <a:chExt cx="4572000" cy="3429000"/>
          </a:xfrm>
          <a:solidFill>
            <a:schemeClr val="accent3"/>
          </a:solidFill>
        </p:grpSpPr>
        <p:sp>
          <p:nvSpPr>
            <p:cNvPr id="8" name="Right Arrow Callout 7"/>
            <p:cNvSpPr/>
            <p:nvPr/>
          </p:nvSpPr>
          <p:spPr>
            <a:xfrm rot="10800000">
              <a:off x="4574006" y="3423855"/>
              <a:ext cx="4572000" cy="3429000"/>
            </a:xfrm>
            <a:prstGeom prst="rightArrowCallo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172200" y="3973901"/>
              <a:ext cx="2971800" cy="230832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4800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a</a:t>
              </a:r>
              <a:r>
                <a:rPr lang="en-US" sz="4800" b="1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nalyze</a:t>
              </a:r>
            </a:p>
            <a:p>
              <a:pPr algn="ctr" defTabSz="914400"/>
              <a:r>
                <a:rPr lang="en-US" sz="4800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t</a:t>
              </a:r>
              <a:r>
                <a:rPr lang="en-US" sz="4800" b="1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he</a:t>
              </a:r>
              <a:br>
                <a:rPr lang="en-US" sz="4800" b="1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sz="4800" b="1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work</a:t>
              </a:r>
              <a:endParaRPr lang="en-US" sz="5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-120315" y="3429000"/>
            <a:ext cx="4876800" cy="3429000"/>
            <a:chOff x="-120315" y="3429000"/>
            <a:chExt cx="4876800" cy="3429000"/>
          </a:xfrm>
          <a:solidFill>
            <a:schemeClr val="accent3"/>
          </a:solidFill>
        </p:grpSpPr>
        <p:sp>
          <p:nvSpPr>
            <p:cNvPr id="10" name="Right Arrow Callout 9"/>
            <p:cNvSpPr/>
            <p:nvPr/>
          </p:nvSpPr>
          <p:spPr>
            <a:xfrm rot="16200000">
              <a:off x="608597" y="2820402"/>
              <a:ext cx="3429000" cy="4646195"/>
            </a:xfrm>
            <a:prstGeom prst="rightArrowCallo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-120315" y="4860759"/>
              <a:ext cx="4876800" cy="17543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5400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d</a:t>
              </a:r>
              <a:r>
                <a:rPr lang="en-US" sz="5400" b="1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o something about it</a:t>
              </a:r>
              <a:endParaRPr lang="en-US" sz="5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308652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4572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0" y="0"/>
            <a:ext cx="4572000" cy="3429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4916" y="3429000"/>
            <a:ext cx="4572000" cy="342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56234" y="3429000"/>
            <a:ext cx="4587766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1345287"/>
            <a:ext cx="4038600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  <a:t>Standards</a:t>
            </a:r>
            <a:endParaRPr lang="en-US" sz="4000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38700" y="1037511"/>
            <a:ext cx="4038600" cy="132343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  <a:t>Professional</a:t>
            </a:r>
            <a:b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</a:br>
            <a: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  <a:t>Practice</a:t>
            </a:r>
            <a:endParaRPr lang="en-US" sz="4000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600" y="4850487"/>
            <a:ext cx="4038600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  <a:t>Data</a:t>
            </a:r>
            <a:endParaRPr lang="en-US" sz="4000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38700" y="4850487"/>
            <a:ext cx="4038600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  <a:t>Culture</a:t>
            </a:r>
          </a:p>
        </p:txBody>
      </p:sp>
    </p:spTree>
    <p:extLst>
      <p:ext uri="{BB962C8B-B14F-4D97-AF65-F5344CB8AC3E}">
        <p14:creationId xmlns:p14="http://schemas.microsoft.com/office/powerpoint/2010/main" val="29175349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/>
                <a:cs typeface="Arial"/>
              </a:rPr>
              <a:t>Resources are Archived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Arial"/>
              <a:cs typeface="Arial"/>
            </a:endParaRPr>
          </a:p>
        </p:txBody>
      </p:sp>
      <p:pic>
        <p:nvPicPr>
          <p:cNvPr id="102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925" y="1748631"/>
            <a:ext cx="7042150" cy="432911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870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0" y="0"/>
            <a:ext cx="9119907" cy="3429000"/>
            <a:chOff x="30" y="0"/>
            <a:chExt cx="9119907" cy="3429000"/>
          </a:xfrm>
        </p:grpSpPr>
        <p:sp>
          <p:nvSpPr>
            <p:cNvPr id="5" name="Rectangle 4"/>
            <p:cNvSpPr/>
            <p:nvPr/>
          </p:nvSpPr>
          <p:spPr>
            <a:xfrm>
              <a:off x="30" y="0"/>
              <a:ext cx="4572000" cy="3429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2819400" y="0"/>
              <a:ext cx="6300537" cy="3429000"/>
            </a:xfrm>
            <a:prstGeom prst="rect">
              <a:avLst/>
            </a:prstGeom>
            <a:gradFill>
              <a:gsLst>
                <a:gs pos="0">
                  <a:schemeClr val="accent6"/>
                </a:gs>
                <a:gs pos="56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609600" y="460177"/>
            <a:ext cx="8115300" cy="255454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8000" dirty="0" smtClean="0">
                <a:solidFill>
                  <a:prstClr val="white"/>
                </a:solidFill>
                <a:latin typeface="Arial Black" pitchFamily="34" charset="0"/>
              </a:rPr>
              <a:t>Prof</a:t>
            </a:r>
            <a:r>
              <a:rPr lang="en-US" sz="8000" dirty="0" smtClean="0">
                <a:solidFill>
                  <a:srgbClr val="F79646">
                    <a:lumMod val="20000"/>
                    <a:lumOff val="80000"/>
                  </a:srgbClr>
                </a:solidFill>
                <a:latin typeface="Arial Black" pitchFamily="34" charset="0"/>
              </a:rPr>
              <a:t>es</a:t>
            </a:r>
            <a:r>
              <a:rPr lang="en-US" sz="8000" dirty="0" smtClean="0">
                <a:solidFill>
                  <a:srgbClr val="F79646">
                    <a:lumMod val="60000"/>
                    <a:lumOff val="40000"/>
                  </a:srgbClr>
                </a:solidFill>
                <a:latin typeface="Arial Black" pitchFamily="34" charset="0"/>
              </a:rPr>
              <a:t>sion</a:t>
            </a:r>
            <a:r>
              <a:rPr lang="en-US" sz="8000" dirty="0" smtClean="0">
                <a:solidFill>
                  <a:srgbClr val="F79646"/>
                </a:solidFill>
                <a:latin typeface="Arial Black" pitchFamily="34" charset="0"/>
              </a:rPr>
              <a:t>al</a:t>
            </a:r>
          </a:p>
          <a:p>
            <a:pPr algn="ctr" defTabSz="914400"/>
            <a:r>
              <a:rPr lang="en-US" sz="8000" dirty="0" smtClean="0">
                <a:solidFill>
                  <a:prstClr val="white"/>
                </a:solidFill>
                <a:latin typeface="Arial Black" pitchFamily="34" charset="0"/>
              </a:rPr>
              <a:t>Pr</a:t>
            </a:r>
            <a:r>
              <a:rPr lang="en-US" sz="8000" dirty="0" smtClean="0">
                <a:solidFill>
                  <a:srgbClr val="F79646">
                    <a:lumMod val="20000"/>
                    <a:lumOff val="80000"/>
                  </a:srgbClr>
                </a:solidFill>
                <a:latin typeface="Arial Black" pitchFamily="34" charset="0"/>
              </a:rPr>
              <a:t>ac</a:t>
            </a:r>
            <a:r>
              <a:rPr lang="en-US" sz="8000" dirty="0" smtClean="0">
                <a:solidFill>
                  <a:srgbClr val="F79646">
                    <a:lumMod val="60000"/>
                    <a:lumOff val="40000"/>
                  </a:srgbClr>
                </a:solidFill>
                <a:latin typeface="Arial Black" pitchFamily="34" charset="0"/>
              </a:rPr>
              <a:t>tice</a:t>
            </a:r>
            <a:endParaRPr lang="en-US" sz="4000" dirty="0">
              <a:solidFill>
                <a:prstClr val="white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54099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1579" y="0"/>
            <a:ext cx="8115300" cy="132343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8000" dirty="0" smtClean="0">
                <a:solidFill>
                  <a:srgbClr val="F79646"/>
                </a:solidFill>
                <a:latin typeface="Arial Black" pitchFamily="34" charset="0"/>
              </a:rPr>
              <a:t>APPR</a:t>
            </a:r>
            <a:endParaRPr lang="en-US" sz="4000" dirty="0">
              <a:solidFill>
                <a:prstClr val="white"/>
              </a:solidFill>
              <a:latin typeface="Arial Black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514600" y="1676400"/>
            <a:ext cx="4572000" cy="4572000"/>
            <a:chOff x="2580773" y="1981200"/>
            <a:chExt cx="4572000" cy="4572000"/>
          </a:xfrm>
        </p:grpSpPr>
        <p:sp>
          <p:nvSpPr>
            <p:cNvPr id="2" name="Pie 1"/>
            <p:cNvSpPr>
              <a:spLocks noChangeAspect="1"/>
            </p:cNvSpPr>
            <p:nvPr/>
          </p:nvSpPr>
          <p:spPr>
            <a:xfrm>
              <a:off x="2580773" y="1981200"/>
              <a:ext cx="4572000" cy="4572000"/>
            </a:xfrm>
            <a:prstGeom prst="pi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4" name="Pie 3"/>
            <p:cNvSpPr>
              <a:spLocks noChangeAspect="1"/>
            </p:cNvSpPr>
            <p:nvPr/>
          </p:nvSpPr>
          <p:spPr>
            <a:xfrm>
              <a:off x="2580773" y="1981200"/>
              <a:ext cx="4572000" cy="4572000"/>
            </a:xfrm>
            <a:prstGeom prst="pie">
              <a:avLst>
                <a:gd name="adj1" fmla="val 20618651"/>
                <a:gd name="adj2" fmla="val 3590396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" name="Pie 4"/>
            <p:cNvSpPr>
              <a:spLocks noChangeAspect="1"/>
            </p:cNvSpPr>
            <p:nvPr/>
          </p:nvSpPr>
          <p:spPr>
            <a:xfrm rot="4396026">
              <a:off x="2580773" y="1981200"/>
              <a:ext cx="4572000" cy="4572000"/>
            </a:xfrm>
            <a:prstGeom prst="pie">
              <a:avLst>
                <a:gd name="adj1" fmla="val 11832728"/>
                <a:gd name="adj2" fmla="val 1670304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800600" y="2286000"/>
            <a:ext cx="1981200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400">
              <a:lnSpc>
                <a:spcPts val="3200"/>
              </a:lnSpc>
            </a:pPr>
            <a:r>
              <a:rPr lang="en-US" sz="32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20%</a:t>
            </a:r>
          </a:p>
          <a:p>
            <a:pPr algn="ctr" defTabSz="914400">
              <a:lnSpc>
                <a:spcPts val="3200"/>
              </a:lnSpc>
            </a:pPr>
            <a:r>
              <a:rPr lang="en-US" sz="32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Student</a:t>
            </a:r>
            <a:br>
              <a:rPr lang="en-US" sz="32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</a:br>
            <a:r>
              <a:rPr lang="en-US" sz="32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Growth</a:t>
            </a:r>
            <a:endParaRPr lang="en-US" sz="32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5400" y="3946358"/>
            <a:ext cx="1981200" cy="9643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400">
              <a:lnSpc>
                <a:spcPts val="2800"/>
              </a:lnSpc>
            </a:pPr>
            <a:r>
              <a:rPr lang="en-US" sz="32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20%</a:t>
            </a:r>
          </a:p>
          <a:p>
            <a:pPr algn="ctr" defTabSz="914400">
              <a:lnSpc>
                <a:spcPts val="2000"/>
              </a:lnSpc>
            </a:pPr>
            <a:r>
              <a:rPr lang="en-US" sz="32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Student</a:t>
            </a:r>
            <a:br>
              <a:rPr lang="en-US" sz="32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Achievement</a:t>
            </a:r>
            <a:endParaRPr lang="en-US" sz="20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86050" y="3352800"/>
            <a:ext cx="21145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ts val="3200"/>
              </a:lnSpc>
            </a:pPr>
            <a:r>
              <a:rPr lang="en-US" sz="32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60%</a:t>
            </a:r>
          </a:p>
          <a:p>
            <a:pPr algn="ctr" defTabSz="914400">
              <a:lnSpc>
                <a:spcPts val="3200"/>
              </a:lnSpc>
            </a:pPr>
            <a:r>
              <a:rPr lang="en-US" sz="32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Multiple Measures</a:t>
            </a:r>
            <a:endParaRPr lang="en-US" sz="32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2570349">
            <a:off x="1099630" y="962138"/>
            <a:ext cx="2598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Knowledge of Students &amp; Student Learning</a:t>
            </a: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2102313">
            <a:off x="583548" y="1713549"/>
            <a:ext cx="2598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Knowledge of Content &amp; Instructional Planning</a:t>
            </a: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1032177">
            <a:off x="88660" y="2606904"/>
            <a:ext cx="2598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Instructional</a:t>
            </a:r>
            <a:b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Practice</a:t>
            </a: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77133" y="3609438"/>
            <a:ext cx="2598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Learning</a:t>
            </a:r>
            <a:b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Environment</a:t>
            </a: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20585908">
            <a:off x="95973" y="4704853"/>
            <a:ext cx="2598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Assessment for</a:t>
            </a:r>
            <a:b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Student Learning</a:t>
            </a: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rot="19873969">
            <a:off x="-285590" y="5742835"/>
            <a:ext cx="3429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Professional Responsibilities</a:t>
            </a:r>
            <a:b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and Collaboration</a:t>
            </a: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rot="18437834">
            <a:off x="1386639" y="6486602"/>
            <a:ext cx="2598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Professional</a:t>
            </a:r>
            <a:b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Growth</a:t>
            </a: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 rot="18139993">
            <a:off x="5221516" y="714982"/>
            <a:ext cx="2598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Growth over time</a:t>
            </a: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 rot="18649718">
            <a:off x="5890672" y="1000274"/>
            <a:ext cx="2598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Compared to</a:t>
            </a:r>
            <a:br>
              <a:rPr lang="en-US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en-US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Expected Growth</a:t>
            </a:r>
            <a:endParaRPr lang="en-US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 rot="19471339">
            <a:off x="6577672" y="1607228"/>
            <a:ext cx="2598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Some Variables</a:t>
            </a:r>
            <a:b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Considered</a:t>
            </a: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>
            <a:hlinkClick r:id="rId2" action="ppaction://hlinkpres?slideindex=1&amp;slidetitle="/>
          </p:cNvPr>
          <p:cNvSpPr txBox="1"/>
          <p:nvPr/>
        </p:nvSpPr>
        <p:spPr>
          <a:xfrm rot="19966652">
            <a:off x="6851770" y="2391382"/>
            <a:ext cx="2598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SLOs Required</a:t>
            </a: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 rot="21214277">
            <a:off x="7077924" y="3420060"/>
            <a:ext cx="2598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Moment in time</a:t>
            </a:r>
            <a:b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or growth</a:t>
            </a: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 rot="1395848">
            <a:off x="6879991" y="5191315"/>
            <a:ext cx="2598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Local or</a:t>
            </a:r>
            <a:br>
              <a:rPr lang="en-US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en-US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Purchased</a:t>
            </a:r>
            <a:endParaRPr lang="en-US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 rot="1962040">
            <a:off x="6445640" y="5832387"/>
            <a:ext cx="2598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Some Variables</a:t>
            </a:r>
            <a:b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Considered</a:t>
            </a: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extBox 34">
            <a:hlinkClick r:id="rId2" action="ppaction://hlinkpres?slideindex=1&amp;slidetitle="/>
          </p:cNvPr>
          <p:cNvSpPr txBox="1"/>
          <p:nvPr/>
        </p:nvSpPr>
        <p:spPr>
          <a:xfrm rot="2385253">
            <a:off x="6074150" y="6238328"/>
            <a:ext cx="1869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SLOs Optional</a:t>
            </a: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 rot="413549">
            <a:off x="7115992" y="4268403"/>
            <a:ext cx="2598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Could be school-</a:t>
            </a:r>
          </a:p>
          <a:p>
            <a:pPr defTabSz="914400"/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wide measure</a:t>
            </a: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95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0" y="0"/>
            <a:ext cx="9119907" cy="3429000"/>
            <a:chOff x="30" y="0"/>
            <a:chExt cx="9119907" cy="3429000"/>
          </a:xfrm>
        </p:grpSpPr>
        <p:sp>
          <p:nvSpPr>
            <p:cNvPr id="5" name="Rectangle 4"/>
            <p:cNvSpPr/>
            <p:nvPr/>
          </p:nvSpPr>
          <p:spPr>
            <a:xfrm>
              <a:off x="30" y="0"/>
              <a:ext cx="4572000" cy="3429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819400" y="0"/>
              <a:ext cx="6300537" cy="3429000"/>
            </a:xfrm>
            <a:prstGeom prst="rect">
              <a:avLst/>
            </a:prstGeom>
            <a:gradFill>
              <a:gsLst>
                <a:gs pos="0">
                  <a:schemeClr val="accent6"/>
                </a:gs>
                <a:gs pos="56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-24063" y="-762000"/>
            <a:ext cx="9144000" cy="47089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400"/>
            <a:r>
              <a:rPr lang="en-US" sz="30000" b="1" spc="-200" dirty="0" smtClean="0">
                <a:ln w="11430"/>
                <a:solidFill>
                  <a:srgbClr val="F7964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APPR</a:t>
            </a:r>
            <a:endParaRPr lang="en-US" sz="30000" b="1" spc="-200" dirty="0">
              <a:ln w="11430"/>
              <a:solidFill>
                <a:srgbClr val="F79646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780410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4572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0" y="0"/>
            <a:ext cx="4572000" cy="3429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4916" y="3429000"/>
            <a:ext cx="4572000" cy="342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56234" y="3429000"/>
            <a:ext cx="4587766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1345287"/>
            <a:ext cx="4038600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  <a:t>Standards</a:t>
            </a:r>
            <a:endParaRPr lang="en-US" sz="4000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38700" y="1037511"/>
            <a:ext cx="4038600" cy="132343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  <a:t>Professional</a:t>
            </a:r>
            <a:b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</a:br>
            <a: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  <a:t>Practice</a:t>
            </a:r>
            <a:endParaRPr lang="en-US" sz="4000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600" y="4850487"/>
            <a:ext cx="4038600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  <a:t>Data</a:t>
            </a:r>
            <a:endParaRPr lang="en-US" sz="4000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38700" y="4850487"/>
            <a:ext cx="4038600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  <a:t>Culture</a:t>
            </a:r>
          </a:p>
        </p:txBody>
      </p:sp>
    </p:spTree>
    <p:extLst>
      <p:ext uri="{BB962C8B-B14F-4D97-AF65-F5344CB8AC3E}">
        <p14:creationId xmlns:p14="http://schemas.microsoft.com/office/powerpoint/2010/main" val="2949166487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56234" y="0"/>
            <a:ext cx="458776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38700" y="4234935"/>
            <a:ext cx="4038600" cy="193899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  <a:t>What should our schools be like?</a:t>
            </a:r>
          </a:p>
        </p:txBody>
      </p:sp>
    </p:spTree>
    <p:extLst>
      <p:ext uri="{BB962C8B-B14F-4D97-AF65-F5344CB8AC3E}">
        <p14:creationId xmlns:p14="http://schemas.microsoft.com/office/powerpoint/2010/main" val="38336160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3927159"/>
            <a:ext cx="8343900" cy="255454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  <a:t>Educators working collaboratively… taking collective responsibility for student learning.</a:t>
            </a:r>
          </a:p>
        </p:txBody>
      </p:sp>
    </p:spTree>
    <p:extLst>
      <p:ext uri="{BB962C8B-B14F-4D97-AF65-F5344CB8AC3E}">
        <p14:creationId xmlns:p14="http://schemas.microsoft.com/office/powerpoint/2010/main" val="239350953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4234936"/>
            <a:ext cx="8343900" cy="193899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  <a:t>Collaborative learning teams implementing a guaranteed and viable curriculum.</a:t>
            </a:r>
          </a:p>
        </p:txBody>
      </p:sp>
    </p:spTree>
    <p:extLst>
      <p:ext uri="{BB962C8B-B14F-4D97-AF65-F5344CB8AC3E}">
        <p14:creationId xmlns:p14="http://schemas.microsoft.com/office/powerpoint/2010/main" val="29857479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3927160"/>
            <a:ext cx="8343900" cy="255454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  <a:t>Collaborative learning teams monitoring student learning through ongoing common assessments.</a:t>
            </a:r>
          </a:p>
        </p:txBody>
      </p:sp>
    </p:spTree>
    <p:extLst>
      <p:ext uri="{BB962C8B-B14F-4D97-AF65-F5344CB8AC3E}">
        <p14:creationId xmlns:p14="http://schemas.microsoft.com/office/powerpoint/2010/main" val="8737225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3927160"/>
            <a:ext cx="8343900" cy="255454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  <a:t>Collaborative learning teams using assessment data and student work to make instructional decisions.</a:t>
            </a:r>
          </a:p>
        </p:txBody>
      </p:sp>
    </p:spTree>
    <p:extLst>
      <p:ext uri="{BB962C8B-B14F-4D97-AF65-F5344CB8AC3E}">
        <p14:creationId xmlns:p14="http://schemas.microsoft.com/office/powerpoint/2010/main" val="26395147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4542713"/>
            <a:ext cx="8343900" cy="132343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  <a:t>Where students find meaning in what they do.</a:t>
            </a:r>
          </a:p>
        </p:txBody>
      </p:sp>
    </p:spTree>
    <p:extLst>
      <p:ext uri="{BB962C8B-B14F-4D97-AF65-F5344CB8AC3E}">
        <p14:creationId xmlns:p14="http://schemas.microsoft.com/office/powerpoint/2010/main" val="2539602725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0" y="4829175"/>
            <a:ext cx="2908300" cy="168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/>
                <a:cs typeface="Arial"/>
              </a:rPr>
              <a:t>What’s On Your Plate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Fill in your plate with all </a:t>
            </a:r>
            <a:r>
              <a:rPr lang="en-US" dirty="0" smtClean="0">
                <a:latin typeface="Arial"/>
                <a:cs typeface="Arial"/>
              </a:rPr>
              <a:t>your professional </a:t>
            </a:r>
            <a:r>
              <a:rPr lang="en-US" dirty="0">
                <a:latin typeface="Arial"/>
                <a:cs typeface="Arial"/>
              </a:rPr>
              <a:t>and personal obligations, responsibilities, initiatives, and goals</a:t>
            </a:r>
          </a:p>
          <a:p>
            <a:r>
              <a:rPr lang="en-US" dirty="0">
                <a:latin typeface="Arial"/>
                <a:cs typeface="Arial"/>
              </a:rPr>
              <a:t>At your table, share these (if you don’t know everyone, do introductions, too)</a:t>
            </a:r>
          </a:p>
          <a:p>
            <a:r>
              <a:rPr lang="en-US" dirty="0">
                <a:latin typeface="Arial"/>
                <a:cs typeface="Arial"/>
              </a:rPr>
              <a:t>After everyone has shared, make a generalization(s) </a:t>
            </a:r>
            <a:r>
              <a:rPr lang="en-US" dirty="0" smtClean="0">
                <a:latin typeface="Arial"/>
                <a:cs typeface="Arial"/>
              </a:rPr>
              <a:t>about</a:t>
            </a:r>
            <a:br>
              <a:rPr lang="en-US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“what’s </a:t>
            </a:r>
            <a:r>
              <a:rPr lang="en-US" dirty="0">
                <a:latin typeface="Arial"/>
                <a:cs typeface="Arial"/>
              </a:rPr>
              <a:t>on </a:t>
            </a:r>
            <a:r>
              <a:rPr lang="en-US" dirty="0" smtClean="0">
                <a:latin typeface="Arial"/>
                <a:cs typeface="Arial"/>
              </a:rPr>
              <a:t>our </a:t>
            </a:r>
            <a:r>
              <a:rPr lang="en-US" dirty="0">
                <a:latin typeface="Arial"/>
                <a:cs typeface="Arial"/>
              </a:rPr>
              <a:t>plates”</a:t>
            </a:r>
          </a:p>
          <a:p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204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4234937"/>
            <a:ext cx="8343900" cy="193899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  <a:t>Where students make decisions about what they learn and how they learn it.</a:t>
            </a:r>
          </a:p>
        </p:txBody>
      </p:sp>
    </p:spTree>
    <p:extLst>
      <p:ext uri="{BB962C8B-B14F-4D97-AF65-F5344CB8AC3E}">
        <p14:creationId xmlns:p14="http://schemas.microsoft.com/office/powerpoint/2010/main" val="4160344724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4542713"/>
            <a:ext cx="8343900" cy="132343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  <a:t>Where the 4Cs are embedded in the 3Rs.</a:t>
            </a:r>
          </a:p>
        </p:txBody>
      </p:sp>
    </p:spTree>
    <p:extLst>
      <p:ext uri="{BB962C8B-B14F-4D97-AF65-F5344CB8AC3E}">
        <p14:creationId xmlns:p14="http://schemas.microsoft.com/office/powerpoint/2010/main" val="1122540482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4234937"/>
            <a:ext cx="8343900" cy="193899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  <a:t>Where it’s about the student's future rather than the adults’ past.</a:t>
            </a:r>
          </a:p>
        </p:txBody>
      </p:sp>
    </p:spTree>
    <p:extLst>
      <p:ext uri="{BB962C8B-B14F-4D97-AF65-F5344CB8AC3E}">
        <p14:creationId xmlns:p14="http://schemas.microsoft.com/office/powerpoint/2010/main" val="2826445437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56234" y="0"/>
            <a:ext cx="458776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38700" y="3927159"/>
            <a:ext cx="4038600" cy="255454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  <a:t>That’s what our schools should be like!</a:t>
            </a:r>
          </a:p>
        </p:txBody>
      </p:sp>
    </p:spTree>
    <p:extLst>
      <p:ext uri="{BB962C8B-B14F-4D97-AF65-F5344CB8AC3E}">
        <p14:creationId xmlns:p14="http://schemas.microsoft.com/office/powerpoint/2010/main" val="4084476348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4572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0" y="0"/>
            <a:ext cx="4572000" cy="3429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4916" y="3429000"/>
            <a:ext cx="4572000" cy="342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56234" y="3429000"/>
            <a:ext cx="4587766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1345287"/>
            <a:ext cx="4038600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  <a:t>Standards</a:t>
            </a:r>
            <a:endParaRPr lang="en-US" sz="4000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38700" y="1037511"/>
            <a:ext cx="4038600" cy="132343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  <a:t>Professional</a:t>
            </a:r>
            <a:b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</a:br>
            <a: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  <a:t>Practice</a:t>
            </a:r>
            <a:endParaRPr lang="en-US" sz="4000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600" y="4850487"/>
            <a:ext cx="4038600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  <a:t>Data</a:t>
            </a:r>
            <a:endParaRPr lang="en-US" sz="4000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38700" y="4850487"/>
            <a:ext cx="4038600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  <a:t>Culture</a:t>
            </a:r>
          </a:p>
        </p:txBody>
      </p:sp>
    </p:spTree>
    <p:extLst>
      <p:ext uri="{BB962C8B-B14F-4D97-AF65-F5344CB8AC3E}">
        <p14:creationId xmlns:p14="http://schemas.microsoft.com/office/powerpoint/2010/main" val="2000792334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Another Way To Look at the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RTTT Road Map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RTTT “textbook”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77" y="2220469"/>
            <a:ext cx="3065010" cy="19832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487" y="2376684"/>
            <a:ext cx="2389498" cy="309429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37" y="4399658"/>
            <a:ext cx="3065010" cy="189638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3788619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0109" y="1104122"/>
            <a:ext cx="7370285" cy="487176"/>
          </a:xfrm>
          <a:extLst/>
        </p:spPr>
        <p:txBody>
          <a:bodyPr rtlCol="0">
            <a:normAutofit fontScale="92500" lnSpcReduction="20000"/>
          </a:bodyPr>
          <a:lstStyle/>
          <a:p>
            <a:pPr marL="68580" indent="0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None/>
              <a:defRPr/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Race To The Top Road Map</a:t>
            </a: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248400"/>
            <a:ext cx="4038600" cy="457200"/>
          </a:xfrm>
          <a:ln>
            <a:miter lim="800000"/>
            <a:headEnd/>
            <a:tailEnd/>
          </a:ln>
        </p:spPr>
        <p:txBody>
          <a:bodyPr rtlCol="0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D906ACA2-8341-4828-AA6A-C13A11D2E695}" type="slidenum">
              <a:rPr lang="en-US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46</a:t>
            </a:fld>
            <a:endParaRPr lang="en-US" dirty="0">
              <a:solidFill>
                <a:schemeClr val="bg2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80655" y="3823855"/>
            <a:ext cx="1579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89"/>
          <a:stretch/>
        </p:blipFill>
        <p:spPr bwMode="auto">
          <a:xfrm>
            <a:off x="977112" y="1753753"/>
            <a:ext cx="7252486" cy="4567875"/>
          </a:xfrm>
          <a:prstGeom prst="rect">
            <a:avLst/>
          </a:prstGeom>
          <a:noFill/>
          <a:ln w="9525" cap="flat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 rot="1389060">
            <a:off x="2636293" y="2608371"/>
            <a:ext cx="25116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Cooper Black" pitchFamily="18" charset="0"/>
              </a:rPr>
              <a:t>Where are</a:t>
            </a:r>
            <a:br>
              <a:rPr lang="en-US" sz="3200" b="1" dirty="0" smtClean="0">
                <a:solidFill>
                  <a:srgbClr val="FF0000"/>
                </a:solidFill>
                <a:latin typeface="Cooper Black" pitchFamily="18" charset="0"/>
              </a:rPr>
            </a:br>
            <a:r>
              <a:rPr lang="en-US" sz="3200" b="1" dirty="0" smtClean="0">
                <a:solidFill>
                  <a:srgbClr val="FF0000"/>
                </a:solidFill>
                <a:latin typeface="Cooper Black" pitchFamily="18" charset="0"/>
              </a:rPr>
              <a:t>you now?</a:t>
            </a:r>
            <a:endParaRPr lang="en-US" sz="3200" b="1" dirty="0">
              <a:solidFill>
                <a:srgbClr val="FF0000"/>
              </a:solidFill>
              <a:latin typeface="Cooper Black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2553189" y="3441095"/>
            <a:ext cx="1317160" cy="81939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70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rol 1"/>
          <p:cNvSpPr>
            <a:spLocks noChangeArrowheads="1" noChangeShapeType="1"/>
          </p:cNvSpPr>
          <p:nvPr/>
        </p:nvSpPr>
        <p:spPr bwMode="auto">
          <a:xfrm>
            <a:off x="3159125" y="3706813"/>
            <a:ext cx="6278563" cy="6599237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" name="Control 1"/>
          <p:cNvSpPr>
            <a:spLocks noChangeArrowheads="1" noChangeShapeType="1"/>
          </p:cNvSpPr>
          <p:nvPr/>
        </p:nvSpPr>
        <p:spPr bwMode="auto">
          <a:xfrm>
            <a:off x="1239838" y="3400425"/>
            <a:ext cx="9188450" cy="5183188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4294967295"/>
          </p:nvPr>
        </p:nvSpPr>
        <p:spPr>
          <a:xfrm>
            <a:off x="910109" y="1104122"/>
            <a:ext cx="7370285" cy="487176"/>
          </a:xfrm>
          <a:prstGeom prst="rect">
            <a:avLst/>
          </a:prstGeom>
          <a:extLst/>
        </p:spPr>
        <p:txBody>
          <a:bodyPr rtlCol="0">
            <a:normAutofit fontScale="92500" lnSpcReduction="20000"/>
          </a:bodyPr>
          <a:lstStyle/>
          <a:p>
            <a:pPr marL="68580" indent="0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None/>
              <a:defRPr/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Introducing the “textbook”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626" y="2076093"/>
            <a:ext cx="2895600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012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rol 1"/>
          <p:cNvSpPr>
            <a:spLocks noChangeArrowheads="1" noChangeShapeType="1"/>
          </p:cNvSpPr>
          <p:nvPr/>
        </p:nvSpPr>
        <p:spPr bwMode="auto">
          <a:xfrm>
            <a:off x="3159125" y="3706813"/>
            <a:ext cx="6278563" cy="6599237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" name="Control 1"/>
          <p:cNvSpPr>
            <a:spLocks noChangeArrowheads="1" noChangeShapeType="1"/>
          </p:cNvSpPr>
          <p:nvPr/>
        </p:nvSpPr>
        <p:spPr bwMode="auto">
          <a:xfrm>
            <a:off x="1239838" y="3400425"/>
            <a:ext cx="9188450" cy="5183188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4294967295"/>
          </p:nvPr>
        </p:nvSpPr>
        <p:spPr>
          <a:xfrm>
            <a:off x="910109" y="1104122"/>
            <a:ext cx="7370285" cy="487176"/>
          </a:xfrm>
          <a:prstGeom prst="rect">
            <a:avLst/>
          </a:prstGeom>
          <a:extLst/>
        </p:spPr>
        <p:txBody>
          <a:bodyPr rtlCol="0">
            <a:normAutofit fontScale="92500" lnSpcReduction="20000"/>
          </a:bodyPr>
          <a:lstStyle/>
          <a:p>
            <a:pPr marL="68580" indent="0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None/>
              <a:defRPr/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Introducing the “textbook”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876" y="2076093"/>
            <a:ext cx="2895600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1321926">
            <a:off x="5934730" y="2064073"/>
            <a:ext cx="1594756" cy="1452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 rot="493932">
            <a:off x="6174581" y="2164407"/>
            <a:ext cx="12489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Intro to PLC</a:t>
            </a:r>
            <a:endParaRPr lang="en-US" sz="12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529" y="3950930"/>
            <a:ext cx="1994312" cy="2283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61184" y="4441371"/>
            <a:ext cx="14689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DuFour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Hattie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Deming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635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rved Down Arrow 2"/>
          <p:cNvSpPr/>
          <p:nvPr/>
        </p:nvSpPr>
        <p:spPr>
          <a:xfrm rot="7210456">
            <a:off x="5624007" y="3159968"/>
            <a:ext cx="2216202" cy="1316449"/>
          </a:xfrm>
          <a:prstGeom prst="curvedDownArrow">
            <a:avLst>
              <a:gd name="adj1" fmla="val 25000"/>
              <a:gd name="adj2" fmla="val 47272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Control 1"/>
          <p:cNvSpPr>
            <a:spLocks noChangeArrowheads="1" noChangeShapeType="1"/>
          </p:cNvSpPr>
          <p:nvPr/>
        </p:nvSpPr>
        <p:spPr bwMode="auto">
          <a:xfrm>
            <a:off x="3159125" y="3706813"/>
            <a:ext cx="6278563" cy="6599237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4294967295"/>
          </p:nvPr>
        </p:nvSpPr>
        <p:spPr>
          <a:xfrm>
            <a:off x="910109" y="1104122"/>
            <a:ext cx="7370285" cy="487176"/>
          </a:xfrm>
          <a:prstGeom prst="rect">
            <a:avLst/>
          </a:prstGeom>
          <a:extLst/>
        </p:spPr>
        <p:txBody>
          <a:bodyPr rtlCol="0">
            <a:normAutofit fontScale="92500" lnSpcReduction="20000"/>
          </a:bodyPr>
          <a:lstStyle/>
          <a:p>
            <a:pPr marL="68580" indent="0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None/>
              <a:defRPr/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Introducing the “textbook”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876" y="2076093"/>
            <a:ext cx="2895600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5934730" y="2064073"/>
            <a:ext cx="1594756" cy="1452519"/>
            <a:chOff x="5934730" y="2064073"/>
            <a:chExt cx="1594756" cy="1452519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1321926">
              <a:off x="5934730" y="2064073"/>
              <a:ext cx="1594756" cy="14525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 rot="493932">
              <a:off x="6174581" y="2164407"/>
              <a:ext cx="124892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Intro to PLC</a:t>
              </a:r>
              <a:endParaRPr lang="en-US" sz="1200" b="1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4831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/>
                <a:cs typeface="Arial"/>
              </a:rPr>
              <a:t>Here We Are: 9 Components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"/>
                <a:cs typeface="Arial"/>
              </a:rPr>
              <a:t>New York State Teaching Standards and Leadership Standards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"/>
                <a:cs typeface="Arial"/>
              </a:rPr>
              <a:t>Evidence-based observation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"/>
                <a:cs typeface="Arial"/>
              </a:rPr>
              <a:t>Application and use of Student Growth Percentile and VA Growth Model data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"/>
                <a:cs typeface="Arial"/>
              </a:rPr>
              <a:t>Application and use of the State-approved teacher or principal rubrics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"/>
                <a:cs typeface="Arial"/>
              </a:rPr>
              <a:t>Application and use of any assessment tools used to evaluate teachers and principals </a:t>
            </a:r>
          </a:p>
        </p:txBody>
      </p:sp>
    </p:spTree>
    <p:extLst>
      <p:ext uri="{BB962C8B-B14F-4D97-AF65-F5344CB8AC3E}">
        <p14:creationId xmlns:p14="http://schemas.microsoft.com/office/powerpoint/2010/main" val="356212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 rot="4891349">
            <a:off x="4128356" y="2159627"/>
            <a:ext cx="1594756" cy="1452519"/>
            <a:chOff x="5934730" y="2064073"/>
            <a:chExt cx="1594756" cy="1452519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1321926">
              <a:off x="5934730" y="2064073"/>
              <a:ext cx="1594756" cy="14525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 rot="493932">
              <a:off x="6174581" y="2164407"/>
              <a:ext cx="124892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Intro to PLC</a:t>
              </a:r>
              <a:endParaRPr lang="en-US" sz="1200" b="1" dirty="0"/>
            </a:p>
          </p:txBody>
        </p:sp>
      </p:grpSp>
      <p:sp>
        <p:nvSpPr>
          <p:cNvPr id="4" name="Control 1"/>
          <p:cNvSpPr>
            <a:spLocks noChangeArrowheads="1" noChangeShapeType="1"/>
          </p:cNvSpPr>
          <p:nvPr/>
        </p:nvSpPr>
        <p:spPr bwMode="auto">
          <a:xfrm>
            <a:off x="3159125" y="3706813"/>
            <a:ext cx="6278563" cy="6599237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" name="Control 1"/>
          <p:cNvSpPr>
            <a:spLocks noChangeArrowheads="1" noChangeShapeType="1"/>
          </p:cNvSpPr>
          <p:nvPr/>
        </p:nvSpPr>
        <p:spPr bwMode="auto">
          <a:xfrm>
            <a:off x="1239838" y="3400425"/>
            <a:ext cx="9188450" cy="5183188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4294967295"/>
          </p:nvPr>
        </p:nvSpPr>
        <p:spPr>
          <a:xfrm>
            <a:off x="910109" y="1104122"/>
            <a:ext cx="7370285" cy="487176"/>
          </a:xfrm>
          <a:prstGeom prst="rect">
            <a:avLst/>
          </a:prstGeom>
          <a:extLst/>
        </p:spPr>
        <p:txBody>
          <a:bodyPr rtlCol="0">
            <a:normAutofit fontScale="92500" lnSpcReduction="20000"/>
          </a:bodyPr>
          <a:lstStyle/>
          <a:p>
            <a:pPr marL="68580" indent="0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None/>
              <a:defRPr/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Introducing the “textbook”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876" y="2076093"/>
            <a:ext cx="2895600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783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rol 1"/>
          <p:cNvSpPr>
            <a:spLocks noChangeArrowheads="1" noChangeShapeType="1"/>
          </p:cNvSpPr>
          <p:nvPr/>
        </p:nvSpPr>
        <p:spPr bwMode="auto">
          <a:xfrm>
            <a:off x="3159125" y="3706813"/>
            <a:ext cx="6278563" cy="6599237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" name="Control 1"/>
          <p:cNvSpPr>
            <a:spLocks noChangeArrowheads="1" noChangeShapeType="1"/>
          </p:cNvSpPr>
          <p:nvPr/>
        </p:nvSpPr>
        <p:spPr bwMode="auto">
          <a:xfrm>
            <a:off x="1239838" y="3400425"/>
            <a:ext cx="9188450" cy="5183188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4294967295"/>
          </p:nvPr>
        </p:nvSpPr>
        <p:spPr>
          <a:xfrm>
            <a:off x="910109" y="1104122"/>
            <a:ext cx="7370285" cy="487176"/>
          </a:xfrm>
          <a:prstGeom prst="rect">
            <a:avLst/>
          </a:prstGeom>
          <a:extLst/>
        </p:spPr>
        <p:txBody>
          <a:bodyPr rtlCol="0">
            <a:normAutofit fontScale="92500" lnSpcReduction="20000"/>
          </a:bodyPr>
          <a:lstStyle/>
          <a:p>
            <a:pPr marL="68580" indent="0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None/>
              <a:defRPr/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Introducing the “textbook”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876" y="2076093"/>
            <a:ext cx="2895600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1321926">
            <a:off x="5934730" y="2064073"/>
            <a:ext cx="1594756" cy="1452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 rot="493932">
            <a:off x="6016747" y="2097164"/>
            <a:ext cx="16199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spc="-100" dirty="0" smtClean="0"/>
              <a:t>Assessment Overview</a:t>
            </a:r>
            <a:endParaRPr lang="en-US" sz="1200" b="1" spc="-1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529" y="3950930"/>
            <a:ext cx="1994312" cy="2283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161184" y="4441371"/>
            <a:ext cx="14689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DuFour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Stiggins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Wiliam</a:t>
            </a:r>
          </a:p>
          <a:p>
            <a:pPr algn="ctr"/>
            <a:endParaRPr lang="en-US" b="1" dirty="0" smtClean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141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rol 1"/>
          <p:cNvSpPr>
            <a:spLocks noChangeArrowheads="1" noChangeShapeType="1"/>
          </p:cNvSpPr>
          <p:nvPr/>
        </p:nvSpPr>
        <p:spPr bwMode="auto">
          <a:xfrm>
            <a:off x="3159125" y="3706813"/>
            <a:ext cx="6278563" cy="6599237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" name="Control 1"/>
          <p:cNvSpPr>
            <a:spLocks noChangeArrowheads="1" noChangeShapeType="1"/>
          </p:cNvSpPr>
          <p:nvPr/>
        </p:nvSpPr>
        <p:spPr bwMode="auto">
          <a:xfrm>
            <a:off x="1239838" y="3400425"/>
            <a:ext cx="9188450" cy="5183188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4294967295"/>
          </p:nvPr>
        </p:nvSpPr>
        <p:spPr>
          <a:xfrm>
            <a:off x="910109" y="1104122"/>
            <a:ext cx="7370285" cy="487176"/>
          </a:xfrm>
          <a:prstGeom prst="rect">
            <a:avLst/>
          </a:prstGeom>
          <a:extLst/>
        </p:spPr>
        <p:txBody>
          <a:bodyPr rtlCol="0">
            <a:normAutofit fontScale="92500" lnSpcReduction="20000"/>
          </a:bodyPr>
          <a:lstStyle/>
          <a:p>
            <a:pPr marL="68580" indent="0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None/>
              <a:defRPr/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Introducing the “textbook”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876" y="2076093"/>
            <a:ext cx="2895600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1321926">
            <a:off x="5934730" y="2064073"/>
            <a:ext cx="1594756" cy="1452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 rot="493932">
            <a:off x="6016747" y="2097164"/>
            <a:ext cx="16199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spc="-100" dirty="0" smtClean="0"/>
              <a:t>What’s Most Important</a:t>
            </a:r>
            <a:endParaRPr lang="en-US" sz="1200" b="1" spc="-1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529" y="3950930"/>
            <a:ext cx="1994312" cy="2283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161184" y="4441371"/>
            <a:ext cx="14689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Marzano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Ainsworth</a:t>
            </a:r>
          </a:p>
          <a:p>
            <a:pPr algn="ctr"/>
            <a:endParaRPr lang="en-US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174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rol 1"/>
          <p:cNvSpPr>
            <a:spLocks noChangeArrowheads="1" noChangeShapeType="1"/>
          </p:cNvSpPr>
          <p:nvPr/>
        </p:nvSpPr>
        <p:spPr bwMode="auto">
          <a:xfrm>
            <a:off x="3159125" y="3706813"/>
            <a:ext cx="6278563" cy="6599237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" name="Control 1"/>
          <p:cNvSpPr>
            <a:spLocks noChangeArrowheads="1" noChangeShapeType="1"/>
          </p:cNvSpPr>
          <p:nvPr/>
        </p:nvSpPr>
        <p:spPr bwMode="auto">
          <a:xfrm>
            <a:off x="1239838" y="3400425"/>
            <a:ext cx="9188450" cy="5183188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4294967295"/>
          </p:nvPr>
        </p:nvSpPr>
        <p:spPr>
          <a:xfrm>
            <a:off x="910109" y="1104122"/>
            <a:ext cx="7370285" cy="487176"/>
          </a:xfrm>
          <a:prstGeom prst="rect">
            <a:avLst/>
          </a:prstGeom>
          <a:extLst/>
        </p:spPr>
        <p:txBody>
          <a:bodyPr rtlCol="0">
            <a:normAutofit fontScale="92500" lnSpcReduction="20000"/>
          </a:bodyPr>
          <a:lstStyle/>
          <a:p>
            <a:pPr marL="68580" indent="0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None/>
              <a:defRPr/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Introducing the “textbook”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876" y="2076093"/>
            <a:ext cx="2895600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1321926">
            <a:off x="5934730" y="2064073"/>
            <a:ext cx="1594756" cy="1452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 rot="493932">
            <a:off x="6016747" y="2097164"/>
            <a:ext cx="16199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spc="-100" dirty="0" smtClean="0"/>
              <a:t>Unpacking</a:t>
            </a:r>
            <a:endParaRPr lang="en-US" sz="1200" b="1" spc="-1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529" y="3950930"/>
            <a:ext cx="1994312" cy="2283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161184" y="4441371"/>
            <a:ext cx="14689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Marzano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Wiggins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McTighe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Ainsworth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390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rol 1"/>
          <p:cNvSpPr>
            <a:spLocks noChangeArrowheads="1" noChangeShapeType="1"/>
          </p:cNvSpPr>
          <p:nvPr/>
        </p:nvSpPr>
        <p:spPr bwMode="auto">
          <a:xfrm>
            <a:off x="3159125" y="3706813"/>
            <a:ext cx="6278563" cy="6599237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" name="Control 1"/>
          <p:cNvSpPr>
            <a:spLocks noChangeArrowheads="1" noChangeShapeType="1"/>
          </p:cNvSpPr>
          <p:nvPr/>
        </p:nvSpPr>
        <p:spPr bwMode="auto">
          <a:xfrm>
            <a:off x="1239838" y="3400425"/>
            <a:ext cx="9188450" cy="5183188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4294967295"/>
          </p:nvPr>
        </p:nvSpPr>
        <p:spPr>
          <a:xfrm>
            <a:off x="910109" y="1104122"/>
            <a:ext cx="7370285" cy="487176"/>
          </a:xfrm>
          <a:prstGeom prst="rect">
            <a:avLst/>
          </a:prstGeom>
          <a:extLst/>
        </p:spPr>
        <p:txBody>
          <a:bodyPr rtlCol="0">
            <a:normAutofit fontScale="92500" lnSpcReduction="20000"/>
          </a:bodyPr>
          <a:lstStyle/>
          <a:p>
            <a:pPr marL="68580" indent="0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None/>
              <a:defRPr/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Introducing the “textbook”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876" y="2076093"/>
            <a:ext cx="2895600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1321926">
            <a:off x="5934730" y="2064073"/>
            <a:ext cx="1594756" cy="1452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 rot="493932">
            <a:off x="6016747" y="2097164"/>
            <a:ext cx="16199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spc="-100" dirty="0" smtClean="0"/>
              <a:t>Assessment Design</a:t>
            </a:r>
            <a:endParaRPr lang="en-US" sz="1200" b="1" spc="-1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529" y="3950930"/>
            <a:ext cx="1994312" cy="2283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161184" y="4441371"/>
            <a:ext cx="14689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Reeves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Ainsworth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Marzano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Stiggins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Popham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259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rol 1"/>
          <p:cNvSpPr>
            <a:spLocks noChangeArrowheads="1" noChangeShapeType="1"/>
          </p:cNvSpPr>
          <p:nvPr/>
        </p:nvSpPr>
        <p:spPr bwMode="auto">
          <a:xfrm>
            <a:off x="3159125" y="3706813"/>
            <a:ext cx="6278563" cy="6599237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" name="Control 1"/>
          <p:cNvSpPr>
            <a:spLocks noChangeArrowheads="1" noChangeShapeType="1"/>
          </p:cNvSpPr>
          <p:nvPr/>
        </p:nvSpPr>
        <p:spPr bwMode="auto">
          <a:xfrm>
            <a:off x="1239838" y="3400425"/>
            <a:ext cx="9188450" cy="5183188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4294967295"/>
          </p:nvPr>
        </p:nvSpPr>
        <p:spPr>
          <a:xfrm>
            <a:off x="910109" y="1104122"/>
            <a:ext cx="7370285" cy="487176"/>
          </a:xfrm>
          <a:prstGeom prst="rect">
            <a:avLst/>
          </a:prstGeom>
          <a:extLst/>
        </p:spPr>
        <p:txBody>
          <a:bodyPr rtlCol="0">
            <a:normAutofit fontScale="92500" lnSpcReduction="20000"/>
          </a:bodyPr>
          <a:lstStyle/>
          <a:p>
            <a:pPr marL="68580" indent="0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None/>
              <a:defRPr/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Introducing the “textbook”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876" y="2076093"/>
            <a:ext cx="2895600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1321926">
            <a:off x="5934730" y="2064073"/>
            <a:ext cx="1594756" cy="1452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 rot="493932">
            <a:off x="5944985" y="2104285"/>
            <a:ext cx="17194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spc="-100" dirty="0" smtClean="0"/>
              <a:t>Unit Planning &amp; Mapping</a:t>
            </a:r>
            <a:endParaRPr lang="en-US" sz="1200" b="1" spc="-1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529" y="3950930"/>
            <a:ext cx="1994312" cy="2283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161184" y="4441371"/>
            <a:ext cx="14689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Covey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Wiggins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McTighe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p21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18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rol 1"/>
          <p:cNvSpPr>
            <a:spLocks noChangeArrowheads="1" noChangeShapeType="1"/>
          </p:cNvSpPr>
          <p:nvPr/>
        </p:nvSpPr>
        <p:spPr bwMode="auto">
          <a:xfrm>
            <a:off x="3159125" y="3706813"/>
            <a:ext cx="6278563" cy="6599237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" name="Control 1"/>
          <p:cNvSpPr>
            <a:spLocks noChangeArrowheads="1" noChangeShapeType="1"/>
          </p:cNvSpPr>
          <p:nvPr/>
        </p:nvSpPr>
        <p:spPr bwMode="auto">
          <a:xfrm>
            <a:off x="1239838" y="3400425"/>
            <a:ext cx="9188450" cy="5183188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4294967295"/>
          </p:nvPr>
        </p:nvSpPr>
        <p:spPr>
          <a:xfrm>
            <a:off x="910109" y="1104122"/>
            <a:ext cx="7370285" cy="487176"/>
          </a:xfrm>
          <a:prstGeom prst="rect">
            <a:avLst/>
          </a:prstGeom>
          <a:extLst/>
        </p:spPr>
        <p:txBody>
          <a:bodyPr rtlCol="0">
            <a:normAutofit fontScale="92500" lnSpcReduction="20000"/>
          </a:bodyPr>
          <a:lstStyle/>
          <a:p>
            <a:pPr marL="68580" indent="0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None/>
              <a:defRPr/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Introducing the “textbook”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876" y="2076093"/>
            <a:ext cx="2895600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1321926">
            <a:off x="5934730" y="2064073"/>
            <a:ext cx="1594756" cy="1452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 rot="493932">
            <a:off x="5944985" y="2104285"/>
            <a:ext cx="17194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spc="-100" dirty="0" smtClean="0"/>
              <a:t>Data-Based Action</a:t>
            </a:r>
            <a:endParaRPr lang="en-US" sz="1200" b="1" spc="-1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529" y="3950930"/>
            <a:ext cx="1994312" cy="2283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161184" y="4441371"/>
            <a:ext cx="14689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Schmoker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DuFour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Wellman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Lipton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602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rol 1"/>
          <p:cNvSpPr>
            <a:spLocks noChangeArrowheads="1" noChangeShapeType="1"/>
          </p:cNvSpPr>
          <p:nvPr/>
        </p:nvSpPr>
        <p:spPr bwMode="auto">
          <a:xfrm>
            <a:off x="3159125" y="3706813"/>
            <a:ext cx="6278563" cy="6599237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" name="Control 1"/>
          <p:cNvSpPr>
            <a:spLocks noChangeArrowheads="1" noChangeShapeType="1"/>
          </p:cNvSpPr>
          <p:nvPr/>
        </p:nvSpPr>
        <p:spPr bwMode="auto">
          <a:xfrm>
            <a:off x="1239838" y="3400425"/>
            <a:ext cx="9188450" cy="5183188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4294967295"/>
          </p:nvPr>
        </p:nvSpPr>
        <p:spPr>
          <a:xfrm>
            <a:off x="910109" y="1104122"/>
            <a:ext cx="7370285" cy="487176"/>
          </a:xfrm>
          <a:prstGeom prst="rect">
            <a:avLst/>
          </a:prstGeom>
          <a:extLst/>
        </p:spPr>
        <p:txBody>
          <a:bodyPr rtlCol="0">
            <a:normAutofit fontScale="92500" lnSpcReduction="20000"/>
          </a:bodyPr>
          <a:lstStyle/>
          <a:p>
            <a:pPr marL="68580" indent="0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None/>
              <a:defRPr/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Introducing the “textbook”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876" y="2076093"/>
            <a:ext cx="2895600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1321926">
            <a:off x="5934730" y="2064073"/>
            <a:ext cx="1594756" cy="1452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 rot="493932">
            <a:off x="5944985" y="2104285"/>
            <a:ext cx="17194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spc="-100" dirty="0" smtClean="0"/>
              <a:t>Involving Students</a:t>
            </a:r>
            <a:endParaRPr lang="en-US" sz="1200" b="1" spc="-1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529" y="3950930"/>
            <a:ext cx="1994312" cy="2283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161184" y="4441371"/>
            <a:ext cx="14689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Popham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Wiliam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Brookhart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Hattie</a:t>
            </a:r>
          </a:p>
          <a:p>
            <a:pPr algn="ctr"/>
            <a:endParaRPr lang="en-US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993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rol 1"/>
          <p:cNvSpPr>
            <a:spLocks noChangeArrowheads="1" noChangeShapeType="1"/>
          </p:cNvSpPr>
          <p:nvPr/>
        </p:nvSpPr>
        <p:spPr bwMode="auto">
          <a:xfrm>
            <a:off x="3159125" y="3706813"/>
            <a:ext cx="6278563" cy="6599237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" name="Control 1"/>
          <p:cNvSpPr>
            <a:spLocks noChangeArrowheads="1" noChangeShapeType="1"/>
          </p:cNvSpPr>
          <p:nvPr/>
        </p:nvSpPr>
        <p:spPr bwMode="auto">
          <a:xfrm>
            <a:off x="1239838" y="3400425"/>
            <a:ext cx="9188450" cy="5183188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4294967295"/>
          </p:nvPr>
        </p:nvSpPr>
        <p:spPr>
          <a:xfrm>
            <a:off x="910109" y="1104122"/>
            <a:ext cx="7370285" cy="487176"/>
          </a:xfrm>
          <a:prstGeom prst="rect">
            <a:avLst/>
          </a:prstGeom>
          <a:extLst/>
        </p:spPr>
        <p:txBody>
          <a:bodyPr rtlCol="0">
            <a:normAutofit fontScale="92500" lnSpcReduction="20000"/>
          </a:bodyPr>
          <a:lstStyle/>
          <a:p>
            <a:pPr marL="68580" indent="0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None/>
              <a:defRPr/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Introducing the “textbook”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876" y="2076093"/>
            <a:ext cx="2895600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1321926">
            <a:off x="5934730" y="2064073"/>
            <a:ext cx="1594756" cy="1452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 rot="493932">
            <a:off x="5944985" y="2104285"/>
            <a:ext cx="17194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spc="-100" dirty="0" smtClean="0"/>
              <a:t>Sustaining the Effort</a:t>
            </a:r>
            <a:endParaRPr lang="en-US" sz="1200" b="1" spc="-1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529" y="3950930"/>
            <a:ext cx="1994312" cy="2283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161184" y="4441371"/>
            <a:ext cx="14689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DuFour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Newmann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Deming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0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/>
                <a:cs typeface="Arial"/>
              </a:rPr>
              <a:t>Remember that Plate?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Arial"/>
              <a:cs typeface="Arial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850" y="2825750"/>
            <a:ext cx="2908300" cy="168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4665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/>
                <a:cs typeface="Arial"/>
              </a:rPr>
              <a:t>Here We Are: 9 Components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 startAt="6"/>
            </a:pPr>
            <a:r>
              <a:rPr lang="en-US" dirty="0" smtClean="0">
                <a:latin typeface="Arial"/>
                <a:cs typeface="Arial"/>
              </a:rPr>
              <a:t>Application </a:t>
            </a:r>
            <a:r>
              <a:rPr lang="en-US" dirty="0">
                <a:latin typeface="Arial"/>
                <a:cs typeface="Arial"/>
              </a:rPr>
              <a:t>and use of State-approved locally selected measures of student achievement 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en-US" dirty="0">
                <a:latin typeface="Arial"/>
                <a:cs typeface="Arial"/>
              </a:rPr>
              <a:t>Use of the Statewide Instructional Reporting System 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en-US" dirty="0">
                <a:latin typeface="Arial"/>
                <a:cs typeface="Arial"/>
              </a:rPr>
              <a:t>Scoring methodology used to evaluate teachers and principals 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en-US" dirty="0">
                <a:latin typeface="Arial"/>
                <a:cs typeface="Arial"/>
              </a:rPr>
              <a:t>Specific considerations in evaluating teachers and principals of ELLs and students with disabilities </a:t>
            </a:r>
          </a:p>
        </p:txBody>
      </p:sp>
    </p:spTree>
    <p:extLst>
      <p:ext uri="{BB962C8B-B14F-4D97-AF65-F5344CB8AC3E}">
        <p14:creationId xmlns:p14="http://schemas.microsoft.com/office/powerpoint/2010/main" val="2072031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73183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latin typeface="Arial"/>
                <a:cs typeface="Arial"/>
              </a:rPr>
              <a:t>But how is it adding too much to our plates to…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Arial"/>
              <a:cs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" y="2068648"/>
            <a:ext cx="7285353" cy="4206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0505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73183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latin typeface="Arial"/>
                <a:cs typeface="Arial"/>
              </a:rPr>
              <a:t>Be clear about what we expect children to learn…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Arial"/>
              <a:cs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591" y="2068658"/>
            <a:ext cx="6556817" cy="3785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281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73183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latin typeface="Arial"/>
                <a:cs typeface="Arial"/>
              </a:rPr>
              <a:t>Use assessment and data to nurture and guide learning…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Arial"/>
              <a:cs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859" y="2392498"/>
            <a:ext cx="5828282" cy="3365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376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73183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latin typeface="Arial"/>
                <a:cs typeface="Arial"/>
              </a:rPr>
              <a:t>Try to become a better</a:t>
            </a:r>
            <a:br>
              <a:rPr lang="en-US" b="1" dirty="0" smtClean="0">
                <a:latin typeface="Arial"/>
                <a:cs typeface="Arial"/>
              </a:rPr>
            </a:br>
            <a:r>
              <a:rPr lang="en-US" b="1" dirty="0" smtClean="0">
                <a:latin typeface="Arial"/>
                <a:cs typeface="Arial"/>
              </a:rPr>
              <a:t>teacher or leader…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Arial"/>
              <a:cs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126" y="2563948"/>
            <a:ext cx="5099747" cy="2944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532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73183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latin typeface="Arial"/>
                <a:cs typeface="Arial"/>
              </a:rPr>
              <a:t>Work collaboratively to prepare students for their future?</a:t>
            </a:r>
            <a:endParaRPr lang="en-US" b="1" dirty="0">
              <a:latin typeface="Arial"/>
              <a:cs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394" y="3116398"/>
            <a:ext cx="4371212" cy="252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607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731837"/>
            <a:ext cx="8229600" cy="1697037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latin typeface="Arial"/>
                <a:cs typeface="Arial"/>
              </a:rPr>
              <a:t>Are we adding to our plates or is this the way we should already be doing business?</a:t>
            </a:r>
            <a:endParaRPr lang="en-US" b="1" dirty="0">
              <a:latin typeface="Arial"/>
              <a:cs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3602173"/>
            <a:ext cx="3642676" cy="2103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916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5322888"/>
            <a:ext cx="8229600" cy="11430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  <a:latin typeface="Arial"/>
                <a:cs typeface="Arial"/>
              </a:rPr>
              <a:t>School can be a jungle…</a:t>
            </a:r>
            <a:endParaRPr lang="en-US" sz="48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221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4209"/>
            <a:ext cx="7772400" cy="256125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REMEMBER, APPR is only PART of Race To The Top and the Regents Reform Agenda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3977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/>
                <a:cs typeface="Arial"/>
              </a:rPr>
              <a:t>Professional Practice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Arial"/>
              <a:cs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876425"/>
            <a:ext cx="5715000" cy="417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558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Content Placeholder 2"/>
          <p:cNvSpPr>
            <a:spLocks noGrp="1"/>
          </p:cNvSpPr>
          <p:nvPr>
            <p:ph idx="1"/>
          </p:nvPr>
        </p:nvSpPr>
        <p:spPr>
          <a:xfrm>
            <a:off x="936434" y="1233889"/>
            <a:ext cx="7105880" cy="4983396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en-US" dirty="0" smtClean="0"/>
              <a:t>Imagine you are in the classroom of a highly effective teacher:</a:t>
            </a:r>
          </a:p>
          <a:p>
            <a:pPr lvl="1"/>
            <a:r>
              <a:rPr lang="en-US" sz="2400" dirty="0" smtClean="0"/>
              <a:t>What would you see?</a:t>
            </a:r>
          </a:p>
          <a:p>
            <a:pPr lvl="1"/>
            <a:r>
              <a:rPr lang="en-US" sz="2400" dirty="0" smtClean="0"/>
              <a:t>What would you hear?</a:t>
            </a:r>
          </a:p>
          <a:p>
            <a:pPr lvl="1"/>
            <a:r>
              <a:rPr lang="en-US" sz="2400" dirty="0" smtClean="0"/>
              <a:t>What would the students be doing or saying?</a:t>
            </a:r>
            <a:br>
              <a:rPr lang="en-US" sz="2400" dirty="0" smtClean="0"/>
            </a:br>
            <a:endParaRPr lang="en-US" sz="2400" dirty="0" smtClean="0"/>
          </a:p>
          <a:p>
            <a:pPr marL="68580" indent="0">
              <a:buNone/>
            </a:pPr>
            <a:r>
              <a:rPr lang="en-US" dirty="0" smtClean="0"/>
              <a:t>Individually, </a:t>
            </a:r>
            <a:r>
              <a:rPr lang="en-US" b="1" dirty="0" smtClean="0"/>
              <a:t>write</a:t>
            </a:r>
            <a:r>
              <a:rPr lang="en-US" dirty="0" smtClean="0"/>
              <a:t> one idea per post-it note.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58819" y="4773976"/>
            <a:ext cx="100394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82059" y="4773976"/>
            <a:ext cx="100394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05299" y="4773976"/>
            <a:ext cx="100394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28539" y="4773976"/>
            <a:ext cx="100394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51781" y="4773976"/>
            <a:ext cx="100394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295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/>
                <a:cs typeface="Arial"/>
              </a:rPr>
              <a:t>Here We Are: 9+ Components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10"/>
            </a:pPr>
            <a:r>
              <a:rPr lang="en-US" dirty="0" smtClean="0">
                <a:latin typeface="Arial"/>
                <a:cs typeface="Arial"/>
              </a:rPr>
              <a:t>Managing the APPR</a:t>
            </a:r>
          </a:p>
          <a:p>
            <a:pPr marL="514350" indent="-514350">
              <a:buFont typeface="+mj-lt"/>
              <a:buAutoNum type="arabicPeriod" startAt="10"/>
            </a:pPr>
            <a:r>
              <a:rPr lang="en-US" dirty="0" smtClean="0">
                <a:latin typeface="Arial"/>
                <a:cs typeface="Arial"/>
              </a:rPr>
              <a:t>Connecting it to Race To The Top</a:t>
            </a:r>
          </a:p>
          <a:p>
            <a:pPr marL="514350" indent="-514350">
              <a:buFont typeface="+mj-lt"/>
              <a:buAutoNum type="arabicPeriod" startAt="10"/>
            </a:pPr>
            <a:r>
              <a:rPr lang="en-US" dirty="0" smtClean="0">
                <a:latin typeface="Arial"/>
                <a:cs typeface="Arial"/>
              </a:rPr>
              <a:t>Increasing the likelihood that it makes a difference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019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Content Placeholder 2"/>
          <p:cNvSpPr>
            <a:spLocks noGrp="1"/>
          </p:cNvSpPr>
          <p:nvPr>
            <p:ph idx="1"/>
          </p:nvPr>
        </p:nvSpPr>
        <p:spPr>
          <a:xfrm>
            <a:off x="936433" y="685800"/>
            <a:ext cx="7381301" cy="1879294"/>
          </a:xfrm>
        </p:spPr>
        <p:txBody>
          <a:bodyPr>
            <a:noAutofit/>
          </a:bodyPr>
          <a:lstStyle/>
          <a:p>
            <a:pPr marL="68580" indent="0">
              <a:buNone/>
            </a:pPr>
            <a:r>
              <a:rPr lang="en-US" dirty="0" smtClean="0"/>
              <a:t>As a group, </a:t>
            </a:r>
            <a:r>
              <a:rPr lang="en-US" b="1" dirty="0" smtClean="0"/>
              <a:t>arrange</a:t>
            </a:r>
            <a:r>
              <a:rPr lang="en-US" dirty="0" smtClean="0"/>
              <a:t> the sticky notes in a way that makes sense, grou</a:t>
            </a:r>
            <a:r>
              <a:rPr lang="en-US" dirty="0"/>
              <a:t>p</a:t>
            </a:r>
            <a:r>
              <a:rPr lang="en-US" dirty="0" smtClean="0"/>
              <a:t>ing similar ideas together.</a:t>
            </a:r>
          </a:p>
        </p:txBody>
      </p:sp>
      <p:sp>
        <p:nvSpPr>
          <p:cNvPr id="30725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248400"/>
            <a:ext cx="4038600" cy="457200"/>
          </a:xfrm>
          <a:ln>
            <a:miter lim="800000"/>
            <a:headEnd/>
            <a:tailEnd/>
          </a:ln>
        </p:spPr>
        <p:txBody>
          <a:bodyPr rtlCol="0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1B1F2CB0-9E77-4764-AD3C-87C4F47B95F1}" type="slidenum">
              <a:rPr lang="en-US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70</a:t>
            </a:fld>
            <a:endParaRPr lang="en-US" dirty="0">
              <a:solidFill>
                <a:schemeClr val="bg2">
                  <a:lumMod val="60000"/>
                  <a:lumOff val="40000"/>
                </a:schemeClr>
              </a:solidFill>
              <a:latin typeface="+mn-lt"/>
            </a:endParaRPr>
          </a:p>
        </p:txBody>
      </p:sp>
      <p:pic>
        <p:nvPicPr>
          <p:cNvPr id="192514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35579" y="4773976"/>
            <a:ext cx="100394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30858" y="4155196"/>
            <a:ext cx="100394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32829" y="4717056"/>
            <a:ext cx="100394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51073" y="2934159"/>
            <a:ext cx="100394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91858" y="3391359"/>
            <a:ext cx="100394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53044" y="3754916"/>
            <a:ext cx="100394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46229" y="4248839"/>
            <a:ext cx="100394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07415" y="4612396"/>
            <a:ext cx="100394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72692" y="2858878"/>
            <a:ext cx="100394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67971" y="2240098"/>
            <a:ext cx="100394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69942" y="2801958"/>
            <a:ext cx="100394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71913" y="3248142"/>
            <a:ext cx="100394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67971" y="3411558"/>
            <a:ext cx="100394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22342" y="3945876"/>
            <a:ext cx="100394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37913" y="2401678"/>
            <a:ext cx="100394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3971" y="2565094"/>
            <a:ext cx="100394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418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552005" y="719600"/>
            <a:ext cx="7085645" cy="5463731"/>
            <a:chOff x="-552005" y="719600"/>
            <a:chExt cx="7085645" cy="5463731"/>
          </a:xfrm>
        </p:grpSpPr>
        <p:graphicFrame>
          <p:nvGraphicFramePr>
            <p:cNvPr id="2" name="Char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51064256"/>
                </p:ext>
              </p:extLst>
            </p:nvPr>
          </p:nvGraphicFramePr>
          <p:xfrm>
            <a:off x="-552005" y="719600"/>
            <a:ext cx="7085645" cy="546373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7" name="TextBox 6"/>
            <p:cNvSpPr txBox="1"/>
            <p:nvPr/>
          </p:nvSpPr>
          <p:spPr>
            <a:xfrm>
              <a:off x="539826" y="2942382"/>
              <a:ext cx="1935145" cy="5232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u="sng" dirty="0">
                  <a:solidFill>
                    <a:schemeClr val="bg1"/>
                  </a:solidFill>
                  <a:latin typeface="+mj-lt"/>
                </a:rPr>
                <a:t>Standard 7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chemeClr val="bg1"/>
                  </a:solidFill>
                  <a:latin typeface="+mj-lt"/>
                </a:rPr>
                <a:t>Professional Growth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783855" y="1222872"/>
            <a:ext cx="273218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Draw</a:t>
            </a:r>
            <a:r>
              <a:rPr lang="en-US" sz="2400" dirty="0" smtClean="0"/>
              <a:t> the pie on chart paper. </a:t>
            </a:r>
          </a:p>
          <a:p>
            <a:endParaRPr lang="en-US" sz="2400" dirty="0" smtClean="0"/>
          </a:p>
          <a:p>
            <a:r>
              <a:rPr lang="en-US" sz="2400" b="1" dirty="0" smtClean="0"/>
              <a:t>Label</a:t>
            </a:r>
            <a:r>
              <a:rPr lang="en-US" sz="2400" dirty="0" smtClean="0"/>
              <a:t> the slices.</a:t>
            </a:r>
          </a:p>
          <a:p>
            <a:endParaRPr lang="en-US" sz="2400" dirty="0"/>
          </a:p>
          <a:p>
            <a:r>
              <a:rPr lang="en-US" sz="2400" dirty="0" smtClean="0"/>
              <a:t>Now</a:t>
            </a:r>
            <a:r>
              <a:rPr lang="en-US" sz="2400" b="1" dirty="0" smtClean="0"/>
              <a:t> stick</a:t>
            </a:r>
            <a:r>
              <a:rPr lang="en-US" sz="2400" dirty="0" smtClean="0"/>
              <a:t> the sticky notes in the slice of the pie in which they belong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0826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ADA3CDA4-9017-4843-AED4-E1286A9E6401}" type="slidenum">
              <a:rPr lang="en-US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72</a:t>
            </a:fld>
            <a:endParaRPr lang="en-US" dirty="0">
              <a:solidFill>
                <a:schemeClr val="bg2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4294967295"/>
          </p:nvPr>
        </p:nvSpPr>
        <p:spPr>
          <a:xfrm>
            <a:off x="914400" y="914400"/>
            <a:ext cx="7458421" cy="489149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68580" indent="0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None/>
              <a:defRPr/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Standard 1: Knowledge of Students &amp; Student Learning</a:t>
            </a:r>
          </a:p>
          <a:p>
            <a:pPr lvl="1">
              <a:buClr>
                <a:schemeClr val="bg2">
                  <a:lumMod val="60000"/>
                  <a:lumOff val="40000"/>
                </a:schemeClr>
              </a:buClr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Knowledge of child development</a:t>
            </a:r>
          </a:p>
          <a:p>
            <a:pPr lvl="1">
              <a:buClr>
                <a:schemeClr val="bg2">
                  <a:lumMod val="60000"/>
                  <a:lumOff val="40000"/>
                </a:schemeClr>
              </a:buClr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Knowledge of research…</a:t>
            </a:r>
          </a:p>
          <a:p>
            <a:pPr lvl="1">
              <a:buClr>
                <a:schemeClr val="bg2">
                  <a:lumMod val="60000"/>
                  <a:lumOff val="40000"/>
                </a:schemeClr>
              </a:buClr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Knowledge of diverse learning needs</a:t>
            </a:r>
          </a:p>
          <a:p>
            <a:pPr lvl="1">
              <a:buClr>
                <a:schemeClr val="bg2">
                  <a:lumMod val="60000"/>
                  <a:lumOff val="40000"/>
                </a:schemeClr>
              </a:buClr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Knowledge of individual students</a:t>
            </a:r>
          </a:p>
          <a:p>
            <a:pPr lvl="1">
              <a:buClr>
                <a:schemeClr val="bg2">
                  <a:lumMod val="60000"/>
                  <a:lumOff val="40000"/>
                </a:schemeClr>
              </a:buClr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Knowledge of economic, social</a:t>
            </a:r>
          </a:p>
          <a:p>
            <a:pPr lvl="1">
              <a:buClr>
                <a:schemeClr val="bg2">
                  <a:lumMod val="60000"/>
                  <a:lumOff val="40000"/>
                </a:schemeClr>
              </a:buClr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Knowledge of technological literacy…</a:t>
            </a:r>
          </a:p>
          <a:p>
            <a:pPr marL="68580" indent="0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None/>
              <a:defRPr/>
            </a:pP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68580" indent="0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None/>
              <a:defRPr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94562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9752" y="4891490"/>
            <a:ext cx="2373767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846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ADA3CDA4-9017-4843-AED4-E1286A9E6401}" type="slidenum">
              <a:rPr lang="en-US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73</a:t>
            </a:fld>
            <a:endParaRPr lang="en-US" dirty="0">
              <a:solidFill>
                <a:schemeClr val="bg2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4294967295"/>
          </p:nvPr>
        </p:nvSpPr>
        <p:spPr>
          <a:xfrm>
            <a:off x="914400" y="914400"/>
            <a:ext cx="7458421" cy="489149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68580" indent="0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None/>
              <a:defRPr/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Standard 2: Knowledge of Content &amp; Instructional Planning</a:t>
            </a:r>
          </a:p>
          <a:p>
            <a:pPr lvl="1">
              <a:buClr>
                <a:schemeClr val="bg2">
                  <a:lumMod val="60000"/>
                  <a:lumOff val="40000"/>
                </a:schemeClr>
              </a:buClr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Knowledge of content…</a:t>
            </a:r>
          </a:p>
          <a:p>
            <a:pPr lvl="1">
              <a:buClr>
                <a:schemeClr val="bg2">
                  <a:lumMod val="60000"/>
                  <a:lumOff val="40000"/>
                </a:schemeClr>
              </a:buClr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Connect concepts across disciplines…</a:t>
            </a:r>
          </a:p>
          <a:p>
            <a:pPr lvl="1">
              <a:buClr>
                <a:schemeClr val="bg2">
                  <a:lumMod val="60000"/>
                  <a:lumOff val="40000"/>
                </a:schemeClr>
              </a:buClr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Uses a broad range of instructional strategies</a:t>
            </a:r>
          </a:p>
          <a:p>
            <a:pPr lvl="1">
              <a:buClr>
                <a:schemeClr val="bg2">
                  <a:lumMod val="60000"/>
                  <a:lumOff val="40000"/>
                </a:schemeClr>
              </a:buClr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Establishes goals &amp; expectations</a:t>
            </a:r>
          </a:p>
          <a:p>
            <a:pPr lvl="1">
              <a:buClr>
                <a:schemeClr val="bg2">
                  <a:lumMod val="60000"/>
                  <a:lumOff val="40000"/>
                </a:schemeClr>
              </a:buClr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Designs instruction</a:t>
            </a:r>
          </a:p>
          <a:p>
            <a:pPr lvl="1">
              <a:buClr>
                <a:schemeClr val="bg2">
                  <a:lumMod val="60000"/>
                  <a:lumOff val="40000"/>
                </a:schemeClr>
              </a:buClr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Evaluate / utilize resources</a:t>
            </a:r>
          </a:p>
          <a:p>
            <a:pPr marL="68580" indent="0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None/>
              <a:defRPr/>
            </a:pP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68580" indent="0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None/>
              <a:defRPr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9752" y="4891490"/>
            <a:ext cx="2373767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159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0EA59443-2EDD-4639-8583-E30722F53AC2}" type="slidenum">
              <a:rPr lang="en-US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74</a:t>
            </a:fld>
            <a:endParaRPr lang="en-US" dirty="0">
              <a:solidFill>
                <a:schemeClr val="bg2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34818" name="Rectangle 4"/>
          <p:cNvSpPr>
            <a:spLocks noGrp="1" noChangeArrowheads="1"/>
          </p:cNvSpPr>
          <p:nvPr>
            <p:ph sz="quarter" idx="4294967295"/>
          </p:nvPr>
        </p:nvSpPr>
        <p:spPr>
          <a:xfrm>
            <a:off x="914400" y="914400"/>
            <a:ext cx="7141066" cy="426352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en-US" b="1" dirty="0" smtClean="0"/>
              <a:t>Standard 3: Instructional Practice</a:t>
            </a:r>
          </a:p>
          <a:p>
            <a:pPr marL="457200" lvl="1" indent="0">
              <a:buNone/>
            </a:pPr>
            <a:r>
              <a:rPr lang="en-US" sz="2400" dirty="0" smtClean="0"/>
              <a:t>Research-based practices</a:t>
            </a:r>
          </a:p>
          <a:p>
            <a:pPr marL="457200" lvl="1" indent="0">
              <a:buNone/>
            </a:pPr>
            <a:r>
              <a:rPr lang="en-US" sz="2400" dirty="0" smtClean="0"/>
              <a:t>Communicates clearly…</a:t>
            </a:r>
          </a:p>
          <a:p>
            <a:pPr marL="457200" lvl="1" indent="0">
              <a:buNone/>
            </a:pPr>
            <a:r>
              <a:rPr lang="en-US" sz="2400" dirty="0" smtClean="0"/>
              <a:t>High expectations…</a:t>
            </a:r>
          </a:p>
          <a:p>
            <a:pPr marL="457200" lvl="1" indent="0">
              <a:buNone/>
            </a:pPr>
            <a:r>
              <a:rPr lang="en-US" sz="2400" dirty="0" smtClean="0"/>
              <a:t>Variety of instructional… to engage student</a:t>
            </a:r>
          </a:p>
          <a:p>
            <a:pPr marL="457200" lvl="1" indent="0">
              <a:buNone/>
            </a:pPr>
            <a:r>
              <a:rPr lang="en-US" sz="2400" dirty="0" smtClean="0"/>
              <a:t>Engage students in multi-disciplinary skills</a:t>
            </a:r>
          </a:p>
          <a:p>
            <a:pPr marL="457200" lvl="1" indent="0">
              <a:buNone/>
            </a:pPr>
            <a:r>
              <a:rPr lang="en-US" sz="2400" dirty="0" smtClean="0"/>
              <a:t>Monitor and assess progress</a:t>
            </a:r>
          </a:p>
          <a:p>
            <a:endParaRPr lang="en-US" dirty="0" smtClean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9752" y="4891490"/>
            <a:ext cx="2373767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57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ACFCB72F-DB14-49D9-AAAC-F96FD6D54F37}" type="slidenum">
              <a:rPr lang="en-US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75</a:t>
            </a:fld>
            <a:endParaRPr lang="en-US" dirty="0">
              <a:solidFill>
                <a:schemeClr val="bg2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4294967295"/>
          </p:nvPr>
        </p:nvSpPr>
        <p:spPr>
          <a:xfrm>
            <a:off x="914400" y="914400"/>
            <a:ext cx="7436386" cy="5302885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68580" indent="0">
              <a:buClr>
                <a:schemeClr val="tx1">
                  <a:lumMod val="75000"/>
                  <a:lumOff val="25000"/>
                </a:schemeClr>
              </a:buClr>
              <a:buNone/>
              <a:defRPr/>
            </a:pPr>
            <a:r>
              <a:rPr lang="en-US" b="1" dirty="0" smtClean="0"/>
              <a:t>Standard 4: The Learning Environment</a:t>
            </a:r>
          </a:p>
          <a:p>
            <a:pPr lvl="1">
              <a:buClr>
                <a:schemeClr val="bg2">
                  <a:lumMod val="60000"/>
                  <a:lumOff val="40000"/>
                </a:schemeClr>
              </a:buClr>
              <a:defRPr/>
            </a:pPr>
            <a:r>
              <a:rPr lang="en-US" dirty="0" smtClean="0"/>
              <a:t>Creates a respectful, safe and supportive environment</a:t>
            </a:r>
          </a:p>
          <a:p>
            <a:pPr lvl="1">
              <a:buClr>
                <a:schemeClr val="bg2">
                  <a:lumMod val="60000"/>
                  <a:lumOff val="40000"/>
                </a:schemeClr>
              </a:buClr>
              <a:defRPr/>
            </a:pPr>
            <a:r>
              <a:rPr lang="en-US" dirty="0" smtClean="0"/>
              <a:t>Creates an intellectually stimulating environment</a:t>
            </a:r>
          </a:p>
          <a:p>
            <a:pPr lvl="1">
              <a:buClr>
                <a:schemeClr val="bg2">
                  <a:lumMod val="60000"/>
                  <a:lumOff val="40000"/>
                </a:schemeClr>
              </a:buClr>
              <a:defRPr/>
            </a:pPr>
            <a:r>
              <a:rPr lang="en-US" dirty="0" smtClean="0"/>
              <a:t>Manages the learning environment</a:t>
            </a:r>
          </a:p>
          <a:p>
            <a:pPr lvl="1">
              <a:buClr>
                <a:schemeClr val="bg2">
                  <a:lumMod val="60000"/>
                  <a:lumOff val="40000"/>
                </a:schemeClr>
              </a:buClr>
              <a:defRPr/>
            </a:pPr>
            <a:r>
              <a:rPr lang="en-US" dirty="0" smtClean="0"/>
              <a:t>Organize and utilize available resources (e.g. physical space, time, technology…)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9752" y="4891490"/>
            <a:ext cx="2373767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933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ACFCB72F-DB14-49D9-AAAC-F96FD6D54F37}" type="slidenum">
              <a:rPr lang="en-US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76</a:t>
            </a:fld>
            <a:endParaRPr lang="en-US" dirty="0">
              <a:solidFill>
                <a:schemeClr val="bg2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4294967295"/>
          </p:nvPr>
        </p:nvSpPr>
        <p:spPr>
          <a:xfrm>
            <a:off x="914400" y="914400"/>
            <a:ext cx="7436386" cy="5302885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68580" indent="0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None/>
              <a:defRPr/>
            </a:pPr>
            <a:r>
              <a:rPr lang="en-US" b="1" dirty="0" smtClean="0"/>
              <a:t>Standard 5: Assessment for Student Learning</a:t>
            </a:r>
          </a:p>
          <a:p>
            <a:pPr lvl="1">
              <a:buClr>
                <a:schemeClr val="bg2">
                  <a:lumMod val="60000"/>
                  <a:lumOff val="40000"/>
                </a:schemeClr>
              </a:buClr>
              <a:defRPr/>
            </a:pPr>
            <a:r>
              <a:rPr lang="en-US" sz="2400" dirty="0" smtClean="0"/>
              <a:t>Range of assessment tools</a:t>
            </a:r>
          </a:p>
          <a:p>
            <a:pPr lvl="1">
              <a:buClr>
                <a:schemeClr val="bg2">
                  <a:lumMod val="60000"/>
                  <a:lumOff val="40000"/>
                </a:schemeClr>
              </a:buClr>
              <a:defRPr/>
            </a:pPr>
            <a:r>
              <a:rPr lang="en-US" sz="2400" dirty="0" smtClean="0"/>
              <a:t>Understand, analyze, use data for differentiation*</a:t>
            </a:r>
          </a:p>
          <a:p>
            <a:pPr lvl="1">
              <a:buClr>
                <a:schemeClr val="bg2">
                  <a:lumMod val="60000"/>
                  <a:lumOff val="40000"/>
                </a:schemeClr>
              </a:buClr>
              <a:defRPr/>
            </a:pPr>
            <a:r>
              <a:rPr lang="en-US" sz="2400" dirty="0" smtClean="0"/>
              <a:t>Communicates assessment system*</a:t>
            </a:r>
          </a:p>
          <a:p>
            <a:pPr lvl="1">
              <a:buClr>
                <a:schemeClr val="bg2">
                  <a:lumMod val="60000"/>
                  <a:lumOff val="40000"/>
                </a:schemeClr>
              </a:buClr>
              <a:defRPr/>
            </a:pPr>
            <a:r>
              <a:rPr lang="en-US" sz="2400" dirty="0" smtClean="0"/>
              <a:t>Reflect upon assessment system and adjust*</a:t>
            </a:r>
          </a:p>
          <a:p>
            <a:pPr lvl="1">
              <a:buClr>
                <a:schemeClr val="bg2">
                  <a:lumMod val="60000"/>
                  <a:lumOff val="40000"/>
                </a:schemeClr>
              </a:buClr>
              <a:defRPr/>
            </a:pPr>
            <a:r>
              <a:rPr lang="en-US" sz="2400" dirty="0" smtClean="0"/>
              <a:t>Prepare students for assessments</a:t>
            </a:r>
          </a:p>
          <a:p>
            <a:pPr lvl="1">
              <a:buClr>
                <a:schemeClr val="bg2">
                  <a:lumMod val="60000"/>
                  <a:lumOff val="40000"/>
                </a:schemeClr>
              </a:buClr>
              <a:defRPr/>
            </a:pPr>
            <a:endParaRPr lang="en-US" sz="2400" dirty="0" smtClean="0"/>
          </a:p>
          <a:p>
            <a:pPr marL="365760" lvl="1" indent="0">
              <a:buClr>
                <a:schemeClr val="bg2">
                  <a:lumMod val="60000"/>
                  <a:lumOff val="40000"/>
                </a:schemeClr>
              </a:buClr>
              <a:buNone/>
              <a:defRPr/>
            </a:pPr>
            <a:r>
              <a:rPr lang="en-US" sz="2400" i="1" dirty="0" smtClean="0"/>
              <a:t>			</a:t>
            </a:r>
            <a:r>
              <a:rPr lang="en-US" sz="1600" i="1" dirty="0" smtClean="0"/>
              <a:t>* - assessed through “multiple measures”</a:t>
            </a:r>
          </a:p>
          <a:p>
            <a:pPr marL="68580" indent="0">
              <a:buClr>
                <a:schemeClr val="tx1">
                  <a:lumMod val="75000"/>
                  <a:lumOff val="25000"/>
                </a:schemeClr>
              </a:buClr>
              <a:buNone/>
              <a:defRPr/>
            </a:pP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9752" y="4891490"/>
            <a:ext cx="2373767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938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9F0924A5-EC56-46E2-A02E-5FD0C64002ED}" type="slidenum">
              <a:rPr lang="en-US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77</a:t>
            </a:fld>
            <a:endParaRPr lang="en-US" dirty="0">
              <a:solidFill>
                <a:schemeClr val="bg2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38914" name="Content Placeholder 7"/>
          <p:cNvSpPr>
            <a:spLocks noGrp="1"/>
          </p:cNvSpPr>
          <p:nvPr>
            <p:ph sz="quarter" idx="4294967295"/>
          </p:nvPr>
        </p:nvSpPr>
        <p:spPr>
          <a:xfrm>
            <a:off x="914401" y="914399"/>
            <a:ext cx="7116896" cy="5089793"/>
          </a:xfrm>
          <a:prstGeom prst="rect">
            <a:avLst/>
          </a:prstGeom>
        </p:spPr>
        <p:txBody>
          <a:bodyPr/>
          <a:lstStyle/>
          <a:p>
            <a:pPr marL="68580" indent="0">
              <a:buNone/>
            </a:pPr>
            <a:r>
              <a:rPr lang="en-US" b="1" dirty="0" smtClean="0"/>
              <a:t>Standard 6: Professional Responsibilities</a:t>
            </a:r>
          </a:p>
          <a:p>
            <a:pPr marL="457200" lvl="1" indent="0">
              <a:buNone/>
            </a:pPr>
            <a:r>
              <a:rPr lang="en-US" dirty="0" smtClean="0"/>
              <a:t>Upholds standards and policies</a:t>
            </a:r>
          </a:p>
          <a:p>
            <a:pPr marL="457200" lvl="1" indent="0">
              <a:buNone/>
            </a:pPr>
            <a:r>
              <a:rPr lang="en-US" dirty="0" smtClean="0"/>
              <a:t>Collaborate with colleagues</a:t>
            </a:r>
          </a:p>
          <a:p>
            <a:pPr marL="457200" lvl="1" indent="0">
              <a:buNone/>
            </a:pPr>
            <a:r>
              <a:rPr lang="en-US" dirty="0" smtClean="0"/>
              <a:t>Communicate &amp; collaborate with families</a:t>
            </a:r>
          </a:p>
          <a:p>
            <a:pPr marL="457200" lvl="1" indent="0">
              <a:buNone/>
            </a:pPr>
            <a:r>
              <a:rPr lang="en-US" dirty="0" smtClean="0"/>
              <a:t>Perform non-instructional duties</a:t>
            </a:r>
          </a:p>
          <a:p>
            <a:pPr marL="457200" lvl="1" indent="0">
              <a:buNone/>
            </a:pPr>
            <a:r>
              <a:rPr lang="en-US" dirty="0" smtClean="0"/>
              <a:t>Complies with laws and polices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9752" y="4891490"/>
            <a:ext cx="2373767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535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D6FF9431-A105-474E-8B70-2D02C57838F2}" type="slidenum">
              <a:rPr lang="en-US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78</a:t>
            </a:fld>
            <a:endParaRPr lang="en-US" dirty="0">
              <a:solidFill>
                <a:schemeClr val="bg2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40962" name="Content Placeholder 3"/>
          <p:cNvSpPr>
            <a:spLocks noGrp="1"/>
          </p:cNvSpPr>
          <p:nvPr>
            <p:ph sz="quarter" idx="4294967295"/>
          </p:nvPr>
        </p:nvSpPr>
        <p:spPr>
          <a:xfrm>
            <a:off x="914400" y="914400"/>
            <a:ext cx="7229200" cy="4937760"/>
          </a:xfrm>
          <a:prstGeom prst="rect">
            <a:avLst/>
          </a:prstGeom>
        </p:spPr>
        <p:txBody>
          <a:bodyPr/>
          <a:lstStyle/>
          <a:p>
            <a:pPr marL="68580" indent="0">
              <a:buNone/>
            </a:pPr>
            <a:r>
              <a:rPr lang="en-US" b="1" dirty="0" smtClean="0"/>
              <a:t>Standard 7: Professional Growth</a:t>
            </a:r>
          </a:p>
          <a:p>
            <a:pPr marL="457200" lvl="1" indent="0">
              <a:buNone/>
            </a:pPr>
            <a:r>
              <a:rPr lang="en-US" dirty="0" smtClean="0"/>
              <a:t>Reflect on practice</a:t>
            </a:r>
          </a:p>
          <a:p>
            <a:pPr marL="457200" lvl="1" indent="0">
              <a:buNone/>
            </a:pPr>
            <a:r>
              <a:rPr lang="en-US" dirty="0" smtClean="0"/>
              <a:t>Set goals for professional development</a:t>
            </a:r>
          </a:p>
          <a:p>
            <a:pPr marL="457200" lvl="1" indent="0">
              <a:buNone/>
            </a:pPr>
            <a:r>
              <a:rPr lang="en-US" dirty="0" smtClean="0"/>
              <a:t>Communicate and collaborate to improve practice</a:t>
            </a:r>
          </a:p>
          <a:p>
            <a:pPr marL="457200" lvl="1" indent="0">
              <a:buNone/>
            </a:pPr>
            <a:r>
              <a:rPr lang="en-US" dirty="0" smtClean="0"/>
              <a:t>Remain current in knowledge of content and pedagogy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9752" y="4891490"/>
            <a:ext cx="2373767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876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Content Placeholder 3"/>
          <p:cNvSpPr>
            <a:spLocks noGrp="1"/>
          </p:cNvSpPr>
          <p:nvPr>
            <p:ph idx="1"/>
          </p:nvPr>
        </p:nvSpPr>
        <p:spPr>
          <a:xfrm>
            <a:off x="914400" y="914400"/>
            <a:ext cx="7823200" cy="3886200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en-US" dirty="0" smtClean="0"/>
              <a:t>Using the placemat for the NYS Teaching Standards, </a:t>
            </a:r>
            <a:r>
              <a:rPr lang="en-US" b="1" i="1" dirty="0" smtClean="0"/>
              <a:t>re-sort</a:t>
            </a:r>
            <a:r>
              <a:rPr lang="en-US" i="1" dirty="0" smtClean="0"/>
              <a:t> </a:t>
            </a:r>
            <a:r>
              <a:rPr lang="en-US" dirty="0" smtClean="0"/>
              <a:t>your table’s post-it notes by Standard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43489" y="5338068"/>
            <a:ext cx="100394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38768" y="4719288"/>
            <a:ext cx="100394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40739" y="5281148"/>
            <a:ext cx="100394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6355622" y="3075021"/>
            <a:ext cx="2160284" cy="2592637"/>
            <a:chOff x="3251073" y="2934159"/>
            <a:chExt cx="2160284" cy="2592637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251073" y="2934159"/>
              <a:ext cx="1003942" cy="914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491858" y="3391359"/>
              <a:ext cx="1003942" cy="914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753044" y="3754916"/>
              <a:ext cx="1003942" cy="914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146229" y="4248839"/>
              <a:ext cx="1003942" cy="914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407415" y="4612396"/>
              <a:ext cx="1003942" cy="914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950082" y="3514384"/>
            <a:ext cx="2603163" cy="2620178"/>
            <a:chOff x="5572692" y="2240098"/>
            <a:chExt cx="2603163" cy="2620178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572692" y="2858878"/>
              <a:ext cx="1003942" cy="914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167971" y="2240098"/>
              <a:ext cx="1003942" cy="914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669942" y="2801958"/>
              <a:ext cx="1003942" cy="914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171913" y="3248142"/>
              <a:ext cx="1003942" cy="914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2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167971" y="3411558"/>
              <a:ext cx="1003942" cy="914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822342" y="3945876"/>
              <a:ext cx="1003942" cy="914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12707" y="3050236"/>
            <a:ext cx="100394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69282" y="3489992"/>
            <a:ext cx="100394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28698" y="3230180"/>
            <a:ext cx="100394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55150" y="3478063"/>
            <a:ext cx="100394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923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/>
                <a:cs typeface="Arial"/>
              </a:rPr>
              <a:t>Here We Are: </a:t>
            </a:r>
            <a:r>
              <a:rPr lang="en-US" b="1" dirty="0" smtClean="0">
                <a:latin typeface="Arial"/>
                <a:cs typeface="Arial"/>
              </a:rPr>
              <a:t>9+ </a:t>
            </a:r>
            <a:r>
              <a:rPr lang="en-US" b="1" dirty="0">
                <a:latin typeface="Arial"/>
                <a:cs typeface="Arial"/>
              </a:rPr>
              <a:t>Components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What questions or ideas do the objectives bring to mind?</a:t>
            </a:r>
            <a:br>
              <a:rPr lang="en-US" dirty="0">
                <a:latin typeface="Arial"/>
                <a:cs typeface="Arial"/>
              </a:rPr>
            </a:br>
            <a:endParaRPr lang="en-US" dirty="0">
              <a:latin typeface="Arial"/>
              <a:cs typeface="Arial"/>
            </a:endParaRPr>
          </a:p>
          <a:p>
            <a:r>
              <a:rPr lang="en-US" dirty="0">
                <a:latin typeface="Arial"/>
                <a:cs typeface="Arial"/>
              </a:rPr>
              <a:t>How will the objectives help you in your work? </a:t>
            </a:r>
          </a:p>
          <a:p>
            <a:endParaRPr lang="en-US" dirty="0">
              <a:latin typeface="Arial"/>
              <a:cs typeface="Arial"/>
            </a:endParaRPr>
          </a:p>
          <a:p>
            <a:r>
              <a:rPr lang="en-US" dirty="0">
                <a:latin typeface="Arial"/>
                <a:cs typeface="Arial"/>
              </a:rPr>
              <a:t>What objectives would you like to add to the agenda?</a:t>
            </a:r>
          </a:p>
        </p:txBody>
      </p:sp>
    </p:spTree>
    <p:extLst>
      <p:ext uri="{BB962C8B-B14F-4D97-AF65-F5344CB8AC3E}">
        <p14:creationId xmlns:p14="http://schemas.microsoft.com/office/powerpoint/2010/main" val="184293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Content Placeholder 3"/>
          <p:cNvSpPr>
            <a:spLocks noGrp="1"/>
          </p:cNvSpPr>
          <p:nvPr>
            <p:ph idx="1"/>
          </p:nvPr>
        </p:nvSpPr>
        <p:spPr>
          <a:xfrm>
            <a:off x="914400" y="914399"/>
            <a:ext cx="7127914" cy="4682169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en-US" dirty="0" smtClean="0"/>
              <a:t>There are three priorities in the Teaching Standards</a:t>
            </a:r>
          </a:p>
          <a:p>
            <a:r>
              <a:rPr lang="en-US" dirty="0" smtClean="0"/>
              <a:t>Engagement</a:t>
            </a:r>
          </a:p>
          <a:p>
            <a:r>
              <a:rPr lang="en-US" dirty="0" smtClean="0"/>
              <a:t>Constructivism</a:t>
            </a:r>
          </a:p>
          <a:p>
            <a:r>
              <a:rPr lang="en-US" dirty="0" smtClean="0"/>
              <a:t>21</a:t>
            </a:r>
            <a:r>
              <a:rPr lang="en-US" baseline="30000" dirty="0" smtClean="0"/>
              <a:t>st</a:t>
            </a:r>
            <a:r>
              <a:rPr lang="en-US" dirty="0" smtClean="0"/>
              <a:t> Century</a:t>
            </a:r>
            <a:br>
              <a:rPr lang="en-US" dirty="0" smtClean="0"/>
            </a:br>
            <a:r>
              <a:rPr lang="en-US" dirty="0" smtClean="0"/>
              <a:t>Readiness</a:t>
            </a:r>
          </a:p>
          <a:p>
            <a:pPr marL="68580" indent="0">
              <a:buNone/>
            </a:pPr>
            <a:endParaRPr lang="en-US" dirty="0" smtClean="0"/>
          </a:p>
        </p:txBody>
      </p:sp>
      <p:pic>
        <p:nvPicPr>
          <p:cNvPr id="2017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7577" y="2213089"/>
            <a:ext cx="4106824" cy="4106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063791" y="3723028"/>
            <a:ext cx="2454482" cy="804041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ight Arrow 2"/>
          <p:cNvSpPr/>
          <p:nvPr/>
        </p:nvSpPr>
        <p:spPr>
          <a:xfrm>
            <a:off x="6955652" y="3943749"/>
            <a:ext cx="515323" cy="34044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126854" y="3864918"/>
            <a:ext cx="1923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 Narrow" pitchFamily="34" charset="0"/>
              </a:rPr>
              <a:t>PRIORITIES</a:t>
            </a:r>
            <a:endParaRPr lang="en-US" sz="2800" dirty="0">
              <a:solidFill>
                <a:schemeClr val="bg1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08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Content Placeholder 3"/>
          <p:cNvSpPr>
            <a:spLocks noGrp="1"/>
          </p:cNvSpPr>
          <p:nvPr>
            <p:ph idx="1"/>
          </p:nvPr>
        </p:nvSpPr>
        <p:spPr>
          <a:xfrm>
            <a:off x="914400" y="914399"/>
            <a:ext cx="3105807" cy="4682169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en-US" dirty="0" smtClean="0"/>
              <a:t>Engagement:</a:t>
            </a:r>
          </a:p>
          <a:p>
            <a:r>
              <a:rPr lang="en-US" dirty="0" smtClean="0"/>
              <a:t>Cognitive</a:t>
            </a:r>
          </a:p>
          <a:p>
            <a:r>
              <a:rPr lang="en-US" dirty="0" smtClean="0"/>
              <a:t>Zone of proximal development</a:t>
            </a:r>
          </a:p>
          <a:p>
            <a:r>
              <a:rPr lang="en-US" dirty="0" smtClean="0"/>
              <a:t>Every student (ELLS, SWD, too)</a:t>
            </a:r>
          </a:p>
          <a:p>
            <a:endParaRPr lang="en-US" dirty="0" smtClean="0"/>
          </a:p>
          <a:p>
            <a:pPr marL="68580" indent="0">
              <a:buNone/>
            </a:pPr>
            <a:endParaRPr lang="en-US" dirty="0" smtClean="0"/>
          </a:p>
        </p:txBody>
      </p:sp>
      <p:grpSp>
        <p:nvGrpSpPr>
          <p:cNvPr id="2" name="Group 1"/>
          <p:cNvGrpSpPr/>
          <p:nvPr/>
        </p:nvGrpSpPr>
        <p:grpSpPr>
          <a:xfrm>
            <a:off x="4141097" y="1489745"/>
            <a:ext cx="4106824" cy="4106824"/>
            <a:chOff x="4141097" y="1489745"/>
            <a:chExt cx="4106824" cy="4106824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1097" y="1489745"/>
              <a:ext cx="4106824" cy="41068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4981903" y="3026980"/>
              <a:ext cx="2454482" cy="804041"/>
            </a:xfrm>
            <a:prstGeom prst="rect">
              <a:avLst/>
            </a:prstGeom>
            <a:solidFill>
              <a:srgbClr val="0066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044966" y="3168870"/>
              <a:ext cx="23914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chemeClr val="bg1"/>
                  </a:solidFill>
                  <a:latin typeface="Arial Narrow" pitchFamily="34" charset="0"/>
                </a:rPr>
                <a:t>ENGAGEMENT</a:t>
              </a:r>
              <a:endParaRPr lang="en-US" sz="2800" dirty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598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Content Placeholder 3"/>
          <p:cNvSpPr>
            <a:spLocks noGrp="1"/>
          </p:cNvSpPr>
          <p:nvPr>
            <p:ph idx="1"/>
          </p:nvPr>
        </p:nvSpPr>
        <p:spPr>
          <a:xfrm>
            <a:off x="914400" y="914399"/>
            <a:ext cx="2979683" cy="4682169"/>
          </a:xfrm>
        </p:spPr>
        <p:txBody>
          <a:bodyPr>
            <a:normAutofit fontScale="92500" lnSpcReduction="10000"/>
          </a:bodyPr>
          <a:lstStyle/>
          <a:p>
            <a:pPr marL="68580" indent="0">
              <a:buNone/>
            </a:pPr>
            <a:r>
              <a:rPr lang="en-US" dirty="0" smtClean="0"/>
              <a:t>Constructivism:</a:t>
            </a:r>
          </a:p>
          <a:p>
            <a:r>
              <a:rPr lang="en-US" dirty="0" smtClean="0"/>
              <a:t>Making connections</a:t>
            </a:r>
          </a:p>
          <a:p>
            <a:r>
              <a:rPr lang="en-US" dirty="0" smtClean="0"/>
              <a:t>Making meaning</a:t>
            </a:r>
          </a:p>
          <a:p>
            <a:r>
              <a:rPr lang="en-US" dirty="0" smtClean="0"/>
              <a:t>Relate to world outside</a:t>
            </a:r>
          </a:p>
          <a:p>
            <a:r>
              <a:rPr lang="en-US" dirty="0" smtClean="0"/>
              <a:t>Relate to personal future</a:t>
            </a:r>
          </a:p>
          <a:p>
            <a:pPr marL="68580" indent="0">
              <a:buNone/>
            </a:pPr>
            <a:endParaRPr lang="en-US" dirty="0" smtClean="0"/>
          </a:p>
        </p:txBody>
      </p:sp>
      <p:grpSp>
        <p:nvGrpSpPr>
          <p:cNvPr id="2" name="Group 1"/>
          <p:cNvGrpSpPr/>
          <p:nvPr/>
        </p:nvGrpSpPr>
        <p:grpSpPr>
          <a:xfrm>
            <a:off x="4141097" y="1489745"/>
            <a:ext cx="4106824" cy="4106824"/>
            <a:chOff x="4141097" y="1489745"/>
            <a:chExt cx="4106824" cy="4106824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1097" y="1489745"/>
              <a:ext cx="4106824" cy="41068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4981903" y="3026980"/>
              <a:ext cx="2454482" cy="804041"/>
            </a:xfrm>
            <a:prstGeom prst="rect">
              <a:avLst/>
            </a:prstGeom>
            <a:solidFill>
              <a:srgbClr val="0066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918839" y="3168870"/>
              <a:ext cx="25697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spc="-150" dirty="0" smtClean="0">
                  <a:solidFill>
                    <a:schemeClr val="bg1"/>
                  </a:solidFill>
                  <a:latin typeface="Arial Narrow" pitchFamily="34" charset="0"/>
                </a:rPr>
                <a:t>CONSTRUCTIVISM</a:t>
              </a:r>
              <a:endParaRPr lang="en-US" sz="2800" spc="-150" dirty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969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Content Placeholder 3"/>
          <p:cNvSpPr>
            <a:spLocks noGrp="1"/>
          </p:cNvSpPr>
          <p:nvPr>
            <p:ph idx="1"/>
          </p:nvPr>
        </p:nvSpPr>
        <p:spPr>
          <a:xfrm>
            <a:off x="914399" y="914399"/>
            <a:ext cx="3226697" cy="4682169"/>
          </a:xfrm>
        </p:spPr>
        <p:txBody>
          <a:bodyPr>
            <a:normAutofit fontScale="92500" lnSpcReduction="20000"/>
          </a:bodyPr>
          <a:lstStyle/>
          <a:p>
            <a:pPr marL="68580" indent="0">
              <a:buNone/>
            </a:pPr>
            <a:r>
              <a:rPr lang="en-US" dirty="0" smtClean="0"/>
              <a:t>21C Readiness:</a:t>
            </a:r>
          </a:p>
          <a:p>
            <a:r>
              <a:rPr lang="en-US" dirty="0" smtClean="0"/>
              <a:t>College</a:t>
            </a:r>
          </a:p>
          <a:p>
            <a:r>
              <a:rPr lang="en-US" dirty="0" smtClean="0"/>
              <a:t>Career</a:t>
            </a:r>
          </a:p>
          <a:p>
            <a:r>
              <a:rPr lang="en-US" dirty="0" smtClean="0"/>
              <a:t>Citizenship</a:t>
            </a:r>
          </a:p>
          <a:p>
            <a:r>
              <a:rPr lang="en-US" u="sng" dirty="0" smtClean="0"/>
              <a:t>C</a:t>
            </a:r>
            <a:r>
              <a:rPr lang="en-US" dirty="0" smtClean="0"/>
              <a:t>ollaboration</a:t>
            </a:r>
          </a:p>
          <a:p>
            <a:r>
              <a:rPr lang="en-US" u="sng" dirty="0" smtClean="0"/>
              <a:t>C</a:t>
            </a:r>
            <a:r>
              <a:rPr lang="en-US" dirty="0" smtClean="0"/>
              <a:t>ommunication</a:t>
            </a:r>
          </a:p>
          <a:p>
            <a:r>
              <a:rPr lang="en-US" u="sng" dirty="0" smtClean="0"/>
              <a:t>C</a:t>
            </a:r>
            <a:r>
              <a:rPr lang="en-US" dirty="0" smtClean="0"/>
              <a:t>ritical Thinking &amp; Problem Solving </a:t>
            </a:r>
          </a:p>
          <a:p>
            <a:r>
              <a:rPr lang="en-US" u="sng" dirty="0" smtClean="0"/>
              <a:t>C</a:t>
            </a:r>
            <a:r>
              <a:rPr lang="en-US" dirty="0" smtClean="0"/>
              <a:t>reativity</a:t>
            </a:r>
          </a:p>
          <a:p>
            <a:endParaRPr lang="en-US" dirty="0" smtClean="0"/>
          </a:p>
          <a:p>
            <a:pPr marL="68580" indent="0">
              <a:buNone/>
            </a:pPr>
            <a:endParaRPr lang="en-US" dirty="0" smtClean="0"/>
          </a:p>
        </p:txBody>
      </p:sp>
      <p:grpSp>
        <p:nvGrpSpPr>
          <p:cNvPr id="2" name="Group 1"/>
          <p:cNvGrpSpPr/>
          <p:nvPr/>
        </p:nvGrpSpPr>
        <p:grpSpPr>
          <a:xfrm>
            <a:off x="4141097" y="1489745"/>
            <a:ext cx="4106824" cy="4106824"/>
            <a:chOff x="4141097" y="1489745"/>
            <a:chExt cx="4106824" cy="4106824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1097" y="1489745"/>
              <a:ext cx="4106824" cy="41068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4981903" y="3026980"/>
              <a:ext cx="2454482" cy="804041"/>
            </a:xfrm>
            <a:prstGeom prst="rect">
              <a:avLst/>
            </a:prstGeom>
            <a:solidFill>
              <a:srgbClr val="0066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966137" y="3168870"/>
              <a:ext cx="26170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chemeClr val="bg1"/>
                  </a:solidFill>
                  <a:latin typeface="Arial Narrow" pitchFamily="34" charset="0"/>
                </a:rPr>
                <a:t>21C READINESS</a:t>
              </a:r>
              <a:endParaRPr lang="en-US" sz="2800" dirty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776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1" name="Content Placeholder 2"/>
          <p:cNvSpPr txBox="1">
            <a:spLocks/>
          </p:cNvSpPr>
          <p:nvPr/>
        </p:nvSpPr>
        <p:spPr bwMode="auto">
          <a:xfrm>
            <a:off x="771180" y="936435"/>
            <a:ext cx="7788925" cy="3104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2400" b="1" dirty="0" smtClean="0">
                <a:latin typeface="+mn-lt"/>
                <a:ea typeface="ＭＳ Ｐゴシック" pitchFamily="34" charset="-128"/>
              </a:rPr>
              <a:t>Observe</a:t>
            </a:r>
            <a:r>
              <a:rPr lang="en-US" sz="2400" dirty="0" smtClean="0">
                <a:latin typeface="+mn-lt"/>
                <a:ea typeface="ＭＳ Ｐゴシック" pitchFamily="34" charset="-128"/>
              </a:rPr>
              <a:t> </a:t>
            </a:r>
            <a:r>
              <a:rPr lang="en-US" sz="2400" dirty="0">
                <a:latin typeface="+mn-lt"/>
                <a:ea typeface="ＭＳ Ｐゴシック" pitchFamily="34" charset="-128"/>
              </a:rPr>
              <a:t>what students are doing that shows evidence of </a:t>
            </a:r>
            <a:r>
              <a:rPr lang="en-US" sz="2400" dirty="0" smtClean="0">
                <a:latin typeface="+mn-lt"/>
                <a:ea typeface="ＭＳ Ｐゴシック" pitchFamily="34" charset="-128"/>
              </a:rPr>
              <a:t>engagement</a:t>
            </a:r>
            <a:r>
              <a:rPr lang="en-US" sz="2400" dirty="0">
                <a:latin typeface="+mn-lt"/>
                <a:ea typeface="ＭＳ Ｐゴシック" pitchFamily="34" charset="-128"/>
              </a:rPr>
              <a:t>,  constructing meaning, </a:t>
            </a:r>
            <a:r>
              <a:rPr lang="en-US" sz="2400" dirty="0" smtClean="0">
                <a:latin typeface="+mn-lt"/>
                <a:ea typeface="ＭＳ Ｐゴシック" pitchFamily="34" charset="-128"/>
              </a:rPr>
              <a:t>or 21C. Each triad member is responsible for one priority.</a:t>
            </a:r>
            <a:endParaRPr lang="en-US" sz="2400" dirty="0">
              <a:latin typeface="+mn-lt"/>
              <a:ea typeface="ＭＳ Ｐゴシック" pitchFamily="34" charset="-128"/>
            </a:endParaRPr>
          </a:p>
          <a:p>
            <a:pPr>
              <a:spcBef>
                <a:spcPct val="20000"/>
              </a:spcBef>
            </a:pPr>
            <a:r>
              <a:rPr lang="en-US" sz="2400" b="1" dirty="0">
                <a:latin typeface="+mn-lt"/>
                <a:ea typeface="ＭＳ Ｐゴシック" pitchFamily="34" charset="-128"/>
              </a:rPr>
              <a:t>Collect evidence </a:t>
            </a:r>
            <a:r>
              <a:rPr lang="en-US" sz="2400" dirty="0" smtClean="0">
                <a:latin typeface="+mn-lt"/>
                <a:ea typeface="ＭＳ Ｐゴシック" pitchFamily="34" charset="-128"/>
              </a:rPr>
              <a:t>in a table, </a:t>
            </a:r>
            <a:r>
              <a:rPr lang="en-US" sz="2400" dirty="0">
                <a:latin typeface="+mn-lt"/>
                <a:ea typeface="ＭＳ Ｐゴシック" pitchFamily="34" charset="-128"/>
              </a:rPr>
              <a:t>be prepared to share your </a:t>
            </a:r>
            <a:r>
              <a:rPr lang="en-US" sz="2400" dirty="0" smtClean="0">
                <a:latin typeface="+mn-lt"/>
                <a:ea typeface="ＭＳ Ｐゴシック" pitchFamily="34" charset="-128"/>
              </a:rPr>
              <a:t>evidence.</a:t>
            </a:r>
            <a:endParaRPr lang="en-US" sz="2400" dirty="0">
              <a:latin typeface="+mn-lt"/>
              <a:ea typeface="ＭＳ Ｐゴシック" pitchFamily="34" charset="-128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2361565" y="4143076"/>
            <a:ext cx="4505899" cy="110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791937" y="3898864"/>
            <a:ext cx="0" cy="17333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376547" y="3897026"/>
            <a:ext cx="0" cy="17333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361565" y="3812569"/>
            <a:ext cx="1399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/>
              <a:t>engagement</a:t>
            </a:r>
            <a:endParaRPr lang="en-US" sz="1600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5389368" y="3815538"/>
            <a:ext cx="1399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/>
              <a:t>21C</a:t>
            </a:r>
            <a:endParaRPr lang="en-US" sz="1600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3847022" y="3821749"/>
            <a:ext cx="14872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/>
              <a:t>constructivism</a:t>
            </a:r>
            <a:endParaRPr lang="en-US" sz="1600" i="1" dirty="0"/>
          </a:p>
        </p:txBody>
      </p:sp>
      <p:sp>
        <p:nvSpPr>
          <p:cNvPr id="10" name="Rectangle 9"/>
          <p:cNvSpPr/>
          <p:nvPr/>
        </p:nvSpPr>
        <p:spPr>
          <a:xfrm>
            <a:off x="2163261" y="3812569"/>
            <a:ext cx="4935557" cy="203811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83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1" name="Content Placeholder 2"/>
          <p:cNvSpPr txBox="1">
            <a:spLocks/>
          </p:cNvSpPr>
          <p:nvPr/>
        </p:nvSpPr>
        <p:spPr bwMode="auto">
          <a:xfrm>
            <a:off x="771180" y="936435"/>
            <a:ext cx="7788925" cy="3104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2400" dirty="0" smtClean="0">
                <a:latin typeface="+mn-lt"/>
                <a:ea typeface="ＭＳ Ｐゴシック" pitchFamily="34" charset="-128"/>
              </a:rPr>
              <a:t>What did you observe in the video?</a:t>
            </a:r>
            <a:endParaRPr lang="en-US" sz="2400" dirty="0">
              <a:latin typeface="+mn-lt"/>
              <a:ea typeface="ＭＳ Ｐゴシック" pitchFamily="34" charset="-128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2429805" y="2095876"/>
            <a:ext cx="4505899" cy="110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429804" y="1765369"/>
            <a:ext cx="44077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/>
              <a:t>Evidence from the video</a:t>
            </a:r>
            <a:endParaRPr lang="en-US" sz="1600" i="1" dirty="0"/>
          </a:p>
        </p:txBody>
      </p:sp>
      <p:sp>
        <p:nvSpPr>
          <p:cNvPr id="10" name="Rectangle 9"/>
          <p:cNvSpPr/>
          <p:nvPr/>
        </p:nvSpPr>
        <p:spPr>
          <a:xfrm>
            <a:off x="2163261" y="1651379"/>
            <a:ext cx="4935557" cy="419930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03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457201"/>
            <a:ext cx="7526338" cy="5969460"/>
          </a:xfrm>
        </p:spPr>
        <p:txBody>
          <a:bodyPr rtlCol="0">
            <a:noAutofit/>
          </a:bodyPr>
          <a:lstStyle/>
          <a:p>
            <a:pPr marL="68580" indent="0" fontAlgn="auto">
              <a:lnSpc>
                <a:spcPct val="90000"/>
              </a:lnSpc>
              <a:spcAft>
                <a:spcPct val="20000"/>
              </a:spcAft>
              <a:buClr>
                <a:schemeClr val="tx1">
                  <a:lumMod val="75000"/>
                  <a:lumOff val="25000"/>
                </a:schemeClr>
              </a:buClr>
              <a:buNone/>
              <a:defRPr/>
            </a:pPr>
            <a:r>
              <a:rPr lang="en-US" b="1" dirty="0" smtClean="0"/>
              <a:t>In addition to the three priorities, other common themes of the Standards (and rubrics):</a:t>
            </a:r>
          </a:p>
          <a:p>
            <a:pPr lvl="1">
              <a:buClr>
                <a:srgbClr val="629DD1"/>
              </a:buClr>
            </a:pPr>
            <a:r>
              <a:rPr lang="en-US" sz="2400" dirty="0"/>
              <a:t>Upholds standards and </a:t>
            </a:r>
            <a:r>
              <a:rPr lang="en-US" sz="2400" dirty="0" smtClean="0"/>
              <a:t>policies</a:t>
            </a:r>
          </a:p>
          <a:p>
            <a:pPr lvl="1">
              <a:buClr>
                <a:srgbClr val="629DD1"/>
              </a:buClr>
            </a:pPr>
            <a:r>
              <a:rPr lang="en-US" sz="2400" dirty="0" smtClean="0"/>
              <a:t>Equity</a:t>
            </a:r>
            <a:endParaRPr lang="en-US" sz="2400" dirty="0"/>
          </a:p>
          <a:p>
            <a:pPr lvl="1">
              <a:buClr>
                <a:srgbClr val="629DD1"/>
              </a:buClr>
            </a:pPr>
            <a:r>
              <a:rPr lang="en-US" sz="2400" dirty="0" smtClean="0"/>
              <a:t>Cultural competence</a:t>
            </a:r>
          </a:p>
          <a:p>
            <a:pPr lvl="1">
              <a:buClr>
                <a:srgbClr val="629DD1"/>
              </a:buClr>
            </a:pPr>
            <a:r>
              <a:rPr lang="en-US" sz="2400" dirty="0" smtClean="0"/>
              <a:t>High expectations</a:t>
            </a:r>
          </a:p>
          <a:p>
            <a:pPr lvl="1">
              <a:buClr>
                <a:srgbClr val="629DD1"/>
              </a:buClr>
            </a:pPr>
            <a:r>
              <a:rPr lang="en-US" sz="2400" dirty="0" smtClean="0"/>
              <a:t>Developmental appropriateness</a:t>
            </a:r>
          </a:p>
          <a:p>
            <a:pPr lvl="1">
              <a:buClr>
                <a:srgbClr val="629DD1"/>
              </a:buClr>
            </a:pPr>
            <a:r>
              <a:rPr lang="en-US" sz="2400" dirty="0" smtClean="0"/>
              <a:t>A </a:t>
            </a:r>
            <a:r>
              <a:rPr lang="en-US" sz="2400" dirty="0"/>
              <a:t>focus on individuals, including those with special </a:t>
            </a:r>
            <a:r>
              <a:rPr lang="en-US" sz="2400" dirty="0" smtClean="0"/>
              <a:t>needs</a:t>
            </a:r>
          </a:p>
          <a:p>
            <a:pPr lvl="1">
              <a:buClr>
                <a:srgbClr val="629DD1"/>
              </a:buClr>
            </a:pPr>
            <a:r>
              <a:rPr lang="en-US" sz="2400" dirty="0" smtClean="0"/>
              <a:t>Appropriate </a:t>
            </a:r>
            <a:r>
              <a:rPr lang="en-US" sz="2400" dirty="0"/>
              <a:t>use of </a:t>
            </a:r>
            <a:r>
              <a:rPr lang="en-US" sz="2400" dirty="0" smtClean="0"/>
              <a:t>technology</a:t>
            </a:r>
          </a:p>
          <a:p>
            <a:pPr lvl="1">
              <a:buClr>
                <a:srgbClr val="629DD1"/>
              </a:buClr>
            </a:pPr>
            <a:r>
              <a:rPr lang="en-US" sz="2400" dirty="0" smtClean="0"/>
              <a:t>Student </a:t>
            </a:r>
            <a:r>
              <a:rPr lang="en-US" sz="2400" dirty="0"/>
              <a:t>assumption of responsibility</a:t>
            </a:r>
          </a:p>
          <a:p>
            <a:pPr marL="68580" indent="0" fontAlgn="auto">
              <a:lnSpc>
                <a:spcPct val="90000"/>
              </a:lnSpc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None/>
              <a:defRPr/>
            </a:pP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4F385DCB-85E8-477D-B7B2-9D45B301F041}" type="slidenum">
              <a:rPr lang="en-US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86</a:t>
            </a:fld>
            <a:endParaRPr lang="en-US" dirty="0">
              <a:solidFill>
                <a:schemeClr val="bg2">
                  <a:lumMod val="60000"/>
                  <a:lumOff val="4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8642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ChangeArrowheads="1"/>
          </p:cNvSpPr>
          <p:nvPr/>
        </p:nvSpPr>
        <p:spPr bwMode="auto">
          <a:xfrm>
            <a:off x="7480300" y="8382000"/>
            <a:ext cx="1841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dirty="0">
              <a:latin typeface="Calisto MT" pitchFamily="18" charset="0"/>
            </a:endParaRPr>
          </a:p>
        </p:txBody>
      </p:sp>
      <p:sp>
        <p:nvSpPr>
          <p:cNvPr id="45058" name="Text Box 5"/>
          <p:cNvSpPr txBox="1">
            <a:spLocks noChangeArrowheads="1"/>
          </p:cNvSpPr>
          <p:nvPr/>
        </p:nvSpPr>
        <p:spPr bwMode="auto">
          <a:xfrm>
            <a:off x="601916" y="5293257"/>
            <a:ext cx="29257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smtClean="0">
                <a:latin typeface="+mj-lt"/>
              </a:rPr>
              <a:t>Indicators</a:t>
            </a:r>
            <a:endParaRPr lang="en-US" sz="3600" b="1" dirty="0">
              <a:latin typeface="+mj-lt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114800" y="1398636"/>
            <a:ext cx="4335137" cy="4927600"/>
          </a:xfrm>
          <a:prstGeom prst="rect">
            <a:avLst/>
          </a:prstGeom>
          <a:solidFill>
            <a:srgbClr val="EDEDED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i="1" dirty="0">
              <a:solidFill>
                <a:srgbClr val="000000"/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i="1" dirty="0">
                <a:solidFill>
                  <a:srgbClr val="000000"/>
                </a:solidFill>
                <a:latin typeface="+mn-lt"/>
              </a:rPr>
              <a:t>Knowledge of Students &amp; Student Learning</a:t>
            </a:r>
            <a:endParaRPr lang="en-US" sz="2400" dirty="0">
              <a:solidFill>
                <a:srgbClr val="000000"/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chemeClr val="tx2">
                  <a:lumMod val="20000"/>
                  <a:lumOff val="80000"/>
                </a:schemeClr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+mn-lt"/>
              </a:rPr>
              <a:t>Element 1.1 Demonstrate knowledge of child and adolescent development including cognitive, language, social, emotional, and physical developmental levels.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srgbClr val="000000"/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000000"/>
                </a:solidFill>
                <a:latin typeface="+mn-lt"/>
              </a:rPr>
              <a:t>A) </a:t>
            </a:r>
            <a:r>
              <a:rPr lang="en-US" sz="2000" dirty="0">
                <a:latin typeface="+mn-lt"/>
              </a:rPr>
              <a:t>Describes developmental characteristics of students</a:t>
            </a:r>
            <a:endParaRPr lang="en-US" sz="2000" dirty="0">
              <a:solidFill>
                <a:srgbClr val="000000"/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5061" name="Line 9"/>
          <p:cNvSpPr>
            <a:spLocks noChangeShapeType="1"/>
          </p:cNvSpPr>
          <p:nvPr/>
        </p:nvSpPr>
        <p:spPr bwMode="auto">
          <a:xfrm flipH="1">
            <a:off x="2951604" y="2092278"/>
            <a:ext cx="1274763" cy="0"/>
          </a:xfrm>
          <a:prstGeom prst="line">
            <a:avLst/>
          </a:prstGeom>
          <a:noFill/>
          <a:ln w="76200">
            <a:solidFill>
              <a:srgbClr val="FF5B0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150" name="Line 6"/>
          <p:cNvSpPr>
            <a:spLocks noChangeShapeType="1"/>
          </p:cNvSpPr>
          <p:nvPr/>
        </p:nvSpPr>
        <p:spPr bwMode="auto">
          <a:xfrm flipH="1">
            <a:off x="3543742" y="3898136"/>
            <a:ext cx="682625" cy="0"/>
          </a:xfrm>
          <a:prstGeom prst="line">
            <a:avLst/>
          </a:prstGeom>
          <a:noFill/>
          <a:ln w="76200">
            <a:solidFill>
              <a:srgbClr val="FF5B0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5063" name="Rectangle 1"/>
          <p:cNvSpPr>
            <a:spLocks noChangeArrowheads="1"/>
          </p:cNvSpPr>
          <p:nvPr/>
        </p:nvSpPr>
        <p:spPr bwMode="auto">
          <a:xfrm>
            <a:off x="556353" y="1720517"/>
            <a:ext cx="309251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dirty="0">
                <a:latin typeface="+mj-lt"/>
              </a:rPr>
              <a:t>Standards</a:t>
            </a:r>
          </a:p>
          <a:p>
            <a:r>
              <a:rPr lang="en-US" sz="2400" i="1" dirty="0">
                <a:latin typeface="+mj-lt"/>
              </a:rPr>
              <a:t>Summary statements</a:t>
            </a:r>
          </a:p>
        </p:txBody>
      </p:sp>
      <p:sp>
        <p:nvSpPr>
          <p:cNvPr id="45064" name="Rectangle 2"/>
          <p:cNvSpPr>
            <a:spLocks noChangeArrowheads="1"/>
          </p:cNvSpPr>
          <p:nvPr/>
        </p:nvSpPr>
        <p:spPr bwMode="auto">
          <a:xfrm>
            <a:off x="1295903" y="3571298"/>
            <a:ext cx="223651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dirty="0" smtClean="0">
                <a:latin typeface="+mj-lt"/>
              </a:rPr>
              <a:t>Elements</a:t>
            </a:r>
            <a:endParaRPr lang="en-US" sz="3600" dirty="0">
              <a:latin typeface="+mj-lt"/>
            </a:endParaRPr>
          </a:p>
        </p:txBody>
      </p:sp>
      <p:sp>
        <p:nvSpPr>
          <p:cNvPr id="16" name="Line 6"/>
          <p:cNvSpPr>
            <a:spLocks noChangeShapeType="1"/>
          </p:cNvSpPr>
          <p:nvPr/>
        </p:nvSpPr>
        <p:spPr bwMode="auto">
          <a:xfrm flipH="1">
            <a:off x="2951604" y="5645641"/>
            <a:ext cx="1274763" cy="0"/>
          </a:xfrm>
          <a:prstGeom prst="line">
            <a:avLst/>
          </a:prstGeom>
          <a:noFill/>
          <a:ln w="76200">
            <a:solidFill>
              <a:srgbClr val="FF5B0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62000" y="269875"/>
            <a:ext cx="8077200" cy="1143000"/>
          </a:xfrm>
        </p:spPr>
        <p:txBody>
          <a:bodyPr/>
          <a:lstStyle/>
          <a:p>
            <a:r>
              <a:rPr lang="en-US" dirty="0" smtClean="0"/>
              <a:t>NYSUT Rubric</a:t>
            </a:r>
            <a:endParaRPr dirty="0" smtClean="0"/>
          </a:p>
        </p:txBody>
      </p:sp>
    </p:spTree>
    <p:extLst>
      <p:ext uri="{BB962C8B-B14F-4D97-AF65-F5344CB8AC3E}">
        <p14:creationId xmlns:p14="http://schemas.microsoft.com/office/powerpoint/2010/main" val="32374661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ChangeArrowheads="1"/>
          </p:cNvSpPr>
          <p:nvPr/>
        </p:nvSpPr>
        <p:spPr bwMode="auto">
          <a:xfrm>
            <a:off x="7480300" y="8382000"/>
            <a:ext cx="1841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dirty="0">
              <a:latin typeface="Calisto MT" pitchFamily="18" charset="0"/>
            </a:endParaRPr>
          </a:p>
        </p:txBody>
      </p:sp>
      <p:sp>
        <p:nvSpPr>
          <p:cNvPr id="45058" name="Text Box 5"/>
          <p:cNvSpPr txBox="1">
            <a:spLocks noChangeArrowheads="1"/>
          </p:cNvSpPr>
          <p:nvPr/>
        </p:nvSpPr>
        <p:spPr bwMode="auto">
          <a:xfrm>
            <a:off x="601916" y="4924761"/>
            <a:ext cx="823728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i="1" dirty="0" smtClean="0">
                <a:latin typeface="+mj-lt"/>
              </a:rPr>
              <a:t>Critical Attributes </a:t>
            </a:r>
            <a:r>
              <a:rPr lang="en-US" sz="3600" b="1" dirty="0" smtClean="0">
                <a:latin typeface="+mj-lt"/>
              </a:rPr>
              <a:t>and </a:t>
            </a:r>
            <a:r>
              <a:rPr lang="en-US" sz="3600" b="1" i="1" dirty="0" smtClean="0">
                <a:latin typeface="+mj-lt"/>
              </a:rPr>
              <a:t>Possible Examples </a:t>
            </a:r>
            <a:r>
              <a:rPr lang="en-US" sz="3600" b="1" dirty="0" smtClean="0">
                <a:latin typeface="+mj-lt"/>
              </a:rPr>
              <a:t>are included in 2011 &amp; 2013 versions</a:t>
            </a:r>
            <a:endParaRPr lang="en-US" sz="3600" b="1" dirty="0">
              <a:latin typeface="+mj-lt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114800" y="1794428"/>
            <a:ext cx="4335137" cy="2431435"/>
          </a:xfrm>
          <a:prstGeom prst="rect">
            <a:avLst/>
          </a:prstGeom>
          <a:solidFill>
            <a:srgbClr val="EDEDED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i="1" dirty="0">
              <a:solidFill>
                <a:srgbClr val="000000"/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i="1" dirty="0" smtClean="0">
                <a:solidFill>
                  <a:srgbClr val="000000"/>
                </a:solidFill>
              </a:rPr>
              <a:t>1. Planning </a:t>
            </a:r>
            <a:r>
              <a:rPr lang="en-US" sz="2400" b="1" i="1" dirty="0">
                <a:solidFill>
                  <a:srgbClr val="000000"/>
                </a:solidFill>
              </a:rPr>
              <a:t>and </a:t>
            </a:r>
            <a:r>
              <a:rPr lang="en-US" sz="2400" b="1" i="1" dirty="0" smtClean="0">
                <a:solidFill>
                  <a:srgbClr val="000000"/>
                </a:solidFill>
              </a:rPr>
              <a:t>Preparation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chemeClr val="tx2">
                  <a:lumMod val="20000"/>
                  <a:lumOff val="80000"/>
                </a:schemeClr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solidFill>
                  <a:srgbClr val="000000"/>
                </a:solidFill>
                <a:latin typeface="+mn-lt"/>
              </a:rPr>
              <a:t>1.a </a:t>
            </a:r>
            <a:r>
              <a:rPr lang="en-US" sz="2400" dirty="0" smtClean="0">
                <a:solidFill>
                  <a:srgbClr val="000000"/>
                </a:solidFill>
              </a:rPr>
              <a:t>Demonstrating </a:t>
            </a:r>
            <a:endParaRPr lang="en-US" sz="2400" dirty="0">
              <a:solidFill>
                <a:srgbClr val="00000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solidFill>
                  <a:srgbClr val="000000"/>
                </a:solidFill>
              </a:rPr>
              <a:t>Knowledge of Students</a:t>
            </a:r>
            <a:endParaRPr lang="en-US" sz="2400" dirty="0">
              <a:solidFill>
                <a:srgbClr val="000000"/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srgbClr val="000000"/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5061" name="Line 9"/>
          <p:cNvSpPr>
            <a:spLocks noChangeShapeType="1"/>
          </p:cNvSpPr>
          <p:nvPr/>
        </p:nvSpPr>
        <p:spPr bwMode="auto">
          <a:xfrm flipH="1">
            <a:off x="2951604" y="2092278"/>
            <a:ext cx="1274763" cy="0"/>
          </a:xfrm>
          <a:prstGeom prst="line">
            <a:avLst/>
          </a:prstGeom>
          <a:noFill/>
          <a:ln w="76200">
            <a:solidFill>
              <a:srgbClr val="FF5B0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150" name="Line 6"/>
          <p:cNvSpPr>
            <a:spLocks noChangeShapeType="1"/>
          </p:cNvSpPr>
          <p:nvPr/>
        </p:nvSpPr>
        <p:spPr bwMode="auto">
          <a:xfrm flipH="1">
            <a:off x="3543742" y="3229384"/>
            <a:ext cx="682625" cy="0"/>
          </a:xfrm>
          <a:prstGeom prst="line">
            <a:avLst/>
          </a:prstGeom>
          <a:noFill/>
          <a:ln w="76200">
            <a:solidFill>
              <a:srgbClr val="FF5B0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5063" name="Rectangle 1"/>
          <p:cNvSpPr>
            <a:spLocks noChangeArrowheads="1"/>
          </p:cNvSpPr>
          <p:nvPr/>
        </p:nvSpPr>
        <p:spPr bwMode="auto">
          <a:xfrm>
            <a:off x="1143217" y="1802405"/>
            <a:ext cx="168988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dirty="0" smtClean="0">
                <a:latin typeface="+mj-lt"/>
              </a:rPr>
              <a:t>Domain</a:t>
            </a:r>
            <a:endParaRPr lang="en-US" sz="3600" b="1" dirty="0">
              <a:latin typeface="+mj-lt"/>
            </a:endParaRPr>
          </a:p>
        </p:txBody>
      </p:sp>
      <p:sp>
        <p:nvSpPr>
          <p:cNvPr id="45064" name="Rectangle 2"/>
          <p:cNvSpPr>
            <a:spLocks noChangeArrowheads="1"/>
          </p:cNvSpPr>
          <p:nvPr/>
        </p:nvSpPr>
        <p:spPr bwMode="auto">
          <a:xfrm>
            <a:off x="1159423" y="2888898"/>
            <a:ext cx="243419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dirty="0" smtClean="0">
                <a:latin typeface="+mj-lt"/>
              </a:rPr>
              <a:t>Component</a:t>
            </a:r>
            <a:endParaRPr lang="en-US" sz="3600" dirty="0">
              <a:latin typeface="+mj-lt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62000" y="269875"/>
            <a:ext cx="8077200" cy="1143000"/>
          </a:xfrm>
        </p:spPr>
        <p:txBody>
          <a:bodyPr/>
          <a:lstStyle/>
          <a:p>
            <a:r>
              <a:rPr lang="en-US" dirty="0" smtClean="0"/>
              <a:t>FFT Rubric</a:t>
            </a:r>
            <a:endParaRPr dirty="0" smtClean="0"/>
          </a:p>
        </p:txBody>
      </p:sp>
    </p:spTree>
    <p:extLst>
      <p:ext uri="{BB962C8B-B14F-4D97-AF65-F5344CB8AC3E}">
        <p14:creationId xmlns:p14="http://schemas.microsoft.com/office/powerpoint/2010/main" val="41926556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4209"/>
            <a:ext cx="7772400" cy="2561253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YOUR System to Ensure that the NYS Teaching Standards are Implemented in Every Classroom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9134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/>
                <a:cs typeface="Arial"/>
              </a:rPr>
              <a:t>Ground Rules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352800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Arial"/>
                <a:cs typeface="Arial"/>
              </a:rPr>
              <a:t>No one in the room has all the answers; we all have regulatory questions and concerns we have to work out in our districts</a:t>
            </a:r>
          </a:p>
          <a:p>
            <a:r>
              <a:rPr lang="en-US" dirty="0">
                <a:latin typeface="Arial"/>
                <a:cs typeface="Arial"/>
              </a:rPr>
              <a:t>Remember that we’re leaders</a:t>
            </a:r>
          </a:p>
          <a:p>
            <a:r>
              <a:rPr lang="en-US" dirty="0">
                <a:latin typeface="Arial"/>
                <a:cs typeface="Arial"/>
              </a:rPr>
              <a:t>Improving teaching and learning is the point</a:t>
            </a:r>
          </a:p>
          <a:p>
            <a:r>
              <a:rPr lang="en-US" dirty="0">
                <a:latin typeface="Arial"/>
                <a:cs typeface="Arial"/>
              </a:rPr>
              <a:t>The State has high standards for observers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when they observe teachers</a:t>
            </a:r>
          </a:p>
          <a:p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808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62000" y="269875"/>
            <a:ext cx="8077200" cy="1143000"/>
          </a:xfrm>
        </p:spPr>
        <p:txBody>
          <a:bodyPr/>
          <a:lstStyle/>
          <a:p>
            <a:r>
              <a:rPr lang="en-US" dirty="0" smtClean="0"/>
              <a:t>APPR Plans</a:t>
            </a:r>
            <a:endParaRPr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762000" y="1600200"/>
            <a:ext cx="8077200" cy="478695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Take out your </a:t>
            </a:r>
            <a:r>
              <a:rPr lang="en-US" dirty="0" smtClean="0">
                <a:hlinkClick r:id="rId6"/>
              </a:rPr>
              <a:t>APPR Plan</a:t>
            </a:r>
            <a:r>
              <a:rPr lang="en-US" dirty="0" smtClean="0"/>
              <a:t>.</a:t>
            </a:r>
          </a:p>
          <a:p>
            <a:r>
              <a:rPr lang="en-US" dirty="0" smtClean="0"/>
              <a:t>Which rubric?</a:t>
            </a:r>
          </a:p>
          <a:p>
            <a:r>
              <a:rPr lang="en-US" dirty="0"/>
              <a:t>E</a:t>
            </a:r>
            <a:r>
              <a:rPr lang="en-US" dirty="0" smtClean="0"/>
              <a:t>xtended observations?</a:t>
            </a:r>
          </a:p>
          <a:p>
            <a:r>
              <a:rPr lang="en-US" dirty="0" smtClean="0"/>
              <a:t>Mini-observations?</a:t>
            </a:r>
          </a:p>
          <a:p>
            <a:r>
              <a:rPr lang="en-US" dirty="0" smtClean="0"/>
              <a:t>Paperwork requirements?</a:t>
            </a:r>
          </a:p>
          <a:p>
            <a:r>
              <a:rPr lang="en-US" dirty="0" smtClean="0"/>
              <a:t>Conversation expectations?</a:t>
            </a:r>
          </a:p>
          <a:p>
            <a:r>
              <a:rPr lang="en-US" dirty="0" smtClean="0"/>
              <a:t>Management of it all?</a:t>
            </a:r>
          </a:p>
          <a:p>
            <a:pPr marL="0" indent="0">
              <a:buNone/>
            </a:pPr>
            <a:r>
              <a:rPr lang="en-US" b="1" dirty="0" smtClean="0"/>
              <a:t>Complete the worksheet!</a:t>
            </a:r>
          </a:p>
        </p:txBody>
      </p:sp>
      <p:sp>
        <p:nvSpPr>
          <p:cNvPr id="5" name="Oval 4"/>
          <p:cNvSpPr/>
          <p:nvPr/>
        </p:nvSpPr>
        <p:spPr>
          <a:xfrm>
            <a:off x="1" y="5500095"/>
            <a:ext cx="6646460" cy="941696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279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62000" y="269875"/>
            <a:ext cx="8077200" cy="1143000"/>
          </a:xfrm>
        </p:spPr>
        <p:txBody>
          <a:bodyPr/>
          <a:lstStyle/>
          <a:p>
            <a:r>
              <a:rPr lang="en-US" dirty="0" smtClean="0"/>
              <a:t>APPR Plans</a:t>
            </a:r>
            <a:endParaRPr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762000" y="1600200"/>
            <a:ext cx="8077200" cy="478695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Other than with rubrics, paperwork, procedures, and all of the things in the APPR plan…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 smtClean="0"/>
              <a:t>How can you really influence teaching and learning in your school?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32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Learning by Adults </a:t>
            </a:r>
            <a:r>
              <a:rPr lang="en-US" dirty="0" smtClean="0">
                <a:solidFill>
                  <a:schemeClr val="bg1"/>
                </a:solidFill>
              </a:rPr>
              <a:t>and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Learning </a:t>
            </a:r>
            <a:r>
              <a:rPr lang="en-US" dirty="0">
                <a:solidFill>
                  <a:schemeClr val="bg1"/>
                </a:solidFill>
              </a:rPr>
              <a:t>by Children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4874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62000" y="269875"/>
            <a:ext cx="8077200" cy="1143000"/>
          </a:xfrm>
        </p:spPr>
        <p:txBody>
          <a:bodyPr/>
          <a:lstStyle/>
          <a:p>
            <a:r>
              <a:rPr dirty="0" smtClean="0"/>
              <a:t>Conditions for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762000" y="1600200"/>
            <a:ext cx="8077200" cy="42973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Reflect </a:t>
            </a:r>
            <a:r>
              <a:rPr lang="en-US" dirty="0"/>
              <a:t>on something </a:t>
            </a:r>
            <a:r>
              <a:rPr lang="en-US" dirty="0" smtClean="0"/>
              <a:t>you recently learned.</a:t>
            </a:r>
          </a:p>
          <a:p>
            <a:r>
              <a:rPr lang="en-US" dirty="0" smtClean="0"/>
              <a:t>How </a:t>
            </a:r>
            <a:r>
              <a:rPr lang="en-US" dirty="0"/>
              <a:t>did you learn </a:t>
            </a:r>
            <a:r>
              <a:rPr lang="en-US" dirty="0" smtClean="0"/>
              <a:t>it?</a:t>
            </a:r>
          </a:p>
          <a:p>
            <a:r>
              <a:rPr lang="en-US" dirty="0" smtClean="0"/>
              <a:t>How </a:t>
            </a:r>
            <a:r>
              <a:rPr lang="en-US" dirty="0"/>
              <a:t>do you </a:t>
            </a:r>
            <a:r>
              <a:rPr lang="en-US" dirty="0" smtClean="0"/>
              <a:t>know?</a:t>
            </a:r>
          </a:p>
          <a:p>
            <a:r>
              <a:rPr lang="en-US" dirty="0" smtClean="0"/>
              <a:t>What conditions help you learned it?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345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62000" y="269875"/>
            <a:ext cx="8077200" cy="1143000"/>
          </a:xfrm>
        </p:spPr>
        <p:txBody>
          <a:bodyPr/>
          <a:lstStyle/>
          <a:p>
            <a:r>
              <a:rPr dirty="0" smtClean="0"/>
              <a:t>Conditions for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762000" y="1600200"/>
            <a:ext cx="8077200" cy="42973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Reflect </a:t>
            </a:r>
            <a:r>
              <a:rPr lang="en-US" dirty="0"/>
              <a:t>on something </a:t>
            </a:r>
            <a:r>
              <a:rPr lang="en-US" dirty="0" smtClean="0"/>
              <a:t>you recently learned.</a:t>
            </a:r>
          </a:p>
          <a:p>
            <a:r>
              <a:rPr lang="en-US" dirty="0" smtClean="0"/>
              <a:t>How </a:t>
            </a:r>
            <a:r>
              <a:rPr lang="en-US" dirty="0"/>
              <a:t>did you learn </a:t>
            </a:r>
            <a:r>
              <a:rPr lang="en-US" dirty="0" smtClean="0"/>
              <a:t>it?</a:t>
            </a:r>
          </a:p>
          <a:p>
            <a:r>
              <a:rPr lang="en-US" dirty="0" smtClean="0"/>
              <a:t>How </a:t>
            </a:r>
            <a:r>
              <a:rPr lang="en-US" dirty="0"/>
              <a:t>do you </a:t>
            </a:r>
            <a:r>
              <a:rPr lang="en-US" dirty="0" smtClean="0"/>
              <a:t>know?</a:t>
            </a:r>
          </a:p>
          <a:p>
            <a:r>
              <a:rPr lang="en-US" dirty="0" smtClean="0"/>
              <a:t>What conditions helped you learn it?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 smtClean="0"/>
              <a:t>It’s hard to learn on your own without any feedback…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588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62000" y="269875"/>
            <a:ext cx="8077200" cy="1143000"/>
          </a:xfrm>
        </p:spPr>
        <p:txBody>
          <a:bodyPr/>
          <a:lstStyle/>
          <a:p>
            <a:r>
              <a:rPr dirty="0" smtClean="0"/>
              <a:t>Effective Feedback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762000" y="1600200"/>
            <a:ext cx="8077200" cy="4297363"/>
          </a:xfrm>
        </p:spPr>
        <p:txBody>
          <a:bodyPr/>
          <a:lstStyle/>
          <a:p>
            <a:r>
              <a:rPr lang="en-US" dirty="0" smtClean="0"/>
              <a:t>What were the qualities of the best feedback you have received?</a:t>
            </a:r>
          </a:p>
          <a:p>
            <a:r>
              <a:rPr lang="en-US" dirty="0" smtClean="0"/>
              <a:t>What were the qualities of ineffective feedback?</a:t>
            </a:r>
          </a:p>
          <a:p>
            <a:endParaRPr lang="en-US" dirty="0" smtClean="0"/>
          </a:p>
        </p:txBody>
      </p:sp>
      <p:pic>
        <p:nvPicPr>
          <p:cNvPr id="31747" name="Picture 2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62400" y="3810000"/>
            <a:ext cx="3487738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85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25600" y="2354240"/>
            <a:ext cx="7848600" cy="3429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5400" b="0" cap="none" dirty="0" smtClean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Translating this to Evaluation…</a:t>
            </a:r>
            <a:br>
              <a:rPr lang="en-US" sz="5400" b="0" cap="none" dirty="0" smtClean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</a:br>
            <a:endParaRPr lang="en-US" sz="5400" b="0" cap="none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252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25600" y="2354240"/>
            <a:ext cx="7848600" cy="3429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5400" b="0" cap="none" dirty="0" smtClean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Translating this to Evaluation…</a:t>
            </a:r>
            <a:br>
              <a:rPr lang="en-US" sz="5400" b="0" cap="none" dirty="0" smtClean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</a:br>
            <a:r>
              <a:rPr lang="en-US" sz="5400" b="0" cap="none" dirty="0" smtClean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adds Accountability…</a:t>
            </a:r>
            <a:br>
              <a:rPr lang="en-US" sz="5400" b="0" cap="none" dirty="0" smtClean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</a:br>
            <a:endParaRPr lang="en-US" sz="5400" b="0" cap="none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161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25600" y="2354240"/>
            <a:ext cx="7848600" cy="3429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5400" b="0" cap="none" dirty="0" smtClean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Translating this to Evaluation…</a:t>
            </a:r>
            <a:br>
              <a:rPr lang="en-US" sz="5400" b="0" cap="none" dirty="0" smtClean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</a:br>
            <a:r>
              <a:rPr lang="en-US" sz="5400" b="0" cap="none" dirty="0" smtClean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adds Accountability…</a:t>
            </a:r>
            <a:br>
              <a:rPr lang="en-US" sz="5400" b="0" cap="none" dirty="0" smtClean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</a:br>
            <a:r>
              <a:rPr lang="en-US" sz="5400" b="0" cap="none" dirty="0" smtClean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for Teachers </a:t>
            </a:r>
            <a:r>
              <a:rPr lang="en-US" sz="5400" i="1" u="sng" cap="none" dirty="0" smtClean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and</a:t>
            </a:r>
            <a:r>
              <a:rPr lang="en-US" sz="5400" b="0" cap="none" dirty="0" smtClean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Evaluators</a:t>
            </a:r>
            <a:endParaRPr lang="en-US" sz="5400" b="0" cap="none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161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248400"/>
            <a:ext cx="4038600" cy="45720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D0F56438-EBBB-4CF2-A098-4432F68ADAF3}" type="slidenum">
              <a:rPr lang="en-US">
                <a:solidFill>
                  <a:schemeClr val="bg2">
                    <a:lumMod val="60000"/>
                    <a:lumOff val="40000"/>
                  </a:schemeClr>
                </a:solidFill>
              </a:rPr>
              <a:pPr>
                <a:defRPr/>
              </a:pPr>
              <a:t>99</a:t>
            </a:fld>
            <a:endParaRPr lang="en-US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99558" y="2434277"/>
            <a:ext cx="4602163" cy="397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TextBox 1"/>
          <p:cNvSpPr txBox="1">
            <a:spLocks noChangeArrowheads="1"/>
          </p:cNvSpPr>
          <p:nvPr/>
        </p:nvSpPr>
        <p:spPr bwMode="auto">
          <a:xfrm>
            <a:off x="914400" y="914400"/>
            <a:ext cx="6818313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800" b="1" dirty="0">
                <a:latin typeface="Calibri" pitchFamily="34" charset="0"/>
              </a:rPr>
              <a:t>H</a:t>
            </a:r>
            <a:r>
              <a:rPr lang="en-US" sz="4800" dirty="0">
                <a:latin typeface="Calibri" pitchFamily="34" charset="0"/>
              </a:rPr>
              <a:t>ighly Effective</a:t>
            </a:r>
          </a:p>
          <a:p>
            <a:r>
              <a:rPr lang="en-US" sz="4800" b="1" dirty="0">
                <a:latin typeface="Calibri" pitchFamily="34" charset="0"/>
              </a:rPr>
              <a:t>E</a:t>
            </a:r>
            <a:r>
              <a:rPr lang="en-US" sz="4800" dirty="0">
                <a:latin typeface="Calibri" pitchFamily="34" charset="0"/>
              </a:rPr>
              <a:t>ffective</a:t>
            </a:r>
          </a:p>
          <a:p>
            <a:r>
              <a:rPr lang="en-US" sz="4800" b="1" dirty="0">
                <a:latin typeface="Calibri" pitchFamily="34" charset="0"/>
              </a:rPr>
              <a:t>D</a:t>
            </a:r>
            <a:r>
              <a:rPr lang="en-US" sz="4800" dirty="0">
                <a:latin typeface="Calibri" pitchFamily="34" charset="0"/>
              </a:rPr>
              <a:t>eveloping</a:t>
            </a:r>
          </a:p>
          <a:p>
            <a:r>
              <a:rPr lang="en-US" sz="4800" b="1" dirty="0">
                <a:latin typeface="Calibri" pitchFamily="34" charset="0"/>
              </a:rPr>
              <a:t>I</a:t>
            </a:r>
            <a:r>
              <a:rPr lang="en-US" sz="4800" dirty="0">
                <a:latin typeface="Calibri" pitchFamily="34" charset="0"/>
              </a:rPr>
              <a:t>neffective</a:t>
            </a:r>
          </a:p>
        </p:txBody>
      </p:sp>
    </p:spTree>
    <p:extLst>
      <p:ext uri="{BB962C8B-B14F-4D97-AF65-F5344CB8AC3E}">
        <p14:creationId xmlns:p14="http://schemas.microsoft.com/office/powerpoint/2010/main" val="8199390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7Gr1tHULxjUs1UmMWSPww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7Gr1tHULxjUs1UmMWSPww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7Gr1tHULxjUs1UmMWSPww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7Gr1tHULxjUs1UmMWSPww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cuf4iZwLgLEPe9Eifdx3u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cuf4iZwLgLEPe9Eifdx3u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Unk8vjtC9q0JAXtyxsX2O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cuf4iZwLgLEPe9Eifdx3u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zParF19LzvJyR9qw266In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Unk8vjtC9q0JAXtyxsX2O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cuf4iZwLgLEPe9Eifdx3u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7Gr1tHULxjUs1UmMWSPww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zParF19LzvJyR9qw266In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Unk8vjtC9q0JAXtyxsX2O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cuf4iZwLgLEPe9Eifdx3u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zParF19LzvJyR9qw266In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Unk8vjtC9q0JAXtyxsX2O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cuf4iZwLgLEPe9Eifdx3u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zParF19LzvJyR9qw266In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Unk8vjtC9q0JAXtyxsX2O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cuf4iZwLgLEPe9Eifdx3u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zParF19LzvJyR9qw266I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7Gr1tHULxjUs1UmMWSPww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7Gr1tHULxjUs1UmMWSPww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7Gr1tHULxjUs1UmMWSPww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7Gr1tHULxjUs1UmMWSPww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7Gr1tHULxjUs1UmMWSPww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7Gr1tHULxjUs1UmMWSPww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7Gr1tHULxjUs1UmMWSPwwg"/>
</p:tagLst>
</file>

<file path=ppt/theme/theme1.xml><?xml version="1.0" encoding="utf-8"?>
<a:theme xmlns:a="http://schemas.openxmlformats.org/drawingml/2006/main" name="~3967918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~3967918</Template>
  <TotalTime>702</TotalTime>
  <Words>2390</Words>
  <Application>Microsoft Office PowerPoint</Application>
  <PresentationFormat>On-screen Show (4:3)</PresentationFormat>
  <Paragraphs>618</Paragraphs>
  <Slides>114</Slides>
  <Notes>59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114</vt:i4>
      </vt:variant>
    </vt:vector>
  </HeadingPairs>
  <TitlesOfParts>
    <vt:vector size="116" baseType="lpstr">
      <vt:lpstr>~3967918</vt:lpstr>
      <vt:lpstr>Office Theme</vt:lpstr>
      <vt:lpstr>Lead Evaluator Training</vt:lpstr>
      <vt:lpstr>Agenda</vt:lpstr>
      <vt:lpstr>Resources are Archived</vt:lpstr>
      <vt:lpstr>What’s On Your Plate</vt:lpstr>
      <vt:lpstr>Here We Are: 9 Components</vt:lpstr>
      <vt:lpstr>Here We Are: 9 Components</vt:lpstr>
      <vt:lpstr>Here We Are: 9+ Components</vt:lpstr>
      <vt:lpstr>Here We Are: 9+ Components</vt:lpstr>
      <vt:lpstr>Ground Rules</vt:lpstr>
      <vt:lpstr>Ground Rules</vt:lpstr>
      <vt:lpstr>Ground Rules</vt:lpstr>
      <vt:lpstr>REMEMBER, APPR is only PART of Race To The Top and the Regents Reform Agenda</vt:lpstr>
      <vt:lpstr>Meet Kim</vt:lpstr>
      <vt:lpstr>So, what is  Race To The Top and the Regents Reform Agenda?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Another Way To Look at the 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Remember that Plate?</vt:lpstr>
      <vt:lpstr>But how is it adding too much to our plates to…</vt:lpstr>
      <vt:lpstr>Be clear about what we expect children to learn…</vt:lpstr>
      <vt:lpstr>Use assessment and data to nurture and guide learning…</vt:lpstr>
      <vt:lpstr>Try to become a better teacher or leader…</vt:lpstr>
      <vt:lpstr>Work collaboratively to prepare students for their future?</vt:lpstr>
      <vt:lpstr>Are we adding to our plates or is this the way we should already be doing business?</vt:lpstr>
      <vt:lpstr>School can be a jungle…</vt:lpstr>
      <vt:lpstr>REMEMBER, APPR is only PART of Race To The Top and the Regents Reform Agenda</vt:lpstr>
      <vt:lpstr>Professional Practice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NYSUT Rubric</vt:lpstr>
      <vt:lpstr>FFT Rubric</vt:lpstr>
      <vt:lpstr>YOUR System to Ensure that the NYS Teaching Standards are Implemented in Every Classroom </vt:lpstr>
      <vt:lpstr>APPR Plans</vt:lpstr>
      <vt:lpstr>APPR Plans</vt:lpstr>
      <vt:lpstr>Learning by Adults and Learning by Children </vt:lpstr>
      <vt:lpstr>Conditions for Learning</vt:lpstr>
      <vt:lpstr>Conditions for Learning</vt:lpstr>
      <vt:lpstr>Effective Feedback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Agenda</vt:lpstr>
      <vt:lpstr>Agenda Preview</vt:lpstr>
      <vt:lpstr>PowerPoint Presentation</vt:lpstr>
      <vt:lpstr>Lead Evaluator Training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Jeff Craig</dc:creator>
  <cp:lastModifiedBy>Jeff Craig</cp:lastModifiedBy>
  <cp:revision>39</cp:revision>
  <cp:lastPrinted>2012-08-15T18:30:42Z</cp:lastPrinted>
  <dcterms:created xsi:type="dcterms:W3CDTF">2012-08-15T11:27:34Z</dcterms:created>
  <dcterms:modified xsi:type="dcterms:W3CDTF">2014-08-18T12:09:14Z</dcterms:modified>
</cp:coreProperties>
</file>