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10"/>
  </p:notesMasterIdLst>
  <p:handoutMasterIdLst>
    <p:handoutMasterId r:id="rId111"/>
  </p:handoutMasterIdLst>
  <p:sldIdLst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09" r:id="rId64"/>
    <p:sldId id="410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83" r:id="rId91"/>
    <p:sldId id="384" r:id="rId92"/>
    <p:sldId id="385" r:id="rId93"/>
    <p:sldId id="345" r:id="rId94"/>
    <p:sldId id="346" r:id="rId95"/>
    <p:sldId id="347" r:id="rId96"/>
    <p:sldId id="348" r:id="rId97"/>
    <p:sldId id="349" r:id="rId98"/>
    <p:sldId id="386" r:id="rId99"/>
    <p:sldId id="387" r:id="rId100"/>
    <p:sldId id="388" r:id="rId101"/>
    <p:sldId id="389" r:id="rId102"/>
    <p:sldId id="411" r:id="rId103"/>
    <p:sldId id="412" r:id="rId104"/>
    <p:sldId id="413" r:id="rId105"/>
    <p:sldId id="416" r:id="rId106"/>
    <p:sldId id="417" r:id="rId107"/>
    <p:sldId id="415" r:id="rId108"/>
    <p:sldId id="418" r:id="rId10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884"/>
    <a:srgbClr val="008FC5"/>
    <a:srgbClr val="3C5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7" autoAdjust="0"/>
    <p:restoredTop sz="86289" autoAdjust="0"/>
  </p:normalViewPr>
  <p:slideViewPr>
    <p:cSldViewPr snapToGrid="0" snapToObjects="1">
      <p:cViewPr>
        <p:scale>
          <a:sx n="70" d="100"/>
          <a:sy n="70" d="100"/>
        </p:scale>
        <p:origin x="-834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rgbClr val="FF6600"/>
              </a:solidFill>
            </c:spPr>
          </c:dPt>
          <c:dPt>
            <c:idx val="2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Pt>
            <c:idx val="6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cat>
            <c:strRef>
              <c:f>Sheet1!$A$2:$A$8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4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Balancing Fiction and Nonfiction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Building Knowledge in the Disciplines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Staircase of Complexity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Text-Based Answers (close reading)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Nonfiction Writing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Academic Vocabulary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A1CFF810-836D-4DB9-9829-02930C794A80}" type="presOf" srcId="{D11D919B-B764-47CF-B520-360939207148}" destId="{C1A97791-6DDE-4DA1-801F-8B22B1A0E999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A4BF761A-9D1B-4726-BDE5-5C72965194AA}" type="presOf" srcId="{FF7FE4C2-9DBA-4C48-853E-6B11B9759D79}" destId="{5A3EFF9A-F367-4ACC-86A8-F398C88D02EA}" srcOrd="0" destOrd="0" presId="urn:microsoft.com/office/officeart/2005/8/layout/vList2"/>
    <dgm:cxn modelId="{2F25CEBA-897E-4D13-B589-02A5D296BBE8}" type="presOf" srcId="{A96FE5E6-31D2-41B0-8EFF-EA633C4F0905}" destId="{1CB5635C-B379-4B8D-9308-66093A46B1CF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DD09C0A1-889D-48DC-8661-73E237C3DAA6}" type="presOf" srcId="{CDAD7960-CB94-4104-A6E5-633D81C6ABEB}" destId="{446BCCC1-A0C5-4982-949C-B1C10762DD66}" srcOrd="0" destOrd="0" presId="urn:microsoft.com/office/officeart/2005/8/layout/vList2"/>
    <dgm:cxn modelId="{FF02B489-74A4-4961-9DDC-CD014E5B661E}" type="presOf" srcId="{E492ADC0-A6CB-4130-B7B6-6BACD48A5450}" destId="{35E796B4-42ED-45B0-A9FB-F3203E892625}" srcOrd="0" destOrd="0" presId="urn:microsoft.com/office/officeart/2005/8/layout/vList2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FAAF64C9-1E26-4806-9526-E05B39C9996C}" type="presOf" srcId="{DE62BDAE-F056-4109-B750-3BE1E9CE45A4}" destId="{3B6DEDBF-E94E-44F2-809A-1A9E6BA0BEF4}" srcOrd="0" destOrd="0" presId="urn:microsoft.com/office/officeart/2005/8/layout/vList2"/>
    <dgm:cxn modelId="{22FD22E3-F7F7-4AC5-9148-42C04DF43FD2}" type="presOf" srcId="{3BAE51F6-EC1A-4038-A716-C5A53A7A8B72}" destId="{D2C2071E-A4D5-419C-8483-A7AFA53E459A}" srcOrd="0" destOrd="0" presId="urn:microsoft.com/office/officeart/2005/8/layout/vList2"/>
    <dgm:cxn modelId="{93E679C4-8801-4238-BDD7-C6612532E2DA}" type="presParOf" srcId="{5A3EFF9A-F367-4ACC-86A8-F398C88D02EA}" destId="{3B6DEDBF-E94E-44F2-809A-1A9E6BA0BEF4}" srcOrd="0" destOrd="0" presId="urn:microsoft.com/office/officeart/2005/8/layout/vList2"/>
    <dgm:cxn modelId="{46A6E7D0-E626-4313-847C-687CE3605781}" type="presParOf" srcId="{5A3EFF9A-F367-4ACC-86A8-F398C88D02EA}" destId="{1952C137-EF57-45AB-B033-5DF4EB72CB5E}" srcOrd="1" destOrd="0" presId="urn:microsoft.com/office/officeart/2005/8/layout/vList2"/>
    <dgm:cxn modelId="{000ECD45-C81D-4F26-8C11-FDFD7B09CC04}" type="presParOf" srcId="{5A3EFF9A-F367-4ACC-86A8-F398C88D02EA}" destId="{446BCCC1-A0C5-4982-949C-B1C10762DD66}" srcOrd="2" destOrd="0" presId="urn:microsoft.com/office/officeart/2005/8/layout/vList2"/>
    <dgm:cxn modelId="{5C03AEF7-4FAE-47A9-9F86-876BD0BD7542}" type="presParOf" srcId="{5A3EFF9A-F367-4ACC-86A8-F398C88D02EA}" destId="{B7AD9586-8808-4CD7-88D8-C0803E02FE13}" srcOrd="3" destOrd="0" presId="urn:microsoft.com/office/officeart/2005/8/layout/vList2"/>
    <dgm:cxn modelId="{212EBBFA-E17D-4C01-B555-87468DB0BAD4}" type="presParOf" srcId="{5A3EFF9A-F367-4ACC-86A8-F398C88D02EA}" destId="{D2C2071E-A4D5-419C-8483-A7AFA53E459A}" srcOrd="4" destOrd="0" presId="urn:microsoft.com/office/officeart/2005/8/layout/vList2"/>
    <dgm:cxn modelId="{03D401DA-D8E8-4B58-A09A-7D3EAAB8C5F0}" type="presParOf" srcId="{5A3EFF9A-F367-4ACC-86A8-F398C88D02EA}" destId="{C293183F-7D42-417B-BD2D-332522782D89}" srcOrd="5" destOrd="0" presId="urn:microsoft.com/office/officeart/2005/8/layout/vList2"/>
    <dgm:cxn modelId="{4944C441-8A98-4F84-9CB7-F66B3E902A21}" type="presParOf" srcId="{5A3EFF9A-F367-4ACC-86A8-F398C88D02EA}" destId="{35E796B4-42ED-45B0-A9FB-F3203E892625}" srcOrd="6" destOrd="0" presId="urn:microsoft.com/office/officeart/2005/8/layout/vList2"/>
    <dgm:cxn modelId="{F5743860-B4A9-4E96-8263-7B2935A4B850}" type="presParOf" srcId="{5A3EFF9A-F367-4ACC-86A8-F398C88D02EA}" destId="{8D00EFA5-26D5-4F23-8185-29D6CF71ED24}" srcOrd="7" destOrd="0" presId="urn:microsoft.com/office/officeart/2005/8/layout/vList2"/>
    <dgm:cxn modelId="{192BC12B-5C98-424F-A2FD-EA25300A5F1B}" type="presParOf" srcId="{5A3EFF9A-F367-4ACC-86A8-F398C88D02EA}" destId="{C1A97791-6DDE-4DA1-801F-8B22B1A0E999}" srcOrd="8" destOrd="0" presId="urn:microsoft.com/office/officeart/2005/8/layout/vList2"/>
    <dgm:cxn modelId="{0C03DD3E-3AA4-43AE-99F2-F9C9CCB77FBC}" type="presParOf" srcId="{5A3EFF9A-F367-4ACC-86A8-F398C88D02EA}" destId="{F0D7647E-5BC6-4579-AA48-6FA62ABFEE34}" srcOrd="9" destOrd="0" presId="urn:microsoft.com/office/officeart/2005/8/layout/vList2"/>
    <dgm:cxn modelId="{C7E69CB8-864F-46DB-BB82-73E0C06A1227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7FE4C2-9DBA-4C48-853E-6B11B9759D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62BDAE-F056-4109-B750-3BE1E9CE45A4}">
      <dgm:prSet/>
      <dgm:spPr/>
      <dgm:t>
        <a:bodyPr/>
        <a:lstStyle/>
        <a:p>
          <a:pPr rtl="0"/>
          <a:r>
            <a:rPr lang="en-US" dirty="0" smtClean="0"/>
            <a:t>Focus</a:t>
          </a:r>
          <a:endParaRPr lang="en-US" dirty="0"/>
        </a:p>
      </dgm:t>
    </dgm:pt>
    <dgm:pt modelId="{7754B077-5826-451C-A74B-1626A37067F3}" type="parTrans" cxnId="{A23EB735-F7E9-4162-9A89-985B7C01A407}">
      <dgm:prSet/>
      <dgm:spPr/>
      <dgm:t>
        <a:bodyPr/>
        <a:lstStyle/>
        <a:p>
          <a:endParaRPr lang="en-US"/>
        </a:p>
      </dgm:t>
    </dgm:pt>
    <dgm:pt modelId="{8C888F76-EE84-435F-8F31-4860F8B88437}" type="sibTrans" cxnId="{A23EB735-F7E9-4162-9A89-985B7C01A407}">
      <dgm:prSet/>
      <dgm:spPr/>
      <dgm:t>
        <a:bodyPr/>
        <a:lstStyle/>
        <a:p>
          <a:endParaRPr lang="en-US"/>
        </a:p>
      </dgm:t>
    </dgm:pt>
    <dgm:pt modelId="{CDAD7960-CB94-4104-A6E5-633D81C6ABEB}">
      <dgm:prSet/>
      <dgm:spPr/>
      <dgm:t>
        <a:bodyPr/>
        <a:lstStyle/>
        <a:p>
          <a:pPr rtl="0"/>
          <a:r>
            <a:rPr lang="en-US" dirty="0" smtClean="0"/>
            <a:t>Coherence</a:t>
          </a:r>
          <a:endParaRPr lang="en-US" dirty="0"/>
        </a:p>
      </dgm:t>
    </dgm:pt>
    <dgm:pt modelId="{5BFEFEF7-0C4C-4B5D-8C8D-38109B58C3C5}" type="parTrans" cxnId="{C66E857A-2F4D-4A03-8CCF-33B3480D8AAE}">
      <dgm:prSet/>
      <dgm:spPr/>
      <dgm:t>
        <a:bodyPr/>
        <a:lstStyle/>
        <a:p>
          <a:endParaRPr lang="en-US"/>
        </a:p>
      </dgm:t>
    </dgm:pt>
    <dgm:pt modelId="{59CE3415-34E2-4C10-A84D-F4107A6B1E5A}" type="sibTrans" cxnId="{C66E857A-2F4D-4A03-8CCF-33B3480D8AAE}">
      <dgm:prSet/>
      <dgm:spPr/>
      <dgm:t>
        <a:bodyPr/>
        <a:lstStyle/>
        <a:p>
          <a:endParaRPr lang="en-US"/>
        </a:p>
      </dgm:t>
    </dgm:pt>
    <dgm:pt modelId="{3BAE51F6-EC1A-4038-A716-C5A53A7A8B72}">
      <dgm:prSet/>
      <dgm:spPr/>
      <dgm:t>
        <a:bodyPr/>
        <a:lstStyle/>
        <a:p>
          <a:pPr rtl="0"/>
          <a:r>
            <a:rPr lang="en-US" dirty="0" smtClean="0"/>
            <a:t>Fluency</a:t>
          </a:r>
          <a:endParaRPr lang="en-US" dirty="0"/>
        </a:p>
      </dgm:t>
    </dgm:pt>
    <dgm:pt modelId="{11415F2A-1D5C-445A-A0AA-BA03E1022142}" type="parTrans" cxnId="{FAB6FDC0-927E-419B-B067-B5DD760B4846}">
      <dgm:prSet/>
      <dgm:spPr/>
      <dgm:t>
        <a:bodyPr/>
        <a:lstStyle/>
        <a:p>
          <a:endParaRPr lang="en-US"/>
        </a:p>
      </dgm:t>
    </dgm:pt>
    <dgm:pt modelId="{7F776920-DE81-4023-8C64-83CEF2EE9BA8}" type="sibTrans" cxnId="{FAB6FDC0-927E-419B-B067-B5DD760B4846}">
      <dgm:prSet/>
      <dgm:spPr/>
      <dgm:t>
        <a:bodyPr/>
        <a:lstStyle/>
        <a:p>
          <a:endParaRPr lang="en-US"/>
        </a:p>
      </dgm:t>
    </dgm:pt>
    <dgm:pt modelId="{E492ADC0-A6CB-4130-B7B6-6BACD48A5450}">
      <dgm:prSet/>
      <dgm:spPr/>
      <dgm:t>
        <a:bodyPr/>
        <a:lstStyle/>
        <a:p>
          <a:pPr rtl="0"/>
          <a:r>
            <a:rPr lang="en-US" b="0" dirty="0" smtClean="0"/>
            <a:t>Deep Understanding</a:t>
          </a:r>
          <a:endParaRPr lang="en-US" b="0" dirty="0"/>
        </a:p>
      </dgm:t>
    </dgm:pt>
    <dgm:pt modelId="{33DEA663-0683-4286-8A6D-7DF5848CD485}" type="parTrans" cxnId="{C4252988-3777-430A-BEF9-D1855AB5D67C}">
      <dgm:prSet/>
      <dgm:spPr/>
      <dgm:t>
        <a:bodyPr/>
        <a:lstStyle/>
        <a:p>
          <a:endParaRPr lang="en-US"/>
        </a:p>
      </dgm:t>
    </dgm:pt>
    <dgm:pt modelId="{41182BEB-6B49-4A0F-8ED7-5CAE6011A162}" type="sibTrans" cxnId="{C4252988-3777-430A-BEF9-D1855AB5D67C}">
      <dgm:prSet/>
      <dgm:spPr/>
      <dgm:t>
        <a:bodyPr/>
        <a:lstStyle/>
        <a:p>
          <a:endParaRPr lang="en-US"/>
        </a:p>
      </dgm:t>
    </dgm:pt>
    <dgm:pt modelId="{D11D919B-B764-47CF-B520-360939207148}">
      <dgm:prSet/>
      <dgm:spPr/>
      <dgm:t>
        <a:bodyPr/>
        <a:lstStyle/>
        <a:p>
          <a:pPr rtl="0"/>
          <a:r>
            <a:rPr lang="en-US" dirty="0" smtClean="0"/>
            <a:t>Applications</a:t>
          </a:r>
          <a:endParaRPr lang="en-US" dirty="0"/>
        </a:p>
      </dgm:t>
    </dgm:pt>
    <dgm:pt modelId="{00CC26D2-46EB-4AB0-810E-80491DD19076}" type="parTrans" cxnId="{867D7565-5143-496E-BDA2-8883D5A289DF}">
      <dgm:prSet/>
      <dgm:spPr/>
      <dgm:t>
        <a:bodyPr/>
        <a:lstStyle/>
        <a:p>
          <a:endParaRPr lang="en-US"/>
        </a:p>
      </dgm:t>
    </dgm:pt>
    <dgm:pt modelId="{CBBD98FD-F9DF-4A0E-A7F9-E6FEFEAC0740}" type="sibTrans" cxnId="{867D7565-5143-496E-BDA2-8883D5A289DF}">
      <dgm:prSet/>
      <dgm:spPr/>
      <dgm:t>
        <a:bodyPr/>
        <a:lstStyle/>
        <a:p>
          <a:endParaRPr lang="en-US"/>
        </a:p>
      </dgm:t>
    </dgm:pt>
    <dgm:pt modelId="{A96FE5E6-31D2-41B0-8EFF-EA633C4F0905}">
      <dgm:prSet/>
      <dgm:spPr/>
      <dgm:t>
        <a:bodyPr/>
        <a:lstStyle/>
        <a:p>
          <a:pPr rtl="0"/>
          <a:r>
            <a:rPr lang="en-US" dirty="0" smtClean="0"/>
            <a:t>Dual Intensity (really, tri)</a:t>
          </a:r>
          <a:endParaRPr lang="en-US" dirty="0"/>
        </a:p>
      </dgm:t>
    </dgm:pt>
    <dgm:pt modelId="{501C15A4-9468-4805-B794-D64F88ED39E1}" type="parTrans" cxnId="{A0AF7DA2-609A-4E6D-9E64-B987FA30D812}">
      <dgm:prSet/>
      <dgm:spPr/>
      <dgm:t>
        <a:bodyPr/>
        <a:lstStyle/>
        <a:p>
          <a:endParaRPr lang="en-US"/>
        </a:p>
      </dgm:t>
    </dgm:pt>
    <dgm:pt modelId="{7E42A3D2-DE0F-452F-9AD3-40297C8A4F21}" type="sibTrans" cxnId="{A0AF7DA2-609A-4E6D-9E64-B987FA30D812}">
      <dgm:prSet/>
      <dgm:spPr/>
      <dgm:t>
        <a:bodyPr/>
        <a:lstStyle/>
        <a:p>
          <a:endParaRPr lang="en-US"/>
        </a:p>
      </dgm:t>
    </dgm:pt>
    <dgm:pt modelId="{5A3EFF9A-F367-4ACC-86A8-F398C88D02EA}" type="pres">
      <dgm:prSet presAssocID="{FF7FE4C2-9DBA-4C48-853E-6B11B9759D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6DEDBF-E94E-44F2-809A-1A9E6BA0BEF4}" type="pres">
      <dgm:prSet presAssocID="{DE62BDAE-F056-4109-B750-3BE1E9CE45A4}" presName="parentText" presStyleLbl="node1" presStyleIdx="0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2C137-EF57-45AB-B033-5DF4EB72CB5E}" type="pres">
      <dgm:prSet presAssocID="{8C888F76-EE84-435F-8F31-4860F8B88437}" presName="spacer" presStyleCnt="0"/>
      <dgm:spPr/>
    </dgm:pt>
    <dgm:pt modelId="{446BCCC1-A0C5-4982-949C-B1C10762DD66}" type="pres">
      <dgm:prSet presAssocID="{CDAD7960-CB94-4104-A6E5-633D81C6ABEB}" presName="parentText" presStyleLbl="node1" presStyleIdx="1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D9586-8808-4CD7-88D8-C0803E02FE13}" type="pres">
      <dgm:prSet presAssocID="{59CE3415-34E2-4C10-A84D-F4107A6B1E5A}" presName="spacer" presStyleCnt="0"/>
      <dgm:spPr/>
    </dgm:pt>
    <dgm:pt modelId="{D2C2071E-A4D5-419C-8483-A7AFA53E459A}" type="pres">
      <dgm:prSet presAssocID="{3BAE51F6-EC1A-4038-A716-C5A53A7A8B72}" presName="parentText" presStyleLbl="node1" presStyleIdx="2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93183F-7D42-417B-BD2D-332522782D89}" type="pres">
      <dgm:prSet presAssocID="{7F776920-DE81-4023-8C64-83CEF2EE9BA8}" presName="spacer" presStyleCnt="0"/>
      <dgm:spPr/>
    </dgm:pt>
    <dgm:pt modelId="{35E796B4-42ED-45B0-A9FB-F3203E892625}" type="pres">
      <dgm:prSet presAssocID="{E492ADC0-A6CB-4130-B7B6-6BACD48A5450}" presName="parentText" presStyleLbl="node1" presStyleIdx="3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0EFA5-26D5-4F23-8185-29D6CF71ED24}" type="pres">
      <dgm:prSet presAssocID="{41182BEB-6B49-4A0F-8ED7-5CAE6011A162}" presName="spacer" presStyleCnt="0"/>
      <dgm:spPr/>
    </dgm:pt>
    <dgm:pt modelId="{C1A97791-6DDE-4DA1-801F-8B22B1A0E999}" type="pres">
      <dgm:prSet presAssocID="{D11D919B-B764-47CF-B520-360939207148}" presName="parentText" presStyleLbl="node1" presStyleIdx="4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7647E-5BC6-4579-AA48-6FA62ABFEE34}" type="pres">
      <dgm:prSet presAssocID="{CBBD98FD-F9DF-4A0E-A7F9-E6FEFEAC0740}" presName="spacer" presStyleCnt="0"/>
      <dgm:spPr/>
    </dgm:pt>
    <dgm:pt modelId="{1CB5635C-B379-4B8D-9308-66093A46B1CF}" type="pres">
      <dgm:prSet presAssocID="{A96FE5E6-31D2-41B0-8EFF-EA633C4F0905}" presName="parentText" presStyleLbl="node1" presStyleIdx="5" presStyleCnt="6" custScaleX="924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6E857A-2F4D-4A03-8CCF-33B3480D8AAE}" srcId="{FF7FE4C2-9DBA-4C48-853E-6B11B9759D79}" destId="{CDAD7960-CB94-4104-A6E5-633D81C6ABEB}" srcOrd="1" destOrd="0" parTransId="{5BFEFEF7-0C4C-4B5D-8C8D-38109B58C3C5}" sibTransId="{59CE3415-34E2-4C10-A84D-F4107A6B1E5A}"/>
    <dgm:cxn modelId="{29F76C4B-172F-4719-8386-5E335525EE05}" type="presOf" srcId="{DE62BDAE-F056-4109-B750-3BE1E9CE45A4}" destId="{3B6DEDBF-E94E-44F2-809A-1A9E6BA0BEF4}" srcOrd="0" destOrd="0" presId="urn:microsoft.com/office/officeart/2005/8/layout/vList2"/>
    <dgm:cxn modelId="{1647D239-A43F-4756-A837-169F04E9F5B6}" type="presOf" srcId="{D11D919B-B764-47CF-B520-360939207148}" destId="{C1A97791-6DDE-4DA1-801F-8B22B1A0E999}" srcOrd="0" destOrd="0" presId="urn:microsoft.com/office/officeart/2005/8/layout/vList2"/>
    <dgm:cxn modelId="{FAB6FDC0-927E-419B-B067-B5DD760B4846}" srcId="{FF7FE4C2-9DBA-4C48-853E-6B11B9759D79}" destId="{3BAE51F6-EC1A-4038-A716-C5A53A7A8B72}" srcOrd="2" destOrd="0" parTransId="{11415F2A-1D5C-445A-A0AA-BA03E1022142}" sibTransId="{7F776920-DE81-4023-8C64-83CEF2EE9BA8}"/>
    <dgm:cxn modelId="{3FF43142-6061-4086-AFA6-222251CC300E}" type="presOf" srcId="{3BAE51F6-EC1A-4038-A716-C5A53A7A8B72}" destId="{D2C2071E-A4D5-419C-8483-A7AFA53E459A}" srcOrd="0" destOrd="0" presId="urn:microsoft.com/office/officeart/2005/8/layout/vList2"/>
    <dgm:cxn modelId="{C4252988-3777-430A-BEF9-D1855AB5D67C}" srcId="{FF7FE4C2-9DBA-4C48-853E-6B11B9759D79}" destId="{E492ADC0-A6CB-4130-B7B6-6BACD48A5450}" srcOrd="3" destOrd="0" parTransId="{33DEA663-0683-4286-8A6D-7DF5848CD485}" sibTransId="{41182BEB-6B49-4A0F-8ED7-5CAE6011A162}"/>
    <dgm:cxn modelId="{FAC2994F-B83D-48CE-8D6E-1B83B526A8D0}" type="presOf" srcId="{A96FE5E6-31D2-41B0-8EFF-EA633C4F0905}" destId="{1CB5635C-B379-4B8D-9308-66093A46B1CF}" srcOrd="0" destOrd="0" presId="urn:microsoft.com/office/officeart/2005/8/layout/vList2"/>
    <dgm:cxn modelId="{A23EB735-F7E9-4162-9A89-985B7C01A407}" srcId="{FF7FE4C2-9DBA-4C48-853E-6B11B9759D79}" destId="{DE62BDAE-F056-4109-B750-3BE1E9CE45A4}" srcOrd="0" destOrd="0" parTransId="{7754B077-5826-451C-A74B-1626A37067F3}" sibTransId="{8C888F76-EE84-435F-8F31-4860F8B88437}"/>
    <dgm:cxn modelId="{8889ED80-4D16-47B0-B928-901BBC610128}" type="presOf" srcId="{FF7FE4C2-9DBA-4C48-853E-6B11B9759D79}" destId="{5A3EFF9A-F367-4ACC-86A8-F398C88D02EA}" srcOrd="0" destOrd="0" presId="urn:microsoft.com/office/officeart/2005/8/layout/vList2"/>
    <dgm:cxn modelId="{A0AF7DA2-609A-4E6D-9E64-B987FA30D812}" srcId="{FF7FE4C2-9DBA-4C48-853E-6B11B9759D79}" destId="{A96FE5E6-31D2-41B0-8EFF-EA633C4F0905}" srcOrd="5" destOrd="0" parTransId="{501C15A4-9468-4805-B794-D64F88ED39E1}" sibTransId="{7E42A3D2-DE0F-452F-9AD3-40297C8A4F21}"/>
    <dgm:cxn modelId="{867D7565-5143-496E-BDA2-8883D5A289DF}" srcId="{FF7FE4C2-9DBA-4C48-853E-6B11B9759D79}" destId="{D11D919B-B764-47CF-B520-360939207148}" srcOrd="4" destOrd="0" parTransId="{00CC26D2-46EB-4AB0-810E-80491DD19076}" sibTransId="{CBBD98FD-F9DF-4A0E-A7F9-E6FEFEAC0740}"/>
    <dgm:cxn modelId="{52970C1A-5069-4195-A263-DE753C327176}" type="presOf" srcId="{CDAD7960-CB94-4104-A6E5-633D81C6ABEB}" destId="{446BCCC1-A0C5-4982-949C-B1C10762DD66}" srcOrd="0" destOrd="0" presId="urn:microsoft.com/office/officeart/2005/8/layout/vList2"/>
    <dgm:cxn modelId="{9990865F-7C3C-48ED-BA32-51750141E7A7}" type="presOf" srcId="{E492ADC0-A6CB-4130-B7B6-6BACD48A5450}" destId="{35E796B4-42ED-45B0-A9FB-F3203E892625}" srcOrd="0" destOrd="0" presId="urn:microsoft.com/office/officeart/2005/8/layout/vList2"/>
    <dgm:cxn modelId="{822FD94E-A66F-47BC-B80B-90A534C07010}" type="presParOf" srcId="{5A3EFF9A-F367-4ACC-86A8-F398C88D02EA}" destId="{3B6DEDBF-E94E-44F2-809A-1A9E6BA0BEF4}" srcOrd="0" destOrd="0" presId="urn:microsoft.com/office/officeart/2005/8/layout/vList2"/>
    <dgm:cxn modelId="{3495164D-1BAF-4093-8B61-D65895B39B0B}" type="presParOf" srcId="{5A3EFF9A-F367-4ACC-86A8-F398C88D02EA}" destId="{1952C137-EF57-45AB-B033-5DF4EB72CB5E}" srcOrd="1" destOrd="0" presId="urn:microsoft.com/office/officeart/2005/8/layout/vList2"/>
    <dgm:cxn modelId="{0B3ABEB5-1B5F-400E-8AD3-26E1DFD73546}" type="presParOf" srcId="{5A3EFF9A-F367-4ACC-86A8-F398C88D02EA}" destId="{446BCCC1-A0C5-4982-949C-B1C10762DD66}" srcOrd="2" destOrd="0" presId="urn:microsoft.com/office/officeart/2005/8/layout/vList2"/>
    <dgm:cxn modelId="{FAE0A3E7-FDCF-4F71-9CC5-4B6A236AE909}" type="presParOf" srcId="{5A3EFF9A-F367-4ACC-86A8-F398C88D02EA}" destId="{B7AD9586-8808-4CD7-88D8-C0803E02FE13}" srcOrd="3" destOrd="0" presId="urn:microsoft.com/office/officeart/2005/8/layout/vList2"/>
    <dgm:cxn modelId="{25DF4E6E-22FB-45BD-B1BD-CE78BD551FDE}" type="presParOf" srcId="{5A3EFF9A-F367-4ACC-86A8-F398C88D02EA}" destId="{D2C2071E-A4D5-419C-8483-A7AFA53E459A}" srcOrd="4" destOrd="0" presId="urn:microsoft.com/office/officeart/2005/8/layout/vList2"/>
    <dgm:cxn modelId="{66DDD14C-AFE6-4A22-94C5-181585AEF9D3}" type="presParOf" srcId="{5A3EFF9A-F367-4ACC-86A8-F398C88D02EA}" destId="{C293183F-7D42-417B-BD2D-332522782D89}" srcOrd="5" destOrd="0" presId="urn:microsoft.com/office/officeart/2005/8/layout/vList2"/>
    <dgm:cxn modelId="{7B306C2B-3B92-463D-9EC3-157A8C82F741}" type="presParOf" srcId="{5A3EFF9A-F367-4ACC-86A8-F398C88D02EA}" destId="{35E796B4-42ED-45B0-A9FB-F3203E892625}" srcOrd="6" destOrd="0" presId="urn:microsoft.com/office/officeart/2005/8/layout/vList2"/>
    <dgm:cxn modelId="{00F8CF64-0328-4868-B514-5F9361DA4F33}" type="presParOf" srcId="{5A3EFF9A-F367-4ACC-86A8-F398C88D02EA}" destId="{8D00EFA5-26D5-4F23-8185-29D6CF71ED24}" srcOrd="7" destOrd="0" presId="urn:microsoft.com/office/officeart/2005/8/layout/vList2"/>
    <dgm:cxn modelId="{18D3632D-86E5-46AF-917E-3C18A65FE99E}" type="presParOf" srcId="{5A3EFF9A-F367-4ACC-86A8-F398C88D02EA}" destId="{C1A97791-6DDE-4DA1-801F-8B22B1A0E999}" srcOrd="8" destOrd="0" presId="urn:microsoft.com/office/officeart/2005/8/layout/vList2"/>
    <dgm:cxn modelId="{459BB32E-002D-4AEE-9044-3A0F2CDE2D72}" type="presParOf" srcId="{5A3EFF9A-F367-4ACC-86A8-F398C88D02EA}" destId="{F0D7647E-5BC6-4579-AA48-6FA62ABFEE34}" srcOrd="9" destOrd="0" presId="urn:microsoft.com/office/officeart/2005/8/layout/vList2"/>
    <dgm:cxn modelId="{EBC81C1A-CB4D-46D5-9434-83AD43AB91AD}" type="presParOf" srcId="{5A3EFF9A-F367-4ACC-86A8-F398C88D02EA}" destId="{1CB5635C-B379-4B8D-9308-66093A46B1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Balancing Fiction and Nonfiction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Building Knowledge in the Disciplines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Staircase of Complexity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Text-Based Answers (close reading)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Nonfiction Writing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Academic Vocabulary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DEDBF-E94E-44F2-809A-1A9E6BA0BEF4}">
      <dsp:nvSpPr>
        <dsp:cNvPr id="0" name=""/>
        <dsp:cNvSpPr/>
      </dsp:nvSpPr>
      <dsp:spPr>
        <a:xfrm>
          <a:off x="317505" y="4527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Focus</a:t>
          </a:r>
          <a:endParaRPr lang="en-US" sz="2900" kern="1200" dirty="0"/>
        </a:p>
      </dsp:txBody>
      <dsp:txXfrm>
        <a:off x="351460" y="79228"/>
        <a:ext cx="7704479" cy="627655"/>
      </dsp:txXfrm>
    </dsp:sp>
    <dsp:sp modelId="{446BCCC1-A0C5-4982-949C-B1C10762DD66}">
      <dsp:nvSpPr>
        <dsp:cNvPr id="0" name=""/>
        <dsp:cNvSpPr/>
      </dsp:nvSpPr>
      <dsp:spPr>
        <a:xfrm>
          <a:off x="317505" y="82435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Coherence</a:t>
          </a:r>
          <a:endParaRPr lang="en-US" sz="2900" kern="1200" dirty="0"/>
        </a:p>
      </dsp:txBody>
      <dsp:txXfrm>
        <a:off x="351460" y="858313"/>
        <a:ext cx="7704479" cy="627655"/>
      </dsp:txXfrm>
    </dsp:sp>
    <dsp:sp modelId="{D2C2071E-A4D5-419C-8483-A7AFA53E459A}">
      <dsp:nvSpPr>
        <dsp:cNvPr id="0" name=""/>
        <dsp:cNvSpPr/>
      </dsp:nvSpPr>
      <dsp:spPr>
        <a:xfrm>
          <a:off x="317505" y="160344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Fluency</a:t>
          </a:r>
          <a:endParaRPr lang="en-US" sz="2900" kern="1200" dirty="0"/>
        </a:p>
      </dsp:txBody>
      <dsp:txXfrm>
        <a:off x="351460" y="1637398"/>
        <a:ext cx="7704479" cy="627655"/>
      </dsp:txXfrm>
    </dsp:sp>
    <dsp:sp modelId="{35E796B4-42ED-45B0-A9FB-F3203E892625}">
      <dsp:nvSpPr>
        <dsp:cNvPr id="0" name=""/>
        <dsp:cNvSpPr/>
      </dsp:nvSpPr>
      <dsp:spPr>
        <a:xfrm>
          <a:off x="317505" y="238252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0" kern="1200" dirty="0" smtClean="0"/>
            <a:t>Deep Understanding</a:t>
          </a:r>
          <a:endParaRPr lang="en-US" sz="2900" b="0" kern="1200" dirty="0"/>
        </a:p>
      </dsp:txBody>
      <dsp:txXfrm>
        <a:off x="351460" y="2416483"/>
        <a:ext cx="7704479" cy="627655"/>
      </dsp:txXfrm>
    </dsp:sp>
    <dsp:sp modelId="{C1A97791-6DDE-4DA1-801F-8B22B1A0E999}">
      <dsp:nvSpPr>
        <dsp:cNvPr id="0" name=""/>
        <dsp:cNvSpPr/>
      </dsp:nvSpPr>
      <dsp:spPr>
        <a:xfrm>
          <a:off x="317505" y="3161613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Applications</a:t>
          </a:r>
          <a:endParaRPr lang="en-US" sz="2900" kern="1200" dirty="0"/>
        </a:p>
      </dsp:txBody>
      <dsp:txXfrm>
        <a:off x="351460" y="3195568"/>
        <a:ext cx="7704479" cy="627655"/>
      </dsp:txXfrm>
    </dsp:sp>
    <dsp:sp modelId="{1CB5635C-B379-4B8D-9308-66093A46B1CF}">
      <dsp:nvSpPr>
        <dsp:cNvPr id="0" name=""/>
        <dsp:cNvSpPr/>
      </dsp:nvSpPr>
      <dsp:spPr>
        <a:xfrm>
          <a:off x="317505" y="3940698"/>
          <a:ext cx="777238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Dual Intensity (really, tri)</a:t>
          </a:r>
          <a:endParaRPr lang="en-US" sz="2900" kern="1200" dirty="0"/>
        </a:p>
      </dsp:txBody>
      <dsp:txXfrm>
        <a:off x="351460" y="3974653"/>
        <a:ext cx="7704479" cy="627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0.27754</cdr:x>
      <cdr:y>0.11576</cdr:y>
    </cdr:from>
    <cdr:to>
      <cdr:x>0.49363</cdr:x>
      <cdr:y>0.33206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6578" y="632467"/>
          <a:ext cx="1531075" cy="1181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/>
            <a:t>Standard 1</a:t>
          </a:r>
        </a:p>
        <a:p xmlns:a="http://schemas.openxmlformats.org/drawingml/2006/main">
          <a:pPr algn="ctr"/>
          <a:r>
            <a:rPr lang="en-US" sz="1400" b="1" dirty="0" smtClean="0"/>
            <a:t>Knowledge of</a:t>
          </a:r>
          <a:br>
            <a:rPr lang="en-US" sz="1400" b="1" dirty="0" smtClean="0"/>
          </a:br>
          <a:r>
            <a:rPr lang="en-US" sz="1400" b="1" dirty="0" smtClean="0"/>
            <a:t>Students</a:t>
          </a:r>
        </a:p>
        <a:p xmlns:a="http://schemas.openxmlformats.org/drawingml/2006/main">
          <a:pPr algn="ctr"/>
          <a:r>
            <a:rPr lang="en-US" sz="1400" b="1" dirty="0" smtClean="0"/>
            <a:t>And Student</a:t>
          </a:r>
          <a:br>
            <a:rPr lang="en-US" sz="1400" b="1" dirty="0" smtClean="0"/>
          </a:br>
          <a:r>
            <a:rPr lang="en-US" sz="1400" b="1" dirty="0" smtClean="0"/>
            <a:t>Learning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0.50939</cdr:x>
      <cdr:y>0.13462</cdr:y>
    </cdr:from>
    <cdr:to>
      <cdr:x>0.72291</cdr:x>
      <cdr:y>0.35837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6418" y="865909"/>
          <a:ext cx="1828800" cy="14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0.52006</cdr:x>
      <cdr:y>0.0989</cdr:y>
    </cdr:from>
    <cdr:to>
      <cdr:x>0.68185</cdr:x>
      <cdr:y>0.32269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84816" y="628305"/>
          <a:ext cx="1333040" cy="1421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2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Knowledge of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Content and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Instructional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Planning</a:t>
          </a:r>
          <a:endParaRPr lang="en-US" sz="1100" dirty="0" smtClean="0">
            <a:solidFill>
              <a:schemeClr val="bg1"/>
            </a:solidFill>
          </a:endParaRPr>
        </a:p>
        <a:p xmlns:a="http://schemas.openxmlformats.org/drawingml/2006/main">
          <a:pPr algn="ctr"/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0.61602</cdr:x>
      <cdr:y>0.39378</cdr:y>
    </cdr:from>
    <cdr:to>
      <cdr:x>0.83868</cdr:x>
      <cdr:y>0.51155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60818" y="2542309"/>
          <a:ext cx="1905000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3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Instructional Practice</a:t>
          </a:r>
        </a:p>
        <a:p xmlns:a="http://schemas.openxmlformats.org/drawingml/2006/main">
          <a:pPr algn="ctr"/>
          <a:endParaRPr lang="en-US" sz="1100" dirty="0"/>
        </a:p>
      </cdr:txBody>
    </cdr:sp>
  </cdr:relSizeAnchor>
  <cdr:relSizeAnchor xmlns:cdr="http://schemas.openxmlformats.org/drawingml/2006/chartDrawing">
    <cdr:from>
      <cdr:x>0.60498</cdr:x>
      <cdr:y>0.61464</cdr:y>
    </cdr:from>
    <cdr:to>
      <cdr:x>0.80086</cdr:x>
      <cdr:y>0.78742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984532" y="3904918"/>
          <a:ext cx="1613825" cy="1097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chemeClr val="bg1"/>
              </a:solidFill>
            </a:rPr>
            <a:t>Standard 4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chemeClr val="bg1"/>
              </a:solidFill>
            </a:rPr>
            <a:t>Learning</a:t>
          </a:r>
          <a:br>
            <a:rPr lang="en-US" sz="1400" b="1" dirty="0" smtClean="0">
              <a:solidFill>
                <a:schemeClr val="bg1"/>
              </a:solidFill>
            </a:rPr>
          </a:br>
          <a:r>
            <a:rPr lang="en-US" sz="1400" b="1" dirty="0" smtClean="0">
              <a:solidFill>
                <a:schemeClr val="bg1"/>
              </a:solidFill>
            </a:rPr>
            <a:t>Environment</a:t>
          </a:r>
          <a:endParaRPr lang="en-US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0.40581</cdr:x>
      <cdr:y>0.77116</cdr:y>
    </cdr:from>
    <cdr:to>
      <cdr:x>0.60131</cdr:x>
      <cdr:y>0.91279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875437" y="4213406"/>
          <a:ext cx="1385243" cy="773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</a:t>
          </a:r>
          <a:r>
            <a:rPr lang="en-US" sz="1400" b="1" dirty="0" smtClean="0">
              <a:solidFill>
                <a:srgbClr val="000000"/>
              </a:solidFill>
            </a:rPr>
            <a:t> 5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Assessment for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Student Learning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0.19116</cdr:x>
      <cdr:y>0.59933</cdr:y>
    </cdr:from>
    <cdr:to>
      <cdr:x>0.43159</cdr:x>
      <cdr:y>0.72891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54513" y="3274603"/>
          <a:ext cx="1703601" cy="7079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400" b="1" u="sng" dirty="0" smtClean="0">
              <a:solidFill>
                <a:srgbClr val="000000"/>
              </a:solidFill>
            </a:rPr>
            <a:t>Standard 6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Professional </a:t>
          </a:r>
        </a:p>
        <a:p xmlns:a="http://schemas.openxmlformats.org/drawingml/2006/main">
          <a:pPr algn="ctr"/>
          <a:r>
            <a:rPr lang="en-US" sz="1400" b="1" dirty="0" smtClean="0">
              <a:solidFill>
                <a:srgbClr val="000000"/>
              </a:solidFill>
            </a:rPr>
            <a:t>Responsibilities</a:t>
          </a:r>
          <a:endParaRPr lang="en-US" sz="14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0.68736</cdr:x>
      <cdr:y>0.91234</cdr:y>
    </cdr:from>
    <cdr:to>
      <cdr:x>0.794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770418" y="5895108"/>
          <a:ext cx="914400" cy="561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0.69292</cdr:x>
      <cdr:y>0.89328</cdr:y>
    </cdr:from>
    <cdr:to>
      <cdr:x>0.93761</cdr:x>
      <cdr:y>0.95955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818892" y="5770442"/>
          <a:ext cx="2036651" cy="429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1600" b="1" dirty="0" smtClean="0">
              <a:solidFill>
                <a:srgbClr val="0000FF"/>
              </a:solidFill>
            </a:rPr>
            <a:t> </a:t>
          </a:r>
          <a:endParaRPr lang="en-US" sz="1600" b="1" dirty="0">
            <a:solidFill>
              <a:srgbClr val="0000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D08B4C-0DAC-4AE9-AC6A-D397F6063650}" type="datetimeFigureOut">
              <a:rPr lang="en-US" smtClean="0"/>
              <a:t>8/15/2012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E80BD1-FE98-4D98-83D8-FF7190500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26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30DF15F-B4CC-44FE-A238-8A68F438C055}" type="datetimeFigureOut">
              <a:rPr lang="en-US" smtClean="0"/>
              <a:t>8/15/2012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92B3DE-9066-452C-AF54-0D5040A4AF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 Kim’s Op-Ed from the</a:t>
            </a:r>
            <a:r>
              <a:rPr lang="en-US" baseline="0" dirty="0" smtClean="0"/>
              <a:t> Boston Globe; include 15 minute break.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0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51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52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53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54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55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56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a break after the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FCCCA-C227-4F9E-A27C-C905A7DD859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6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NOTES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000" b="1" dirty="0"/>
              <a:t>Need for a common languages. Even thought we had a convergent sense of what should be occurring in a classroom, we all have different descriptors and ways of talking about it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609F5D-B6C8-40D7-A9D0-765C6503DC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EE2B3-1997-4035-9B18-49A0E747FC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2B3DE-9066-452C-AF54-0D5040A4AF8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9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70A364-9152-4C41-BE49-521F9F335079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258D70-6654-4E01-AEEF-7E5F591AA17A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BBDAF1-006D-4936-9989-7F7005DF6522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C875B-06D1-49F8-BDAD-C9FBCD1E87B7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9A10BF-9D0C-4FDD-B8BC-F9D480E7B8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A0CC60-19C0-414C-BADF-40307FFC686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7" tIns="46584" rIns="93167" bIns="46584" anchor="b"/>
          <a:lstStyle/>
          <a:p>
            <a:pPr algn="r"/>
            <a:fld id="{44AFA42C-5187-4AAA-9601-071F33478D8C}" type="slidenum">
              <a:rPr lang="en-US" sz="1200">
                <a:latin typeface="Calibri" pitchFamily="34" charset="0"/>
              </a:rPr>
              <a:pPr algn="r"/>
              <a:t>77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sz="1400" b="1" dirty="0"/>
              <a:t>NOTES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5DEBA5-9182-4CF7-98FC-01473FC371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100" b="1" dirty="0"/>
              <a:t>NOTES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971AF0-9260-4661-952E-560F390A2B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Watch </a:t>
            </a:r>
            <a:r>
              <a:rPr lang="en-US" sz="1000" b="1" dirty="0"/>
              <a:t>15 </a:t>
            </a:r>
            <a:r>
              <a:rPr lang="en-US" sz="1000" b="1" dirty="0"/>
              <a:t>minutes of a lesson. Use math “best deal” video? 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sz="1000" b="1" dirty="0"/>
              <a:t>We have to make sure we chart these pieces of “evidence” for use later!!!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E7EFCB-D619-44C0-850C-F79AB83EBC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F6124C-8073-4E60-8BD4-98136E553271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673510-8917-49C0-B3AB-25CB245399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Click</a:t>
            </a:r>
            <a:r>
              <a:rPr lang="en-US" baseline="0" dirty="0" smtClean="0"/>
              <a:t> on picture to access video clips. Use in order.</a:t>
            </a: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72B854-1969-4BA7-866D-B986610F305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45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9CFDD-BEB1-4F50-9C7E-6EF51546149B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dirty="0"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8F67FF-33C0-4336-8F11-77AD959B9E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dirty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>
                <a:latin typeface="Arial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4617BB-95F0-4A17-A351-A481F18E9C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dirty="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673500-4E84-4353-9310-A9CEDE65DC92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dirty="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98D6D7-9C9A-4AAF-8499-6E6CA5E0BF00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dirty="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5"/>
          <p:cNvSpPr>
            <a:spLocks noGrp="1"/>
          </p:cNvSpPr>
          <p:nvPr/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</p:spPr>
        <p:txBody>
          <a:bodyPr lIns="93172" tIns="46587" rIns="93172" bIns="46587"/>
          <a:lstStyle/>
          <a:p>
            <a:r>
              <a:rPr lang="en-US" sz="1200" b="1" dirty="0">
                <a:latin typeface="Calibri" pitchFamily="34" charset="0"/>
              </a:rPr>
              <a:t>NOTES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a table, t</a:t>
            </a:r>
            <a:r>
              <a:rPr lang="en-US" dirty="0" smtClean="0"/>
              <a:t>hink</a:t>
            </a:r>
            <a:r>
              <a:rPr lang="en-US" baseline="0" dirty="0" smtClean="0"/>
              <a:t> of a HEDI scale for an example other than swimming. Ask one or two tables to share.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334D27-7083-4FA5-BFF7-9E8828ABAE1D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61238B-DA51-4640-A97E-ACB9874601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46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316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A8596C-CD83-4A90-9C32-8F21C94161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 smtClean="0"/>
              <a:t>NOTES</a:t>
            </a: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AC685D-C5F7-4256-85F1-CA2F298CEA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47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48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49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82" indent="-29114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58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23" indent="-2329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259" indent="-2329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09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29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764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00" indent="-2329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A1F2C56-33C1-41FB-901B-9D2A2924F4D9}" type="slidenum">
              <a:rPr lang="en-US" smtClean="0"/>
              <a:pPr eaLnBrk="1" hangingPunct="1"/>
              <a:t>50</a:t>
            </a:fld>
            <a:endParaRPr lang="en-US" dirty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9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2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1011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F2B26-FE84-497D-86BF-F5DD660EC733}" type="datetimeFigureOut">
              <a:rPr lang="en-US"/>
              <a:pPr>
                <a:defRPr/>
              </a:pPr>
              <a:t>8/15/2012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6F8D-B4AB-4E04-A056-CD3BE5D2C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319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76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2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3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89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4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589918C-7C25-430C-8929-62C603D19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1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54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0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4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5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2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08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_Body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3488" y="6465534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3488" y="63563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2ED5C8-A2B1-FE40-BE4F-E1B4E8067D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1B615F9-43CD-43DF-A97F-E4FF76C44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8/15/2012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60A0C3-3E23-4F86-B53C-048C9ED8E2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SLOs.pptx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ocmboces.org/teacherpage.cfm?teacher=160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n%20vs%20tiger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hyperlink" Target="http://www.youtube.com/user/oggie444" TargetMode="External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2" y="736981"/>
            <a:ext cx="8761862" cy="5923129"/>
          </a:xfrm>
        </p:spPr>
        <p:txBody>
          <a:bodyPr rtlCol="0">
            <a:normAutofit fontScale="92500" lnSpcReduction="20000"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priorities of the framework are critically important to understanding the rubrics and the assessment of teaching practice.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might you respond to the following questions/statements (discuss at table):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don’t have a lot of technology in our district so I don’t think we can  hold teachers responsible for 21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Century skills.”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“We have embraced direct instruction in our district so we can’t expect teachers to be highly effective because direct instruction doesn’t allow for students to take control of the classroom.”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“How can students be cognitively engaged in something like PE?”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“I don’t think these rubrics will work for all teachers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teachers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thinking?</a:t>
            </a:r>
          </a:p>
          <a:p>
            <a:r>
              <a:rPr lang="en-US" dirty="0" smtClean="0"/>
              <a:t>In </a:t>
            </a:r>
            <a:r>
              <a:rPr lang="en-US" b="1" dirty="0" smtClean="0"/>
              <a:t>principals</a:t>
            </a:r>
            <a:r>
              <a:rPr lang="en-US" dirty="0" smtClean="0"/>
              <a:t>’ actions?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What shifts have to occur…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district</a:t>
            </a:r>
            <a:r>
              <a:rPr lang="en-US" dirty="0" smtClean="0"/>
              <a:t>?</a:t>
            </a:r>
          </a:p>
          <a:p>
            <a:r>
              <a:rPr lang="en-US" dirty="0" smtClean="0"/>
              <a:t>In the culture of the </a:t>
            </a:r>
            <a:r>
              <a:rPr lang="en-US" b="1" dirty="0" smtClean="0"/>
              <a:t>school</a:t>
            </a:r>
            <a:r>
              <a:rPr lang="en-US" dirty="0" smtClean="0"/>
              <a:t>?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950" y="31289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7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5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 Preview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Reconvene and regroup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Focusing on the learners</a:t>
            </a:r>
          </a:p>
          <a:p>
            <a:r>
              <a:rPr lang="en-US" dirty="0">
                <a:latin typeface="Arial"/>
                <a:cs typeface="Arial"/>
              </a:rPr>
              <a:t>Teacher Evaluation</a:t>
            </a:r>
          </a:p>
          <a:p>
            <a:r>
              <a:rPr lang="en-US" dirty="0">
                <a:latin typeface="Arial"/>
                <a:cs typeface="Arial"/>
              </a:rPr>
              <a:t>The nature of </a:t>
            </a:r>
            <a:r>
              <a:rPr lang="en-US" dirty="0" smtClean="0">
                <a:latin typeface="Arial"/>
                <a:cs typeface="Arial"/>
              </a:rPr>
              <a:t>evaluation (feedback, evidence, bias)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Collecting </a:t>
            </a:r>
            <a:r>
              <a:rPr lang="en-US" dirty="0">
                <a:latin typeface="Arial"/>
                <a:cs typeface="Arial"/>
              </a:rPr>
              <a:t>Some Evidence</a:t>
            </a:r>
          </a:p>
          <a:p>
            <a:r>
              <a:rPr lang="en-US" dirty="0" smtClean="0">
                <a:latin typeface="Arial"/>
                <a:cs typeface="Arial"/>
              </a:rPr>
              <a:t>Getting It Done</a:t>
            </a: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Closure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4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6777317" cy="3508977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Questions</a:t>
            </a:r>
          </a:p>
          <a:p>
            <a:pPr marL="68580" indent="0">
              <a:buNone/>
            </a:pPr>
            <a:r>
              <a:rPr lang="en-US" dirty="0" smtClean="0"/>
              <a:t>Visiting the </a:t>
            </a:r>
            <a:r>
              <a:rPr lang="en-US" dirty="0"/>
              <a:t>Parking </a:t>
            </a:r>
            <a:r>
              <a:rPr lang="en-US" dirty="0" smtClean="0"/>
              <a:t>Lot</a:t>
            </a:r>
          </a:p>
          <a:p>
            <a:pPr marL="68580" indent="0">
              <a:buNone/>
            </a:pPr>
            <a:r>
              <a:rPr lang="en-US" dirty="0" smtClean="0"/>
              <a:t>+/</a:t>
            </a:r>
            <a:r>
              <a:rPr lang="en-US" dirty="0"/>
              <a:t>∆</a:t>
            </a: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61565" y="378112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30137" y="353691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61615" y="345061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0972" y="345979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∆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489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_MainTem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5846"/>
            <a:ext cx="7772400" cy="1618166"/>
          </a:xfrm>
        </p:spPr>
        <p:txBody>
          <a:bodyPr/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Lead Evaluator Training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62225"/>
            <a:ext cx="6400800" cy="1669374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/>
                <a:cs typeface="Arial"/>
              </a:rPr>
              <a:t>Day 1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2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62054" b="61105"/>
          <a:stretch/>
        </p:blipFill>
        <p:spPr bwMode="auto">
          <a:xfrm>
            <a:off x="847725" y="1266486"/>
            <a:ext cx="2228850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59256" r="2678"/>
          <a:stretch/>
        </p:blipFill>
        <p:spPr bwMode="auto">
          <a:xfrm>
            <a:off x="881062" y="5133976"/>
            <a:ext cx="2476500" cy="12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2" r="58333"/>
          <a:stretch/>
        </p:blipFill>
        <p:spPr bwMode="auto">
          <a:xfrm>
            <a:off x="881062" y="3659192"/>
            <a:ext cx="2667000" cy="139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 r="2530" b="64289"/>
          <a:stretch/>
        </p:blipFill>
        <p:spPr bwMode="auto">
          <a:xfrm>
            <a:off x="847725" y="2522314"/>
            <a:ext cx="2733675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129">
            <a:off x="3659066" y="1758951"/>
            <a:ext cx="5120640" cy="349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Meet Kim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44" y="1602856"/>
            <a:ext cx="3053584" cy="442548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794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581399"/>
            <a:ext cx="8229600" cy="2544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Arial" pitchFamily="34" charset="0"/>
                <a:cs typeface="Arial" pitchFamily="34" charset="0"/>
              </a:rPr>
              <a:t>The Story of Standards</a:t>
            </a:r>
          </a:p>
        </p:txBody>
      </p:sp>
    </p:spTree>
    <p:extLst>
      <p:ext uri="{BB962C8B-B14F-4D97-AF65-F5344CB8AC3E}">
        <p14:creationId xmlns:p14="http://schemas.microsoft.com/office/powerpoint/2010/main" val="15869246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6952680" y="1135082"/>
            <a:ext cx="990600" cy="4548386"/>
            <a:chOff x="3694378" y="525468"/>
            <a:chExt cx="990600" cy="4548386"/>
          </a:xfrm>
        </p:grpSpPr>
        <p:sp>
          <p:nvSpPr>
            <p:cNvPr id="48" name="Flowchart: Punched Tape 47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27398" y="767345"/>
              <a:ext cx="957580" cy="56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8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NY</a:t>
              </a:r>
              <a:b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CCLS</a:t>
              </a:r>
              <a:endParaRPr lang="en-US" sz="24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719778" y="658818"/>
              <a:ext cx="7620" cy="4415036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Arrow Connector 2"/>
          <p:cNvCxnSpPr/>
          <p:nvPr/>
        </p:nvCxnSpPr>
        <p:spPr>
          <a:xfrm>
            <a:off x="457200" y="5715000"/>
            <a:ext cx="822960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1970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452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1980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4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396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2000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68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2010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019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Arial Narrow" pitchFamily="34" charset="0"/>
              </a:rPr>
              <a:t>2020</a:t>
            </a:r>
            <a:endParaRPr lang="en-US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7660" y="1981200"/>
            <a:ext cx="990600" cy="3702268"/>
            <a:chOff x="3825766" y="1981200"/>
            <a:chExt cx="990600" cy="3702268"/>
          </a:xfrm>
        </p:grpSpPr>
        <p:sp>
          <p:nvSpPr>
            <p:cNvPr id="17" name="Flowchart: Punched Tape 16"/>
            <p:cNvSpPr/>
            <p:nvPr/>
          </p:nvSpPr>
          <p:spPr>
            <a:xfrm>
              <a:off x="3825766" y="1981200"/>
              <a:ext cx="990600" cy="914400"/>
            </a:xfrm>
            <a:prstGeom prst="flowChartPunchedTap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51166" y="2114550"/>
              <a:ext cx="0" cy="356891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858786" y="216329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Compact for Learning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94378" y="525468"/>
            <a:ext cx="990600" cy="5158000"/>
            <a:chOff x="3694378" y="525468"/>
            <a:chExt cx="990600" cy="5158000"/>
          </a:xfrm>
        </p:grpSpPr>
        <p:sp>
          <p:nvSpPr>
            <p:cNvPr id="24" name="Flowchart: Punched Tape 23"/>
            <p:cNvSpPr/>
            <p:nvPr/>
          </p:nvSpPr>
          <p:spPr>
            <a:xfrm>
              <a:off x="3694378" y="525468"/>
              <a:ext cx="990600" cy="914400"/>
            </a:xfrm>
            <a:prstGeom prst="flowChartPunchedTap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719778" y="658818"/>
              <a:ext cx="0" cy="5024650"/>
            </a:xfrm>
            <a:prstGeom prst="line">
              <a:avLst/>
            </a:prstGeom>
            <a:ln w="762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727398" y="767345"/>
              <a:ext cx="957580" cy="451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SCANS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Report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56934" y="3568918"/>
            <a:ext cx="990600" cy="2114550"/>
            <a:chOff x="2184400" y="3600450"/>
            <a:chExt cx="990600" cy="2114550"/>
          </a:xfrm>
        </p:grpSpPr>
        <p:sp>
          <p:nvSpPr>
            <p:cNvPr id="10" name="Flowchart: Punched Tape 9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17420" y="3782541"/>
              <a:ext cx="957580" cy="63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Regents Action Plan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63398" y="2696528"/>
            <a:ext cx="1075402" cy="3018472"/>
            <a:chOff x="4563398" y="2696528"/>
            <a:chExt cx="1075402" cy="3018472"/>
          </a:xfrm>
        </p:grpSpPr>
        <p:sp>
          <p:nvSpPr>
            <p:cNvPr id="30" name="Flowchart: Punched Tape 29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63398" y="2819400"/>
              <a:ext cx="1075402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NYS Learning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Standards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702314" y="2659736"/>
            <a:ext cx="1075402" cy="3018472"/>
            <a:chOff x="4563398" y="2696528"/>
            <a:chExt cx="1075402" cy="3018472"/>
          </a:xfrm>
        </p:grpSpPr>
        <p:sp>
          <p:nvSpPr>
            <p:cNvPr id="44" name="Flowchart: Punched Tape 43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563398" y="3041073"/>
              <a:ext cx="1075402" cy="2949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CCSS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88380" y="3568918"/>
            <a:ext cx="990600" cy="2114550"/>
            <a:chOff x="2184400" y="3600450"/>
            <a:chExt cx="990600" cy="2114550"/>
          </a:xfrm>
        </p:grpSpPr>
        <p:sp>
          <p:nvSpPr>
            <p:cNvPr id="36" name="Flowchart: Punched Tape 35"/>
            <p:cNvSpPr/>
            <p:nvPr/>
          </p:nvSpPr>
          <p:spPr>
            <a:xfrm>
              <a:off x="2184400" y="3600450"/>
              <a:ext cx="990600" cy="914400"/>
            </a:xfrm>
            <a:prstGeom prst="flowChartPunchedTap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209800" y="3733800"/>
              <a:ext cx="0" cy="19812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217420" y="3782541"/>
              <a:ext cx="957580" cy="630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Math</a:t>
              </a:r>
            </a:p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Pre/post</a:t>
              </a:r>
              <a:b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black"/>
                  </a:solidFill>
                  <a:latin typeface="Arial Narrow" pitchFamily="34" charset="0"/>
                </a:rPr>
                <a:t>March</a:t>
              </a:r>
              <a:endParaRPr lang="en-US" sz="1600" b="1" dirty="0">
                <a:solidFill>
                  <a:prstClr val="black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209542" y="2659736"/>
            <a:ext cx="1075402" cy="3018472"/>
            <a:chOff x="4563398" y="2696528"/>
            <a:chExt cx="1075402" cy="3018472"/>
          </a:xfrm>
        </p:grpSpPr>
        <p:sp>
          <p:nvSpPr>
            <p:cNvPr id="53" name="Flowchart: Punched Tape 52"/>
            <p:cNvSpPr/>
            <p:nvPr/>
          </p:nvSpPr>
          <p:spPr>
            <a:xfrm>
              <a:off x="4591338" y="2696528"/>
              <a:ext cx="990600" cy="914400"/>
            </a:xfrm>
            <a:prstGeom prst="flowChartPunchedTap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4591338" y="2829878"/>
              <a:ext cx="25400" cy="2885122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563398" y="2937737"/>
              <a:ext cx="1075402" cy="451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ts val="1400"/>
                </a:lnSpc>
              </a:pP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 Nation</a:t>
              </a:r>
              <a:b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</a:br>
              <a:r>
                <a:rPr lang="en-US" sz="1600" b="1" dirty="0" smtClean="0">
                  <a:solidFill>
                    <a:prstClr val="white"/>
                  </a:solidFill>
                  <a:latin typeface="Arial Narrow" pitchFamily="34" charset="0"/>
                </a:rPr>
                <a:t>At Risk</a:t>
              </a:r>
              <a:endParaRPr lang="en-US" sz="1600" b="1" dirty="0">
                <a:solidFill>
                  <a:prstClr val="white"/>
                </a:solidFill>
                <a:latin typeface="Arial Narrow" pitchFamily="34" charset="0"/>
              </a:endParaRPr>
            </a:p>
          </p:txBody>
        </p:sp>
      </p:grpSp>
      <p:pic>
        <p:nvPicPr>
          <p:cNvPr id="1026" name="Picture 2" descr="http://www.clker.com/cliparts/Z/b/d/k/p/f/jungle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0549"/>
            <a:ext cx="2857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76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978080" y="-76200"/>
            <a:ext cx="7620" cy="72390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99747" y="1274276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221820"/>
            <a:ext cx="5257800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ELA/Literacy</a:t>
            </a:r>
          </a:p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Arial Black" pitchFamily="34" charset="0"/>
              </a:rPr>
              <a:t>Mathematics</a:t>
            </a:r>
            <a:endParaRPr lang="en-US" sz="32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222" y="2770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075" y="2779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Next Generation Science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4294594"/>
            <a:ext cx="56388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8853" y="4303693"/>
            <a:ext cx="52578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Coming Soon:</a:t>
            </a:r>
          </a:p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CCLS-infused SS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9310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652652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ELA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9770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46758"/>
              </p:ext>
            </p:extLst>
          </p:nvPr>
        </p:nvGraphicFramePr>
        <p:xfrm>
          <a:off x="381000" y="1719262"/>
          <a:ext cx="8407400" cy="468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043490" y="1027664"/>
            <a:ext cx="7024744" cy="6915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Six Shifts: Math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978080" y="-76200"/>
            <a:ext cx="7620" cy="701040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80856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269315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Agenda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Introductions</a:t>
            </a:r>
          </a:p>
          <a:p>
            <a:r>
              <a:rPr lang="en-US" dirty="0">
                <a:latin typeface="Arial"/>
                <a:cs typeface="Arial"/>
              </a:rPr>
              <a:t>Objectives and Agenda Review</a:t>
            </a:r>
          </a:p>
          <a:p>
            <a:r>
              <a:rPr lang="en-US" dirty="0">
                <a:latin typeface="Arial"/>
                <a:cs typeface="Arial"/>
              </a:rPr>
              <a:t>RTTT: The Big </a:t>
            </a:r>
            <a:r>
              <a:rPr lang="en-US" dirty="0" smtClean="0">
                <a:latin typeface="Arial"/>
                <a:cs typeface="Arial"/>
              </a:rPr>
              <a:t>Picture (and resources)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Common </a:t>
            </a:r>
            <a:r>
              <a:rPr lang="en-US" dirty="0">
                <a:latin typeface="Arial"/>
                <a:cs typeface="Arial"/>
              </a:rPr>
              <a:t>Language in Schools</a:t>
            </a:r>
          </a:p>
          <a:p>
            <a:r>
              <a:rPr lang="en-US" dirty="0">
                <a:latin typeface="Arial"/>
                <a:cs typeface="Arial"/>
              </a:rPr>
              <a:t>Priorities in the Teaching Standards</a:t>
            </a:r>
          </a:p>
          <a:p>
            <a:r>
              <a:rPr lang="en-US" dirty="0" smtClean="0">
                <a:latin typeface="Arial"/>
                <a:cs typeface="Arial"/>
              </a:rPr>
              <a:t>Engagement</a:t>
            </a:r>
            <a:r>
              <a:rPr lang="en-US" dirty="0">
                <a:latin typeface="Arial"/>
                <a:cs typeface="Arial"/>
              </a:rPr>
              <a:t>, Constructivism &amp; 21C</a:t>
            </a:r>
          </a:p>
          <a:p>
            <a:r>
              <a:rPr lang="en-US" dirty="0">
                <a:latin typeface="Arial"/>
                <a:cs typeface="Arial"/>
              </a:rPr>
              <a:t>Observing a lesson</a:t>
            </a:r>
          </a:p>
          <a:p>
            <a:r>
              <a:rPr lang="en-US" dirty="0" smtClean="0">
                <a:latin typeface="Arial"/>
                <a:cs typeface="Arial"/>
              </a:rPr>
              <a:t>Teacher </a:t>
            </a:r>
            <a:r>
              <a:rPr lang="en-US" dirty="0">
                <a:latin typeface="Arial"/>
                <a:cs typeface="Arial"/>
              </a:rPr>
              <a:t>Evaluation</a:t>
            </a:r>
          </a:p>
          <a:p>
            <a:r>
              <a:rPr lang="en-US" dirty="0">
                <a:latin typeface="Arial"/>
                <a:cs typeface="Arial"/>
              </a:rPr>
              <a:t>Rubric </a:t>
            </a:r>
            <a:r>
              <a:rPr lang="en-US" dirty="0" smtClean="0">
                <a:latin typeface="Arial"/>
                <a:cs typeface="Arial"/>
              </a:rPr>
              <a:t>Organization - Levels </a:t>
            </a:r>
            <a:r>
              <a:rPr lang="en-US" dirty="0">
                <a:latin typeface="Arial"/>
                <a:cs typeface="Arial"/>
              </a:rPr>
              <a:t>of Performance</a:t>
            </a:r>
          </a:p>
          <a:p>
            <a:r>
              <a:rPr lang="en-US" dirty="0" smtClean="0">
                <a:latin typeface="Arial"/>
                <a:cs typeface="Arial"/>
              </a:rPr>
              <a:t>Closure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55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916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567084" y="1534520"/>
            <a:ext cx="6405715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-28225" y="1534520"/>
            <a:ext cx="4576916" cy="35616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61365"/>
            <a:ext cx="4038600" cy="11079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6600" dirty="0" smtClean="0">
                <a:solidFill>
                  <a:srgbClr val="9BBB59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srgbClr val="9BBB5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20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always been here…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73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787355">
            <a:off x="207580" y="3810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42782">
            <a:off x="4038600" y="23622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Regents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347391">
            <a:off x="633248" y="35814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Unit Tests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835217">
            <a:off x="3852731" y="5272151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Conferences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759773">
            <a:off x="732773" y="161640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Quizzes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35973">
            <a:off x="3658696" y="74430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State Tests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580" y="487233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FFC000"/>
                </a:solidFill>
                <a:latin typeface="Arial Black" pitchFamily="34" charset="0"/>
              </a:rPr>
              <a:t>J</a:t>
            </a:r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ournals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949005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1F497D"/>
                </a:solidFill>
                <a:latin typeface="Arial Black" pitchFamily="34" charset="0"/>
              </a:rPr>
              <a:t>Logs</a:t>
            </a:r>
            <a:endParaRPr lang="en-US" sz="5400" dirty="0">
              <a:solidFill>
                <a:srgbClr val="1F497D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78862">
            <a:off x="446047" y="1829546"/>
            <a:ext cx="46482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Attendance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026" y="273427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Essay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934670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Checklists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422660">
            <a:off x="571831" y="5207161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Rubrics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444856">
            <a:off x="-185244" y="4252169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Homework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721360" y="228399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Notebook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5867398" y="3197002"/>
            <a:ext cx="56388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81288" y="379050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Scores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7969" y="-24063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Report Cards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969863">
            <a:off x="5169273" y="2413857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Inventories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7071979">
            <a:off x="-837089" y="143019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Letters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1026257">
            <a:off x="3007972" y="3221663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Anecdotal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610594">
            <a:off x="6143701" y="1712926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Reports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595232">
            <a:off x="2741637" y="1459618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Performance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564106" y="438150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Pictures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86164" y="6016403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Interview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2160396">
            <a:off x="1789137" y="2074106"/>
            <a:ext cx="537866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4BACC6"/>
                </a:solidFill>
                <a:latin typeface="Arial Black" pitchFamily="34" charset="0"/>
              </a:rPr>
              <a:t>Samples</a:t>
            </a:r>
            <a:endParaRPr lang="en-US" sz="5400" dirty="0">
              <a:solidFill>
                <a:srgbClr val="4BACC6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378186">
            <a:off x="3572724" y="57804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PET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1336604">
            <a:off x="-115376" y="10857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FFC000"/>
                </a:solidFill>
                <a:latin typeface="Arial Black" pitchFamily="34" charset="0"/>
              </a:rPr>
              <a:t>ITBS</a:t>
            </a:r>
            <a:endParaRPr lang="en-US" sz="54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3592000">
            <a:off x="6175493" y="4773964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prstClr val="white"/>
                </a:solidFill>
                <a:latin typeface="Arial Black" pitchFamily="34" charset="0"/>
              </a:rPr>
              <a:t>Posttest</a:t>
            </a:r>
            <a:endParaRPr lang="en-US" sz="5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415606">
            <a:off x="4448908" y="1487448"/>
            <a:ext cx="49530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3333FF"/>
                </a:solidFill>
                <a:latin typeface="Arial Black" pitchFamily="34" charset="0"/>
              </a:rPr>
              <a:t>Terra Nova</a:t>
            </a:r>
            <a:endParaRPr lang="en-US" sz="5400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9999643">
            <a:off x="1983712" y="5486312"/>
            <a:ext cx="459302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 smtClean="0">
                <a:solidFill>
                  <a:srgbClr val="9BBB59"/>
                </a:solidFill>
                <a:latin typeface="Arial Black" pitchFamily="34" charset="0"/>
              </a:rPr>
              <a:t>Pretest</a:t>
            </a:r>
            <a:endParaRPr lang="en-US" sz="5400" dirty="0">
              <a:solidFill>
                <a:srgbClr val="9BBB59"/>
              </a:solidFill>
              <a:latin typeface="Arial Black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456043">
            <a:off x="5743022" y="5069340"/>
            <a:ext cx="4038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5400" dirty="0">
                <a:solidFill>
                  <a:srgbClr val="C0504D"/>
                </a:solidFill>
                <a:latin typeface="Arial Black" pitchFamily="34" charset="0"/>
              </a:rPr>
              <a:t>R</a:t>
            </a:r>
            <a:r>
              <a:rPr lang="en-US" sz="5400" dirty="0" smtClean="0">
                <a:solidFill>
                  <a:srgbClr val="C0504D"/>
                </a:solidFill>
                <a:latin typeface="Arial Black" pitchFamily="34" charset="0"/>
              </a:rPr>
              <a:t>CT</a:t>
            </a:r>
            <a:endParaRPr lang="en-US" sz="5400" dirty="0">
              <a:solidFill>
                <a:srgbClr val="C0504D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99864"/>
            <a:ext cx="8610600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>
              <a:tabLst>
                <a:tab pos="693738" algn="l"/>
              </a:tabLst>
            </a:pPr>
            <a:r>
              <a:rPr lang="en-US" sz="4800" dirty="0" smtClean="0">
                <a:solidFill>
                  <a:prstClr val="white"/>
                </a:solidFill>
                <a:latin typeface="Arial Black" pitchFamily="34" charset="0"/>
              </a:rPr>
              <a:t>It’s not really the data</a:t>
            </a:r>
            <a:endParaRPr lang="en-US" sz="48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-9143940" y="1534520"/>
            <a:ext cx="9144001" cy="3561682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-2895600" y="-228600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78170">
            <a:off x="2021642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6200000" flipV="1">
            <a:off x="-2286003" y="934446"/>
            <a:ext cx="6400800" cy="64770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9227" y="1465430"/>
            <a:ext cx="6172204" cy="397012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It is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what we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do</a:t>
            </a:r>
            <a:r>
              <a:rPr lang="en-US" sz="6600" dirty="0">
                <a:solidFill>
                  <a:prstClr val="white"/>
                </a:solidFill>
                <a:latin typeface="Arial Black" pitchFamily="34" charset="0"/>
              </a:rPr>
              <a:t> </a:t>
            </a: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about</a:t>
            </a:r>
            <a:b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28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8878170">
            <a:off x="-1659997" y="-1234447"/>
            <a:ext cx="8823747" cy="9369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5809" y="2250165"/>
            <a:ext cx="6781173" cy="240065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Common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Interim</a:t>
            </a:r>
          </a:p>
          <a:p>
            <a:pPr algn="r" defTabSz="914400">
              <a:lnSpc>
                <a:spcPts val="6000"/>
              </a:lnSpc>
              <a:tabLst>
                <a:tab pos="693738" algn="l"/>
              </a:tabLst>
            </a:pPr>
            <a:r>
              <a:rPr lang="en-US" sz="6600" dirty="0" smtClean="0">
                <a:solidFill>
                  <a:prstClr val="white"/>
                </a:solidFill>
                <a:latin typeface="Arial Black" pitchFamily="34" charset="0"/>
              </a:rPr>
              <a:t>Assessments </a:t>
            </a:r>
            <a:endParaRPr lang="en-US" sz="66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21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4572000" cy="3429000"/>
            <a:chOff x="0" y="0"/>
            <a:chExt cx="4572000" cy="3429000"/>
          </a:xfrm>
        </p:grpSpPr>
        <p:sp>
          <p:nvSpPr>
            <p:cNvPr id="2" name="Right Arrow Callout 1"/>
            <p:cNvSpPr/>
            <p:nvPr/>
          </p:nvSpPr>
          <p:spPr>
            <a:xfrm>
              <a:off x="0" y="0"/>
              <a:ext cx="4572000" cy="3429000"/>
            </a:xfrm>
            <a:prstGeom prst="rightArrowCallou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8600" y="346646"/>
              <a:ext cx="2514600" cy="25853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ake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2000" y="2"/>
            <a:ext cx="4610100" cy="3423856"/>
            <a:chOff x="4572000" y="2"/>
            <a:chExt cx="4610100" cy="3423856"/>
          </a:xfrm>
          <a:solidFill>
            <a:schemeClr val="accent3"/>
          </a:solidFill>
        </p:grpSpPr>
        <p:sp>
          <p:nvSpPr>
            <p:cNvPr id="4" name="Right Arrow Callout 3"/>
            <p:cNvSpPr/>
            <p:nvPr/>
          </p:nvSpPr>
          <p:spPr>
            <a:xfrm rot="5400000">
              <a:off x="5165122" y="-593120"/>
              <a:ext cx="3423856" cy="46101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6800" y="196855"/>
              <a:ext cx="3848100" cy="17543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give the</a:t>
              </a:r>
              <a:b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test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4006" y="3423855"/>
            <a:ext cx="4572000" cy="3429000"/>
            <a:chOff x="4574006" y="3423855"/>
            <a:chExt cx="4572000" cy="3429000"/>
          </a:xfrm>
          <a:solidFill>
            <a:schemeClr val="accent3"/>
          </a:solidFill>
        </p:grpSpPr>
        <p:sp>
          <p:nvSpPr>
            <p:cNvPr id="8" name="Right Arrow Callout 7"/>
            <p:cNvSpPr/>
            <p:nvPr/>
          </p:nvSpPr>
          <p:spPr>
            <a:xfrm rot="10800000">
              <a:off x="4574006" y="3423855"/>
              <a:ext cx="4572000" cy="3429000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72200" y="3973901"/>
              <a:ext cx="2971800" cy="23083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nalyze</a:t>
              </a:r>
            </a:p>
            <a:p>
              <a:pPr algn="ctr" defTabSz="914400"/>
              <a:r>
                <a:rPr lang="en-US" sz="4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he</a:t>
              </a:r>
              <a:b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4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work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20315" y="3429000"/>
            <a:ext cx="4876800" cy="3429000"/>
            <a:chOff x="-120315" y="3429000"/>
            <a:chExt cx="4876800" cy="3429000"/>
          </a:xfrm>
          <a:solidFill>
            <a:schemeClr val="accent3"/>
          </a:solidFill>
        </p:grpSpPr>
        <p:sp>
          <p:nvSpPr>
            <p:cNvPr id="10" name="Right Arrow Callout 9"/>
            <p:cNvSpPr/>
            <p:nvPr/>
          </p:nvSpPr>
          <p:spPr>
            <a:xfrm rot="16200000">
              <a:off x="608597" y="2820402"/>
              <a:ext cx="3429000" cy="4646195"/>
            </a:xfrm>
            <a:prstGeom prst="rightArrowCallo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0315" y="4860759"/>
              <a:ext cx="4876800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54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54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o something about it</a:t>
              </a:r>
              <a:endParaRPr lang="en-US" sz="5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0865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1753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09600" y="460177"/>
            <a:ext cx="81153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Prof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es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sion</a:t>
            </a:r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al</a:t>
            </a:r>
          </a:p>
          <a:p>
            <a:pPr algn="ctr" defTabSz="914400"/>
            <a:r>
              <a:rPr lang="en-US" sz="8000" dirty="0" smtClean="0">
                <a:solidFill>
                  <a:prstClr val="white"/>
                </a:solidFill>
                <a:latin typeface="Arial Black" pitchFamily="34" charset="0"/>
              </a:rPr>
              <a:t>Pr</a:t>
            </a:r>
            <a:r>
              <a:rPr lang="en-US" sz="8000" dirty="0" smtClean="0">
                <a:solidFill>
                  <a:srgbClr val="F79646">
                    <a:lumMod val="20000"/>
                    <a:lumOff val="80000"/>
                  </a:srgbClr>
                </a:solidFill>
                <a:latin typeface="Arial Black" pitchFamily="34" charset="0"/>
              </a:rPr>
              <a:t>ac</a:t>
            </a:r>
            <a:r>
              <a:rPr lang="en-US" sz="8000" dirty="0" smtClean="0">
                <a:solidFill>
                  <a:srgbClr val="F79646">
                    <a:lumMod val="60000"/>
                    <a:lumOff val="40000"/>
                  </a:srgbClr>
                </a:solidFill>
                <a:latin typeface="Arial Black" pitchFamily="34" charset="0"/>
              </a:rPr>
              <a:t>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409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579" y="0"/>
            <a:ext cx="81153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8000" dirty="0" smtClean="0">
                <a:solidFill>
                  <a:srgbClr val="F79646"/>
                </a:solidFill>
                <a:latin typeface="Arial Black" pitchFamily="34" charset="0"/>
              </a:rPr>
              <a:t>APPR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600" y="1676400"/>
            <a:ext cx="4572000" cy="4572000"/>
            <a:chOff x="2580773" y="1981200"/>
            <a:chExt cx="4572000" cy="4572000"/>
          </a:xfrm>
        </p:grpSpPr>
        <p:sp>
          <p:nvSpPr>
            <p:cNvPr id="2" name="Pie 1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Pie 3"/>
            <p:cNvSpPr>
              <a:spLocks noChangeAspect="1"/>
            </p:cNvSpPr>
            <p:nvPr/>
          </p:nvSpPr>
          <p:spPr>
            <a:xfrm>
              <a:off x="2580773" y="1981200"/>
              <a:ext cx="4572000" cy="4572000"/>
            </a:xfrm>
            <a:prstGeom prst="pie">
              <a:avLst>
                <a:gd name="adj1" fmla="val 20618651"/>
                <a:gd name="adj2" fmla="val 3590396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Pie 4"/>
            <p:cNvSpPr>
              <a:spLocks noChangeAspect="1"/>
            </p:cNvSpPr>
            <p:nvPr/>
          </p:nvSpPr>
          <p:spPr>
            <a:xfrm rot="4396026">
              <a:off x="2580773" y="1981200"/>
              <a:ext cx="4572000" cy="4572000"/>
            </a:xfrm>
            <a:prstGeom prst="pie">
              <a:avLst>
                <a:gd name="adj1" fmla="val 11832728"/>
                <a:gd name="adj2" fmla="val 1670304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00600" y="2286000"/>
            <a:ext cx="19812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3946358"/>
            <a:ext cx="1981200" cy="964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ts val="28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 algn="ctr" defTabSz="914400">
              <a:lnSpc>
                <a:spcPts val="20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Student</a:t>
            </a:r>
            <a:b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Achievement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6050" y="3352800"/>
            <a:ext cx="2114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60%</a:t>
            </a:r>
          </a:p>
          <a:p>
            <a:pPr algn="ctr" defTabSz="914400">
              <a:lnSpc>
                <a:spcPts val="3200"/>
              </a:lnSpc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Multiple Measures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570349">
            <a:off x="1099630" y="9621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Students &amp; 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02313">
            <a:off x="583548" y="1713549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Knowledge of Content &amp; Instructional Planning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32177">
            <a:off x="88660" y="260690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Instructional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Practice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7133" y="360943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Learning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585908">
            <a:off x="95973" y="470485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Assessment for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Student Learning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873969">
            <a:off x="-285590" y="5742835"/>
            <a:ext cx="342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 Responsibilities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Collaboration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8437834">
            <a:off x="1386639" y="6486602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Professional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8139993">
            <a:off x="5221516" y="7149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Growth over time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8649718">
            <a:off x="5890672" y="1000274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Compared to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Expected Growth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471339">
            <a:off x="6577672" y="1607228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hlinkClick r:id="rId2" action="ppaction://hlinkpres?slideindex=1&amp;slidetitle="/>
          </p:cNvPr>
          <p:cNvSpPr txBox="1"/>
          <p:nvPr/>
        </p:nvSpPr>
        <p:spPr>
          <a:xfrm rot="19966652">
            <a:off x="6851770" y="2391382"/>
            <a:ext cx="259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Required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21214277">
            <a:off x="7077924" y="3420060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Moment in time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 growth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395848">
            <a:off x="6879991" y="5191315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Local or</a:t>
            </a:r>
            <a:b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Purchased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962040">
            <a:off x="6445640" y="5832387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Variables</a:t>
            </a:r>
            <a:b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Considered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hlinkClick r:id="rId2" action="ppaction://hlinkpres?slideindex=1&amp;slidetitle="/>
          </p:cNvPr>
          <p:cNvSpPr txBox="1"/>
          <p:nvPr/>
        </p:nvSpPr>
        <p:spPr>
          <a:xfrm rot="2385253">
            <a:off x="6074150" y="6238328"/>
            <a:ext cx="18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 Optional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13549">
            <a:off x="7115992" y="426840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Could be school-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wide measure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Resources are Archived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748631"/>
            <a:ext cx="7042150" cy="4329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" y="0"/>
            <a:ext cx="9119907" cy="3429000"/>
            <a:chOff x="30" y="0"/>
            <a:chExt cx="9119907" cy="3429000"/>
          </a:xfrm>
        </p:grpSpPr>
        <p:sp>
          <p:nvSpPr>
            <p:cNvPr id="5" name="Rectangle 4"/>
            <p:cNvSpPr/>
            <p:nvPr/>
          </p:nvSpPr>
          <p:spPr>
            <a:xfrm>
              <a:off x="30" y="0"/>
              <a:ext cx="4572000" cy="3429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0" y="0"/>
              <a:ext cx="6300537" cy="3429000"/>
            </a:xfrm>
            <a:prstGeom prst="rect">
              <a:avLst/>
            </a:prstGeom>
            <a:gradFill>
              <a:gsLst>
                <a:gs pos="0">
                  <a:schemeClr val="accent6"/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-24063" y="-762000"/>
            <a:ext cx="9144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en-US" sz="30000" b="1" spc="-200" dirty="0" smtClean="0">
                <a:ln w="11430"/>
                <a:solidFill>
                  <a:srgbClr val="F796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APPR</a:t>
            </a:r>
            <a:endParaRPr lang="en-US" sz="30000" b="1" spc="-200" dirty="0">
              <a:ln w="11430"/>
              <a:solidFill>
                <a:srgbClr val="F7964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04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9491664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4234935"/>
            <a:ext cx="40386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What should our schools be like?</a:t>
            </a:r>
          </a:p>
        </p:txBody>
      </p:sp>
    </p:spTree>
    <p:extLst>
      <p:ext uri="{BB962C8B-B14F-4D97-AF65-F5344CB8AC3E}">
        <p14:creationId xmlns:p14="http://schemas.microsoft.com/office/powerpoint/2010/main" val="3833616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59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Educators working collaboratively… taking collective responsibility for student learning.</a:t>
            </a:r>
          </a:p>
        </p:txBody>
      </p:sp>
    </p:spTree>
    <p:extLst>
      <p:ext uri="{BB962C8B-B14F-4D97-AF65-F5344CB8AC3E}">
        <p14:creationId xmlns:p14="http://schemas.microsoft.com/office/powerpoint/2010/main" val="23935095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6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implementing a guaranteed and viable curriculum.</a:t>
            </a:r>
          </a:p>
        </p:txBody>
      </p:sp>
    </p:spTree>
    <p:extLst>
      <p:ext uri="{BB962C8B-B14F-4D97-AF65-F5344CB8AC3E}">
        <p14:creationId xmlns:p14="http://schemas.microsoft.com/office/powerpoint/2010/main" val="2985747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monitoring student learning through ongoing common assessments.</a:t>
            </a:r>
          </a:p>
        </p:txBody>
      </p:sp>
    </p:spTree>
    <p:extLst>
      <p:ext uri="{BB962C8B-B14F-4D97-AF65-F5344CB8AC3E}">
        <p14:creationId xmlns:p14="http://schemas.microsoft.com/office/powerpoint/2010/main" val="87372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927160"/>
            <a:ext cx="83439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Collaborative learning teams using assessment data and student work to make instructional decisions.</a:t>
            </a:r>
          </a:p>
        </p:txBody>
      </p:sp>
    </p:spTree>
    <p:extLst>
      <p:ext uri="{BB962C8B-B14F-4D97-AF65-F5344CB8AC3E}">
        <p14:creationId xmlns:p14="http://schemas.microsoft.com/office/powerpoint/2010/main" val="2639514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find meaning in what they do.</a:t>
            </a:r>
          </a:p>
        </p:txBody>
      </p:sp>
    </p:spTree>
    <p:extLst>
      <p:ext uri="{BB962C8B-B14F-4D97-AF65-F5344CB8AC3E}">
        <p14:creationId xmlns:p14="http://schemas.microsoft.com/office/powerpoint/2010/main" val="25396027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students make decisions about what they learn and how they learn it.</a:t>
            </a:r>
          </a:p>
        </p:txBody>
      </p:sp>
    </p:spTree>
    <p:extLst>
      <p:ext uri="{BB962C8B-B14F-4D97-AF65-F5344CB8AC3E}">
        <p14:creationId xmlns:p14="http://schemas.microsoft.com/office/powerpoint/2010/main" val="416034472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542713"/>
            <a:ext cx="83439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the 4Cs are embedded in the 3Rs.</a:t>
            </a:r>
          </a:p>
        </p:txBody>
      </p:sp>
    </p:spTree>
    <p:extLst>
      <p:ext uri="{BB962C8B-B14F-4D97-AF65-F5344CB8AC3E}">
        <p14:creationId xmlns:p14="http://schemas.microsoft.com/office/powerpoint/2010/main" val="11225404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829175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What’s On Your Plate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Fill in your plate with all </a:t>
            </a:r>
            <a:r>
              <a:rPr lang="en-US" dirty="0" smtClean="0">
                <a:latin typeface="Arial"/>
                <a:cs typeface="Arial"/>
              </a:rPr>
              <a:t>your professional </a:t>
            </a:r>
            <a:r>
              <a:rPr lang="en-US" dirty="0">
                <a:latin typeface="Arial"/>
                <a:cs typeface="Arial"/>
              </a:rPr>
              <a:t>and personal obligations, responsibilities, initiatives, and goals</a:t>
            </a:r>
          </a:p>
          <a:p>
            <a:r>
              <a:rPr lang="en-US" dirty="0">
                <a:latin typeface="Arial"/>
                <a:cs typeface="Arial"/>
              </a:rPr>
              <a:t>At your table, share these (if you don’t know everyone, do introductions, too)</a:t>
            </a:r>
          </a:p>
          <a:p>
            <a:r>
              <a:rPr lang="en-US" dirty="0">
                <a:latin typeface="Arial"/>
                <a:cs typeface="Arial"/>
              </a:rPr>
              <a:t>After everyone has shared, make a generalization(s) </a:t>
            </a:r>
            <a:r>
              <a:rPr lang="en-US" dirty="0" smtClean="0">
                <a:latin typeface="Arial"/>
                <a:cs typeface="Arial"/>
              </a:rPr>
              <a:t>about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“what’s </a:t>
            </a:r>
            <a:r>
              <a:rPr lang="en-US" dirty="0">
                <a:latin typeface="Arial"/>
                <a:cs typeface="Arial"/>
              </a:rPr>
              <a:t>on </a:t>
            </a:r>
            <a:r>
              <a:rPr lang="en-US" dirty="0" smtClean="0">
                <a:latin typeface="Arial"/>
                <a:cs typeface="Arial"/>
              </a:rPr>
              <a:t>our </a:t>
            </a:r>
            <a:r>
              <a:rPr lang="en-US" dirty="0">
                <a:latin typeface="Arial"/>
                <a:cs typeface="Arial"/>
              </a:rPr>
              <a:t>plates”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0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4234937"/>
            <a:ext cx="8343900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Where its about the student's future rather than the adults’ past.</a:t>
            </a:r>
          </a:p>
        </p:txBody>
      </p:sp>
    </p:spTree>
    <p:extLst>
      <p:ext uri="{BB962C8B-B14F-4D97-AF65-F5344CB8AC3E}">
        <p14:creationId xmlns:p14="http://schemas.microsoft.com/office/powerpoint/2010/main" val="28264454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6234" y="0"/>
            <a:ext cx="45877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8700" y="3927159"/>
            <a:ext cx="4038600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That’s what our schools should be like!</a:t>
            </a:r>
          </a:p>
        </p:txBody>
      </p:sp>
    </p:spTree>
    <p:extLst>
      <p:ext uri="{BB962C8B-B14F-4D97-AF65-F5344CB8AC3E}">
        <p14:creationId xmlns:p14="http://schemas.microsoft.com/office/powerpoint/2010/main" val="408447634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91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6234" y="3429000"/>
            <a:ext cx="458776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3452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Standards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1037511"/>
            <a:ext cx="403860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Professional</a:t>
            </a:r>
            <a:b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Practice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Data</a:t>
            </a:r>
            <a:endParaRPr lang="en-US" sz="40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8700" y="4850487"/>
            <a:ext cx="4038600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Arial Black" pitchFamily="34" charset="0"/>
              </a:rPr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200079233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Way To Look at the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RTTT Road Map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RTTT “textbook”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7" y="2220469"/>
            <a:ext cx="3065010" cy="198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487" y="2376684"/>
            <a:ext cx="2389498" cy="30942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7" y="4399658"/>
            <a:ext cx="3065010" cy="1896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886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109" y="1104122"/>
            <a:ext cx="7370285" cy="487176"/>
          </a:xfr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Race To The Top Road Map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906ACA2-8341-4828-AA6A-C13A11D2E695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0655" y="3823855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"/>
          <a:stretch/>
        </p:blipFill>
        <p:spPr bwMode="auto">
          <a:xfrm>
            <a:off x="977112" y="1753753"/>
            <a:ext cx="7252486" cy="4567875"/>
          </a:xfrm>
          <a:prstGeom prst="rect">
            <a:avLst/>
          </a:prstGeom>
          <a:noFill/>
          <a:ln w="9525" cap="flat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389060">
            <a:off x="2636293" y="2608371"/>
            <a:ext cx="2511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Where are</a:t>
            </a:r>
            <a:b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</a:rPr>
              <a:t>you now?</a:t>
            </a:r>
            <a:endParaRPr lang="en-US" sz="3200" b="1" dirty="0">
              <a:solidFill>
                <a:srgbClr val="FF0000"/>
              </a:solidFill>
              <a:latin typeface="Cooper Black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53189" y="3441095"/>
            <a:ext cx="1317160" cy="8193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1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174581" y="2164407"/>
            <a:ext cx="1248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Intro to PLC</a:t>
            </a:r>
            <a:endParaRPr lang="en-US" sz="1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35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Down Arrow 2"/>
          <p:cNvSpPr/>
          <p:nvPr/>
        </p:nvSpPr>
        <p:spPr>
          <a:xfrm rot="7210456">
            <a:off x="5624007" y="3159968"/>
            <a:ext cx="2216202" cy="1316449"/>
          </a:xfrm>
          <a:prstGeom prst="curvedDownArrow">
            <a:avLst>
              <a:gd name="adj1" fmla="val 25000"/>
              <a:gd name="adj2" fmla="val 4727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34730" y="2064073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83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4891349">
            <a:off x="4128356" y="2159627"/>
            <a:ext cx="1594756" cy="1452519"/>
            <a:chOff x="5934730" y="2064073"/>
            <a:chExt cx="1594756" cy="14525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321926">
              <a:off x="5934730" y="2064073"/>
              <a:ext cx="1594756" cy="1452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493932">
              <a:off x="6174581" y="2164407"/>
              <a:ext cx="1248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Intro to PLC</a:t>
              </a:r>
              <a:endParaRPr lang="en-US" sz="1200" b="1" dirty="0"/>
            </a:p>
          </p:txBody>
        </p:sp>
      </p:grpSp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8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Overview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4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New York State Teaching Standards and Leadership Standards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Evidence-based observation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Student Growth Percentile and VA Growth Model data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the State-approved teacher or principal rubrics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Application and use of any assessment tools used to evaluate teachers and principals </a:t>
            </a:r>
          </a:p>
        </p:txBody>
      </p:sp>
    </p:spTree>
    <p:extLst>
      <p:ext uri="{BB962C8B-B14F-4D97-AF65-F5344CB8AC3E}">
        <p14:creationId xmlns:p14="http://schemas.microsoft.com/office/powerpoint/2010/main" val="35621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What’s Most Important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7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Unpacking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6016747" y="2097164"/>
            <a:ext cx="1619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Assessment Design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Reeves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Ainsworth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Marzano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5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Unit Planning &amp; Mapping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Covey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Wiggins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McTighe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p21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8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Data-Based Action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Schmoker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Wellman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Lipton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0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Involving Students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Popham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Wiliam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Brookhart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Hattie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9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rol 1"/>
          <p:cNvSpPr>
            <a:spLocks noChangeArrowheads="1" noChangeShapeType="1"/>
          </p:cNvSpPr>
          <p:nvPr/>
        </p:nvSpPr>
        <p:spPr bwMode="auto">
          <a:xfrm>
            <a:off x="3159125" y="3706813"/>
            <a:ext cx="6278563" cy="659923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1239838" y="3400425"/>
            <a:ext cx="9188450" cy="518318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910109" y="1104122"/>
            <a:ext cx="7370285" cy="487176"/>
          </a:xfrm>
          <a:prstGeom prst="rect">
            <a:avLst/>
          </a:prstGeom>
          <a:extLst/>
        </p:spPr>
        <p:txBody>
          <a:bodyPr rtlCol="0">
            <a:normAutofit fontScale="92500" lnSpcReduction="20000"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Introducing the “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textbook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”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76" y="2076093"/>
            <a:ext cx="2895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321926">
            <a:off x="5934730" y="2064073"/>
            <a:ext cx="1594756" cy="14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493932">
            <a:off x="5944985" y="2104285"/>
            <a:ext cx="1719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-100" dirty="0" smtClean="0"/>
              <a:t>Sustaining the Effort</a:t>
            </a:r>
            <a:endParaRPr lang="en-US" sz="1200" b="1" spc="-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29" y="3950930"/>
            <a:ext cx="1994312" cy="22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61184" y="4441371"/>
            <a:ext cx="1468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DuFour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Newmann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Deming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Remember that Plate?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825750"/>
            <a:ext cx="29083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6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But how is it adding too much to our plates to…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68648"/>
            <a:ext cx="7285353" cy="42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Be clear about what we expect children to learn…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91" y="2068658"/>
            <a:ext cx="6556817" cy="378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latin typeface="Arial"/>
                <a:cs typeface="Arial"/>
              </a:rPr>
              <a:t>Application </a:t>
            </a:r>
            <a:r>
              <a:rPr lang="en-US" dirty="0">
                <a:latin typeface="Arial"/>
                <a:cs typeface="Arial"/>
              </a:rPr>
              <a:t>and use of State-approved locally selected measures of student achievement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Use of the Statewide Instructional Reporting System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Scoring methodology used to evaluate teachers and principals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>
                <a:latin typeface="Arial"/>
                <a:cs typeface="Arial"/>
              </a:rPr>
              <a:t>Specific considerations in evaluating teachers and principals of ELLs and students with disabilities </a:t>
            </a:r>
          </a:p>
        </p:txBody>
      </p:sp>
    </p:spTree>
    <p:extLst>
      <p:ext uri="{BB962C8B-B14F-4D97-AF65-F5344CB8AC3E}">
        <p14:creationId xmlns:p14="http://schemas.microsoft.com/office/powerpoint/2010/main" val="20720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Use assessment and data to nurture and guide learning…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59" y="2392498"/>
            <a:ext cx="5828282" cy="336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Try to become a better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teacher or leader…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26" y="2563948"/>
            <a:ext cx="5099747" cy="294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3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Work collaboratively to prepare students for their future?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94" y="3116398"/>
            <a:ext cx="4371212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0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69703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/>
                <a:cs typeface="Arial"/>
              </a:rPr>
              <a:t>Are we adding to our plates or is this the way we should already be doing business?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602173"/>
            <a:ext cx="3642676" cy="21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32288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School can be a jungle…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2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Professional Practice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76425"/>
            <a:ext cx="57150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58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4" y="1233889"/>
            <a:ext cx="7105880" cy="498339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Imagine you are in the classroom of a highly effective teacher:</a:t>
            </a:r>
          </a:p>
          <a:p>
            <a:pPr lvl="1"/>
            <a:r>
              <a:rPr lang="en-US" sz="2400" dirty="0" smtClean="0"/>
              <a:t>What would you see?</a:t>
            </a:r>
          </a:p>
          <a:p>
            <a:pPr lvl="1"/>
            <a:r>
              <a:rPr lang="en-US" sz="2400" dirty="0" smtClean="0"/>
              <a:t>What would you hear?</a:t>
            </a:r>
          </a:p>
          <a:p>
            <a:pPr lvl="1"/>
            <a:r>
              <a:rPr lang="en-US" sz="2400" dirty="0" smtClean="0"/>
              <a:t>What would the students be doing or saying?</a:t>
            </a:r>
            <a:br>
              <a:rPr lang="en-US" sz="2400" dirty="0" smtClean="0"/>
            </a:br>
            <a:endParaRPr lang="en-US" sz="2400" dirty="0" smtClean="0"/>
          </a:p>
          <a:p>
            <a:pPr marL="68580" indent="0">
              <a:buNone/>
            </a:pPr>
            <a:r>
              <a:rPr lang="en-US" dirty="0" smtClean="0"/>
              <a:t>Individually, </a:t>
            </a:r>
            <a:r>
              <a:rPr lang="en-US" b="1" dirty="0" smtClean="0"/>
              <a:t>write</a:t>
            </a:r>
            <a:r>
              <a:rPr lang="en-US" dirty="0" smtClean="0"/>
              <a:t> one idea per post-it note.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81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205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529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53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1781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9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936433" y="685800"/>
            <a:ext cx="7381301" cy="187929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dirty="0" smtClean="0"/>
              <a:t>As a group, </a:t>
            </a:r>
            <a:r>
              <a:rPr lang="en-US" b="1" dirty="0" smtClean="0"/>
              <a:t>arrange</a:t>
            </a:r>
            <a:r>
              <a:rPr lang="en-US" dirty="0" smtClean="0"/>
              <a:t> the sticky notes in a way that makes sense, grou</a:t>
            </a:r>
            <a:r>
              <a:rPr lang="en-US" dirty="0"/>
              <a:t>p</a:t>
            </a:r>
            <a:r>
              <a:rPr lang="en-US" dirty="0" smtClean="0"/>
              <a:t>ing similar ideas together.</a:t>
            </a:r>
          </a:p>
        </p:txBody>
      </p:sp>
      <p:sp>
        <p:nvSpPr>
          <p:cNvPr id="3072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B1F2CB0-9E77-4764-AD3C-87C4F47B95F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579" y="47739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858" y="41551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2829" y="471705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1073" y="29341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58" y="339135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3044" y="375491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6229" y="4248839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7415" y="461239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2692" y="28588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224009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9942" y="28019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1913" y="324814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971" y="341155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342" y="394587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7913" y="240167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971" y="2565094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2005" y="719600"/>
            <a:ext cx="7085645" cy="5463731"/>
            <a:chOff x="-552005" y="719600"/>
            <a:chExt cx="7085645" cy="5463731"/>
          </a:xfrm>
        </p:grpSpPr>
        <p:graphicFrame>
          <p:nvGraphicFramePr>
            <p:cNvPr id="2" name="Char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1064256"/>
                </p:ext>
              </p:extLst>
            </p:nvPr>
          </p:nvGraphicFramePr>
          <p:xfrm>
            <a:off x="-552005" y="719600"/>
            <a:ext cx="7085645" cy="54637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39826" y="2942382"/>
              <a:ext cx="193514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u="sng" dirty="0">
                  <a:solidFill>
                    <a:schemeClr val="bg1"/>
                  </a:solidFill>
                  <a:latin typeface="+mj-lt"/>
                </a:rPr>
                <a:t>Standard 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Professional Growth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83855" y="1222872"/>
            <a:ext cx="2732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Draw</a:t>
            </a:r>
            <a:r>
              <a:rPr lang="en-US" sz="2400" dirty="0" smtClean="0"/>
              <a:t> the pie on chart paper. </a:t>
            </a:r>
          </a:p>
          <a:p>
            <a:endParaRPr lang="en-US" sz="2400" dirty="0" smtClean="0"/>
          </a:p>
          <a:p>
            <a:r>
              <a:rPr lang="en-US" sz="2400" b="1" dirty="0" smtClean="0"/>
              <a:t>Label</a:t>
            </a:r>
            <a:r>
              <a:rPr lang="en-US" sz="2400" dirty="0" smtClean="0"/>
              <a:t> the slices.</a:t>
            </a:r>
          </a:p>
          <a:p>
            <a:endParaRPr lang="en-US" sz="2400" dirty="0"/>
          </a:p>
          <a:p>
            <a:r>
              <a:rPr lang="en-US" sz="2400" dirty="0" smtClean="0"/>
              <a:t>Now</a:t>
            </a:r>
            <a:r>
              <a:rPr lang="en-US" sz="2400" b="1" dirty="0" smtClean="0"/>
              <a:t> stick</a:t>
            </a:r>
            <a:r>
              <a:rPr lang="en-US" sz="2400" dirty="0" smtClean="0"/>
              <a:t> the sticky notes in the slice of the pie in which they belong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2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1: Knowledge of Students &amp;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child development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research…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diverse learning needs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individual students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economic, social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technological literacy…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Here We Are: 9+ Components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Managing the APPR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Connecting it to Race To The Top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latin typeface="Arial"/>
                <a:cs typeface="Arial"/>
              </a:rPr>
              <a:t>Increasing the likelihood that it makes a difference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19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DA3CDA4-9017-4843-AED4-E1286A9E640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58421" cy="489149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2: Knowledge of Content &amp; Instructional Planning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content…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Connect concepts across disciplines…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Uses a broad range of instructional strategies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Establishes goals &amp; expectations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Designs instruction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Evaluate / utilize resources</a:t>
            </a: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5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0EA59443-2EDD-4639-8583-E30722F53AC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4818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914400"/>
            <a:ext cx="7141066" cy="42635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smtClean="0"/>
              <a:t>Standard 3: Instructional Practice</a:t>
            </a:r>
          </a:p>
          <a:p>
            <a:pPr marL="457200" lvl="1" indent="0">
              <a:buNone/>
            </a:pPr>
            <a:r>
              <a:rPr lang="en-US" sz="2400" dirty="0" smtClean="0"/>
              <a:t>Research-based practices</a:t>
            </a:r>
          </a:p>
          <a:p>
            <a:pPr marL="457200" lvl="1" indent="0">
              <a:buNone/>
            </a:pPr>
            <a:r>
              <a:rPr lang="en-US" sz="2400" dirty="0" smtClean="0"/>
              <a:t>Communicates clearly…</a:t>
            </a:r>
          </a:p>
          <a:p>
            <a:pPr marL="457200" lvl="1" indent="0">
              <a:buNone/>
            </a:pPr>
            <a:r>
              <a:rPr lang="en-US" sz="2400" dirty="0" smtClean="0"/>
              <a:t>High expectations…</a:t>
            </a:r>
          </a:p>
          <a:p>
            <a:pPr marL="457200" lvl="1" indent="0">
              <a:buNone/>
            </a:pPr>
            <a:r>
              <a:rPr lang="en-US" sz="2400" dirty="0" smtClean="0"/>
              <a:t>Variety of instructional… to engage student</a:t>
            </a:r>
          </a:p>
          <a:p>
            <a:pPr marL="457200" lvl="1" indent="0">
              <a:buNone/>
            </a:pPr>
            <a:r>
              <a:rPr lang="en-US" sz="2400" dirty="0" smtClean="0"/>
              <a:t>Engage students in multi-disciplinary skills</a:t>
            </a:r>
          </a:p>
          <a:p>
            <a:pPr marL="457200" lvl="1" indent="0">
              <a:buNone/>
            </a:pPr>
            <a:r>
              <a:rPr lang="en-US" sz="2400" dirty="0" smtClean="0"/>
              <a:t>Monitor and assess progress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4: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 respectful, safe and supportive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Creates an intellectually stimulating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Manages the learning environment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dirty="0" smtClean="0"/>
              <a:t>Organize and utilize available resources (e.g. physical space, time, technology…)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3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ACFCB72F-DB14-49D9-AAAC-F96FD6D54F37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436386" cy="530288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68580" indent="0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Standard 5: Assessment for Student Learning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Range of assessment tools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Understand, analyze, use data for differentiation*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Communicates assessment system*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Reflect upon assessment system and adjust*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n-US" sz="2400" dirty="0" smtClean="0"/>
              <a:t>Prepare students for assessments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  <a:defRPr/>
            </a:pPr>
            <a:endParaRPr lang="en-US" sz="2400" dirty="0" smtClean="0"/>
          </a:p>
          <a:p>
            <a:pPr marL="365760" lvl="1" indent="0">
              <a:buClr>
                <a:schemeClr val="bg2">
                  <a:lumMod val="60000"/>
                  <a:lumOff val="40000"/>
                </a:schemeClr>
              </a:buClr>
              <a:buNone/>
              <a:defRPr/>
            </a:pPr>
            <a:r>
              <a:rPr lang="en-US" sz="2400" i="1" dirty="0" smtClean="0"/>
              <a:t>			</a:t>
            </a:r>
            <a:r>
              <a:rPr lang="en-US" sz="1600" i="1" dirty="0" smtClean="0"/>
              <a:t>* - assessed through “multiple measures”</a:t>
            </a:r>
          </a:p>
          <a:p>
            <a:pPr marL="68580" indent="0"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3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F0924A5-EC56-46E2-A02E-5FD0C64002E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8914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914401" y="914399"/>
            <a:ext cx="7116896" cy="5089793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6: Professional Responsibilities</a:t>
            </a:r>
          </a:p>
          <a:p>
            <a:pPr marL="457200" lvl="1" indent="0">
              <a:buNone/>
            </a:pPr>
            <a:r>
              <a:rPr lang="en-US" dirty="0" smtClean="0"/>
              <a:t>Upholds standards and policies</a:t>
            </a:r>
          </a:p>
          <a:p>
            <a:pPr marL="457200" lvl="1" indent="0">
              <a:buNone/>
            </a:pPr>
            <a:r>
              <a:rPr lang="en-US" dirty="0" smtClean="0"/>
              <a:t>Collaborate with colleagues</a:t>
            </a:r>
          </a:p>
          <a:p>
            <a:pPr marL="457200" lvl="1" indent="0">
              <a:buNone/>
            </a:pPr>
            <a:r>
              <a:rPr lang="en-US" dirty="0" smtClean="0"/>
              <a:t>Communicate &amp; collaborate with families</a:t>
            </a:r>
          </a:p>
          <a:p>
            <a:pPr marL="457200" lvl="1" indent="0">
              <a:buNone/>
            </a:pPr>
            <a:r>
              <a:rPr lang="en-US" dirty="0" smtClean="0"/>
              <a:t>Perform non-instructional duties</a:t>
            </a:r>
          </a:p>
          <a:p>
            <a:pPr marL="457200" lvl="1" indent="0">
              <a:buNone/>
            </a:pPr>
            <a:r>
              <a:rPr lang="en-US" dirty="0" smtClean="0"/>
              <a:t>Complies with laws and polices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3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D6FF9431-A105-474E-8B70-2D02C57838F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75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0962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914400" y="914400"/>
            <a:ext cx="7229200" cy="4937760"/>
          </a:xfrm>
          <a:prstGeom prst="rect">
            <a:avLst/>
          </a:prstGeom>
        </p:spPr>
        <p:txBody>
          <a:bodyPr/>
          <a:lstStyle/>
          <a:p>
            <a:pPr marL="68580" indent="0">
              <a:buNone/>
            </a:pPr>
            <a:r>
              <a:rPr lang="en-US" b="1" dirty="0" smtClean="0"/>
              <a:t>Standard 7: Professional Growth</a:t>
            </a:r>
          </a:p>
          <a:p>
            <a:pPr marL="457200" lvl="1" indent="0">
              <a:buNone/>
            </a:pPr>
            <a:r>
              <a:rPr lang="en-US" dirty="0" smtClean="0"/>
              <a:t>Reflect on practice</a:t>
            </a:r>
          </a:p>
          <a:p>
            <a:pPr marL="457200" lvl="1" indent="0">
              <a:buNone/>
            </a:pPr>
            <a:r>
              <a:rPr lang="en-US" dirty="0" smtClean="0"/>
              <a:t>Set goals for professional development</a:t>
            </a:r>
          </a:p>
          <a:p>
            <a:pPr marL="457200" lvl="1" indent="0">
              <a:buNone/>
            </a:pPr>
            <a:r>
              <a:rPr lang="en-US" dirty="0" smtClean="0"/>
              <a:t>Communicate and collaborate to improve practice</a:t>
            </a:r>
          </a:p>
          <a:p>
            <a:pPr marL="457200" lvl="1" indent="0">
              <a:buNone/>
            </a:pPr>
            <a:r>
              <a:rPr lang="en-US" dirty="0" smtClean="0"/>
              <a:t>Remain current in knowledge of content and pedagogy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52" y="4891490"/>
            <a:ext cx="237376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76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400"/>
            <a:ext cx="7823200" cy="3886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Using the placemat for the NYSED Teaching Framework, </a:t>
            </a:r>
            <a:r>
              <a:rPr lang="en-US" b="1" i="1" dirty="0" smtClean="0"/>
              <a:t>re-sort</a:t>
            </a:r>
            <a:r>
              <a:rPr lang="en-US" i="1" dirty="0" smtClean="0"/>
              <a:t> </a:t>
            </a:r>
            <a:r>
              <a:rPr lang="en-US" dirty="0" smtClean="0"/>
              <a:t>your table’s post-it notes as appropriate to the standard, element and indicator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3489" y="533806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8768" y="471928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0739" y="5281148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55622" y="3075021"/>
            <a:ext cx="2160284" cy="2592637"/>
            <a:chOff x="3251073" y="2934159"/>
            <a:chExt cx="2160284" cy="259263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51073" y="29341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1858" y="339135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53044" y="375491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46229" y="4248839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7415" y="461239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950082" y="3514384"/>
            <a:ext cx="2603163" cy="2620178"/>
            <a:chOff x="5572692" y="2240098"/>
            <a:chExt cx="2603163" cy="262017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72692" y="285887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224009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69942" y="28019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71913" y="3248142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67971" y="3411558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22342" y="3945876"/>
              <a:ext cx="100394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2707" y="3050236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9282" y="3489992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8698" y="3230180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5150" y="3478063"/>
            <a:ext cx="10039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480300" y="838200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alisto MT" pitchFamily="18" charset="0"/>
            </a:endParaRPr>
          </a:p>
        </p:txBody>
      </p:sp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601916" y="5033945"/>
            <a:ext cx="29257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+mj-lt"/>
              </a:rPr>
              <a:t>Indicators</a:t>
            </a:r>
            <a:endParaRPr lang="en-US" sz="3600" b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en-US" sz="2400" i="1" dirty="0" smtClean="0">
                <a:latin typeface="+mj-lt"/>
              </a:rPr>
              <a:t>With </a:t>
            </a:r>
            <a:r>
              <a:rPr lang="en-US" sz="2400" i="1" dirty="0">
                <a:latin typeface="+mj-lt"/>
              </a:rPr>
              <a:t>rubrics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1AB7EE52-4363-42E1-A258-169D1656E492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1139324"/>
            <a:ext cx="4335137" cy="4927600"/>
          </a:xfrm>
          <a:prstGeom prst="rect">
            <a:avLst/>
          </a:prstGeom>
          <a:solidFill>
            <a:srgbClr val="EDEDE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+mn-lt"/>
              </a:rPr>
              <a:t>Knowledge of Students &amp; Student Learning</a:t>
            </a:r>
            <a:endParaRPr lang="en-US" sz="24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Element 1.1 Demonstrate knowledge of child and adolescent development including cognitive, language, social, emotional, and physical developmental levels.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A) </a:t>
            </a:r>
            <a:r>
              <a:rPr lang="en-US" sz="2000" dirty="0">
                <a:latin typeface="+mn-lt"/>
              </a:rPr>
              <a:t>Describes developmental characteristics of students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5061" name="Line 9"/>
          <p:cNvSpPr>
            <a:spLocks noChangeShapeType="1"/>
          </p:cNvSpPr>
          <p:nvPr/>
        </p:nvSpPr>
        <p:spPr bwMode="auto">
          <a:xfrm flipH="1">
            <a:off x="2951604" y="1832966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H="1">
            <a:off x="3543742" y="3638824"/>
            <a:ext cx="682625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063" name="Rectangle 1"/>
          <p:cNvSpPr>
            <a:spLocks noChangeArrowheads="1"/>
          </p:cNvSpPr>
          <p:nvPr/>
        </p:nvSpPr>
        <p:spPr bwMode="auto">
          <a:xfrm>
            <a:off x="556353" y="1461205"/>
            <a:ext cx="30925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Standards</a:t>
            </a:r>
          </a:p>
          <a:p>
            <a:r>
              <a:rPr lang="en-US" sz="2400" i="1" dirty="0">
                <a:latin typeface="+mj-lt"/>
              </a:rPr>
              <a:t>Summary statements</a:t>
            </a:r>
          </a:p>
        </p:txBody>
      </p:sp>
      <p:sp>
        <p:nvSpPr>
          <p:cNvPr id="45064" name="Rectangle 2"/>
          <p:cNvSpPr>
            <a:spLocks noChangeArrowheads="1"/>
          </p:cNvSpPr>
          <p:nvPr/>
        </p:nvSpPr>
        <p:spPr bwMode="auto">
          <a:xfrm>
            <a:off x="1295903" y="3311986"/>
            <a:ext cx="2236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+mj-lt"/>
              </a:rPr>
              <a:t>Elements</a:t>
            </a:r>
            <a:endParaRPr lang="en-US" sz="3600" dirty="0">
              <a:latin typeface="+mj-lt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2951604" y="5386329"/>
            <a:ext cx="1274763" cy="0"/>
          </a:xfrm>
          <a:prstGeom prst="line">
            <a:avLst/>
          </a:prstGeom>
          <a:noFill/>
          <a:ln w="76200">
            <a:solidFill>
              <a:srgbClr val="FF5B0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04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7127914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There are three priorities in the Teaching Standards</a:t>
            </a:r>
          </a:p>
          <a:p>
            <a:r>
              <a:rPr lang="en-US" dirty="0" smtClean="0"/>
              <a:t>Engagement</a:t>
            </a:r>
          </a:p>
          <a:p>
            <a:r>
              <a:rPr lang="en-US" dirty="0" smtClean="0"/>
              <a:t>Constructivism</a:t>
            </a:r>
          </a:p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br>
              <a:rPr lang="en-US" dirty="0" smtClean="0"/>
            </a:br>
            <a:r>
              <a:rPr lang="en-US" dirty="0" smtClean="0"/>
              <a:t>Readiness</a:t>
            </a:r>
          </a:p>
          <a:p>
            <a:pPr marL="68580" indent="0">
              <a:buNone/>
            </a:pPr>
            <a:endParaRPr lang="en-US" dirty="0" smtClean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577" y="2213089"/>
            <a:ext cx="4106824" cy="410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63791" y="3723028"/>
            <a:ext cx="2454482" cy="804041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6955652" y="3943749"/>
            <a:ext cx="515323" cy="3404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26854" y="3864918"/>
            <a:ext cx="192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Narrow" pitchFamily="34" charset="0"/>
              </a:rPr>
              <a:t>PRIORITIES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3105807" cy="4682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dirty="0" smtClean="0"/>
              <a:t>Engagement:</a:t>
            </a:r>
          </a:p>
          <a:p>
            <a:r>
              <a:rPr lang="en-US" dirty="0" smtClean="0"/>
              <a:t>Cognitive</a:t>
            </a:r>
          </a:p>
          <a:p>
            <a:r>
              <a:rPr lang="en-US" dirty="0" smtClean="0"/>
              <a:t>Zone of proximal development</a:t>
            </a:r>
          </a:p>
          <a:p>
            <a:r>
              <a:rPr lang="en-US" dirty="0" smtClean="0"/>
              <a:t>Every student (ELLS, SWD, too)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4966" y="3168870"/>
              <a:ext cx="2391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ENGAGEMENT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Here We Are: </a:t>
            </a:r>
            <a:r>
              <a:rPr lang="en-US" b="1" dirty="0" smtClean="0">
                <a:latin typeface="Arial"/>
                <a:cs typeface="Arial"/>
              </a:rPr>
              <a:t>9+ </a:t>
            </a:r>
            <a:r>
              <a:rPr lang="en-US" b="1" dirty="0">
                <a:latin typeface="Arial"/>
                <a:cs typeface="Arial"/>
              </a:rPr>
              <a:t>Components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questions or ideas do the objectives bring to mind?</a:t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How will the objectives help you in your work?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objectives would you like to add to the agenda?</a:t>
            </a:r>
          </a:p>
        </p:txBody>
      </p:sp>
    </p:spTree>
    <p:extLst>
      <p:ext uri="{BB962C8B-B14F-4D97-AF65-F5344CB8AC3E}">
        <p14:creationId xmlns:p14="http://schemas.microsoft.com/office/powerpoint/2010/main" val="18429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400" y="914399"/>
            <a:ext cx="2979683" cy="4682169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dirty="0" smtClean="0"/>
              <a:t>Constructivism:</a:t>
            </a:r>
          </a:p>
          <a:p>
            <a:r>
              <a:rPr lang="en-US" dirty="0" smtClean="0"/>
              <a:t>Making connections</a:t>
            </a:r>
          </a:p>
          <a:p>
            <a:r>
              <a:rPr lang="en-US" dirty="0" smtClean="0"/>
              <a:t>Making meaning</a:t>
            </a:r>
          </a:p>
          <a:p>
            <a:r>
              <a:rPr lang="en-US" dirty="0" smtClean="0"/>
              <a:t>Relate to world outside</a:t>
            </a:r>
          </a:p>
          <a:p>
            <a:r>
              <a:rPr lang="en-US" dirty="0" smtClean="0"/>
              <a:t>Relate to personal future</a:t>
            </a:r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18839" y="3168870"/>
              <a:ext cx="2569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pc="-150" dirty="0" smtClean="0">
                  <a:solidFill>
                    <a:schemeClr val="bg1"/>
                  </a:solidFill>
                  <a:latin typeface="Arial Narrow" pitchFamily="34" charset="0"/>
                </a:rPr>
                <a:t>CONSTRUCTIVISM</a:t>
              </a:r>
              <a:endParaRPr lang="en-US" sz="2800" spc="-15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Content Placeholder 3"/>
          <p:cNvSpPr>
            <a:spLocks noGrp="1"/>
          </p:cNvSpPr>
          <p:nvPr>
            <p:ph idx="1"/>
          </p:nvPr>
        </p:nvSpPr>
        <p:spPr>
          <a:xfrm>
            <a:off x="914399" y="914399"/>
            <a:ext cx="3226697" cy="4682169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dirty="0" smtClean="0"/>
              <a:t>21C Readiness:</a:t>
            </a:r>
          </a:p>
          <a:p>
            <a:r>
              <a:rPr lang="en-US" dirty="0" smtClean="0"/>
              <a:t>College</a:t>
            </a:r>
          </a:p>
          <a:p>
            <a:r>
              <a:rPr lang="en-US" dirty="0" smtClean="0"/>
              <a:t>Career</a:t>
            </a:r>
          </a:p>
          <a:p>
            <a:r>
              <a:rPr lang="en-US" dirty="0" smtClean="0"/>
              <a:t>Citizenship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ollaboration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ommunication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ritical Thinking &amp; Problem Solving </a:t>
            </a:r>
          </a:p>
          <a:p>
            <a:r>
              <a:rPr lang="en-US" u="sng" dirty="0" smtClean="0"/>
              <a:t>C</a:t>
            </a:r>
            <a:r>
              <a:rPr lang="en-US" dirty="0" smtClean="0"/>
              <a:t>reativity</a:t>
            </a:r>
          </a:p>
          <a:p>
            <a:endParaRPr lang="en-US" dirty="0" smtClean="0"/>
          </a:p>
          <a:p>
            <a:pPr marL="68580" indent="0">
              <a:buNone/>
            </a:pP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141097" y="1489745"/>
            <a:ext cx="4106824" cy="4106824"/>
            <a:chOff x="4141097" y="1489745"/>
            <a:chExt cx="4106824" cy="410682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097" y="1489745"/>
              <a:ext cx="4106824" cy="4106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4981903" y="3026980"/>
              <a:ext cx="2454482" cy="804041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66137" y="3168870"/>
              <a:ext cx="261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 Narrow" pitchFamily="34" charset="0"/>
                </a:rPr>
                <a:t>21C READINESS</a:t>
              </a:r>
              <a:endParaRPr lang="en-US" sz="2800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7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smtClean="0">
                <a:latin typeface="+mn-lt"/>
                <a:ea typeface="ＭＳ Ｐゴシック" pitchFamily="34" charset="-128"/>
              </a:rPr>
              <a:t>Observe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2400" dirty="0">
                <a:latin typeface="+mn-lt"/>
                <a:ea typeface="ＭＳ Ｐゴシック" pitchFamily="34" charset="-128"/>
              </a:rPr>
              <a:t>what students are doing that shows evidence of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engagement</a:t>
            </a:r>
            <a:r>
              <a:rPr lang="en-US" sz="2400" dirty="0">
                <a:latin typeface="+mn-lt"/>
                <a:ea typeface="ＭＳ Ｐゴシック" pitchFamily="34" charset="-128"/>
              </a:rPr>
              <a:t>,  constructing meaning,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or 21C. Each triad member is responsible for one priority.</a:t>
            </a:r>
            <a:endParaRPr lang="en-US" sz="2400" dirty="0">
              <a:latin typeface="+mn-lt"/>
              <a:ea typeface="ＭＳ Ｐゴシック" pitchFamily="34" charset="-128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latin typeface="+mn-lt"/>
                <a:ea typeface="ＭＳ Ｐゴシック" pitchFamily="34" charset="-128"/>
              </a:rPr>
              <a:t>Collect evidence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in a table, </a:t>
            </a:r>
            <a:r>
              <a:rPr lang="en-US" sz="2400" dirty="0">
                <a:latin typeface="+mn-lt"/>
                <a:ea typeface="ＭＳ Ｐゴシック" pitchFamily="34" charset="-128"/>
              </a:rPr>
              <a:t>be prepared to share your </a:t>
            </a:r>
            <a:r>
              <a:rPr lang="en-US" sz="2400" dirty="0" smtClean="0">
                <a:latin typeface="+mn-lt"/>
                <a:ea typeface="ＭＳ Ｐゴシック" pitchFamily="34" charset="-128"/>
              </a:rPr>
              <a:t>evidence.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61565" y="41430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91937" y="38988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76547" y="3897026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1565" y="3812569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engagement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89368" y="3815538"/>
            <a:ext cx="139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21C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47022" y="3821749"/>
            <a:ext cx="1487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constructivism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38125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Content Placeholder 2"/>
          <p:cNvSpPr txBox="1">
            <a:spLocks/>
          </p:cNvSpPr>
          <p:nvPr/>
        </p:nvSpPr>
        <p:spPr bwMode="auto">
          <a:xfrm>
            <a:off x="771180" y="936435"/>
            <a:ext cx="7788925" cy="310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dirty="0" smtClean="0">
                <a:latin typeface="+mn-lt"/>
                <a:ea typeface="ＭＳ Ｐゴシック" pitchFamily="34" charset="-128"/>
              </a:rPr>
              <a:t>What did you observe in the video?</a:t>
            </a:r>
            <a:endParaRPr lang="en-US" sz="2400" dirty="0">
              <a:latin typeface="+mn-lt"/>
              <a:ea typeface="ＭＳ Ｐゴシック" pitchFamily="34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429805" y="2095876"/>
            <a:ext cx="4505899" cy="11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29804" y="1765369"/>
            <a:ext cx="440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Evidence from the video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163261" y="1651379"/>
            <a:ext cx="4935557" cy="41993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457201"/>
            <a:ext cx="7526338" cy="5969460"/>
          </a:xfrm>
        </p:spPr>
        <p:txBody>
          <a:bodyPr rtlCol="0">
            <a:noAutofit/>
          </a:bodyPr>
          <a:lstStyle/>
          <a:p>
            <a:pPr marL="68580" indent="0" fontAlgn="auto">
              <a:lnSpc>
                <a:spcPct val="90000"/>
              </a:lnSpc>
              <a:spcAft>
                <a:spcPct val="200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US" b="1" dirty="0" smtClean="0"/>
              <a:t>In addition to the three priorities, other common themes of the Standards (and rubrics):</a:t>
            </a:r>
          </a:p>
          <a:p>
            <a:pPr lvl="1">
              <a:buClr>
                <a:srgbClr val="629DD1"/>
              </a:buClr>
            </a:pPr>
            <a:r>
              <a:rPr lang="en-US" sz="2400" dirty="0"/>
              <a:t>Upholds standards and </a:t>
            </a:r>
            <a:r>
              <a:rPr lang="en-US" sz="2400" dirty="0" smtClean="0"/>
              <a:t>policies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Equity</a:t>
            </a:r>
            <a:endParaRPr lang="en-US" sz="2400" dirty="0"/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Cultural competence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High expectations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Developmental appropriateness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 </a:t>
            </a:r>
            <a:r>
              <a:rPr lang="en-US" sz="2400" dirty="0"/>
              <a:t>focus on individuals, including those with special </a:t>
            </a:r>
            <a:r>
              <a:rPr lang="en-US" sz="2400" dirty="0" smtClean="0"/>
              <a:t>needs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Appropriate </a:t>
            </a:r>
            <a:r>
              <a:rPr lang="en-US" sz="2400" dirty="0"/>
              <a:t>use of </a:t>
            </a:r>
            <a:r>
              <a:rPr lang="en-US" sz="2400" dirty="0" smtClean="0"/>
              <a:t>technology</a:t>
            </a:r>
          </a:p>
          <a:p>
            <a:pPr lvl="1">
              <a:buClr>
                <a:srgbClr val="629DD1"/>
              </a:buClr>
            </a:pPr>
            <a:r>
              <a:rPr lang="en-US" sz="2400" dirty="0" smtClean="0"/>
              <a:t>Student </a:t>
            </a:r>
            <a:r>
              <a:rPr lang="en-US" sz="2400" dirty="0"/>
              <a:t>assumption of responsibility</a:t>
            </a:r>
          </a:p>
          <a:p>
            <a:pPr marL="68580" indent="0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4F385DCB-85E8-477D-B7B2-9D45B301F041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64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Learning by Adults </a:t>
            </a:r>
            <a:r>
              <a:rPr lang="en-US" dirty="0" smtClean="0">
                <a:solidFill>
                  <a:schemeClr val="bg1"/>
                </a:solidFill>
              </a:rPr>
              <a:t>and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>
                <a:solidFill>
                  <a:schemeClr val="bg1"/>
                </a:solidFill>
              </a:rPr>
              <a:t>by Children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13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help you learned 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4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Conditions for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Reflect </a:t>
            </a:r>
            <a:r>
              <a:rPr lang="en-US" dirty="0"/>
              <a:t>on something </a:t>
            </a:r>
            <a:r>
              <a:rPr lang="en-US" dirty="0" smtClean="0"/>
              <a:t>you recently learned.</a:t>
            </a:r>
          </a:p>
          <a:p>
            <a:r>
              <a:rPr lang="en-US" dirty="0" smtClean="0"/>
              <a:t>How </a:t>
            </a:r>
            <a:r>
              <a:rPr lang="en-US" dirty="0"/>
              <a:t>did you learn </a:t>
            </a:r>
            <a:r>
              <a:rPr lang="en-US" dirty="0" smtClean="0"/>
              <a:t>it?</a:t>
            </a:r>
          </a:p>
          <a:p>
            <a:r>
              <a:rPr lang="en-US" dirty="0" smtClean="0"/>
              <a:t>How </a:t>
            </a:r>
            <a:r>
              <a:rPr lang="en-US" dirty="0"/>
              <a:t>do you </a:t>
            </a:r>
            <a:r>
              <a:rPr lang="en-US" dirty="0" smtClean="0"/>
              <a:t>know?</a:t>
            </a:r>
          </a:p>
          <a:p>
            <a:r>
              <a:rPr lang="en-US" dirty="0" smtClean="0"/>
              <a:t>What conditions help you learned it?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It’s hard to learn on </a:t>
            </a:r>
            <a:r>
              <a:rPr lang="en-US" b="1" dirty="0" smtClean="0"/>
              <a:t>your </a:t>
            </a:r>
            <a:r>
              <a:rPr lang="en-US" b="1" dirty="0" smtClean="0"/>
              <a:t>own without any feedback…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58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2000" y="269875"/>
            <a:ext cx="8077200" cy="1143000"/>
          </a:xfrm>
        </p:spPr>
        <p:txBody>
          <a:bodyPr/>
          <a:lstStyle/>
          <a:p>
            <a:r>
              <a:rPr dirty="0" smtClean="0"/>
              <a:t>Effective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1600200"/>
            <a:ext cx="8077200" cy="4297363"/>
          </a:xfrm>
        </p:spPr>
        <p:txBody>
          <a:bodyPr/>
          <a:lstStyle/>
          <a:p>
            <a:r>
              <a:rPr lang="en-US" dirty="0" smtClean="0"/>
              <a:t>What were the qualities of the best feedback you have received?</a:t>
            </a:r>
          </a:p>
          <a:p>
            <a:r>
              <a:rPr lang="en-US" dirty="0" smtClean="0"/>
              <a:t>What were the qualities of ineffective feedback?</a:t>
            </a:r>
          </a:p>
          <a:p>
            <a:endParaRPr lang="en-US" dirty="0" smtClean="0"/>
          </a:p>
        </p:txBody>
      </p:sp>
      <p:pic>
        <p:nvPicPr>
          <p:cNvPr id="31747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3810000"/>
            <a:ext cx="34877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Ground Rules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/>
                <a:cs typeface="Arial"/>
              </a:rPr>
              <a:t>No one in the room has all the answers; we all have regulatory questions and concerns we have to work out in our districts</a:t>
            </a:r>
          </a:p>
          <a:p>
            <a:r>
              <a:rPr lang="en-US" dirty="0">
                <a:latin typeface="Arial"/>
                <a:cs typeface="Arial"/>
              </a:rPr>
              <a:t>Remember that we’re leaders</a:t>
            </a:r>
          </a:p>
          <a:p>
            <a:r>
              <a:rPr lang="en-US" dirty="0">
                <a:latin typeface="Arial"/>
                <a:cs typeface="Arial"/>
              </a:rPr>
              <a:t>Improving teaching and learning is the point</a:t>
            </a:r>
          </a:p>
          <a:p>
            <a:r>
              <a:rPr lang="en-US" dirty="0">
                <a:latin typeface="Arial"/>
                <a:cs typeface="Arial"/>
              </a:rPr>
              <a:t>The State has high standards for observers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when they observe teachers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0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5600" y="2354240"/>
            <a:ext cx="784860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Translating this to Evaluation…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adds Accountability…</a:t>
            </a:r>
            <a:b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for Teachers </a:t>
            </a:r>
            <a:r>
              <a:rPr lang="en-US" sz="5400" i="1" u="sng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and</a:t>
            </a:r>
            <a:r>
              <a:rPr lang="en-US" sz="5400" b="0" cap="none" dirty="0" smtClean="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 Evaluators</a:t>
            </a:r>
            <a:endParaRPr lang="en-US" sz="5400" b="0" cap="none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0F56438-EBBB-4CF2-A098-4432F68ADAF3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92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9558" y="2434277"/>
            <a:ext cx="4602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68183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 dirty="0">
                <a:latin typeface="Calibri" pitchFamily="34" charset="0"/>
              </a:rPr>
              <a:t>H</a:t>
            </a:r>
            <a:r>
              <a:rPr lang="en-US" sz="4800" dirty="0">
                <a:latin typeface="Calibri" pitchFamily="34" charset="0"/>
              </a:rPr>
              <a:t>ighly Effective</a:t>
            </a:r>
          </a:p>
          <a:p>
            <a:r>
              <a:rPr lang="en-US" sz="4800" b="1" dirty="0">
                <a:latin typeface="Calibri" pitchFamily="34" charset="0"/>
              </a:rPr>
              <a:t>E</a:t>
            </a:r>
            <a:r>
              <a:rPr lang="en-US" sz="4800" dirty="0">
                <a:latin typeface="Calibri" pitchFamily="34" charset="0"/>
              </a:rPr>
              <a:t>ffective</a:t>
            </a:r>
          </a:p>
          <a:p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dirty="0">
                <a:latin typeface="Calibri" pitchFamily="34" charset="0"/>
              </a:rPr>
              <a:t>eveloping</a:t>
            </a:r>
          </a:p>
          <a:p>
            <a:r>
              <a:rPr lang="en-US" sz="4800" b="1" dirty="0">
                <a:latin typeface="Calibri" pitchFamily="34" charset="0"/>
              </a:rPr>
              <a:t>I</a:t>
            </a:r>
            <a:r>
              <a:rPr lang="en-US" sz="4800" dirty="0">
                <a:latin typeface="Calibri" pitchFamily="34" charset="0"/>
              </a:rPr>
              <a:t>neffective</a:t>
            </a:r>
          </a:p>
        </p:txBody>
      </p:sp>
    </p:spTree>
    <p:extLst>
      <p:ext uri="{BB962C8B-B14F-4D97-AF65-F5344CB8AC3E}">
        <p14:creationId xmlns:p14="http://schemas.microsoft.com/office/powerpoint/2010/main" val="819939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248400"/>
            <a:ext cx="4038600" cy="4572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FE3D464-836A-4993-AD13-C0D89036124D}" type="slidenum">
              <a:rPr lang="en-US">
                <a:solidFill>
                  <a:schemeClr val="bg2">
                    <a:lumMod val="60000"/>
                    <a:lumOff val="40000"/>
                  </a:schemeClr>
                </a:solidFill>
              </a:rPr>
              <a:pPr>
                <a:defRPr/>
              </a:pPr>
              <a:t>93</a:t>
            </a:fld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315200" cy="5441950"/>
          </a:xfrm>
        </p:spPr>
        <p:txBody>
          <a:bodyPr/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Ineffective</a:t>
            </a:r>
            <a:r>
              <a:rPr lang="en-US" dirty="0" smtClean="0"/>
              <a:t> – Teaching shows evidence of not understanding the concepts underlying the component - may represent practice that is harmful - requires intervention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Developing </a:t>
            </a:r>
            <a:r>
              <a:rPr lang="en-US" dirty="0" smtClean="0"/>
              <a:t>– Teaching shows evidence of knowledge and skills related to teaching - but inconsistent performance</a:t>
            </a:r>
          </a:p>
        </p:txBody>
      </p:sp>
    </p:spTree>
    <p:extLst>
      <p:ext uri="{BB962C8B-B14F-4D97-AF65-F5344CB8AC3E}">
        <p14:creationId xmlns:p14="http://schemas.microsoft.com/office/powerpoint/2010/main" val="329585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914400"/>
            <a:ext cx="7175500" cy="4922838"/>
          </a:xfrm>
        </p:spPr>
        <p:txBody>
          <a:bodyPr>
            <a:normAutofit lnSpcReduction="10000"/>
          </a:bodyPr>
          <a:lstStyle/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Effective </a:t>
            </a:r>
            <a:r>
              <a:rPr lang="en-US" dirty="0" smtClean="0"/>
              <a:t>- Teaching shows evidence of thorough knowledge of all aspects of the profession.  Students are engaged in learning.  This is successful, accomplished, professional, and effective teaching.</a:t>
            </a:r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endParaRPr lang="en-US" dirty="0" smtClean="0"/>
          </a:p>
          <a:p>
            <a:pPr marL="68263" indent="0">
              <a:lnSpc>
                <a:spcPct val="90000"/>
              </a:lnSpc>
              <a:buClr>
                <a:schemeClr val="bg2"/>
              </a:buClr>
              <a:buFont typeface="Arial" charset="0"/>
              <a:buNone/>
            </a:pPr>
            <a:r>
              <a:rPr lang="en-US" b="1" dirty="0" smtClean="0"/>
              <a:t>Highly Effective </a:t>
            </a:r>
            <a:r>
              <a:rPr lang="en-US" dirty="0" smtClean="0"/>
              <a:t>– Classroom functions as a community of learners with student assumption of responsibility for learning. </a:t>
            </a:r>
            <a:endParaRPr lang="en-US" sz="1400" dirty="0" smtClean="0"/>
          </a:p>
          <a:p>
            <a:pPr marL="68263" indent="0">
              <a:lnSpc>
                <a:spcPct val="90000"/>
              </a:lnSpc>
              <a:buFont typeface="Arial" charset="0"/>
              <a:buNone/>
            </a:pPr>
            <a:endParaRPr lang="en-US" sz="14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0" y="532263"/>
            <a:ext cx="9123363" cy="3193576"/>
            <a:chOff x="0" y="532263"/>
            <a:chExt cx="9123363" cy="3193576"/>
          </a:xfrm>
        </p:grpSpPr>
        <p:sp>
          <p:nvSpPr>
            <p:cNvPr id="2" name="Oval 1"/>
            <p:cNvSpPr/>
            <p:nvPr/>
          </p:nvSpPr>
          <p:spPr>
            <a:xfrm>
              <a:off x="0" y="532263"/>
              <a:ext cx="8600281" cy="3193576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55" name="TextBox 5"/>
            <p:cNvSpPr txBox="1">
              <a:spLocks noChangeArrowheads="1"/>
            </p:cNvSpPr>
            <p:nvPr/>
          </p:nvSpPr>
          <p:spPr bwMode="auto">
            <a:xfrm rot="20377796">
              <a:off x="8077200" y="605596"/>
              <a:ext cx="1046163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This</a:t>
              </a:r>
            </a:p>
            <a:p>
              <a:r>
                <a:rPr lang="en-US" sz="2000" b="1" dirty="0">
                  <a:latin typeface="Calibri" pitchFamily="34" charset="0"/>
                </a:rPr>
                <a:t>Is</a:t>
              </a:r>
            </a:p>
            <a:p>
              <a:r>
                <a:rPr lang="en-US" sz="2000" b="1" dirty="0">
                  <a:latin typeface="Calibri" pitchFamily="34" charset="0"/>
                </a:rPr>
                <a:t>our </a:t>
              </a:r>
              <a:r>
                <a:rPr lang="en-US" sz="2000" b="1" dirty="0" smtClean="0">
                  <a:latin typeface="Calibri" pitchFamily="34" charset="0"/>
                </a:rPr>
                <a:t>focus!</a:t>
              </a:r>
              <a:endParaRPr lang="en-US" sz="2000" b="1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064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4"/>
          <a:stretch>
            <a:fillRect/>
          </a:stretch>
        </p:blipFill>
        <p:spPr bwMode="auto">
          <a:xfrm>
            <a:off x="2500313" y="1819275"/>
            <a:ext cx="5111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23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3488" y="1812925"/>
            <a:ext cx="5108575" cy="366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914400" y="914400"/>
            <a:ext cx="1216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 dirty="0">
                <a:latin typeface="Calibri" pitchFamily="34" charset="0"/>
              </a:rPr>
              <a:t>H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E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D</a:t>
            </a:r>
            <a:endParaRPr lang="en-US" sz="4800" dirty="0">
              <a:latin typeface="Calibri" pitchFamily="34" charset="0"/>
            </a:endParaRPr>
          </a:p>
          <a:p>
            <a:pPr algn="ctr"/>
            <a:r>
              <a:rPr lang="en-US" sz="4800" b="1" dirty="0">
                <a:latin typeface="Calibri" pitchFamily="34" charset="0"/>
              </a:rPr>
              <a:t>I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4278313" y="2476500"/>
            <a:ext cx="16525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600" dirty="0"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73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5227093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A second look at a rubric:</a:t>
            </a:r>
          </a:p>
          <a:p>
            <a:r>
              <a:rPr lang="en-US" dirty="0" smtClean="0"/>
              <a:t>Read the descriptors for Element III.4 of the rubric</a:t>
            </a:r>
          </a:p>
          <a:p>
            <a:r>
              <a:rPr lang="en-US" dirty="0" smtClean="0"/>
              <a:t>Highlight the verbs / phrases that distinguish the differences among the levels of performance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509" y="5763503"/>
            <a:ext cx="2483753" cy="66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An even closer look at the rubric:</a:t>
            </a:r>
          </a:p>
          <a:p>
            <a:r>
              <a:rPr lang="en-US" b="1" dirty="0" smtClean="0"/>
              <a:t>Analyze</a:t>
            </a:r>
            <a:r>
              <a:rPr lang="en-US" dirty="0" smtClean="0"/>
              <a:t> your assigned element from the rubric (from Standard 3.1 – 3.6 or Standard 5.1)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left</a:t>
            </a:r>
            <a:r>
              <a:rPr lang="en-US" dirty="0" smtClean="0"/>
              <a:t> side of the chart paper, </a:t>
            </a:r>
            <a:r>
              <a:rPr lang="en-US" b="1" dirty="0" smtClean="0"/>
              <a:t>summarize</a:t>
            </a:r>
            <a:r>
              <a:rPr lang="en-US" dirty="0" smtClean="0"/>
              <a:t> your element</a:t>
            </a:r>
          </a:p>
          <a:p>
            <a:r>
              <a:rPr lang="en-US" dirty="0" smtClean="0"/>
              <a:t>On the </a:t>
            </a:r>
            <a:r>
              <a:rPr lang="en-US" b="1" dirty="0" smtClean="0"/>
              <a:t>right</a:t>
            </a:r>
            <a:r>
              <a:rPr lang="en-US" dirty="0" smtClean="0"/>
              <a:t> side of your chart paper, </a:t>
            </a:r>
            <a:r>
              <a:rPr lang="en-US" b="1" dirty="0" smtClean="0"/>
              <a:t>describe what the students might be doing </a:t>
            </a:r>
            <a:r>
              <a:rPr lang="en-US" dirty="0" smtClean="0"/>
              <a:t>in the classroom that exemplifies that element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03137" y="4394164"/>
            <a:ext cx="0" cy="1733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0765" y="4269769"/>
            <a:ext cx="212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</a:t>
            </a:r>
            <a:r>
              <a:rPr lang="en-US" sz="1600" i="1" dirty="0" smtClean="0"/>
              <a:t>lement summary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901122" y="4278949"/>
            <a:ext cx="190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what students do</a:t>
            </a:r>
            <a:endParaRPr lang="en-US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2175961" y="4269769"/>
            <a:ext cx="4935557" cy="2038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Content Placeholder 4"/>
          <p:cNvSpPr>
            <a:spLocks noGrp="1"/>
          </p:cNvSpPr>
          <p:nvPr>
            <p:ph idx="1"/>
          </p:nvPr>
        </p:nvSpPr>
        <p:spPr>
          <a:xfrm>
            <a:off x="914400" y="914399"/>
            <a:ext cx="7287904" cy="3251201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 smtClean="0"/>
              <a:t>Gallery walk of the elements 3.1 – 3.6 and 5.1:</a:t>
            </a:r>
          </a:p>
          <a:p>
            <a:r>
              <a:rPr lang="en-US" dirty="0" smtClean="0"/>
              <a:t>Docent at posters, </a:t>
            </a:r>
            <a:r>
              <a:rPr lang="en-US" b="1" dirty="0" smtClean="0"/>
              <a:t>answering questions only</a:t>
            </a:r>
            <a:r>
              <a:rPr lang="en-US" dirty="0" smtClean="0"/>
              <a:t>!</a:t>
            </a:r>
          </a:p>
          <a:p>
            <a:r>
              <a:rPr lang="en-US" b="1" dirty="0" smtClean="0"/>
              <a:t>Carry two sticky notes </a:t>
            </a:r>
            <a:r>
              <a:rPr lang="en-US" dirty="0" smtClean="0"/>
              <a:t>with you: one with something you expected to see, one for something that surprised you</a:t>
            </a:r>
          </a:p>
          <a:p>
            <a:r>
              <a:rPr lang="en-US" b="1" dirty="0" smtClean="0"/>
              <a:t>Place</a:t>
            </a:r>
            <a:r>
              <a:rPr lang="en-US" dirty="0" smtClean="0"/>
              <a:t> two notes on charts at the end of gallery</a:t>
            </a:r>
          </a:p>
          <a:p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414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03997" y="3444740"/>
            <a:ext cx="2798307" cy="30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7965" y="3622069"/>
            <a:ext cx="212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Something you expected to see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52022" y="3579792"/>
            <a:ext cx="1906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One thing that surprised you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391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Gr1tHULxjUs1UmMWSPwwg"/>
</p:tagLst>
</file>

<file path=ppt/theme/theme1.xml><?xml version="1.0" encoding="utf-8"?>
<a:theme xmlns:a="http://schemas.openxmlformats.org/drawingml/2006/main" name="~39679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~3967918</Template>
  <TotalTime>552</TotalTime>
  <Words>2249</Words>
  <Application>Microsoft Office PowerPoint</Application>
  <PresentationFormat>On-screen Show (4:3)</PresentationFormat>
  <Paragraphs>584</Paragraphs>
  <Slides>107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~3967918</vt:lpstr>
      <vt:lpstr>Office Theme</vt:lpstr>
      <vt:lpstr>Lead Evaluator Training</vt:lpstr>
      <vt:lpstr>Agenda</vt:lpstr>
      <vt:lpstr>Resources are Archived</vt:lpstr>
      <vt:lpstr>What’s On Your Plate</vt:lpstr>
      <vt:lpstr>Here We Are: 9 Components</vt:lpstr>
      <vt:lpstr>Here We Are: 9 Components</vt:lpstr>
      <vt:lpstr>Here We Are: 9+ Components</vt:lpstr>
      <vt:lpstr>Here We Are: 9+ Components</vt:lpstr>
      <vt:lpstr>Ground Rules</vt:lpstr>
      <vt:lpstr>Ground Rules</vt:lpstr>
      <vt:lpstr>Ground Rules</vt:lpstr>
      <vt:lpstr>Meet Kim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Way To Look at the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that Plate?</vt:lpstr>
      <vt:lpstr>But how is it adding too much to our plates to…</vt:lpstr>
      <vt:lpstr>Be clear about what we expect children to learn…</vt:lpstr>
      <vt:lpstr>Use assessment and data to nurture and guide learning…</vt:lpstr>
      <vt:lpstr>Try to become a better teacher or leader…</vt:lpstr>
      <vt:lpstr>Work collaboratively to prepare students for their future?</vt:lpstr>
      <vt:lpstr>Are we adding to our plates or is this the way we should already be doing business?</vt:lpstr>
      <vt:lpstr>School can be a jungle…</vt:lpstr>
      <vt:lpstr>Professional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by Adults and Learning by Children </vt:lpstr>
      <vt:lpstr>Conditions for Learning</vt:lpstr>
      <vt:lpstr>Conditions for Learning</vt:lpstr>
      <vt:lpstr>Effective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 Preview</vt:lpstr>
      <vt:lpstr>PowerPoint Presentation</vt:lpstr>
      <vt:lpstr>Lead Evaluator Training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Craig</dc:creator>
  <cp:lastModifiedBy>Jeff Craig</cp:lastModifiedBy>
  <cp:revision>26</cp:revision>
  <cp:lastPrinted>2012-08-15T18:30:42Z</cp:lastPrinted>
  <dcterms:created xsi:type="dcterms:W3CDTF">2012-08-15T11:27:34Z</dcterms:created>
  <dcterms:modified xsi:type="dcterms:W3CDTF">2012-08-15T20:46:16Z</dcterms:modified>
</cp:coreProperties>
</file>