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612" r:id="rId2"/>
    <p:sldId id="613" r:id="rId3"/>
    <p:sldId id="545" r:id="rId4"/>
    <p:sldId id="546" r:id="rId5"/>
    <p:sldId id="547" r:id="rId6"/>
    <p:sldId id="623" r:id="rId7"/>
    <p:sldId id="640" r:id="rId8"/>
    <p:sldId id="451" r:id="rId9"/>
    <p:sldId id="614" r:id="rId10"/>
    <p:sldId id="616" r:id="rId11"/>
    <p:sldId id="549" r:id="rId12"/>
    <p:sldId id="593" r:id="rId13"/>
    <p:sldId id="595" r:id="rId14"/>
    <p:sldId id="610" r:id="rId15"/>
    <p:sldId id="611" r:id="rId16"/>
    <p:sldId id="596" r:id="rId17"/>
    <p:sldId id="599" r:id="rId18"/>
    <p:sldId id="600" r:id="rId19"/>
    <p:sldId id="601" r:id="rId20"/>
    <p:sldId id="603" r:id="rId21"/>
    <p:sldId id="604" r:id="rId22"/>
    <p:sldId id="605" r:id="rId23"/>
    <p:sldId id="606" r:id="rId24"/>
    <p:sldId id="607" r:id="rId25"/>
    <p:sldId id="608" r:id="rId26"/>
    <p:sldId id="609" r:id="rId27"/>
    <p:sldId id="622" r:id="rId28"/>
    <p:sldId id="542" r:id="rId29"/>
    <p:sldId id="432" r:id="rId30"/>
    <p:sldId id="502" r:id="rId31"/>
    <p:sldId id="503" r:id="rId32"/>
    <p:sldId id="504" r:id="rId33"/>
    <p:sldId id="505" r:id="rId34"/>
    <p:sldId id="618" r:id="rId35"/>
    <p:sldId id="619" r:id="rId36"/>
    <p:sldId id="635" r:id="rId37"/>
    <p:sldId id="636" r:id="rId38"/>
    <p:sldId id="637" r:id="rId39"/>
    <p:sldId id="639" r:id="rId40"/>
    <p:sldId id="624" r:id="rId41"/>
    <p:sldId id="625" r:id="rId42"/>
    <p:sldId id="630" r:id="rId43"/>
    <p:sldId id="629" r:id="rId44"/>
    <p:sldId id="626" r:id="rId45"/>
    <p:sldId id="627" r:id="rId46"/>
    <p:sldId id="628" r:id="rId47"/>
    <p:sldId id="631" r:id="rId48"/>
    <p:sldId id="634" r:id="rId49"/>
    <p:sldId id="632" r:id="rId50"/>
    <p:sldId id="633" r:id="rId51"/>
    <p:sldId id="476" r:id="rId52"/>
    <p:sldId id="620" r:id="rId53"/>
    <p:sldId id="638" r:id="rId5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C5"/>
    <a:srgbClr val="FFFF00"/>
    <a:srgbClr val="5C6884"/>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06" autoAdjust="0"/>
    <p:restoredTop sz="95361" autoAdjust="0"/>
  </p:normalViewPr>
  <p:slideViewPr>
    <p:cSldViewPr snapToGrid="0" snapToObjects="1">
      <p:cViewPr>
        <p:scale>
          <a:sx n="40" d="100"/>
          <a:sy n="40" d="100"/>
        </p:scale>
        <p:origin x="-1764" y="-16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59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6A38FF91-F356-4257-A2DC-E613443E518E}" type="datetimeFigureOut">
              <a:rPr lang="en-US" smtClean="0"/>
              <a:t>3/22/2013</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8C10734-6372-4F7D-8805-02D36889E1E0}" type="datetimeFigureOut">
              <a:rPr lang="en-US" smtClean="0"/>
              <a:t>3/22/2013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19</a:t>
            </a:fld>
            <a:endParaRPr lang="en-US" dirty="0"/>
          </a:p>
        </p:txBody>
      </p:sp>
    </p:spTree>
    <p:extLst>
      <p:ext uri="{BB962C8B-B14F-4D97-AF65-F5344CB8AC3E}">
        <p14:creationId xmlns:p14="http://schemas.microsoft.com/office/powerpoint/2010/main" val="4198863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28</a:t>
            </a:fld>
            <a:endParaRPr lang="en-US" dirty="0"/>
          </a:p>
        </p:txBody>
      </p:sp>
    </p:spTree>
    <p:extLst>
      <p:ext uri="{BB962C8B-B14F-4D97-AF65-F5344CB8AC3E}">
        <p14:creationId xmlns:p14="http://schemas.microsoft.com/office/powerpoint/2010/main" val="343513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29</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30</a:t>
            </a:fld>
            <a:endParaRPr lang="en-US" dirty="0"/>
          </a:p>
        </p:txBody>
      </p:sp>
    </p:spTree>
    <p:extLst>
      <p:ext uri="{BB962C8B-B14F-4D97-AF65-F5344CB8AC3E}">
        <p14:creationId xmlns:p14="http://schemas.microsoft.com/office/powerpoint/2010/main" val="202258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31</a:t>
            </a:fld>
            <a:endParaRPr lang="en-US" dirty="0"/>
          </a:p>
        </p:txBody>
      </p:sp>
    </p:spTree>
    <p:extLst>
      <p:ext uri="{BB962C8B-B14F-4D97-AF65-F5344CB8AC3E}">
        <p14:creationId xmlns:p14="http://schemas.microsoft.com/office/powerpoint/2010/main" val="1918470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32</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33</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34</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40</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51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“nine” official goals of Lead Evaluator Training.</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a:t>
            </a:fld>
            <a:endParaRPr lang="en-US" dirty="0"/>
          </a:p>
        </p:txBody>
      </p:sp>
    </p:spTree>
    <p:extLst>
      <p:ext uri="{BB962C8B-B14F-4D97-AF65-F5344CB8AC3E}">
        <p14:creationId xmlns:p14="http://schemas.microsoft.com/office/powerpoint/2010/main" val="280232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ongoing</a:t>
            </a:r>
            <a:r>
              <a:rPr lang="en-US" baseline="0" dirty="0" smtClean="0"/>
              <a:t> training is mentioned in the Review Room.</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a:t>
            </a:fld>
            <a:endParaRPr lang="en-US" dirty="0"/>
          </a:p>
        </p:txBody>
      </p:sp>
    </p:spTree>
    <p:extLst>
      <p:ext uri="{BB962C8B-B14F-4D97-AF65-F5344CB8AC3E}">
        <p14:creationId xmlns:p14="http://schemas.microsoft.com/office/powerpoint/2010/main" val="133425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local goals for Lead</a:t>
            </a:r>
            <a:r>
              <a:rPr lang="en-US" baseline="0" dirty="0" smtClean="0"/>
              <a:t> Evaluator Training, in addition to the required components.</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a:t>
            </a:fld>
            <a:endParaRPr lang="en-US" dirty="0"/>
          </a:p>
        </p:txBody>
      </p:sp>
    </p:spTree>
    <p:extLst>
      <p:ext uri="{BB962C8B-B14F-4D97-AF65-F5344CB8AC3E}">
        <p14:creationId xmlns:p14="http://schemas.microsoft.com/office/powerpoint/2010/main" val="28862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Adapted from Commissioner </a:t>
            </a:r>
            <a:r>
              <a:rPr lang="en-US" dirty="0" smtClean="0"/>
              <a:t>King's Presentation at the NYSCOSS 2013 Winter Institute [NYSED]</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a:t>
            </a:fld>
            <a:endParaRPr lang="en-US" dirty="0"/>
          </a:p>
        </p:txBody>
      </p:sp>
    </p:spTree>
    <p:extLst>
      <p:ext uri="{BB962C8B-B14F-4D97-AF65-F5344CB8AC3E}">
        <p14:creationId xmlns:p14="http://schemas.microsoft.com/office/powerpoint/2010/main" val="1923758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Adapted from Commissioner </a:t>
            </a:r>
            <a:r>
              <a:rPr lang="en-US" dirty="0" smtClean="0"/>
              <a:t>King's Presentation at the NYSCOSS 2013 Winter Institute [NYSED]</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a:t>
            </a:fld>
            <a:endParaRPr lang="en-US" dirty="0"/>
          </a:p>
        </p:txBody>
      </p:sp>
    </p:spTree>
    <p:extLst>
      <p:ext uri="{BB962C8B-B14F-4D97-AF65-F5344CB8AC3E}">
        <p14:creationId xmlns:p14="http://schemas.microsoft.com/office/powerpoint/2010/main" val="1923758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9</a:t>
            </a:fld>
            <a:endParaRPr lang="en-US" dirty="0"/>
          </a:p>
        </p:txBody>
      </p:sp>
    </p:spTree>
    <p:extLst>
      <p:ext uri="{BB962C8B-B14F-4D97-AF65-F5344CB8AC3E}">
        <p14:creationId xmlns:p14="http://schemas.microsoft.com/office/powerpoint/2010/main" val="192198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11</a:t>
            </a:fld>
            <a:endParaRPr lang="en-US" dirty="0"/>
          </a:p>
        </p:txBody>
      </p:sp>
    </p:spTree>
    <p:extLst>
      <p:ext uri="{BB962C8B-B14F-4D97-AF65-F5344CB8AC3E}">
        <p14:creationId xmlns:p14="http://schemas.microsoft.com/office/powerpoint/2010/main" val="1921980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The21CConversation.pp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ocmboces.org/teacherpage.cfm?teacher=196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Videos/CITE%20teacher%20-%20YouTube.fl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olleverywhere.com/my/pol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2012-2013 Ongoing Training</a:t>
            </a:r>
          </a:p>
          <a:p>
            <a:r>
              <a:rPr lang="en-US" dirty="0" smtClean="0"/>
              <a:t>Day 4</a:t>
            </a:r>
            <a:endParaRPr lang="en-US" dirty="0"/>
          </a:p>
        </p:txBody>
      </p:sp>
    </p:spTree>
    <p:extLst>
      <p:ext uri="{BB962C8B-B14F-4D97-AF65-F5344CB8AC3E}">
        <p14:creationId xmlns:p14="http://schemas.microsoft.com/office/powerpoint/2010/main" val="3088598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Value-Added, or Not?</a:t>
            </a:r>
            <a:endParaRPr lang="en-US" dirty="0"/>
          </a:p>
        </p:txBody>
      </p:sp>
      <p:sp>
        <p:nvSpPr>
          <p:cNvPr id="3" name="Content Placeholder 2"/>
          <p:cNvSpPr>
            <a:spLocks noGrp="1"/>
          </p:cNvSpPr>
          <p:nvPr>
            <p:ph idx="1"/>
          </p:nvPr>
        </p:nvSpPr>
        <p:spPr/>
        <p:txBody>
          <a:bodyPr/>
          <a:lstStyle/>
          <a:p>
            <a:r>
              <a:rPr lang="en-US" dirty="0" smtClean="0"/>
              <a:t>No Board of Regents agenda item yet</a:t>
            </a:r>
          </a:p>
          <a:p>
            <a:r>
              <a:rPr lang="en-US" i="1" dirty="0" smtClean="0"/>
              <a:t>beta</a:t>
            </a:r>
            <a:r>
              <a:rPr lang="en-US" dirty="0" smtClean="0"/>
              <a:t> for high school principal VAM completed</a:t>
            </a:r>
          </a:p>
          <a:p>
            <a:r>
              <a:rPr lang="en-US" dirty="0" smtClean="0"/>
              <a:t>Guidance does say that HS principals use SLO if no VAM(2B7)</a:t>
            </a:r>
          </a:p>
          <a:p>
            <a:r>
              <a:rPr lang="en-US" dirty="0" smtClean="0"/>
              <a:t>???</a:t>
            </a:r>
            <a:endParaRPr lang="en-US" dirty="0"/>
          </a:p>
        </p:txBody>
      </p:sp>
    </p:spTree>
    <p:extLst>
      <p:ext uri="{BB962C8B-B14F-4D97-AF65-F5344CB8AC3E}">
        <p14:creationId xmlns:p14="http://schemas.microsoft.com/office/powerpoint/2010/main" val="283099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Mini-lesson:</a:t>
            </a:r>
            <a:br>
              <a:rPr lang="en-US" dirty="0" smtClean="0"/>
            </a:br>
            <a:r>
              <a:rPr lang="en-US" dirty="0" smtClean="0"/>
              <a:t>21</a:t>
            </a:r>
            <a:r>
              <a:rPr lang="en-US" baseline="30000" dirty="0" smtClean="0"/>
              <a:t>st</a:t>
            </a:r>
            <a:r>
              <a:rPr lang="en-US" dirty="0" smtClean="0"/>
              <a:t> Century Skills</a:t>
            </a:r>
            <a:endParaRPr lang="en-US" dirty="0"/>
          </a:p>
        </p:txBody>
      </p:sp>
    </p:spTree>
    <p:extLst>
      <p:ext uri="{BB962C8B-B14F-4D97-AF65-F5344CB8AC3E}">
        <p14:creationId xmlns:p14="http://schemas.microsoft.com/office/powerpoint/2010/main" val="2494446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4" descr="21st-century-blue-logo.jpg">
            <a:hlinkClick r:id="rId2" action="ppaction://hlinkpres?slideindex=1&amp;slidetit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885" y="1828800"/>
            <a:ext cx="8565515" cy="32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81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Scavenger Hunt</a:t>
            </a:r>
            <a:endParaRPr lang="en-US" dirty="0"/>
          </a:p>
        </p:txBody>
      </p:sp>
      <p:sp>
        <p:nvSpPr>
          <p:cNvPr id="3" name="Content Placeholder 2"/>
          <p:cNvSpPr>
            <a:spLocks noGrp="1"/>
          </p:cNvSpPr>
          <p:nvPr>
            <p:ph idx="1"/>
          </p:nvPr>
        </p:nvSpPr>
        <p:spPr/>
        <p:txBody>
          <a:bodyPr/>
          <a:lstStyle/>
          <a:p>
            <a:pPr marL="0" indent="0">
              <a:buNone/>
            </a:pPr>
            <a:r>
              <a:rPr lang="en-US" dirty="0" smtClean="0"/>
              <a:t>In the document provided at your table, look through it and highlight any references to </a:t>
            </a:r>
          </a:p>
          <a:p>
            <a:r>
              <a:rPr lang="en-US" dirty="0" smtClean="0"/>
              <a:t>21</a:t>
            </a:r>
            <a:r>
              <a:rPr lang="en-US" baseline="30000" dirty="0" smtClean="0"/>
              <a:t>st</a:t>
            </a:r>
            <a:r>
              <a:rPr lang="en-US" dirty="0" smtClean="0"/>
              <a:t> Century Skills</a:t>
            </a:r>
          </a:p>
          <a:p>
            <a:r>
              <a:rPr lang="en-US" dirty="0" smtClean="0"/>
              <a:t>Communication</a:t>
            </a:r>
          </a:p>
          <a:p>
            <a:r>
              <a:rPr lang="en-US" dirty="0" smtClean="0"/>
              <a:t>Collaboration</a:t>
            </a:r>
          </a:p>
          <a:p>
            <a:r>
              <a:rPr lang="en-US" dirty="0" smtClean="0"/>
              <a:t>Critical Thinking</a:t>
            </a:r>
          </a:p>
          <a:p>
            <a:r>
              <a:rPr lang="en-US" dirty="0" smtClean="0"/>
              <a:t>Creativity and Problem Solving</a:t>
            </a:r>
            <a:endParaRPr lang="en-US" dirty="0"/>
          </a:p>
        </p:txBody>
      </p:sp>
      <p:sp>
        <p:nvSpPr>
          <p:cNvPr id="4" name="Rectangle 3"/>
          <p:cNvSpPr/>
          <p:nvPr/>
        </p:nvSpPr>
        <p:spPr>
          <a:xfrm>
            <a:off x="3070746" y="2265528"/>
            <a:ext cx="1678675" cy="464024"/>
          </a:xfrm>
          <a:prstGeom prst="rect">
            <a:avLst/>
          </a:prstGeom>
          <a:solidFill>
            <a:srgbClr val="FFFF00">
              <a:alpha val="25098"/>
            </a:srgbClr>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3682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Teaching Standards III.5</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Teachers engage students in the development of multidisciplinary skills, such as communication, collaboration, critical thinking, and use of technology.</a:t>
            </a:r>
          </a:p>
          <a:p>
            <a:pPr marL="514350" indent="-514350">
              <a:buFont typeface="+mj-lt"/>
              <a:buAutoNum type="alphaUcPeriod"/>
            </a:pPr>
            <a:r>
              <a:rPr lang="en-US" dirty="0" smtClean="0"/>
              <a:t>Students </a:t>
            </a:r>
            <a:r>
              <a:rPr lang="en-US" dirty="0"/>
              <a:t>synthesize and express ideas both in written and oral formats.</a:t>
            </a:r>
          </a:p>
          <a:p>
            <a:pPr marL="514350" indent="-514350">
              <a:buFont typeface="+mj-lt"/>
              <a:buAutoNum type="alphaUcPeriod"/>
            </a:pPr>
            <a:r>
              <a:rPr lang="en-US" dirty="0" smtClean="0"/>
              <a:t>Students </a:t>
            </a:r>
            <a:r>
              <a:rPr lang="en-US" dirty="0"/>
              <a:t>work effectively with others, including those from diverse groups and with opposing points of </a:t>
            </a:r>
            <a:r>
              <a:rPr lang="en-US" dirty="0" smtClean="0"/>
              <a:t>view.</a:t>
            </a:r>
          </a:p>
          <a:p>
            <a:pPr marL="514350" indent="-514350">
              <a:buFont typeface="+mj-lt"/>
              <a:buAutoNum type="alphaUcPeriod"/>
            </a:pPr>
            <a:r>
              <a:rPr lang="en-US" dirty="0" smtClean="0"/>
              <a:t>Students </a:t>
            </a:r>
            <a:r>
              <a:rPr lang="en-US" dirty="0"/>
              <a:t>make decisions, solve problems, and take actions as </a:t>
            </a:r>
            <a:r>
              <a:rPr lang="en-US" dirty="0" smtClean="0"/>
              <a:t>appropriate.</a:t>
            </a:r>
          </a:p>
          <a:p>
            <a:pPr marL="514350" indent="-514350">
              <a:buFont typeface="+mj-lt"/>
              <a:buAutoNum type="alphaUcPeriod"/>
            </a:pPr>
            <a:r>
              <a:rPr lang="en-US" dirty="0" smtClean="0"/>
              <a:t>Students </a:t>
            </a:r>
            <a:r>
              <a:rPr lang="en-US" dirty="0"/>
              <a:t>solve problems and/or acquire new knowledge through creative and innovative approaches to </a:t>
            </a:r>
            <a:r>
              <a:rPr lang="en-US" dirty="0" smtClean="0"/>
              <a:t>learning.</a:t>
            </a:r>
          </a:p>
          <a:p>
            <a:pPr marL="514350" indent="-514350">
              <a:buFont typeface="+mj-lt"/>
              <a:buAutoNum type="alphaUcPeriod"/>
            </a:pPr>
            <a:r>
              <a:rPr lang="en-US" dirty="0" smtClean="0"/>
              <a:t>Students </a:t>
            </a:r>
            <a:r>
              <a:rPr lang="en-US" dirty="0"/>
              <a:t>utilize technologies and resources to solve real world problems.</a:t>
            </a:r>
          </a:p>
        </p:txBody>
      </p:sp>
    </p:spTree>
    <p:extLst>
      <p:ext uri="{BB962C8B-B14F-4D97-AF65-F5344CB8AC3E}">
        <p14:creationId xmlns:p14="http://schemas.microsoft.com/office/powerpoint/2010/main" val="2472926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Teaching Standards III.5</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Teachers engage students in the development of multidisciplinary skills, such as communication, collaboration, critical thinking, and use of technology.</a:t>
            </a:r>
          </a:p>
          <a:p>
            <a:pPr marL="514350" indent="-514350">
              <a:buFont typeface="+mj-lt"/>
              <a:buAutoNum type="alphaUcPeriod"/>
            </a:pPr>
            <a:r>
              <a:rPr lang="en-US" dirty="0" smtClean="0"/>
              <a:t>Students </a:t>
            </a:r>
            <a:r>
              <a:rPr lang="en-US" dirty="0"/>
              <a:t>synthesize and express ideas both in written and oral formats.</a:t>
            </a:r>
          </a:p>
          <a:p>
            <a:pPr marL="514350" indent="-514350">
              <a:buFont typeface="+mj-lt"/>
              <a:buAutoNum type="alphaUcPeriod"/>
            </a:pPr>
            <a:r>
              <a:rPr lang="en-US" dirty="0" smtClean="0"/>
              <a:t>Students </a:t>
            </a:r>
            <a:r>
              <a:rPr lang="en-US" dirty="0"/>
              <a:t>work effectively with others, including those from diverse groups and with opposing points of </a:t>
            </a:r>
            <a:r>
              <a:rPr lang="en-US" dirty="0" smtClean="0"/>
              <a:t>view.</a:t>
            </a:r>
          </a:p>
          <a:p>
            <a:pPr marL="514350" indent="-514350">
              <a:buFont typeface="+mj-lt"/>
              <a:buAutoNum type="alphaUcPeriod"/>
            </a:pPr>
            <a:r>
              <a:rPr lang="en-US" dirty="0" smtClean="0"/>
              <a:t>Students </a:t>
            </a:r>
            <a:r>
              <a:rPr lang="en-US" dirty="0"/>
              <a:t>make decisions, solve problems, and take actions as </a:t>
            </a:r>
            <a:r>
              <a:rPr lang="en-US" dirty="0" smtClean="0"/>
              <a:t>appropriate.</a:t>
            </a:r>
          </a:p>
          <a:p>
            <a:pPr marL="514350" indent="-514350">
              <a:buFont typeface="+mj-lt"/>
              <a:buAutoNum type="alphaUcPeriod"/>
            </a:pPr>
            <a:r>
              <a:rPr lang="en-US" dirty="0" smtClean="0"/>
              <a:t>Students </a:t>
            </a:r>
            <a:r>
              <a:rPr lang="en-US" dirty="0"/>
              <a:t>solve problems and/or acquire new knowledge through creative and innovative approaches to </a:t>
            </a:r>
            <a:r>
              <a:rPr lang="en-US" dirty="0" smtClean="0"/>
              <a:t>learning.</a:t>
            </a:r>
          </a:p>
          <a:p>
            <a:pPr marL="514350" indent="-514350">
              <a:buFont typeface="+mj-lt"/>
              <a:buAutoNum type="alphaUcPeriod"/>
            </a:pPr>
            <a:r>
              <a:rPr lang="en-US" dirty="0" smtClean="0"/>
              <a:t>Students </a:t>
            </a:r>
            <a:r>
              <a:rPr lang="en-US" dirty="0"/>
              <a:t>utilize technologies and resources to solve real world problems.</a:t>
            </a:r>
          </a:p>
        </p:txBody>
      </p:sp>
      <p:sp>
        <p:nvSpPr>
          <p:cNvPr id="4" name="Oval 3"/>
          <p:cNvSpPr/>
          <p:nvPr/>
        </p:nvSpPr>
        <p:spPr>
          <a:xfrm rot="10800000" flipV="1">
            <a:off x="4274286" y="1839433"/>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rot="10800000" flipV="1">
            <a:off x="6117263" y="1877961"/>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rot="10800000" flipV="1">
            <a:off x="375681" y="2140002"/>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rot="10800000" flipV="1">
            <a:off x="2083979" y="4214038"/>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rot="10800000" flipV="1">
            <a:off x="1821716" y="4614530"/>
            <a:ext cx="1567242" cy="375000"/>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rot="21300523">
            <a:off x="142819" y="5275401"/>
            <a:ext cx="9022322" cy="1107996"/>
          </a:xfrm>
          <a:prstGeom prst="rect">
            <a:avLst/>
          </a:prstGeom>
          <a:noFill/>
        </p:spPr>
        <p:txBody>
          <a:bodyPr wrap="square" rtlCol="0">
            <a:spAutoFit/>
          </a:bodyPr>
          <a:lstStyle/>
          <a:p>
            <a:pPr algn="ctr"/>
            <a:r>
              <a:rPr lang="en-US" sz="6600" dirty="0" smtClean="0">
                <a:solidFill>
                  <a:srgbClr val="FFFF00"/>
                </a:solidFill>
                <a:latin typeface="Stencil" pitchFamily="82" charset="0"/>
              </a:rPr>
              <a:t>THESE ARE THE 4 Cs!</a:t>
            </a:r>
            <a:endParaRPr lang="en-US" sz="6600" dirty="0">
              <a:solidFill>
                <a:srgbClr val="FFFF00"/>
              </a:solidFill>
              <a:latin typeface="Stencil" pitchFamily="82" charset="0"/>
            </a:endParaRPr>
          </a:p>
        </p:txBody>
      </p:sp>
    </p:spTree>
    <p:extLst>
      <p:ext uri="{BB962C8B-B14F-4D97-AF65-F5344CB8AC3E}">
        <p14:creationId xmlns:p14="http://schemas.microsoft.com/office/powerpoint/2010/main" val="3063425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4" name="Rectangle 3"/>
          <p:cNvSpPr/>
          <p:nvPr/>
        </p:nvSpPr>
        <p:spPr>
          <a:xfrm>
            <a:off x="3070746" y="2265528"/>
            <a:ext cx="1678675" cy="464024"/>
          </a:xfrm>
          <a:prstGeom prst="rect">
            <a:avLst/>
          </a:prstGeom>
          <a:solidFill>
            <a:srgbClr val="FFFF00">
              <a:alpha val="25098"/>
            </a:srgbClr>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50151" b="5279"/>
          <a:stretch/>
        </p:blipFill>
        <p:spPr bwMode="auto">
          <a:xfrm>
            <a:off x="504497" y="1531660"/>
            <a:ext cx="8355724"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652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2921330"/>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25" t="15703" r="62500" b="6003"/>
          <a:stretch/>
        </p:blipFill>
        <p:spPr bwMode="auto">
          <a:xfrm rot="366624">
            <a:off x="4539812" y="1812172"/>
            <a:ext cx="2895704" cy="3720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113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038293"/>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500" t="17337" r="53618" b="5016"/>
          <a:stretch/>
        </p:blipFill>
        <p:spPr bwMode="auto">
          <a:xfrm rot="998839">
            <a:off x="4515252" y="2173508"/>
            <a:ext cx="3814983" cy="3047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867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6124">
            <a:off x="4050135" y="1768367"/>
            <a:ext cx="3256128" cy="421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161125"/>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196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Growth and Value-Added Update</a:t>
            </a:r>
          </a:p>
          <a:p>
            <a:r>
              <a:rPr lang="en-US" dirty="0" smtClean="0"/>
              <a:t>21</a:t>
            </a:r>
            <a:r>
              <a:rPr lang="en-US" baseline="30000" dirty="0" smtClean="0"/>
              <a:t>st</a:t>
            </a:r>
            <a:r>
              <a:rPr lang="en-US" dirty="0" smtClean="0"/>
              <a:t> Century Readiness and APPR</a:t>
            </a:r>
            <a:endParaRPr lang="en-US" dirty="0"/>
          </a:p>
          <a:p>
            <a:r>
              <a:rPr lang="en-US" dirty="0" smtClean="0"/>
              <a:t>Evidence Collection</a:t>
            </a:r>
          </a:p>
          <a:p>
            <a:r>
              <a:rPr lang="en-US" dirty="0" smtClean="0"/>
              <a:t>Inter-rater agreement and reliability</a:t>
            </a:r>
          </a:p>
          <a:p>
            <a:r>
              <a:rPr lang="en-US" dirty="0"/>
              <a:t>Growth-Producing Feedback</a:t>
            </a:r>
          </a:p>
          <a:p>
            <a:r>
              <a:rPr lang="en-US" dirty="0" smtClean="0"/>
              <a:t>Comparing scaled scores</a:t>
            </a:r>
          </a:p>
          <a:p>
            <a:r>
              <a:rPr lang="en-US" dirty="0" smtClean="0"/>
              <a:t>Teacher Improvement Plans</a:t>
            </a:r>
            <a:endParaRPr lang="en-US" dirty="0"/>
          </a:p>
          <a:p>
            <a:r>
              <a:rPr lang="en-US" dirty="0" smtClean="0"/>
              <a:t>NEXT Year’s Plans</a:t>
            </a:r>
            <a:endParaRPr lang="en-US" dirty="0"/>
          </a:p>
          <a:p>
            <a:endParaRPr lang="en-US" dirty="0"/>
          </a:p>
        </p:txBody>
      </p:sp>
    </p:spTree>
    <p:extLst>
      <p:ext uri="{BB962C8B-B14F-4D97-AF65-F5344CB8AC3E}">
        <p14:creationId xmlns:p14="http://schemas.microsoft.com/office/powerpoint/2010/main" val="2611779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6" t="34649" r="50000" b="20065"/>
          <a:stretch/>
        </p:blipFill>
        <p:spPr bwMode="auto">
          <a:xfrm rot="811130">
            <a:off x="4021954" y="2381038"/>
            <a:ext cx="4815748" cy="19969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379493"/>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6368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21" t="17336" r="62500" b="4524"/>
          <a:stretch/>
        </p:blipFill>
        <p:spPr bwMode="auto">
          <a:xfrm rot="21406326">
            <a:off x="4293696" y="1792073"/>
            <a:ext cx="3208130" cy="416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48867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173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996" y="1909403"/>
            <a:ext cx="4051341" cy="376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59555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247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17742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25" t="15703" r="62500" b="6003"/>
          <a:stretch/>
        </p:blipFill>
        <p:spPr bwMode="auto">
          <a:xfrm rot="366624">
            <a:off x="4539812" y="1812172"/>
            <a:ext cx="2895704" cy="3720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610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89933">
            <a:off x="4235407" y="1939714"/>
            <a:ext cx="31432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29617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8162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5" t="33944" r="51379" b="6250"/>
          <a:stretch/>
        </p:blipFill>
        <p:spPr bwMode="auto">
          <a:xfrm rot="21292088">
            <a:off x="4275117" y="3687085"/>
            <a:ext cx="3846786" cy="2182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40305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2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93" t="15704" r="65603" b="24354"/>
          <a:stretch/>
        </p:blipFill>
        <p:spPr bwMode="auto">
          <a:xfrm rot="21085428">
            <a:off x="4237812" y="2657289"/>
            <a:ext cx="2645611" cy="35039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52180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8581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III.5 Mini-Observation</a:t>
            </a:r>
            <a:endParaRPr lang="en-US" dirty="0"/>
          </a:p>
        </p:txBody>
      </p:sp>
      <p:pic>
        <p:nvPicPr>
          <p:cNvPr id="1026" name="Picture 2">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79" t="15465" r="66151" b="50658"/>
          <a:stretch/>
        </p:blipFill>
        <p:spPr bwMode="auto">
          <a:xfrm>
            <a:off x="1515978" y="2037743"/>
            <a:ext cx="6039853" cy="330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318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6926" y="5353050"/>
            <a:ext cx="7000374"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Quick 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390622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Evidence Collection</a:t>
            </a:r>
            <a:br>
              <a:rPr lang="en-US" dirty="0" smtClean="0"/>
            </a:br>
            <a:r>
              <a:rPr lang="en-US" i="1" dirty="0" smtClean="0"/>
              <a:t>and</a:t>
            </a:r>
            <a:r>
              <a:rPr lang="en-US" dirty="0" smtClean="0"/>
              <a:t/>
            </a:r>
            <a:br>
              <a:rPr lang="en-US" dirty="0" smtClean="0"/>
            </a:br>
            <a:r>
              <a:rPr lang="en-US" dirty="0" smtClean="0"/>
              <a:t>Growth-Producing Feedback</a:t>
            </a:r>
            <a:endParaRPr lang="en-US" dirty="0"/>
          </a:p>
        </p:txBody>
      </p:sp>
    </p:spTree>
    <p:extLst>
      <p:ext uri="{BB962C8B-B14F-4D97-AF65-F5344CB8AC3E}">
        <p14:creationId xmlns:p14="http://schemas.microsoft.com/office/powerpoint/2010/main" val="3476652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fontScale="62500" lnSpcReduction="20000"/>
          </a:bodyPr>
          <a:lstStyle/>
          <a:p>
            <a:pPr>
              <a:lnSpc>
                <a:spcPct val="120000"/>
              </a:lnSpc>
            </a:pPr>
            <a:r>
              <a:rPr lang="en-US" dirty="0" smtClean="0"/>
              <a:t>New </a:t>
            </a:r>
            <a:r>
              <a:rPr lang="en-US" dirty="0"/>
              <a:t>York State Teaching Standards and Leadership Standards</a:t>
            </a:r>
          </a:p>
          <a:p>
            <a:pPr>
              <a:lnSpc>
                <a:spcPct val="120000"/>
              </a:lnSpc>
            </a:pPr>
            <a:r>
              <a:rPr lang="en-US" dirty="0" smtClean="0"/>
              <a:t>Evidence-based </a:t>
            </a:r>
            <a:r>
              <a:rPr lang="en-US" dirty="0"/>
              <a:t>observation</a:t>
            </a:r>
          </a:p>
          <a:p>
            <a:pPr>
              <a:lnSpc>
                <a:spcPct val="120000"/>
              </a:lnSpc>
            </a:pPr>
            <a:r>
              <a:rPr lang="en-US" dirty="0" smtClean="0"/>
              <a:t>Application </a:t>
            </a:r>
            <a:r>
              <a:rPr lang="en-US" dirty="0"/>
              <a:t>and use of Student Growth Percentile and VA Growth Model data</a:t>
            </a:r>
          </a:p>
          <a:p>
            <a:pPr>
              <a:lnSpc>
                <a:spcPct val="120000"/>
              </a:lnSpc>
            </a:pPr>
            <a:r>
              <a:rPr lang="en-US" dirty="0" smtClean="0"/>
              <a:t>Application </a:t>
            </a:r>
            <a:r>
              <a:rPr lang="en-US" dirty="0"/>
              <a:t>and use of the State-approved teacher or principal rubrics</a:t>
            </a:r>
          </a:p>
          <a:p>
            <a:pPr>
              <a:lnSpc>
                <a:spcPct val="120000"/>
              </a:lnSpc>
            </a:pPr>
            <a:r>
              <a:rPr lang="en-US" dirty="0" smtClean="0"/>
              <a:t>Application </a:t>
            </a:r>
            <a:r>
              <a:rPr lang="en-US" dirty="0"/>
              <a:t>and use of any assessment tools used to evaluate teachers and principals</a:t>
            </a:r>
          </a:p>
          <a:p>
            <a:pPr>
              <a:lnSpc>
                <a:spcPct val="120000"/>
              </a:lnSpc>
            </a:pPr>
            <a:r>
              <a:rPr lang="en-US" dirty="0" smtClean="0"/>
              <a:t>Application </a:t>
            </a:r>
            <a:r>
              <a:rPr lang="en-US" dirty="0"/>
              <a:t>and use of State-approved locally selected measures of student achievement</a:t>
            </a:r>
          </a:p>
          <a:p>
            <a:pPr>
              <a:lnSpc>
                <a:spcPct val="120000"/>
              </a:lnSpc>
            </a:pPr>
            <a:r>
              <a:rPr lang="en-US" dirty="0" smtClean="0"/>
              <a:t>Use </a:t>
            </a:r>
            <a:r>
              <a:rPr lang="en-US" dirty="0"/>
              <a:t>of the Statewide Instructional Reporting </a:t>
            </a:r>
            <a:r>
              <a:rPr lang="en-US" dirty="0" smtClean="0"/>
              <a:t>System</a:t>
            </a:r>
          </a:p>
          <a:p>
            <a:pPr>
              <a:lnSpc>
                <a:spcPct val="120000"/>
              </a:lnSpc>
            </a:pPr>
            <a:r>
              <a:rPr lang="en-US" dirty="0" smtClean="0"/>
              <a:t>Scoring </a:t>
            </a:r>
            <a:r>
              <a:rPr lang="en-US" dirty="0"/>
              <a:t>methodology used to evaluate teachers and principals</a:t>
            </a:r>
          </a:p>
          <a:p>
            <a:pPr>
              <a:lnSpc>
                <a:spcPct val="120000"/>
              </a:lnSpc>
            </a:pPr>
            <a:r>
              <a:rPr lang="en-US" dirty="0" smtClean="0"/>
              <a:t>Specific </a:t>
            </a:r>
            <a:r>
              <a:rPr lang="en-US" dirty="0"/>
              <a:t>considerations in evaluating teachers and principals of ELLs and students with disabilities</a:t>
            </a:r>
          </a:p>
          <a:p>
            <a:endParaRPr lang="en-US" dirty="0"/>
          </a:p>
        </p:txBody>
      </p:sp>
    </p:spTree>
    <p:extLst>
      <p:ext uri="{BB962C8B-B14F-4D97-AF65-F5344CB8AC3E}">
        <p14:creationId xmlns:p14="http://schemas.microsoft.com/office/powerpoint/2010/main" val="3366341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Watch the video</a:t>
            </a:r>
          </a:p>
          <a:p>
            <a:r>
              <a:rPr lang="en-US" dirty="0" smtClean="0"/>
              <a:t>Collect evidence</a:t>
            </a:r>
          </a:p>
          <a:p>
            <a:r>
              <a:rPr lang="en-US" dirty="0" smtClean="0"/>
              <a:t>Focus on instruction</a:t>
            </a:r>
          </a:p>
          <a:p>
            <a:pPr lvl="1"/>
            <a:r>
              <a:rPr lang="en-US" dirty="0" smtClean="0"/>
              <a:t>Standard III (Teaching Standards and NYSUT)</a:t>
            </a:r>
          </a:p>
          <a:p>
            <a:pPr lvl="1"/>
            <a:r>
              <a:rPr lang="en-US" dirty="0" smtClean="0"/>
              <a:t>Domain 3 (Danielson)</a:t>
            </a:r>
            <a:endParaRPr lang="en-US" dirty="0"/>
          </a:p>
        </p:txBody>
      </p:sp>
      <p:pic>
        <p:nvPicPr>
          <p:cNvPr id="7170" name="Picture 2" descr="C:\Users\jcraig\AppData\Local\Microsoft\Windows\Temporary Internet Files\Content.IE5\A4ZNIRU6\MC9003835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321" flipH="1">
            <a:off x="5697912" y="4179643"/>
            <a:ext cx="1797876" cy="249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4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Label the evidence provided to you</a:t>
            </a:r>
          </a:p>
          <a:p>
            <a:r>
              <a:rPr lang="en-US" dirty="0" smtClean="0"/>
              <a:t>Use Standards (or refer to Danielson)</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6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Rate the teacher on Standard 3 (NYSUT).</a:t>
            </a:r>
          </a:p>
          <a:p>
            <a:r>
              <a:rPr lang="en-US" dirty="0" smtClean="0"/>
              <a:t>As prompted in </a:t>
            </a:r>
            <a:r>
              <a:rPr lang="en-US" dirty="0" smtClean="0">
                <a:hlinkClick r:id="rId3"/>
              </a:rPr>
              <a:t>polleverywhere</a:t>
            </a:r>
            <a:r>
              <a:rPr lang="en-US" dirty="0" smtClean="0"/>
              <a:t>, text your rating</a:t>
            </a:r>
          </a:p>
          <a:p>
            <a:r>
              <a:rPr lang="en-US" dirty="0" smtClean="0"/>
              <a:t>Where were you, compared to</a:t>
            </a:r>
          </a:p>
          <a:p>
            <a:pPr lvl="1"/>
            <a:r>
              <a:rPr lang="en-US" dirty="0" smtClean="0"/>
              <a:t>Others in the room</a:t>
            </a:r>
            <a:br>
              <a:rPr lang="en-US" dirty="0" smtClean="0"/>
            </a:br>
            <a:r>
              <a:rPr lang="en-US" dirty="0" smtClean="0"/>
              <a:t>(inter-rater agreement)</a:t>
            </a:r>
          </a:p>
          <a:p>
            <a:pPr lvl="1"/>
            <a:r>
              <a:rPr lang="en-US" dirty="0" smtClean="0"/>
              <a:t>The facilitator</a:t>
            </a:r>
            <a:br>
              <a:rPr lang="en-US" dirty="0" smtClean="0"/>
            </a:br>
            <a:r>
              <a:rPr lang="en-US" dirty="0" smtClean="0"/>
              <a:t>(inter-rater reliability)</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98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With your neighbor, plan your conversation with the teacher</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23875" y="2415654"/>
            <a:ext cx="8096250" cy="37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013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Using Scaled Scores in SLOs and LATs</a:t>
            </a:r>
            <a:endParaRPr lang="en-US" dirty="0"/>
          </a:p>
        </p:txBody>
      </p:sp>
    </p:spTree>
    <p:extLst>
      <p:ext uri="{BB962C8B-B14F-4D97-AF65-F5344CB8AC3E}">
        <p14:creationId xmlns:p14="http://schemas.microsoft.com/office/powerpoint/2010/main" val="1926371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Problems with Scaled Scores</a:t>
            </a:r>
            <a:endParaRPr lang="en-US" dirty="0"/>
          </a:p>
        </p:txBody>
      </p:sp>
      <p:sp>
        <p:nvSpPr>
          <p:cNvPr id="3" name="Content Placeholder 2"/>
          <p:cNvSpPr>
            <a:spLocks noGrp="1"/>
          </p:cNvSpPr>
          <p:nvPr>
            <p:ph idx="1"/>
          </p:nvPr>
        </p:nvSpPr>
        <p:spPr>
          <a:xfrm>
            <a:off x="457200" y="1690916"/>
            <a:ext cx="8229600" cy="4475968"/>
          </a:xfrm>
        </p:spPr>
        <p:txBody>
          <a:bodyPr>
            <a:normAutofit/>
          </a:bodyPr>
          <a:lstStyle/>
          <a:p>
            <a:r>
              <a:rPr lang="en-US" dirty="0" smtClean="0"/>
              <a:t>Not comparable from year to year</a:t>
            </a:r>
          </a:p>
          <a:p>
            <a:r>
              <a:rPr lang="en-US" dirty="0" smtClean="0"/>
              <a:t>Scale is changing ( from ≈400-800 to ≈100-200 or the like)</a:t>
            </a:r>
          </a:p>
          <a:p>
            <a:endParaRPr lang="en-US" b="1" dirty="0"/>
          </a:p>
        </p:txBody>
      </p:sp>
    </p:spTree>
    <p:extLst>
      <p:ext uri="{BB962C8B-B14F-4D97-AF65-F5344CB8AC3E}">
        <p14:creationId xmlns:p14="http://schemas.microsoft.com/office/powerpoint/2010/main" val="3361806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Problems with Scaled Scores</a:t>
            </a:r>
            <a:endParaRPr lang="en-US" dirty="0"/>
          </a:p>
        </p:txBody>
      </p:sp>
      <p:sp>
        <p:nvSpPr>
          <p:cNvPr id="3" name="Content Placeholder 2"/>
          <p:cNvSpPr>
            <a:spLocks noGrp="1"/>
          </p:cNvSpPr>
          <p:nvPr>
            <p:ph idx="1"/>
          </p:nvPr>
        </p:nvSpPr>
        <p:spPr>
          <a:xfrm>
            <a:off x="457200" y="1690916"/>
            <a:ext cx="8229600" cy="4475968"/>
          </a:xfrm>
        </p:spPr>
        <p:txBody>
          <a:bodyPr>
            <a:normAutofit/>
          </a:bodyPr>
          <a:lstStyle/>
          <a:p>
            <a:r>
              <a:rPr lang="en-US" dirty="0" smtClean="0"/>
              <a:t>Not comparable from year to year</a:t>
            </a:r>
          </a:p>
          <a:p>
            <a:r>
              <a:rPr lang="en-US" dirty="0" smtClean="0"/>
              <a:t>Scale is changing ( from ≈400-800 to ≈100-350 or the like)</a:t>
            </a:r>
          </a:p>
          <a:p>
            <a:endParaRPr lang="en-US" dirty="0"/>
          </a:p>
          <a:p>
            <a:r>
              <a:rPr lang="en-US" dirty="0" smtClean="0"/>
              <a:t>So, </a:t>
            </a:r>
            <a:r>
              <a:rPr lang="en-US" i="1" dirty="0" smtClean="0"/>
              <a:t>how can you compare </a:t>
            </a:r>
            <a:r>
              <a:rPr lang="en-US" dirty="0" smtClean="0"/>
              <a:t>from year to year? Can you?</a:t>
            </a:r>
          </a:p>
          <a:p>
            <a:endParaRPr lang="en-US" b="1" dirty="0"/>
          </a:p>
        </p:txBody>
      </p:sp>
    </p:spTree>
    <p:extLst>
      <p:ext uri="{BB962C8B-B14F-4D97-AF65-F5344CB8AC3E}">
        <p14:creationId xmlns:p14="http://schemas.microsoft.com/office/powerpoint/2010/main" val="2531196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Scaled Scores</a:t>
            </a:r>
            <a:endParaRPr lang="en-US" dirty="0"/>
          </a:p>
        </p:txBody>
      </p:sp>
      <p:sp>
        <p:nvSpPr>
          <p:cNvPr id="3" name="Content Placeholder 2"/>
          <p:cNvSpPr>
            <a:spLocks noGrp="1"/>
          </p:cNvSpPr>
          <p:nvPr>
            <p:ph idx="1"/>
          </p:nvPr>
        </p:nvSpPr>
        <p:spPr/>
        <p:txBody>
          <a:bodyPr/>
          <a:lstStyle/>
          <a:p>
            <a:r>
              <a:rPr lang="en-US" dirty="0" smtClean="0"/>
              <a:t>When this might come up?</a:t>
            </a:r>
          </a:p>
          <a:p>
            <a:pPr lvl="1"/>
            <a:r>
              <a:rPr lang="en-US" dirty="0" smtClean="0"/>
              <a:t>SLOs</a:t>
            </a:r>
          </a:p>
          <a:p>
            <a:pPr lvl="1"/>
            <a:r>
              <a:rPr lang="en-US" dirty="0" smtClean="0"/>
              <a:t>LATs</a:t>
            </a:r>
          </a:p>
          <a:p>
            <a:pPr lvl="1"/>
            <a:r>
              <a:rPr lang="en-US" dirty="0" err="1" smtClean="0"/>
              <a:t>RtI</a:t>
            </a:r>
            <a:endParaRPr lang="en-US" dirty="0" smtClean="0"/>
          </a:p>
          <a:p>
            <a:pPr lvl="1"/>
            <a:r>
              <a:rPr lang="en-US" dirty="0" smtClean="0"/>
              <a:t>AIS identification</a:t>
            </a:r>
          </a:p>
          <a:p>
            <a:pPr lvl="1"/>
            <a:r>
              <a:rPr lang="en-US" dirty="0" smtClean="0"/>
              <a:t>Parent questions</a:t>
            </a:r>
          </a:p>
          <a:p>
            <a:pPr lvl="1"/>
            <a:r>
              <a:rPr lang="en-US" dirty="0" smtClean="0"/>
              <a:t>Other</a:t>
            </a:r>
            <a:endParaRPr lang="en-US" dirty="0"/>
          </a:p>
        </p:txBody>
      </p:sp>
    </p:spTree>
    <p:extLst>
      <p:ext uri="{BB962C8B-B14F-4D97-AF65-F5344CB8AC3E}">
        <p14:creationId xmlns:p14="http://schemas.microsoft.com/office/powerpoint/2010/main" val="164204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Mid, High Example</a:t>
            </a:r>
            <a:endParaRPr lang="en-US" dirty="0"/>
          </a:p>
        </p:txBody>
      </p:sp>
      <p:sp>
        <p:nvSpPr>
          <p:cNvPr id="3" name="Content Placeholder 2"/>
          <p:cNvSpPr>
            <a:spLocks noGrp="1"/>
          </p:cNvSpPr>
          <p:nvPr>
            <p:ph idx="1"/>
          </p:nvPr>
        </p:nvSpPr>
        <p:spPr/>
        <p:txBody>
          <a:bodyPr/>
          <a:lstStyle/>
          <a:p>
            <a:r>
              <a:rPr lang="en-US" dirty="0" smtClean="0"/>
              <a:t>Choose a grade band to work with</a:t>
            </a:r>
          </a:p>
          <a:p>
            <a:r>
              <a:rPr lang="en-US" dirty="0" smtClean="0"/>
              <a:t>For “old” scale scores:</a:t>
            </a:r>
          </a:p>
          <a:p>
            <a:pPr lvl="1"/>
            <a:r>
              <a:rPr lang="en-US" dirty="0" smtClean="0"/>
              <a:t>Divide 1 range into three sections (thirds)</a:t>
            </a:r>
          </a:p>
          <a:p>
            <a:pPr lvl="1"/>
            <a:r>
              <a:rPr lang="en-US" dirty="0" smtClean="0"/>
              <a:t>Repeat for 2, 3, 4</a:t>
            </a:r>
          </a:p>
          <a:p>
            <a:r>
              <a:rPr lang="en-US" dirty="0" smtClean="0"/>
              <a:t>For “new” scale scores, work in the opposite direction</a:t>
            </a:r>
            <a:endParaRPr lang="en-US" dirty="0"/>
          </a:p>
        </p:txBody>
      </p:sp>
    </p:spTree>
    <p:extLst>
      <p:ext uri="{BB962C8B-B14F-4D97-AF65-F5344CB8AC3E}">
        <p14:creationId xmlns:p14="http://schemas.microsoft.com/office/powerpoint/2010/main" val="2317114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4x9 Example</a:t>
            </a:r>
            <a:endParaRPr lang="en-US" dirty="0"/>
          </a:p>
        </p:txBody>
      </p:sp>
      <p:sp>
        <p:nvSpPr>
          <p:cNvPr id="3" name="Content Placeholder 2"/>
          <p:cNvSpPr>
            <a:spLocks noGrp="1"/>
          </p:cNvSpPr>
          <p:nvPr>
            <p:ph idx="1"/>
          </p:nvPr>
        </p:nvSpPr>
        <p:spPr/>
        <p:txBody>
          <a:bodyPr/>
          <a:lstStyle/>
          <a:p>
            <a:r>
              <a:rPr lang="en-US" dirty="0" smtClean="0"/>
              <a:t>Choose a grade band to work with</a:t>
            </a:r>
          </a:p>
          <a:p>
            <a:r>
              <a:rPr lang="en-US" dirty="0" smtClean="0"/>
              <a:t>For “old” scale scores:</a:t>
            </a:r>
          </a:p>
          <a:p>
            <a:pPr lvl="1"/>
            <a:r>
              <a:rPr lang="en-US" dirty="0" smtClean="0"/>
              <a:t>Enter the low and high for each range in the spreadsheet</a:t>
            </a:r>
          </a:p>
          <a:p>
            <a:r>
              <a:rPr lang="en-US" dirty="0" smtClean="0"/>
              <a:t>For “new” scale scores:</a:t>
            </a:r>
          </a:p>
          <a:p>
            <a:pPr lvl="1"/>
            <a:r>
              <a:rPr lang="en-US" dirty="0" smtClean="0"/>
              <a:t> Enter </a:t>
            </a:r>
            <a:r>
              <a:rPr lang="en-US" dirty="0"/>
              <a:t>the low and high for each range in the </a:t>
            </a:r>
            <a:r>
              <a:rPr lang="en-US" dirty="0" smtClean="0"/>
              <a:t>spreadsheet</a:t>
            </a:r>
          </a:p>
          <a:p>
            <a:r>
              <a:rPr lang="en-US" dirty="0" smtClean="0"/>
              <a:t>Compare old and new to see if growth</a:t>
            </a:r>
            <a:endParaRPr lang="en-US" dirty="0"/>
          </a:p>
          <a:p>
            <a:endParaRPr lang="en-US" dirty="0"/>
          </a:p>
        </p:txBody>
      </p:sp>
    </p:spTree>
    <p:extLst>
      <p:ext uri="{BB962C8B-B14F-4D97-AF65-F5344CB8AC3E}">
        <p14:creationId xmlns:p14="http://schemas.microsoft.com/office/powerpoint/2010/main" val="294567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199" y="1690915"/>
            <a:ext cx="8495731" cy="5051079"/>
          </a:xfrm>
        </p:spPr>
        <p:txBody>
          <a:bodyPr>
            <a:normAutofit/>
          </a:bodyPr>
          <a:lstStyle/>
          <a:p>
            <a:pPr>
              <a:lnSpc>
                <a:spcPct val="120000"/>
              </a:lnSpc>
            </a:pPr>
            <a:r>
              <a:rPr lang="en-US" dirty="0" smtClean="0"/>
              <a:t>From the Review Room: “Describe </a:t>
            </a:r>
            <a:r>
              <a:rPr lang="en-US" dirty="0"/>
              <a:t>the process by which evaluators will be trained and the process for how the district will certify and re-certify lead evaluators. Describe the process for </a:t>
            </a:r>
            <a:r>
              <a:rPr lang="en-US" dirty="0" smtClean="0"/>
              <a:t>ensuring</a:t>
            </a:r>
            <a:br>
              <a:rPr lang="en-US" dirty="0" smtClean="0"/>
            </a:br>
            <a:r>
              <a:rPr lang="en-US" dirty="0" smtClean="0"/>
              <a:t>inter-rater </a:t>
            </a:r>
            <a:r>
              <a:rPr lang="en-US" dirty="0"/>
              <a:t>reliability. Describe the duration and nature of such training</a:t>
            </a:r>
            <a:r>
              <a:rPr lang="en-US" dirty="0" smtClean="0"/>
              <a:t>.”</a:t>
            </a:r>
            <a:endParaRPr lang="en-US" dirty="0"/>
          </a:p>
        </p:txBody>
      </p:sp>
      <p:sp>
        <p:nvSpPr>
          <p:cNvPr id="5" name="Oval 4"/>
          <p:cNvSpPr/>
          <p:nvPr/>
        </p:nvSpPr>
        <p:spPr>
          <a:xfrm rot="10800000" flipV="1">
            <a:off x="293427" y="4408223"/>
            <a:ext cx="4305869"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0085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Teacher Improvement Plans</a:t>
            </a:r>
            <a:endParaRPr lang="en-US" dirty="0"/>
          </a:p>
        </p:txBody>
      </p:sp>
    </p:spTree>
    <p:extLst>
      <p:ext uri="{BB962C8B-B14F-4D97-AF65-F5344CB8AC3E}">
        <p14:creationId xmlns:p14="http://schemas.microsoft.com/office/powerpoint/2010/main" val="971588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3502253"/>
            <a:ext cx="242887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56755">
            <a:off x="457200" y="1508353"/>
            <a:ext cx="22479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§30-2.10(a) and (b)</a:t>
            </a:r>
            <a:endParaRPr lang="en-US" dirty="0"/>
          </a:p>
        </p:txBody>
      </p:sp>
      <p:sp>
        <p:nvSpPr>
          <p:cNvPr id="3" name="Content Placeholder 2"/>
          <p:cNvSpPr>
            <a:spLocks noGrp="1"/>
          </p:cNvSpPr>
          <p:nvPr>
            <p:ph idx="1"/>
          </p:nvPr>
        </p:nvSpPr>
        <p:spPr>
          <a:xfrm>
            <a:off x="457200" y="2657475"/>
            <a:ext cx="8229600" cy="3111728"/>
          </a:xfrm>
        </p:spPr>
        <p:txBody>
          <a:bodyPr>
            <a:normAutofit/>
          </a:bodyPr>
          <a:lstStyle/>
          <a:p>
            <a:pPr marL="0" indent="0" algn="ctr">
              <a:buNone/>
            </a:pPr>
            <a:r>
              <a:rPr lang="en-US" sz="3600" b="1" dirty="0" smtClean="0"/>
              <a:t>Teacher or Principal</a:t>
            </a:r>
          </a:p>
          <a:p>
            <a:pPr marL="0" indent="0" algn="ctr">
              <a:buNone/>
            </a:pPr>
            <a:r>
              <a:rPr lang="en-US" sz="3600" b="1" dirty="0" smtClean="0"/>
              <a:t>Improvement Plans</a:t>
            </a:r>
            <a:endParaRPr lang="en-US" sz="3600" b="1" dirty="0"/>
          </a:p>
        </p:txBody>
      </p:sp>
    </p:spTree>
    <p:extLst>
      <p:ext uri="{BB962C8B-B14F-4D97-AF65-F5344CB8AC3E}">
        <p14:creationId xmlns:p14="http://schemas.microsoft.com/office/powerpoint/2010/main" val="3712108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C17 from Guidance</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When/under what circumstances must a district or BOCES implement a teacher or principal improvement plan?</a:t>
            </a:r>
          </a:p>
          <a:p>
            <a:r>
              <a:rPr lang="en-US" sz="2400" dirty="0"/>
              <a:t>Upon rating a teacher or principal as Developing or Ineffective through an annual professional performance review, a school district or BOCES must formulate and commence implementation of a teacher or principal improvement plan (TIP and PIP, respectively) for that teacher or principal</a:t>
            </a:r>
            <a:r>
              <a:rPr lang="en-US" sz="2400" dirty="0" smtClean="0"/>
              <a:t>.</a:t>
            </a:r>
            <a:endParaRPr lang="en-US" sz="2400" dirty="0"/>
          </a:p>
        </p:txBody>
      </p:sp>
    </p:spTree>
    <p:extLst>
      <p:ext uri="{BB962C8B-B14F-4D97-AF65-F5344CB8AC3E}">
        <p14:creationId xmlns:p14="http://schemas.microsoft.com/office/powerpoint/2010/main" val="2635328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C17 from Guidance</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When/under what circumstances must a district or BOCES implement a teacher or principal improvement plan?</a:t>
            </a:r>
          </a:p>
          <a:p>
            <a:r>
              <a:rPr lang="en-US" sz="2400" dirty="0" smtClean="0"/>
              <a:t>The </a:t>
            </a:r>
            <a:r>
              <a:rPr lang="en-US" sz="2400" dirty="0"/>
              <a:t>TIP or PIP must be developed locally through negotiations and implementation must begin no later than 10 school days from the opening of classes in the school year following the school year for which such teacher or principal’s performance is being measured.</a:t>
            </a:r>
          </a:p>
        </p:txBody>
      </p:sp>
    </p:spTree>
    <p:extLst>
      <p:ext uri="{BB962C8B-B14F-4D97-AF65-F5344CB8AC3E}">
        <p14:creationId xmlns:p14="http://schemas.microsoft.com/office/powerpoint/2010/main" val="2332584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C18 from Guidance</a:t>
            </a:r>
            <a:endParaRPr lang="en-US" dirty="0"/>
          </a:p>
        </p:txBody>
      </p:sp>
      <p:sp>
        <p:nvSpPr>
          <p:cNvPr id="3" name="Content Placeholder 2"/>
          <p:cNvSpPr>
            <a:spLocks noGrp="1"/>
          </p:cNvSpPr>
          <p:nvPr>
            <p:ph idx="1"/>
          </p:nvPr>
        </p:nvSpPr>
        <p:spPr>
          <a:xfrm>
            <a:off x="457200" y="1690915"/>
            <a:ext cx="8572500" cy="5024210"/>
          </a:xfrm>
        </p:spPr>
        <p:txBody>
          <a:bodyPr>
            <a:noAutofit/>
          </a:bodyPr>
          <a:lstStyle/>
          <a:p>
            <a:pPr marL="0" indent="0">
              <a:buNone/>
            </a:pPr>
            <a:r>
              <a:rPr lang="en-US" sz="2400" b="1" dirty="0" smtClean="0"/>
              <a:t>What </a:t>
            </a:r>
            <a:r>
              <a:rPr lang="en-US" sz="2400" b="1" dirty="0"/>
              <a:t>are some potential elements of improvement plans? </a:t>
            </a:r>
            <a:endParaRPr lang="en-US" sz="2400" dirty="0"/>
          </a:p>
          <a:p>
            <a:r>
              <a:rPr lang="en-US" sz="2400" dirty="0"/>
              <a:t>An improvement plan defines specific standards-based goals that a teacher or principal must make progress toward attaining within a specific period of time, such as a 12-month period, and shall include the identification of areas that need improvement, a timeline for achieving improvement, the manner in which improvement will be assessed, and, where appropriate, differentiated activities to support improvement in these areas. </a:t>
            </a:r>
          </a:p>
        </p:txBody>
      </p:sp>
    </p:spTree>
    <p:extLst>
      <p:ext uri="{BB962C8B-B14F-4D97-AF65-F5344CB8AC3E}">
        <p14:creationId xmlns:p14="http://schemas.microsoft.com/office/powerpoint/2010/main" val="623638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C18 from Guidance</a:t>
            </a:r>
            <a:endParaRPr lang="en-US" dirty="0"/>
          </a:p>
        </p:txBody>
      </p:sp>
      <p:sp>
        <p:nvSpPr>
          <p:cNvPr id="3" name="Content Placeholder 2"/>
          <p:cNvSpPr>
            <a:spLocks noGrp="1"/>
          </p:cNvSpPr>
          <p:nvPr>
            <p:ph idx="1"/>
          </p:nvPr>
        </p:nvSpPr>
        <p:spPr>
          <a:xfrm>
            <a:off x="457200" y="1690915"/>
            <a:ext cx="8572500" cy="5024210"/>
          </a:xfrm>
        </p:spPr>
        <p:txBody>
          <a:bodyPr>
            <a:noAutofit/>
          </a:bodyPr>
          <a:lstStyle/>
          <a:p>
            <a:pPr marL="0" indent="0">
              <a:buNone/>
            </a:pPr>
            <a:r>
              <a:rPr lang="en-US" sz="2400" b="1" dirty="0" smtClean="0"/>
              <a:t>What </a:t>
            </a:r>
            <a:r>
              <a:rPr lang="en-US" sz="2400" b="1" dirty="0"/>
              <a:t>are some potential elements of improvement plans? </a:t>
            </a:r>
            <a:endParaRPr lang="en-US" sz="2400" dirty="0"/>
          </a:p>
          <a:p>
            <a:r>
              <a:rPr lang="en-US" sz="2400" dirty="0" smtClean="0"/>
              <a:t>The </a:t>
            </a:r>
            <a:r>
              <a:rPr lang="en-US" sz="2400" dirty="0"/>
              <a:t>plan should clearly describe the professional learning activities that the educator must complete. These activities should be connected directly to the areas needing improvement. The artifacts that the teacher or principal must produce that can serve as benchmarks of improvement and as evidence for the final stage of the improvement plan should be described, and could include items such as lesson plans and supporting materials, including student work. </a:t>
            </a:r>
          </a:p>
        </p:txBody>
      </p:sp>
    </p:spTree>
    <p:extLst>
      <p:ext uri="{BB962C8B-B14F-4D97-AF65-F5344CB8AC3E}">
        <p14:creationId xmlns:p14="http://schemas.microsoft.com/office/powerpoint/2010/main" val="2997854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C18 from Guidance</a:t>
            </a:r>
            <a:endParaRPr lang="en-US" dirty="0"/>
          </a:p>
        </p:txBody>
      </p:sp>
      <p:sp>
        <p:nvSpPr>
          <p:cNvPr id="3" name="Content Placeholder 2"/>
          <p:cNvSpPr>
            <a:spLocks noGrp="1"/>
          </p:cNvSpPr>
          <p:nvPr>
            <p:ph idx="1"/>
          </p:nvPr>
        </p:nvSpPr>
        <p:spPr>
          <a:xfrm>
            <a:off x="457200" y="1690915"/>
            <a:ext cx="8572500" cy="5024210"/>
          </a:xfrm>
        </p:spPr>
        <p:txBody>
          <a:bodyPr>
            <a:noAutofit/>
          </a:bodyPr>
          <a:lstStyle/>
          <a:p>
            <a:pPr marL="0" indent="0">
              <a:buNone/>
            </a:pPr>
            <a:r>
              <a:rPr lang="en-US" sz="2400" b="1" dirty="0" smtClean="0"/>
              <a:t>What </a:t>
            </a:r>
            <a:r>
              <a:rPr lang="en-US" sz="2400" b="1" dirty="0"/>
              <a:t>are some potential elements of improvement plans? </a:t>
            </a:r>
            <a:endParaRPr lang="en-US" sz="2400" dirty="0"/>
          </a:p>
          <a:p>
            <a:r>
              <a:rPr lang="en-US" sz="2400" dirty="0" smtClean="0"/>
              <a:t>The </a:t>
            </a:r>
            <a:r>
              <a:rPr lang="en-US" sz="2400" dirty="0"/>
              <a:t>supervisor should clearly state in the plan the additional support and assistance that the educator will receive. In the final stage of the improvement plan, the teacher or principal should meet with his or her supervisor to review the plan, alongside any artifacts and evidence from evaluations, in order to determine if adequate improvement has been made in the required areas outlined within the plan for the teacher or principal. </a:t>
            </a:r>
          </a:p>
        </p:txBody>
      </p:sp>
    </p:spTree>
    <p:extLst>
      <p:ext uri="{BB962C8B-B14F-4D97-AF65-F5344CB8AC3E}">
        <p14:creationId xmlns:p14="http://schemas.microsoft.com/office/powerpoint/2010/main" val="2997854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Based TIPs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Look at rubric </a:t>
            </a:r>
            <a:br>
              <a:rPr lang="en-US" dirty="0" smtClean="0"/>
            </a:br>
            <a:r>
              <a:rPr lang="en-US" dirty="0" smtClean="0"/>
              <a:t>(standard or element or indicator level?)</a:t>
            </a:r>
          </a:p>
          <a:p>
            <a:pPr marL="514350" indent="-514350">
              <a:buFont typeface="+mj-lt"/>
              <a:buAutoNum type="arabicPeriod"/>
            </a:pPr>
            <a:r>
              <a:rPr lang="en-US" dirty="0" smtClean="0"/>
              <a:t>Prioritize based on district and building goals</a:t>
            </a:r>
          </a:p>
          <a:p>
            <a:pPr marL="514350" indent="-514350">
              <a:buFont typeface="+mj-lt"/>
              <a:buAutoNum type="arabicPeriod"/>
            </a:pPr>
            <a:r>
              <a:rPr lang="en-US" dirty="0" smtClean="0"/>
              <a:t>Identify possible SUSTAINED actions </a:t>
            </a:r>
            <a:r>
              <a:rPr lang="en-US" dirty="0" smtClean="0"/>
              <a:t>that could </a:t>
            </a:r>
            <a:r>
              <a:rPr lang="en-US" dirty="0" smtClean="0"/>
              <a:t>be included</a:t>
            </a:r>
          </a:p>
          <a:p>
            <a:pPr marL="514350" indent="-514350">
              <a:buFont typeface="+mj-lt"/>
              <a:buAutoNum type="arabicPeriod"/>
            </a:pPr>
            <a:r>
              <a:rPr lang="en-US" dirty="0" smtClean="0"/>
              <a:t>Go to your form; fill it out</a:t>
            </a:r>
          </a:p>
          <a:p>
            <a:pPr marL="514350" indent="-514350">
              <a:buFont typeface="+mj-lt"/>
              <a:buAutoNum type="arabicPeriod"/>
            </a:pPr>
            <a:r>
              <a:rPr lang="en-US" dirty="0" smtClean="0"/>
              <a:t>What is YOUR plan?</a:t>
            </a:r>
          </a:p>
          <a:p>
            <a:pPr marL="514350" indent="-514350">
              <a:buFont typeface="+mj-lt"/>
              <a:buAutoNum type="arabicPeriod"/>
            </a:pPr>
            <a:endParaRPr lang="en-US" dirty="0" smtClean="0"/>
          </a:p>
        </p:txBody>
      </p:sp>
    </p:spTree>
    <p:extLst>
      <p:ext uri="{BB962C8B-B14F-4D97-AF65-F5344CB8AC3E}">
        <p14:creationId xmlns:p14="http://schemas.microsoft.com/office/powerpoint/2010/main" val="3171040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Go!</a:t>
            </a:r>
            <a:endParaRPr lang="en-US" dirty="0"/>
          </a:p>
        </p:txBody>
      </p:sp>
      <p:sp>
        <p:nvSpPr>
          <p:cNvPr id="3" name="Content Placeholder 2"/>
          <p:cNvSpPr>
            <a:spLocks noGrp="1"/>
          </p:cNvSpPr>
          <p:nvPr>
            <p:ph idx="1"/>
          </p:nvPr>
        </p:nvSpPr>
        <p:spPr/>
        <p:txBody>
          <a:bodyPr/>
          <a:lstStyle/>
          <a:p>
            <a:r>
              <a:rPr lang="en-US" dirty="0" smtClean="0"/>
              <a:t>On YOUR form, get started!</a:t>
            </a:r>
          </a:p>
        </p:txBody>
      </p:sp>
    </p:spTree>
    <p:extLst>
      <p:ext uri="{BB962C8B-B14F-4D97-AF65-F5344CB8AC3E}">
        <p14:creationId xmlns:p14="http://schemas.microsoft.com/office/powerpoint/2010/main" val="3705604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TIPs</a:t>
            </a:r>
            <a:endParaRPr lang="en-US" dirty="0"/>
          </a:p>
        </p:txBody>
      </p:sp>
      <p:sp>
        <p:nvSpPr>
          <p:cNvPr id="3" name="Content Placeholder 2"/>
          <p:cNvSpPr>
            <a:spLocks noGrp="1"/>
          </p:cNvSpPr>
          <p:nvPr>
            <p:ph idx="1"/>
          </p:nvPr>
        </p:nvSpPr>
        <p:spPr/>
        <p:txBody>
          <a:bodyPr>
            <a:normAutofit lnSpcReduction="10000"/>
          </a:bodyPr>
          <a:lstStyle/>
          <a:p>
            <a:r>
              <a:rPr lang="en-US" dirty="0" smtClean="0"/>
              <a:t>Think remediation</a:t>
            </a:r>
          </a:p>
          <a:p>
            <a:r>
              <a:rPr lang="en-US" dirty="0" smtClean="0"/>
              <a:t>Think positive intentions</a:t>
            </a:r>
          </a:p>
          <a:p>
            <a:r>
              <a:rPr lang="en-US" dirty="0"/>
              <a:t>Think priorities</a:t>
            </a:r>
          </a:p>
          <a:p>
            <a:r>
              <a:rPr lang="en-US" dirty="0" smtClean="0"/>
              <a:t>Think focus</a:t>
            </a:r>
          </a:p>
          <a:p>
            <a:r>
              <a:rPr lang="en-US" dirty="0"/>
              <a:t>Think </a:t>
            </a:r>
            <a:r>
              <a:rPr lang="en-US" dirty="0" smtClean="0"/>
              <a:t>coaching</a:t>
            </a:r>
          </a:p>
          <a:p>
            <a:r>
              <a:rPr lang="en-US" dirty="0" smtClean="0"/>
              <a:t>Think differentiated</a:t>
            </a:r>
            <a:endParaRPr lang="en-US" dirty="0"/>
          </a:p>
          <a:p>
            <a:r>
              <a:rPr lang="en-US" dirty="0" smtClean="0"/>
              <a:t>Think sustainability</a:t>
            </a:r>
          </a:p>
          <a:p>
            <a:r>
              <a:rPr lang="en-US" dirty="0" smtClean="0"/>
              <a:t>Think ongoing</a:t>
            </a:r>
          </a:p>
          <a:p>
            <a:endParaRPr lang="en-US" dirty="0" smtClean="0"/>
          </a:p>
          <a:p>
            <a:endParaRPr lang="en-US" dirty="0" smtClean="0"/>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613" r="25253"/>
          <a:stretch/>
        </p:blipFill>
        <p:spPr bwMode="auto">
          <a:xfrm>
            <a:off x="4848224" y="2924175"/>
            <a:ext cx="3787677" cy="316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67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a:bodyPr>
          <a:lstStyle/>
          <a:p>
            <a:pPr>
              <a:lnSpc>
                <a:spcPct val="120000"/>
              </a:lnSpc>
            </a:pPr>
            <a:r>
              <a:rPr lang="en-US" dirty="0" smtClean="0"/>
              <a:t>Continue to collect evidence</a:t>
            </a:r>
          </a:p>
          <a:p>
            <a:pPr>
              <a:lnSpc>
                <a:spcPct val="120000"/>
              </a:lnSpc>
            </a:pPr>
            <a:r>
              <a:rPr lang="en-US" dirty="0" smtClean="0"/>
              <a:t>Use collected evidence to rate teachers on a rubric (with feedback)</a:t>
            </a:r>
          </a:p>
          <a:p>
            <a:pPr>
              <a:lnSpc>
                <a:spcPct val="120000"/>
              </a:lnSpc>
            </a:pPr>
            <a:r>
              <a:rPr lang="en-US" dirty="0" smtClean="0"/>
              <a:t>Manage the new system</a:t>
            </a:r>
          </a:p>
          <a:p>
            <a:pPr>
              <a:lnSpc>
                <a:spcPct val="120000"/>
              </a:lnSpc>
            </a:pPr>
            <a:r>
              <a:rPr lang="en-US" dirty="0" smtClean="0"/>
              <a:t>Employ growth-producing feedback to increase the quality of teaching</a:t>
            </a:r>
          </a:p>
          <a:p>
            <a:pPr>
              <a:lnSpc>
                <a:spcPct val="120000"/>
              </a:lnSpc>
            </a:pPr>
            <a:r>
              <a:rPr lang="en-US" dirty="0" smtClean="0"/>
              <a:t>Implement </a:t>
            </a:r>
            <a:r>
              <a:rPr lang="en-US" dirty="0"/>
              <a:t>the Reform Agenda (RTTT)</a:t>
            </a:r>
          </a:p>
          <a:p>
            <a:pPr>
              <a:lnSpc>
                <a:spcPct val="120000"/>
              </a:lnSpc>
            </a:pPr>
            <a:endParaRPr lang="en-US" dirty="0"/>
          </a:p>
        </p:txBody>
      </p:sp>
    </p:spTree>
    <p:extLst>
      <p:ext uri="{BB962C8B-B14F-4D97-AF65-F5344CB8AC3E}">
        <p14:creationId xmlns:p14="http://schemas.microsoft.com/office/powerpoint/2010/main" val="679062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TIPs</a:t>
            </a:r>
            <a:endParaRPr lang="en-US" dirty="0"/>
          </a:p>
        </p:txBody>
      </p:sp>
      <p:sp>
        <p:nvSpPr>
          <p:cNvPr id="3" name="Content Placeholder 2"/>
          <p:cNvSpPr>
            <a:spLocks noGrp="1"/>
          </p:cNvSpPr>
          <p:nvPr>
            <p:ph idx="1"/>
          </p:nvPr>
        </p:nvSpPr>
        <p:spPr/>
        <p:txBody>
          <a:bodyPr>
            <a:normAutofit/>
          </a:bodyPr>
          <a:lstStyle/>
          <a:p>
            <a:r>
              <a:rPr lang="en-US" dirty="0" smtClean="0"/>
              <a:t>Don’t think punishment</a:t>
            </a:r>
          </a:p>
          <a:p>
            <a:r>
              <a:rPr lang="en-US" dirty="0" smtClean="0"/>
              <a:t>Don’t think compliance</a:t>
            </a:r>
          </a:p>
          <a:p>
            <a:r>
              <a:rPr lang="en-US" dirty="0" smtClean="0"/>
              <a:t>Don’t think workshop alone</a:t>
            </a:r>
          </a:p>
          <a:p>
            <a:r>
              <a:rPr lang="en-US" dirty="0" smtClean="0"/>
              <a:t>Don’t think buffet</a:t>
            </a:r>
          </a:p>
          <a:p>
            <a:r>
              <a:rPr lang="en-US" dirty="0" smtClean="0"/>
              <a:t>Don’t think quick fix</a:t>
            </a:r>
          </a:p>
          <a:p>
            <a:r>
              <a:rPr lang="en-US" dirty="0" smtClean="0"/>
              <a:t>Don’t think one size </a:t>
            </a:r>
            <a:r>
              <a:rPr lang="en-US" smtClean="0"/>
              <a:t>fits all</a:t>
            </a:r>
            <a:endParaRPr lang="en-US" dirty="0" smtClean="0"/>
          </a:p>
        </p:txBody>
      </p:sp>
    </p:spTree>
    <p:extLst>
      <p:ext uri="{BB962C8B-B14F-4D97-AF65-F5344CB8AC3E}">
        <p14:creationId xmlns:p14="http://schemas.microsoft.com/office/powerpoint/2010/main" val="2472374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6226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 2013-2014</a:t>
            </a:r>
            <a:endParaRPr lang="en-US" dirty="0"/>
          </a:p>
        </p:txBody>
      </p:sp>
      <p:sp>
        <p:nvSpPr>
          <p:cNvPr id="3" name="Content Placeholder 2"/>
          <p:cNvSpPr>
            <a:spLocks noGrp="1"/>
          </p:cNvSpPr>
          <p:nvPr>
            <p:ph idx="1"/>
          </p:nvPr>
        </p:nvSpPr>
        <p:spPr>
          <a:xfrm>
            <a:off x="209550" y="1624241"/>
            <a:ext cx="8782050" cy="604610"/>
          </a:xfrm>
        </p:spPr>
        <p:txBody>
          <a:bodyPr/>
          <a:lstStyle/>
          <a:p>
            <a:pPr marL="0" indent="0">
              <a:buNone/>
            </a:pPr>
            <a:r>
              <a:rPr lang="en-US" dirty="0" smtClean="0"/>
              <a:t>Considering a different approach:	</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73944928"/>
              </p:ext>
            </p:extLst>
          </p:nvPr>
        </p:nvGraphicFramePr>
        <p:xfrm>
          <a:off x="1343024" y="2295526"/>
          <a:ext cx="6581775" cy="3594885"/>
        </p:xfrm>
        <a:graphic>
          <a:graphicData uri="http://schemas.openxmlformats.org/drawingml/2006/table">
            <a:tbl>
              <a:tblPr firstRow="1" bandRow="1">
                <a:tableStyleId>{5C22544A-7EE6-4342-B048-85BDC9FD1C3A}</a:tableStyleId>
              </a:tblPr>
              <a:tblGrid>
                <a:gridCol w="2193925"/>
                <a:gridCol w="2193925"/>
                <a:gridCol w="2193925"/>
              </a:tblGrid>
              <a:tr h="485925">
                <a:tc>
                  <a:txBody>
                    <a:bodyPr/>
                    <a:lstStyle/>
                    <a:p>
                      <a:endParaRPr lang="en-US" sz="2400" dirty="0"/>
                    </a:p>
                  </a:txBody>
                  <a:tcPr/>
                </a:tc>
                <a:tc>
                  <a:txBody>
                    <a:bodyPr/>
                    <a:lstStyle/>
                    <a:p>
                      <a:pPr algn="ctr"/>
                      <a:r>
                        <a:rPr lang="en-US" sz="2400" dirty="0" smtClean="0"/>
                        <a:t>Cortland</a:t>
                      </a:r>
                      <a:endParaRPr lang="en-US" sz="2400" dirty="0"/>
                    </a:p>
                  </a:txBody>
                  <a:tcPr/>
                </a:tc>
                <a:tc>
                  <a:txBody>
                    <a:bodyPr/>
                    <a:lstStyle/>
                    <a:p>
                      <a:pPr algn="ctr"/>
                      <a:r>
                        <a:rPr lang="en-US" sz="2400" dirty="0" smtClean="0"/>
                        <a:t>Syracuse</a:t>
                      </a:r>
                      <a:endParaRPr lang="en-US" sz="2400" dirty="0"/>
                    </a:p>
                  </a:txBody>
                  <a:tcPr/>
                </a:tc>
              </a:tr>
              <a:tr h="1198170">
                <a:tc>
                  <a:txBody>
                    <a:bodyPr/>
                    <a:lstStyle/>
                    <a:p>
                      <a:pPr algn="ctr"/>
                      <a:r>
                        <a:rPr lang="en-US" sz="2400" dirty="0" smtClean="0"/>
                        <a:t>AM</a:t>
                      </a:r>
                      <a:endParaRPr lang="en-US" sz="2400" dirty="0"/>
                    </a:p>
                  </a:txBody>
                  <a:tcPr anchor="ctr"/>
                </a:tc>
                <a:tc>
                  <a:txBody>
                    <a:bodyPr/>
                    <a:lstStyle/>
                    <a:p>
                      <a:pPr marL="0" indent="0">
                        <a:buNone/>
                      </a:pPr>
                      <a:r>
                        <a:rPr lang="en-US" sz="2400" dirty="0" smtClean="0"/>
                        <a:t>Danielson</a:t>
                      </a:r>
                    </a:p>
                    <a:p>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NYSUT</a:t>
                      </a:r>
                      <a:r>
                        <a:rPr lang="en-US" sz="2400" baseline="0" dirty="0" smtClean="0"/>
                        <a:t> &amp; </a:t>
                      </a:r>
                      <a:r>
                        <a:rPr lang="en-US" sz="2400" dirty="0" smtClean="0"/>
                        <a:t>Teaching Standards</a:t>
                      </a:r>
                    </a:p>
                    <a:p>
                      <a:endParaRPr lang="en-US" sz="2400" dirty="0"/>
                    </a:p>
                  </a:txBody>
                  <a:tcPr/>
                </a:tc>
              </a:tr>
              <a:tr h="1198170">
                <a:tc>
                  <a:txBody>
                    <a:bodyPr/>
                    <a:lstStyle/>
                    <a:p>
                      <a:pPr algn="ctr"/>
                      <a:r>
                        <a:rPr lang="en-US" sz="2400" dirty="0" smtClean="0"/>
                        <a:t>PM</a:t>
                      </a:r>
                      <a:endParaRPr lang="en-US" sz="2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NYSUT</a:t>
                      </a:r>
                      <a:r>
                        <a:rPr lang="en-US" sz="2400" baseline="0" dirty="0" smtClean="0"/>
                        <a:t> &amp; </a:t>
                      </a:r>
                      <a:r>
                        <a:rPr lang="en-US" sz="2400" dirty="0" smtClean="0"/>
                        <a:t>Teaching Standards</a:t>
                      </a:r>
                    </a:p>
                    <a:p>
                      <a:endParaRPr lang="en-US" sz="2400" dirty="0"/>
                    </a:p>
                  </a:txBody>
                  <a:tcPr/>
                </a:tc>
                <a:tc>
                  <a:txBody>
                    <a:bodyPr/>
                    <a:lstStyle/>
                    <a:p>
                      <a:r>
                        <a:rPr lang="en-US" sz="2400" dirty="0" smtClean="0"/>
                        <a:t>Danielson</a:t>
                      </a:r>
                      <a:endParaRPr lang="en-US" sz="2400" dirty="0"/>
                    </a:p>
                  </a:txBody>
                  <a:tcPr/>
                </a:tc>
              </a:tr>
            </a:tbl>
          </a:graphicData>
        </a:graphic>
      </p:graphicFrame>
      <p:sp>
        <p:nvSpPr>
          <p:cNvPr id="6" name="Content Placeholder 2"/>
          <p:cNvSpPr txBox="1">
            <a:spLocks/>
          </p:cNvSpPr>
          <p:nvPr/>
        </p:nvSpPr>
        <p:spPr>
          <a:xfrm>
            <a:off x="209550" y="5805716"/>
            <a:ext cx="8782050" cy="6046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What do you think? Feedback?</a:t>
            </a:r>
          </a:p>
          <a:p>
            <a:pPr marL="0" indent="0">
              <a:buFont typeface="Arial"/>
              <a:buNone/>
            </a:pPr>
            <a:endParaRPr lang="en-US" dirty="0"/>
          </a:p>
        </p:txBody>
      </p:sp>
    </p:spTree>
    <p:extLst>
      <p:ext uri="{BB962C8B-B14F-4D97-AF65-F5344CB8AC3E}">
        <p14:creationId xmlns:p14="http://schemas.microsoft.com/office/powerpoint/2010/main" val="3249968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 2013-2014</a:t>
            </a:r>
            <a:endParaRPr lang="en-US" dirty="0"/>
          </a:p>
        </p:txBody>
      </p:sp>
      <p:sp>
        <p:nvSpPr>
          <p:cNvPr id="3" name="Content Placeholder 2"/>
          <p:cNvSpPr>
            <a:spLocks noGrp="1"/>
          </p:cNvSpPr>
          <p:nvPr>
            <p:ph idx="1"/>
          </p:nvPr>
        </p:nvSpPr>
        <p:spPr>
          <a:xfrm>
            <a:off x="209550" y="1624241"/>
            <a:ext cx="8782050" cy="3795484"/>
          </a:xfrm>
        </p:spPr>
        <p:txBody>
          <a:bodyPr/>
          <a:lstStyle/>
          <a:p>
            <a:pPr marL="0" indent="0">
              <a:buNone/>
            </a:pPr>
            <a:r>
              <a:rPr lang="en-US" b="1" dirty="0" smtClean="0"/>
              <a:t>What else would help?</a:t>
            </a:r>
            <a:r>
              <a:rPr lang="en-US" dirty="0" smtClean="0"/>
              <a:t>	</a:t>
            </a:r>
          </a:p>
          <a:p>
            <a:r>
              <a:rPr lang="en-US" dirty="0" smtClean="0"/>
              <a:t>Growth Producing Feedback, again?</a:t>
            </a:r>
          </a:p>
          <a:p>
            <a:r>
              <a:rPr lang="en-US" dirty="0" smtClean="0"/>
              <a:t>Year One cohort</a:t>
            </a:r>
            <a:r>
              <a:rPr lang="en-US" smtClean="0"/>
              <a:t>, again?</a:t>
            </a:r>
            <a:endParaRPr lang="en-US" dirty="0" smtClean="0"/>
          </a:p>
          <a:p>
            <a:r>
              <a:rPr lang="en-US" dirty="0" smtClean="0"/>
              <a:t>Ongoing year 3 – roughly the same</a:t>
            </a:r>
            <a:br>
              <a:rPr lang="en-US" dirty="0" smtClean="0"/>
            </a:br>
            <a:r>
              <a:rPr lang="en-US" dirty="0" smtClean="0"/>
              <a:t>schedule as this year? Other possibilities?</a:t>
            </a:r>
          </a:p>
          <a:p>
            <a:pPr marL="0" indent="0">
              <a:buNone/>
            </a:pPr>
            <a:endParaRPr lang="en-US" dirty="0"/>
          </a:p>
        </p:txBody>
      </p:sp>
    </p:spTree>
    <p:extLst>
      <p:ext uri="{BB962C8B-B14F-4D97-AF65-F5344CB8AC3E}">
        <p14:creationId xmlns:p14="http://schemas.microsoft.com/office/powerpoint/2010/main" val="97609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31"/>
            <a:ext cx="8229600" cy="1143000"/>
          </a:xfrm>
        </p:spPr>
        <p:txBody>
          <a:bodyPr/>
          <a:lstStyle/>
          <a:p>
            <a:r>
              <a:rPr lang="en-US" dirty="0" smtClean="0"/>
              <a:t>Leadership for Readiness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0200663"/>
              </p:ext>
            </p:extLst>
          </p:nvPr>
        </p:nvGraphicFramePr>
        <p:xfrm>
          <a:off x="252240" y="996984"/>
          <a:ext cx="8576442" cy="4942840"/>
        </p:xfrm>
        <a:graphic>
          <a:graphicData uri="http://schemas.openxmlformats.org/drawingml/2006/table">
            <a:tbl>
              <a:tblPr firstRow="1" bandRow="1">
                <a:tableStyleId>{5C22544A-7EE6-4342-B048-85BDC9FD1C3A}</a:tableStyleId>
              </a:tblPr>
              <a:tblGrid>
                <a:gridCol w="2858814"/>
                <a:gridCol w="2858814"/>
                <a:gridCol w="2858814"/>
              </a:tblGrid>
              <a:tr h="370840">
                <a:tc>
                  <a:txBody>
                    <a:bodyPr/>
                    <a:lstStyle/>
                    <a:p>
                      <a:pPr algn="ctr"/>
                      <a:r>
                        <a:rPr lang="en-US" dirty="0" smtClean="0"/>
                        <a:t>What Boards Do</a:t>
                      </a:r>
                      <a:endParaRPr lang="en-US" dirty="0"/>
                    </a:p>
                  </a:txBody>
                  <a:tcPr/>
                </a:tc>
                <a:tc>
                  <a:txBody>
                    <a:bodyPr/>
                    <a:lstStyle/>
                    <a:p>
                      <a:pPr algn="ctr"/>
                      <a:r>
                        <a:rPr lang="en-US" dirty="0" smtClean="0"/>
                        <a:t>What Superintendents Do</a:t>
                      </a:r>
                      <a:endParaRPr lang="en-US" dirty="0"/>
                    </a:p>
                  </a:txBody>
                  <a:tcPr/>
                </a:tc>
                <a:tc>
                  <a:txBody>
                    <a:bodyPr/>
                    <a:lstStyle/>
                    <a:p>
                      <a:pPr algn="ctr"/>
                      <a:r>
                        <a:rPr lang="en-US" dirty="0" smtClean="0"/>
                        <a:t>What Principals Do</a:t>
                      </a:r>
                      <a:endParaRPr lang="en-US" dirty="0"/>
                    </a:p>
                  </a:txBody>
                  <a:tcPr/>
                </a:tc>
              </a:tr>
              <a:tr h="370840">
                <a:tc>
                  <a:txBody>
                    <a:bodyPr/>
                    <a:lstStyle/>
                    <a:p>
                      <a:pPr marL="285750" indent="-285750">
                        <a:buFont typeface="Arial" pitchFamily="34" charset="0"/>
                        <a:buChar char="•"/>
                      </a:pPr>
                      <a:r>
                        <a:rPr lang="en-US" sz="1400" dirty="0" smtClean="0"/>
                        <a:t>Educate the community on readiness and the changes needed</a:t>
                      </a:r>
                    </a:p>
                    <a:p>
                      <a:pPr marL="285750" indent="-285750">
                        <a:buFont typeface="Arial" pitchFamily="34" charset="0"/>
                        <a:buChar char="•"/>
                      </a:pPr>
                      <a:r>
                        <a:rPr lang="en-US" sz="1400" dirty="0" smtClean="0"/>
                        <a:t>Adopt policies that support the focus on college and career readiness</a:t>
                      </a:r>
                    </a:p>
                    <a:p>
                      <a:pPr marL="285750" indent="-285750">
                        <a:buFont typeface="Arial" pitchFamily="34" charset="0"/>
                        <a:buChar char="•"/>
                      </a:pPr>
                      <a:r>
                        <a:rPr lang="en-US" sz="1400" dirty="0" smtClean="0"/>
                        <a:t>Budget based on values and expectations of the community</a:t>
                      </a:r>
                    </a:p>
                    <a:p>
                      <a:pPr marL="285750" indent="-285750">
                        <a:buFont typeface="Arial" pitchFamily="34" charset="0"/>
                        <a:buChar char="•"/>
                      </a:pPr>
                      <a:r>
                        <a:rPr lang="en-US" sz="1400" dirty="0" smtClean="0"/>
                        <a:t>Protect human capital investments through professional development</a:t>
                      </a:r>
                    </a:p>
                    <a:p>
                      <a:pPr marL="285750" indent="-285750">
                        <a:buFont typeface="Arial" pitchFamily="34" charset="0"/>
                        <a:buChar char="•"/>
                      </a:pPr>
                      <a:r>
                        <a:rPr lang="en-US" sz="1400" dirty="0" smtClean="0"/>
                        <a:t>Evaluate the superintendent based on multiple measures, including student achievement, teacher &amp; leader effectiveness</a:t>
                      </a:r>
                    </a:p>
                    <a:p>
                      <a:pPr marL="285750" indent="-285750">
                        <a:buFont typeface="Arial" pitchFamily="34" charset="0"/>
                        <a:buChar char="•"/>
                      </a:pPr>
                      <a:r>
                        <a:rPr lang="en-US" sz="1400" dirty="0" smtClean="0"/>
                        <a:t>Focus discussion at Board meetings on student achievement, teaching and learning</a:t>
                      </a:r>
                    </a:p>
                    <a:p>
                      <a:pPr marL="285750" indent="-285750">
                        <a:buFont typeface="Arial" pitchFamily="34" charset="0"/>
                        <a:buChar char="•"/>
                      </a:pPr>
                      <a:r>
                        <a:rPr lang="en-US" sz="1400" dirty="0" smtClean="0"/>
                        <a:t>Be knowledgeable about the Reform</a:t>
                      </a:r>
                      <a:r>
                        <a:rPr lang="en-US" sz="1400" baseline="0" dirty="0" smtClean="0"/>
                        <a:t> Agenda</a:t>
                      </a:r>
                      <a:endParaRPr lang="en-US" sz="1400" dirty="0"/>
                    </a:p>
                  </a:txBody>
                  <a:tcPr/>
                </a:tc>
                <a:tc>
                  <a:txBody>
                    <a:bodyPr/>
                    <a:lstStyle/>
                    <a:p>
                      <a:pPr marL="285750" indent="-285750">
                        <a:buFont typeface="Arial" pitchFamily="34" charset="0"/>
                        <a:buChar char="•"/>
                      </a:pPr>
                      <a:r>
                        <a:rPr lang="en-US" sz="1400" dirty="0" smtClean="0"/>
                        <a:t>Build principals’ capacity and hold them accountable for implementing:</a:t>
                      </a:r>
                    </a:p>
                    <a:p>
                      <a:pPr marL="742950" lvl="1" indent="-285750">
                        <a:buFont typeface="Arial" pitchFamily="34" charset="0"/>
                        <a:buChar char="•"/>
                      </a:pPr>
                      <a:r>
                        <a:rPr lang="en-US" sz="1400" b="1" dirty="0" smtClean="0"/>
                        <a:t>Standards</a:t>
                      </a:r>
                    </a:p>
                    <a:p>
                      <a:pPr marL="742950" lvl="1" indent="-285750">
                        <a:buFont typeface="Arial" pitchFamily="34" charset="0"/>
                        <a:buChar char="•"/>
                      </a:pPr>
                      <a:r>
                        <a:rPr lang="en-US" sz="1400" b="1" dirty="0" smtClean="0"/>
                        <a:t>Data-Driven</a:t>
                      </a:r>
                      <a:r>
                        <a:rPr lang="en-US" sz="1400" b="1" baseline="0" dirty="0" smtClean="0"/>
                        <a:t> Instruction</a:t>
                      </a:r>
                    </a:p>
                    <a:p>
                      <a:pPr marL="742950" lvl="1" indent="-285750">
                        <a:buFont typeface="Arial" pitchFamily="34" charset="0"/>
                        <a:buChar char="•"/>
                      </a:pPr>
                      <a:r>
                        <a:rPr lang="en-US" sz="1400" b="1" baseline="0" dirty="0" smtClean="0"/>
                        <a:t>Evidence Based Observation</a:t>
                      </a:r>
                    </a:p>
                    <a:p>
                      <a:pPr marL="285750" lvl="0" indent="-285750">
                        <a:buFont typeface="Arial" pitchFamily="34" charset="0"/>
                        <a:buChar char="•"/>
                      </a:pPr>
                      <a:r>
                        <a:rPr lang="en-US" sz="1400" dirty="0" smtClean="0"/>
                        <a:t>Foster the use of district-wide, common interim assessments</a:t>
                      </a:r>
                    </a:p>
                    <a:p>
                      <a:pPr marL="285750" lvl="0" indent="-285750">
                        <a:buFont typeface="Arial" pitchFamily="34" charset="0"/>
                        <a:buChar char="•"/>
                      </a:pPr>
                      <a:r>
                        <a:rPr lang="en-US" sz="1400" dirty="0" smtClean="0"/>
                        <a:t>Expect principals to be involved in the data-driven instruction process with teachers</a:t>
                      </a:r>
                    </a:p>
                    <a:p>
                      <a:pPr marL="285750" indent="-285750">
                        <a:buFont typeface="Arial" pitchFamily="34" charset="0"/>
                        <a:buChar char="•"/>
                      </a:pPr>
                      <a:r>
                        <a:rPr lang="en-US" sz="1400" dirty="0" smtClean="0"/>
                        <a:t>Implement effective &amp; aligned professional development at all levels of the district</a:t>
                      </a:r>
                    </a:p>
                    <a:p>
                      <a:pPr marL="285750" indent="-285750">
                        <a:buFont typeface="Arial" pitchFamily="34" charset="0"/>
                        <a:buChar char="•"/>
                      </a:pPr>
                      <a:r>
                        <a:rPr lang="en-US" sz="1400" dirty="0" smtClean="0"/>
                        <a:t>Demand and protect principal time in classrooms</a:t>
                      </a:r>
                      <a:endParaRPr lang="en-US" sz="1400" dirty="0"/>
                    </a:p>
                  </a:txBody>
                  <a:tcPr/>
                </a:tc>
                <a:tc>
                  <a:txBody>
                    <a:bodyPr/>
                    <a:lstStyle/>
                    <a:p>
                      <a:pPr marL="285750" indent="-285750">
                        <a:buFont typeface="Arial" pitchFamily="34" charset="0"/>
                        <a:buChar char="•"/>
                      </a:pPr>
                      <a:r>
                        <a:rPr lang="en-US" sz="1400" dirty="0" smtClean="0"/>
                        <a:t>Build teacher understanding around the Shifts in Instruction demanded by adoption of the Common Core</a:t>
                      </a:r>
                    </a:p>
                    <a:p>
                      <a:pPr marL="285750" indent="-285750">
                        <a:buFont typeface="Arial" pitchFamily="34" charset="0"/>
                        <a:buChar char="•"/>
                      </a:pPr>
                      <a:r>
                        <a:rPr lang="en-US" sz="1400" dirty="0" smtClean="0"/>
                        <a:t>Protect teacher time to plan Standards-based units </a:t>
                      </a:r>
                    </a:p>
                    <a:p>
                      <a:pPr marL="285750" indent="-285750">
                        <a:buFont typeface="Arial" pitchFamily="34" charset="0"/>
                        <a:buChar char="•"/>
                      </a:pPr>
                      <a:r>
                        <a:rPr lang="en-US" sz="1400" dirty="0" smtClean="0"/>
                        <a:t>Have a laser-like focus on teaching and learning and build a culture of reflection and continuous improvement</a:t>
                      </a:r>
                    </a:p>
                    <a:p>
                      <a:pPr marL="285750" indent="-285750">
                        <a:buFont typeface="Arial" pitchFamily="34" charset="0"/>
                        <a:buChar char="•"/>
                      </a:pPr>
                      <a:r>
                        <a:rPr lang="en-US" sz="1400" dirty="0" smtClean="0"/>
                        <a:t>Spend as much time as possible in classrooms</a:t>
                      </a:r>
                    </a:p>
                    <a:p>
                      <a:pPr marL="285750" indent="-285750">
                        <a:buFont typeface="Arial" pitchFamily="34" charset="0"/>
                        <a:buChar char="•"/>
                      </a:pPr>
                      <a:r>
                        <a:rPr lang="en-US" sz="1400" dirty="0" smtClean="0"/>
                        <a:t>Engage in growth-producing conversations with teachers; build teacher capacity &amp; hold them accountable</a:t>
                      </a:r>
                    </a:p>
                    <a:p>
                      <a:pPr marL="285750" indent="-285750">
                        <a:buFont typeface="Arial" pitchFamily="34" charset="0"/>
                        <a:buChar char="•"/>
                      </a:pPr>
                      <a:r>
                        <a:rPr lang="en-US" sz="1400" dirty="0" smtClean="0"/>
                        <a:t>Foster systems for test-in-hand analysis of interim assessment data</a:t>
                      </a:r>
                      <a:endParaRPr lang="en-US" sz="1400" dirty="0"/>
                    </a:p>
                  </a:txBody>
                  <a:tcPr/>
                </a:tc>
              </a:tr>
            </a:tbl>
          </a:graphicData>
        </a:graphic>
      </p:graphicFrame>
      <p:sp>
        <p:nvSpPr>
          <p:cNvPr id="3" name="Rounded Rectangle 2"/>
          <p:cNvSpPr/>
          <p:nvPr/>
        </p:nvSpPr>
        <p:spPr>
          <a:xfrm>
            <a:off x="3562350" y="2057400"/>
            <a:ext cx="2209800" cy="895350"/>
          </a:xfrm>
          <a:prstGeom prst="roundRect">
            <a:avLst/>
          </a:prstGeom>
          <a:solidFill>
            <a:srgbClr val="008FC5">
              <a:alpha val="2509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00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31"/>
            <a:ext cx="8229600" cy="1143000"/>
          </a:xfrm>
        </p:spPr>
        <p:txBody>
          <a:bodyPr/>
          <a:lstStyle/>
          <a:p>
            <a:r>
              <a:rPr lang="en-US" dirty="0" smtClean="0"/>
              <a:t>Leadership for Readiness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4143081"/>
              </p:ext>
            </p:extLst>
          </p:nvPr>
        </p:nvGraphicFramePr>
        <p:xfrm>
          <a:off x="252240" y="996984"/>
          <a:ext cx="8576442" cy="4942840"/>
        </p:xfrm>
        <a:graphic>
          <a:graphicData uri="http://schemas.openxmlformats.org/drawingml/2006/table">
            <a:tbl>
              <a:tblPr firstRow="1" bandRow="1">
                <a:tableStyleId>{5C22544A-7EE6-4342-B048-85BDC9FD1C3A}</a:tableStyleId>
              </a:tblPr>
              <a:tblGrid>
                <a:gridCol w="2858814"/>
                <a:gridCol w="2858814"/>
                <a:gridCol w="2858814"/>
              </a:tblGrid>
              <a:tr h="370840">
                <a:tc>
                  <a:txBody>
                    <a:bodyPr/>
                    <a:lstStyle/>
                    <a:p>
                      <a:pPr algn="ctr"/>
                      <a:r>
                        <a:rPr lang="en-US" dirty="0" smtClean="0"/>
                        <a:t>What Boards Do</a:t>
                      </a:r>
                      <a:endParaRPr lang="en-US" dirty="0"/>
                    </a:p>
                  </a:txBody>
                  <a:tcPr/>
                </a:tc>
                <a:tc>
                  <a:txBody>
                    <a:bodyPr/>
                    <a:lstStyle/>
                    <a:p>
                      <a:pPr algn="ctr"/>
                      <a:r>
                        <a:rPr lang="en-US" dirty="0" smtClean="0"/>
                        <a:t>What Superintendents Do</a:t>
                      </a:r>
                      <a:endParaRPr lang="en-US" dirty="0"/>
                    </a:p>
                  </a:txBody>
                  <a:tcPr/>
                </a:tc>
                <a:tc>
                  <a:txBody>
                    <a:bodyPr/>
                    <a:lstStyle/>
                    <a:p>
                      <a:pPr algn="ctr"/>
                      <a:r>
                        <a:rPr lang="en-US" dirty="0" smtClean="0"/>
                        <a:t>What Principals Do</a:t>
                      </a:r>
                      <a:endParaRPr lang="en-US" dirty="0"/>
                    </a:p>
                  </a:txBody>
                  <a:tcPr/>
                </a:tc>
              </a:tr>
              <a:tr h="370840">
                <a:tc>
                  <a:txBody>
                    <a:bodyPr/>
                    <a:lstStyle/>
                    <a:p>
                      <a:pPr marL="285750" indent="-285750">
                        <a:buFont typeface="Arial" pitchFamily="34" charset="0"/>
                        <a:buChar char="•"/>
                      </a:pPr>
                      <a:r>
                        <a:rPr lang="en-US" sz="1400" dirty="0" smtClean="0"/>
                        <a:t>Educate the community on readiness and the changes needed</a:t>
                      </a:r>
                    </a:p>
                    <a:p>
                      <a:pPr marL="285750" indent="-285750">
                        <a:buFont typeface="Arial" pitchFamily="34" charset="0"/>
                        <a:buChar char="•"/>
                      </a:pPr>
                      <a:r>
                        <a:rPr lang="en-US" sz="1400" dirty="0" smtClean="0"/>
                        <a:t>Adopt policies that support the focus on college and career readiness</a:t>
                      </a:r>
                    </a:p>
                    <a:p>
                      <a:pPr marL="285750" indent="-285750">
                        <a:buFont typeface="Arial" pitchFamily="34" charset="0"/>
                        <a:buChar char="•"/>
                      </a:pPr>
                      <a:r>
                        <a:rPr lang="en-US" sz="1400" dirty="0" smtClean="0"/>
                        <a:t>Budget based on values and expectations of the community</a:t>
                      </a:r>
                    </a:p>
                    <a:p>
                      <a:pPr marL="285750" indent="-285750">
                        <a:buFont typeface="Arial" pitchFamily="34" charset="0"/>
                        <a:buChar char="•"/>
                      </a:pPr>
                      <a:r>
                        <a:rPr lang="en-US" sz="1400" dirty="0" smtClean="0"/>
                        <a:t>Protect human capital investments through professional development</a:t>
                      </a:r>
                    </a:p>
                    <a:p>
                      <a:pPr marL="285750" indent="-285750">
                        <a:buFont typeface="Arial" pitchFamily="34" charset="0"/>
                        <a:buChar char="•"/>
                      </a:pPr>
                      <a:r>
                        <a:rPr lang="en-US" sz="1400" dirty="0" smtClean="0"/>
                        <a:t>Evaluate the superintendent based on multiple measures, including student achievement, teacher &amp; leader effectiveness</a:t>
                      </a:r>
                    </a:p>
                    <a:p>
                      <a:pPr marL="285750" indent="-285750">
                        <a:buFont typeface="Arial" pitchFamily="34" charset="0"/>
                        <a:buChar char="•"/>
                      </a:pPr>
                      <a:r>
                        <a:rPr lang="en-US" sz="1400" dirty="0" smtClean="0"/>
                        <a:t>Focus discussion at Board meetings on student achievement, teaching and learning</a:t>
                      </a:r>
                    </a:p>
                    <a:p>
                      <a:pPr marL="285750" indent="-285750">
                        <a:buFont typeface="Arial" pitchFamily="34" charset="0"/>
                        <a:buChar char="•"/>
                      </a:pPr>
                      <a:r>
                        <a:rPr lang="en-US" sz="1400" dirty="0" smtClean="0"/>
                        <a:t>Be knowledgeable about the Reform</a:t>
                      </a:r>
                      <a:r>
                        <a:rPr lang="en-US" sz="1400" baseline="0" dirty="0" smtClean="0"/>
                        <a:t> Agenda</a:t>
                      </a:r>
                      <a:endParaRPr lang="en-US" sz="1400" dirty="0"/>
                    </a:p>
                  </a:txBody>
                  <a:tcPr/>
                </a:tc>
                <a:tc>
                  <a:txBody>
                    <a:bodyPr/>
                    <a:lstStyle/>
                    <a:p>
                      <a:pPr marL="285750" indent="-285750">
                        <a:buFont typeface="Arial" pitchFamily="34" charset="0"/>
                        <a:buChar char="•"/>
                      </a:pPr>
                      <a:r>
                        <a:rPr lang="en-US" sz="1400" dirty="0" smtClean="0"/>
                        <a:t>Build principals’ capacity and hold them accountable for implementing:</a:t>
                      </a:r>
                    </a:p>
                    <a:p>
                      <a:pPr marL="742950" lvl="1" indent="-285750">
                        <a:buFont typeface="Arial" pitchFamily="34" charset="0"/>
                        <a:buChar char="•"/>
                      </a:pPr>
                      <a:r>
                        <a:rPr lang="en-US" sz="1400" b="1" dirty="0" smtClean="0"/>
                        <a:t>Standards</a:t>
                      </a:r>
                    </a:p>
                    <a:p>
                      <a:pPr marL="742950" lvl="1" indent="-285750">
                        <a:buFont typeface="Arial" pitchFamily="34" charset="0"/>
                        <a:buChar char="•"/>
                      </a:pPr>
                      <a:r>
                        <a:rPr lang="en-US" sz="1400" b="1" dirty="0" smtClean="0"/>
                        <a:t>Data-Driven</a:t>
                      </a:r>
                      <a:r>
                        <a:rPr lang="en-US" sz="1400" b="1" baseline="0" dirty="0" smtClean="0"/>
                        <a:t> Instruction</a:t>
                      </a:r>
                    </a:p>
                    <a:p>
                      <a:pPr marL="742950" lvl="1" indent="-285750">
                        <a:buFont typeface="Arial" pitchFamily="34" charset="0"/>
                        <a:buChar char="•"/>
                      </a:pPr>
                      <a:r>
                        <a:rPr lang="en-US" sz="1400" b="1" baseline="0" dirty="0" smtClean="0"/>
                        <a:t>Evidence Based Observation</a:t>
                      </a:r>
                    </a:p>
                    <a:p>
                      <a:pPr marL="285750" lvl="0" indent="-285750">
                        <a:buFont typeface="Arial" pitchFamily="34" charset="0"/>
                        <a:buChar char="•"/>
                      </a:pPr>
                      <a:r>
                        <a:rPr lang="en-US" sz="1400" dirty="0" smtClean="0"/>
                        <a:t>Foster the use of district-wide, common interim assessments</a:t>
                      </a:r>
                    </a:p>
                    <a:p>
                      <a:pPr marL="285750" lvl="0" indent="-285750">
                        <a:buFont typeface="Arial" pitchFamily="34" charset="0"/>
                        <a:buChar char="•"/>
                      </a:pPr>
                      <a:r>
                        <a:rPr lang="en-US" sz="1400" dirty="0" smtClean="0"/>
                        <a:t>Expect principals to be involved in the data-driven instruction process with teachers</a:t>
                      </a:r>
                    </a:p>
                    <a:p>
                      <a:pPr marL="285750" indent="-285750">
                        <a:buFont typeface="Arial" pitchFamily="34" charset="0"/>
                        <a:buChar char="•"/>
                      </a:pPr>
                      <a:r>
                        <a:rPr lang="en-US" sz="1400" dirty="0" smtClean="0"/>
                        <a:t>Implement effective &amp; aligned professional development at all levels of the district</a:t>
                      </a:r>
                    </a:p>
                    <a:p>
                      <a:pPr marL="285750" indent="-285750">
                        <a:buFont typeface="Arial" pitchFamily="34" charset="0"/>
                        <a:buChar char="•"/>
                      </a:pPr>
                      <a:r>
                        <a:rPr lang="en-US" sz="1400" dirty="0" smtClean="0"/>
                        <a:t>Demand and protect principal time in classrooms</a:t>
                      </a:r>
                      <a:endParaRPr lang="en-US" sz="1400" dirty="0"/>
                    </a:p>
                  </a:txBody>
                  <a:tcPr/>
                </a:tc>
                <a:tc>
                  <a:txBody>
                    <a:bodyPr/>
                    <a:lstStyle/>
                    <a:p>
                      <a:pPr marL="285750" indent="-285750">
                        <a:buFont typeface="Arial" pitchFamily="34" charset="0"/>
                        <a:buChar char="•"/>
                      </a:pPr>
                      <a:r>
                        <a:rPr lang="en-US" sz="1400" dirty="0" smtClean="0"/>
                        <a:t>Build teacher understanding around the Shifts in Instruction demanded by adoption of the Common Core</a:t>
                      </a:r>
                    </a:p>
                    <a:p>
                      <a:pPr marL="285750" indent="-285750">
                        <a:buFont typeface="Arial" pitchFamily="34" charset="0"/>
                        <a:buChar char="•"/>
                      </a:pPr>
                      <a:r>
                        <a:rPr lang="en-US" sz="1400" dirty="0" smtClean="0"/>
                        <a:t>Protect teacher time to plan Standards-based units </a:t>
                      </a:r>
                    </a:p>
                    <a:p>
                      <a:pPr marL="285750" indent="-285750">
                        <a:buFont typeface="Arial" pitchFamily="34" charset="0"/>
                        <a:buChar char="•"/>
                      </a:pPr>
                      <a:r>
                        <a:rPr lang="en-US" sz="1400" dirty="0" smtClean="0"/>
                        <a:t>Have a laser-like focus on teaching and learning and build a culture of reflection and continuous improvement</a:t>
                      </a:r>
                    </a:p>
                    <a:p>
                      <a:pPr marL="285750" indent="-285750">
                        <a:buFont typeface="Arial" pitchFamily="34" charset="0"/>
                        <a:buChar char="•"/>
                      </a:pPr>
                      <a:r>
                        <a:rPr lang="en-US" sz="1400" dirty="0" smtClean="0"/>
                        <a:t>Spend as much time as possible in classrooms</a:t>
                      </a:r>
                    </a:p>
                    <a:p>
                      <a:pPr marL="285750" indent="-285750">
                        <a:buFont typeface="Arial" pitchFamily="34" charset="0"/>
                        <a:buChar char="•"/>
                      </a:pPr>
                      <a:r>
                        <a:rPr lang="en-US" sz="1400" dirty="0" smtClean="0"/>
                        <a:t>Engage in growth-producing conversations with teachers; build teacher capacity &amp; hold them accountable</a:t>
                      </a:r>
                    </a:p>
                    <a:p>
                      <a:pPr marL="285750" indent="-285750">
                        <a:buFont typeface="Arial" pitchFamily="34" charset="0"/>
                        <a:buChar char="•"/>
                      </a:pPr>
                      <a:r>
                        <a:rPr lang="en-US" sz="1400" dirty="0" smtClean="0"/>
                        <a:t>Foster systems for test-in-hand analysis of interim assessment data</a:t>
                      </a:r>
                      <a:endParaRPr lang="en-US" sz="1400" dirty="0"/>
                    </a:p>
                  </a:txBody>
                  <a:tcPr/>
                </a:tc>
              </a:tr>
            </a:tbl>
          </a:graphicData>
        </a:graphic>
      </p:graphicFrame>
      <p:sp>
        <p:nvSpPr>
          <p:cNvPr id="3" name="Rounded Rectangle 2"/>
          <p:cNvSpPr/>
          <p:nvPr/>
        </p:nvSpPr>
        <p:spPr>
          <a:xfrm>
            <a:off x="3562350" y="2057400"/>
            <a:ext cx="2209800" cy="895350"/>
          </a:xfrm>
          <a:prstGeom prst="roundRect">
            <a:avLst/>
          </a:prstGeom>
          <a:solidFill>
            <a:srgbClr val="008FC5">
              <a:alpha val="2509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20533986">
            <a:off x="457202" y="3076575"/>
            <a:ext cx="8020050" cy="923330"/>
          </a:xfrm>
          <a:prstGeom prst="rect">
            <a:avLst/>
          </a:prstGeom>
          <a:noFill/>
        </p:spPr>
        <p:txBody>
          <a:bodyPr wrap="square" rtlCol="0">
            <a:spAutoFit/>
          </a:bodyPr>
          <a:lstStyle/>
          <a:p>
            <a:pPr algn="ctr"/>
            <a:r>
              <a:rPr lang="en-US" sz="5400" dirty="0" smtClean="0">
                <a:solidFill>
                  <a:srgbClr val="FFFF00"/>
                </a:solidFill>
                <a:latin typeface="Stencil" pitchFamily="82" charset="0"/>
              </a:rPr>
              <a:t>WHAT DO YOU THINK?</a:t>
            </a:r>
            <a:endParaRPr lang="en-US" sz="5400" dirty="0">
              <a:solidFill>
                <a:srgbClr val="FFFF00"/>
              </a:solidFill>
              <a:latin typeface="Stencil" pitchFamily="82" charset="0"/>
            </a:endParaRPr>
          </a:p>
        </p:txBody>
      </p:sp>
    </p:spTree>
    <p:extLst>
      <p:ext uri="{BB962C8B-B14F-4D97-AF65-F5344CB8AC3E}">
        <p14:creationId xmlns:p14="http://schemas.microsoft.com/office/powerpoint/2010/main" val="255618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99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Value-Added Update</a:t>
            </a:r>
            <a:endParaRPr lang="en-US" dirty="0"/>
          </a:p>
        </p:txBody>
      </p:sp>
    </p:spTree>
    <p:extLst>
      <p:ext uri="{BB962C8B-B14F-4D97-AF65-F5344CB8AC3E}">
        <p14:creationId xmlns:p14="http://schemas.microsoft.com/office/powerpoint/2010/main" val="1408439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5173</TotalTime>
  <Words>1775</Words>
  <Application>Microsoft Office PowerPoint</Application>
  <PresentationFormat>On-screen Show (4:3)</PresentationFormat>
  <Paragraphs>256</Paragraphs>
  <Slides>53</Slides>
  <Notes>19</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IS_template</vt:lpstr>
      <vt:lpstr>Lead Evaluator Training</vt:lpstr>
      <vt:lpstr>Agenda</vt:lpstr>
      <vt:lpstr>Lead Evaluator Training</vt:lpstr>
      <vt:lpstr>Lead Evaluator Training</vt:lpstr>
      <vt:lpstr>Lead Evaluator Training</vt:lpstr>
      <vt:lpstr>Leadership for Readiness</vt:lpstr>
      <vt:lpstr>Leadership for Readiness</vt:lpstr>
      <vt:lpstr>PowerPoint Presentation</vt:lpstr>
      <vt:lpstr>Value-Added Update</vt:lpstr>
      <vt:lpstr>Value-Added, or Not?</vt:lpstr>
      <vt:lpstr>Mini-lesson: 21st Century Skills</vt:lpstr>
      <vt:lpstr>PowerPoint Presentation</vt:lpstr>
      <vt:lpstr>21C Scavenger Hunt</vt:lpstr>
      <vt:lpstr>NYS Teaching Standards III.5</vt:lpstr>
      <vt:lpstr>NYS Teaching Standards III.5</vt:lpstr>
      <vt:lpstr>21C Resources</vt:lpstr>
      <vt:lpstr>21C Resources</vt:lpstr>
      <vt:lpstr>21C Resources</vt:lpstr>
      <vt:lpstr>21C Resources</vt:lpstr>
      <vt:lpstr>21C Resources</vt:lpstr>
      <vt:lpstr>21C Resources</vt:lpstr>
      <vt:lpstr>21C Resources</vt:lpstr>
      <vt:lpstr>21C Resources</vt:lpstr>
      <vt:lpstr>21C Resources</vt:lpstr>
      <vt:lpstr>21C Resources</vt:lpstr>
      <vt:lpstr>21C Resources</vt:lpstr>
      <vt:lpstr>III.5 Mini-Observation</vt:lpstr>
      <vt:lpstr>PowerPoint Presentation</vt:lpstr>
      <vt:lpstr>Evidence Collection and Growth-Producing Feedback</vt:lpstr>
      <vt:lpstr>Evidence Collection</vt:lpstr>
      <vt:lpstr>Evidence Collection</vt:lpstr>
      <vt:lpstr>Evidence Collection</vt:lpstr>
      <vt:lpstr>Growth-Producing Feedback</vt:lpstr>
      <vt:lpstr>Using Scaled Scores in SLOs and LATs</vt:lpstr>
      <vt:lpstr>Problems with Scaled Scores</vt:lpstr>
      <vt:lpstr>Problems with Scaled Scores</vt:lpstr>
      <vt:lpstr>Comparing Scaled Scores</vt:lpstr>
      <vt:lpstr>Low, Mid, High Example</vt:lpstr>
      <vt:lpstr>4x9 Example</vt:lpstr>
      <vt:lpstr>Teacher Improvement Plans</vt:lpstr>
      <vt:lpstr>§30-2.10(a) and (b)</vt:lpstr>
      <vt:lpstr>C17 from Guidance</vt:lpstr>
      <vt:lpstr>C17 from Guidance</vt:lpstr>
      <vt:lpstr>C18 from Guidance</vt:lpstr>
      <vt:lpstr>C18 from Guidance</vt:lpstr>
      <vt:lpstr>C18 from Guidance</vt:lpstr>
      <vt:lpstr>Evidence Based TIPs</vt:lpstr>
      <vt:lpstr>Have a Go!</vt:lpstr>
      <vt:lpstr>Tips for TIPs</vt:lpstr>
      <vt:lpstr>Tips for TIPs</vt:lpstr>
      <vt:lpstr>PowerPoint Presentation</vt:lpstr>
      <vt:lpstr>Looking to 2013-2014</vt:lpstr>
      <vt:lpstr>Looking to 2013-2014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209</cp:revision>
  <cp:lastPrinted>2013-03-22T10:54:25Z</cp:lastPrinted>
  <dcterms:created xsi:type="dcterms:W3CDTF">2012-08-15T11:27:34Z</dcterms:created>
  <dcterms:modified xsi:type="dcterms:W3CDTF">2013-03-22T11:06:26Z</dcterms:modified>
</cp:coreProperties>
</file>