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3" r:id="rId3"/>
    <p:sldId id="350" r:id="rId4"/>
    <p:sldId id="351" r:id="rId5"/>
    <p:sldId id="352" r:id="rId6"/>
    <p:sldId id="308" r:id="rId7"/>
    <p:sldId id="339" r:id="rId8"/>
    <p:sldId id="516" r:id="rId9"/>
    <p:sldId id="481" r:id="rId10"/>
    <p:sldId id="504" r:id="rId11"/>
    <p:sldId id="505" r:id="rId12"/>
    <p:sldId id="506" r:id="rId13"/>
    <p:sldId id="507" r:id="rId14"/>
    <p:sldId id="508" r:id="rId15"/>
    <p:sldId id="509" r:id="rId16"/>
    <p:sldId id="458" r:id="rId17"/>
    <p:sldId id="511" r:id="rId18"/>
    <p:sldId id="512" r:id="rId19"/>
    <p:sldId id="513" r:id="rId20"/>
    <p:sldId id="412" r:id="rId21"/>
    <p:sldId id="406" r:id="rId22"/>
    <p:sldId id="460" r:id="rId23"/>
    <p:sldId id="461" r:id="rId24"/>
    <p:sldId id="462" r:id="rId25"/>
    <p:sldId id="463" r:id="rId26"/>
    <p:sldId id="464" r:id="rId27"/>
    <p:sldId id="417" r:id="rId28"/>
    <p:sldId id="422" r:id="rId29"/>
    <p:sldId id="514" r:id="rId30"/>
    <p:sldId id="515" r:id="rId31"/>
    <p:sldId id="465" r:id="rId32"/>
    <p:sldId id="473" r:id="rId33"/>
    <p:sldId id="467" r:id="rId34"/>
    <p:sldId id="474" r:id="rId35"/>
    <p:sldId id="475" r:id="rId36"/>
    <p:sldId id="510" r:id="rId37"/>
    <p:sldId id="500" r:id="rId38"/>
    <p:sldId id="501" r:id="rId39"/>
    <p:sldId id="502" r:id="rId40"/>
    <p:sldId id="503" r:id="rId4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34" autoAdjust="0"/>
    <p:restoredTop sz="86272" autoAdjust="0"/>
  </p:normalViewPr>
  <p:slideViewPr>
    <p:cSldViewPr snapToGrid="0" snapToObjects="1">
      <p:cViewPr>
        <p:scale>
          <a:sx n="40" d="100"/>
          <a:sy n="40" d="100"/>
        </p:scale>
        <p:origin x="-99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 Ongoing Training</a:t>
            </a:r>
          </a:p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Widget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 Teacher Project (2009) labeled the failure of systems to discriminate among teacher performance as  “the Widget Effect.”</a:t>
            </a:r>
          </a:p>
          <a:p>
            <a:r>
              <a:rPr lang="en-US" dirty="0" smtClean="0"/>
              <a:t>Less than 1% of teachers rated unsatisfactory</a:t>
            </a:r>
          </a:p>
          <a:p>
            <a:r>
              <a:rPr lang="en-US" dirty="0" smtClean="0"/>
              <a:t>But 81% of administrators and 57% of teachers could identify a teacher in their school that was unsatisfactory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Widget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 led to changing evaluation practices</a:t>
            </a:r>
          </a:p>
          <a:p>
            <a:r>
              <a:rPr lang="en-US" dirty="0" smtClean="0"/>
              <a:t>Influenced RTTT requirements</a:t>
            </a:r>
          </a:p>
          <a:p>
            <a:r>
              <a:rPr lang="en-US" dirty="0" smtClean="0"/>
              <a:t>Many states changed their practices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Widget Effect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2.7% rated below satisfactory</a:t>
            </a:r>
          </a:p>
          <a:p>
            <a:r>
              <a:rPr lang="en-US" dirty="0" smtClean="0"/>
              <a:t>Evaluators estimate 27.8% below satisfactory</a:t>
            </a:r>
          </a:p>
          <a:p>
            <a:r>
              <a:rPr lang="en-US" dirty="0" smtClean="0"/>
              <a:t>Evaluators expected fewer unsatisfactory ratings than were deserved going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Widget Effect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inflation:</a:t>
            </a:r>
          </a:p>
          <a:p>
            <a:pPr lvl="1"/>
            <a:r>
              <a:rPr lang="en-US" dirty="0" smtClean="0"/>
              <a:t>Factoring in potential</a:t>
            </a:r>
          </a:p>
          <a:p>
            <a:pPr lvl="1"/>
            <a:r>
              <a:rPr lang="en-US" dirty="0" smtClean="0"/>
              <a:t>Personal discomfort</a:t>
            </a:r>
          </a:p>
          <a:p>
            <a:pPr lvl="1"/>
            <a:r>
              <a:rPr lang="en-US" dirty="0" smtClean="0"/>
              <a:t>It could be worse</a:t>
            </a:r>
          </a:p>
          <a:p>
            <a:pPr lvl="1"/>
            <a:r>
              <a:rPr lang="en-US" dirty="0" smtClean="0"/>
              <a:t>Skewed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Widget Effect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inflation:</a:t>
            </a:r>
          </a:p>
          <a:p>
            <a:pPr lvl="1"/>
            <a:r>
              <a:rPr lang="en-US" dirty="0" smtClean="0"/>
              <a:t>Factoring in potential</a:t>
            </a:r>
          </a:p>
          <a:p>
            <a:pPr lvl="1"/>
            <a:r>
              <a:rPr lang="en-US" dirty="0" smtClean="0"/>
              <a:t>Personal discomfort</a:t>
            </a:r>
          </a:p>
          <a:p>
            <a:pPr lvl="1"/>
            <a:r>
              <a:rPr lang="en-US" dirty="0" smtClean="0"/>
              <a:t>Lack of faith in the overall system</a:t>
            </a:r>
          </a:p>
          <a:p>
            <a:pPr lvl="1"/>
            <a:r>
              <a:rPr lang="en-US" dirty="0" smtClean="0"/>
              <a:t>Disagreement with foundation</a:t>
            </a:r>
          </a:p>
          <a:p>
            <a:pPr lvl="1"/>
            <a:r>
              <a:rPr lang="en-US" dirty="0" smtClean="0"/>
              <a:t>It could be worse</a:t>
            </a:r>
          </a:p>
          <a:p>
            <a:pPr lvl="1"/>
            <a:r>
              <a:rPr lang="en-US" dirty="0" smtClean="0"/>
              <a:t>Skewed district-determined scoring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Widget Effect -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71389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Local Research Project</a:t>
            </a:r>
          </a:p>
          <a:p>
            <a:pPr lvl="1"/>
            <a:r>
              <a:rPr lang="en-US" dirty="0" smtClean="0"/>
              <a:t>Please fill in information about your school or district and leave it behind. </a:t>
            </a:r>
          </a:p>
          <a:p>
            <a:pPr lvl="1"/>
            <a:r>
              <a:rPr lang="en-US" dirty="0" smtClean="0"/>
              <a:t>Anonymous survey</a:t>
            </a:r>
          </a:p>
          <a:p>
            <a:pPr lvl="1"/>
            <a:endParaRPr lang="en-US" dirty="0"/>
          </a:p>
        </p:txBody>
      </p:sp>
      <p:pic>
        <p:nvPicPr>
          <p:cNvPr id="4" name="Picture 3" descr="RevisitingWidgetEffect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8580" r="51378" b="13377"/>
          <a:stretch/>
        </p:blipFill>
        <p:spPr>
          <a:xfrm rot="900000">
            <a:off x="5060730" y="1815544"/>
            <a:ext cx="2869324" cy="3763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97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Three-Minute Pause</a:t>
            </a:r>
            <a:endParaRPr lang="en-US" dirty="0"/>
          </a:p>
        </p:txBody>
      </p:sp>
      <p:pic>
        <p:nvPicPr>
          <p:cNvPr id="2052" name="Picture 4" descr="https://upload.wikimedia.org/wikipedia/commons/5/57/Pause_icon_st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43" y="1654380"/>
            <a:ext cx="3715781" cy="37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Literature:</a:t>
            </a:r>
            <a:br>
              <a:rPr lang="en-US" dirty="0" smtClean="0"/>
            </a:br>
            <a:r>
              <a:rPr lang="en-US" dirty="0" smtClean="0"/>
              <a:t>Smorgasbord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the articles 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one that interests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turns discussing when all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 &amp;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13833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the connection between the different article that your table 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5710" y="3074276"/>
            <a:ext cx="34684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?</a:t>
            </a:r>
            <a:endParaRPr lang="en-US" sz="199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</a:p>
          <a:p>
            <a:r>
              <a:rPr lang="en-US" dirty="0" smtClean="0"/>
              <a:t>Agenda Review	</a:t>
            </a:r>
            <a:endParaRPr lang="en-US" dirty="0"/>
          </a:p>
        </p:txBody>
      </p:sp>
      <p:pic>
        <p:nvPicPr>
          <p:cNvPr id="9218" name="Picture 2" descr="C:\Users\jcraig\AppData\Local\Microsoft\Windows\Temporary Internet Files\Content.IE5\SK5XLSR9\MC90038356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90" flipH="1">
            <a:off x="5453615" y="3729638"/>
            <a:ext cx="2598575" cy="30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ELA Lesson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Watch it (mini)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 evidence, clean it up, sort,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on the provided rubric: </a:t>
            </a:r>
            <a:r>
              <a:rPr lang="en-US" b="1" dirty="0" smtClean="0"/>
              <a:t>Classroom environment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out inter-rater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7" y="365353"/>
            <a:ext cx="873409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IV: Learning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</a:t>
            </a:r>
            <a:r>
              <a:rPr lang="en-US" dirty="0"/>
              <a:t>work with all students to create a dynamic learning </a:t>
            </a:r>
            <a:r>
              <a:rPr lang="en-US" dirty="0" smtClean="0"/>
              <a:t>environment that </a:t>
            </a:r>
            <a:r>
              <a:rPr lang="en-US" dirty="0"/>
              <a:t>supports achievement and growth. </a:t>
            </a:r>
          </a:p>
        </p:txBody>
      </p:sp>
    </p:spTree>
    <p:extLst>
      <p:ext uri="{BB962C8B-B14F-4D97-AF65-F5344CB8AC3E}">
        <p14:creationId xmlns:p14="http://schemas.microsoft.com/office/powerpoint/2010/main" val="31201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 </a:t>
            </a:r>
            <a:r>
              <a:rPr lang="en-US" dirty="0" smtClean="0"/>
              <a:t>IV.1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Teachers create a mutually respectful, safe, and supportive learning </a:t>
            </a:r>
            <a:r>
              <a:rPr lang="en-US" dirty="0" smtClean="0"/>
              <a:t>environment that </a:t>
            </a:r>
            <a:r>
              <a:rPr lang="en-US" dirty="0"/>
              <a:t>is inclusive of every student.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Teachers </a:t>
            </a:r>
            <a:r>
              <a:rPr lang="en-US" dirty="0"/>
              <a:t>are caring and respectful in their interactions with students.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Teachers </a:t>
            </a:r>
            <a:r>
              <a:rPr lang="en-US" dirty="0"/>
              <a:t>embrace student diversity as an asset in the classroom.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Teachers </a:t>
            </a:r>
            <a:r>
              <a:rPr lang="en-US" dirty="0"/>
              <a:t>recognize and reinforce positive interactions </a:t>
            </a:r>
            <a:r>
              <a:rPr lang="en-US" dirty="0" smtClean="0"/>
              <a:t>among students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Teachers </a:t>
            </a:r>
            <a:r>
              <a:rPr lang="en-US" dirty="0"/>
              <a:t>create a climate of acceptance and respect.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Teachers </a:t>
            </a:r>
            <a:r>
              <a:rPr lang="en-US" dirty="0"/>
              <a:t>create an environment where students show responsibility </a:t>
            </a:r>
            <a:r>
              <a:rPr lang="en-US" dirty="0" smtClean="0"/>
              <a:t>to and </a:t>
            </a:r>
            <a:r>
              <a:rPr lang="en-US" dirty="0"/>
              <a:t>for one another. </a:t>
            </a:r>
          </a:p>
        </p:txBody>
      </p:sp>
    </p:spTree>
    <p:extLst>
      <p:ext uri="{BB962C8B-B14F-4D97-AF65-F5344CB8AC3E}">
        <p14:creationId xmlns:p14="http://schemas.microsoft.com/office/powerpoint/2010/main" val="5086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 </a:t>
            </a:r>
            <a:r>
              <a:rPr lang="en-US" dirty="0" smtClean="0"/>
              <a:t>IV.2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449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Teachers create an intellectually challenging and stimulating </a:t>
            </a:r>
            <a:r>
              <a:rPr lang="en-US" sz="2600" dirty="0" smtClean="0"/>
              <a:t>learning environment.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/>
              <a:t>Teachers encourage students to set high standards and </a:t>
            </a:r>
            <a:r>
              <a:rPr lang="en-US" sz="2600" dirty="0" smtClean="0"/>
              <a:t>expectations for </a:t>
            </a:r>
            <a:r>
              <a:rPr lang="en-US" sz="2600" dirty="0"/>
              <a:t>their own performance.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motivate students to initiate their own learning and strive </a:t>
            </a:r>
            <a:r>
              <a:rPr lang="en-US" sz="2600" dirty="0" smtClean="0"/>
              <a:t>to achieve </a:t>
            </a:r>
            <a:r>
              <a:rPr lang="en-US" sz="2600" dirty="0"/>
              <a:t>challenging learning goals.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promote students’ curiosity and enthusiasm for learning.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Students </a:t>
            </a:r>
            <a:r>
              <a:rPr lang="en-US" sz="2600" dirty="0"/>
              <a:t>are actively engaged in learning.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Students </a:t>
            </a:r>
            <a:r>
              <a:rPr lang="en-US" sz="2600" dirty="0"/>
              <a:t>openly express their </a:t>
            </a:r>
            <a:r>
              <a:rPr lang="en-US" sz="2600" dirty="0" smtClean="0"/>
              <a:t>ideas.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Students </a:t>
            </a:r>
            <a:r>
              <a:rPr lang="en-US" sz="2600" dirty="0"/>
              <a:t>show pride in their work </a:t>
            </a:r>
            <a:r>
              <a:rPr lang="en-US" sz="2600" dirty="0" smtClean="0"/>
              <a:t>and accomplishments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87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 </a:t>
            </a:r>
            <a:r>
              <a:rPr lang="en-US" dirty="0" smtClean="0"/>
              <a:t>IV.3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449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Teachers manage the learning environment for the effective operation of the </a:t>
            </a:r>
            <a:r>
              <a:rPr lang="en-US" sz="2600" dirty="0" smtClean="0"/>
              <a:t>classroom.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/>
              <a:t>Teachers establish, communicate, and maintain clear standards </a:t>
            </a:r>
            <a:r>
              <a:rPr lang="en-US" sz="2600" dirty="0" smtClean="0"/>
              <a:t>and expectations </a:t>
            </a:r>
            <a:r>
              <a:rPr lang="en-US" sz="2600" dirty="0"/>
              <a:t>for student behavior.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develop, implement, and adapt routines and procedures </a:t>
            </a:r>
            <a:r>
              <a:rPr lang="en-US" sz="2600" dirty="0" smtClean="0"/>
              <a:t>to manage </a:t>
            </a:r>
            <a:r>
              <a:rPr lang="en-US" sz="2600" dirty="0"/>
              <a:t>activities and transitions.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facilitate instructional groupings to maximize </a:t>
            </a:r>
            <a:r>
              <a:rPr lang="en-US" sz="2600" dirty="0" smtClean="0"/>
              <a:t>student participation</a:t>
            </a:r>
            <a:r>
              <a:rPr lang="en-US" sz="2600" dirty="0"/>
              <a:t>, cooperation, and learning.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Students </a:t>
            </a:r>
            <a:r>
              <a:rPr lang="en-US" sz="2600" dirty="0"/>
              <a:t>exhibit respectful classroom interactions. </a:t>
            </a:r>
          </a:p>
        </p:txBody>
      </p:sp>
    </p:spTree>
    <p:extLst>
      <p:ext uri="{BB962C8B-B14F-4D97-AF65-F5344CB8AC3E}">
        <p14:creationId xmlns:p14="http://schemas.microsoft.com/office/powerpoint/2010/main" val="32293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 </a:t>
            </a:r>
            <a:r>
              <a:rPr lang="en-US" dirty="0" smtClean="0"/>
              <a:t>IV.4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449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Teachers organize and utilize available resources (e.g., physical space, </a:t>
            </a:r>
            <a:r>
              <a:rPr lang="en-US" sz="2600" dirty="0" smtClean="0"/>
              <a:t>time, people</a:t>
            </a:r>
            <a:r>
              <a:rPr lang="en-US" sz="2600" dirty="0"/>
              <a:t>, technology) to create a safe and productive learning environment.</a:t>
            </a:r>
            <a:endParaRPr lang="en-US" sz="2600" dirty="0" smtClean="0"/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/>
              <a:t>Teachers arrange and adapt the physical environment </a:t>
            </a:r>
            <a:r>
              <a:rPr lang="en-US" sz="2600" dirty="0" smtClean="0"/>
              <a:t>to accommodate </a:t>
            </a:r>
            <a:r>
              <a:rPr lang="en-US" sz="2600" dirty="0"/>
              <a:t>individual and group learning needs and to </a:t>
            </a:r>
            <a:r>
              <a:rPr lang="en-US" sz="2600" dirty="0" smtClean="0"/>
              <a:t>celebrate student </a:t>
            </a:r>
            <a:r>
              <a:rPr lang="en-US" sz="2600" dirty="0"/>
              <a:t>accomplishments.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ensure that all students have equitable access to </a:t>
            </a:r>
            <a:r>
              <a:rPr lang="en-US" sz="2600" dirty="0" smtClean="0"/>
              <a:t>available resources </a:t>
            </a:r>
            <a:r>
              <a:rPr lang="en-US" sz="2600" dirty="0"/>
              <a:t>and technologies.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effectively use the services and skills </a:t>
            </a:r>
            <a:r>
              <a:rPr lang="en-US" sz="2600" dirty="0" smtClean="0"/>
              <a:t>of available volunteers and </a:t>
            </a:r>
            <a:r>
              <a:rPr lang="en-US" sz="2600" dirty="0"/>
              <a:t>paraprofessionals.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600" dirty="0" smtClean="0"/>
              <a:t>Teachers </a:t>
            </a:r>
            <a:r>
              <a:rPr lang="en-US" sz="2600" dirty="0"/>
              <a:t>know and implement policies </a:t>
            </a:r>
            <a:r>
              <a:rPr lang="en-US" sz="2600" dirty="0" smtClean="0"/>
              <a:t>and procedures </a:t>
            </a:r>
            <a:r>
              <a:rPr lang="en-US" sz="2600" dirty="0"/>
              <a:t>to </a:t>
            </a:r>
            <a:r>
              <a:rPr lang="en-US" sz="2600" dirty="0" smtClean="0"/>
              <a:t>ensure student </a:t>
            </a:r>
            <a:r>
              <a:rPr lang="en-US" sz="2600" dirty="0"/>
              <a:t>safety. </a:t>
            </a:r>
          </a:p>
        </p:txBody>
      </p:sp>
    </p:spTree>
    <p:extLst>
      <p:ext uri="{BB962C8B-B14F-4D97-AF65-F5344CB8AC3E}">
        <p14:creationId xmlns:p14="http://schemas.microsoft.com/office/powerpoint/2010/main" val="31577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 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85" y="1409972"/>
            <a:ext cx="7078717" cy="48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your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the rubric, decide what you can score (probably not everything)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a score for those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kind of feedback would you provide this teacher?</a:t>
            </a:r>
          </a:p>
          <a:p>
            <a:r>
              <a:rPr lang="en-US" dirty="0" smtClean="0"/>
              <a:t>Discuss at your table.</a:t>
            </a:r>
          </a:p>
          <a:p>
            <a:r>
              <a:rPr lang="en-US" dirty="0" smtClean="0"/>
              <a:t>Plan, especially, your opening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Nine</a:t>
            </a:r>
            <a:r>
              <a:rPr lang="en-US" b="1" dirty="0" smtClean="0">
                <a:latin typeface="Arial"/>
                <a:cs typeface="Arial"/>
              </a:rPr>
              <a:t> Required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016" y="1777624"/>
            <a:ext cx="41011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703926" y="1779895"/>
            <a:ext cx="4101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Student Growth Percentile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of assessment tools the district employs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a connection between the conversation you want to have with the teacher and one (or more) of the articles we read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216133">
            <a:off x="1497725" y="2184309"/>
            <a:ext cx="629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tencil" panose="040409050D0802020404" pitchFamily="82" charset="0"/>
              </a:rPr>
              <a:t>TRANSITION</a:t>
            </a:r>
            <a:endParaRPr lang="en-US" sz="8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16133">
            <a:off x="1497725" y="2184309"/>
            <a:ext cx="629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tencil" panose="040409050D0802020404" pitchFamily="82" charset="0"/>
              </a:rPr>
              <a:t>TRANSITION</a:t>
            </a:r>
            <a:endParaRPr lang="en-US" sz="8000" dirty="0">
              <a:latin typeface="Stencil" panose="040409050D0802020404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SLO scoring conversion</a:t>
            </a:r>
          </a:p>
          <a:p>
            <a:r>
              <a:rPr lang="en-US" dirty="0" smtClean="0"/>
              <a:t>LAT scoring conversion</a:t>
            </a:r>
          </a:p>
          <a:p>
            <a:r>
              <a:rPr lang="en-US" dirty="0" smtClean="0"/>
              <a:t>Rubric scaling to 60 points</a:t>
            </a:r>
          </a:p>
          <a:p>
            <a:r>
              <a:rPr lang="en-US" dirty="0" smtClean="0"/>
              <a:t>Total Score &gt; HEDI scale</a:t>
            </a:r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PD recommendations</a:t>
            </a:r>
          </a:p>
          <a:p>
            <a:r>
              <a:rPr lang="en-US" dirty="0" smtClean="0"/>
              <a:t>Improvement Plan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in Transition</a:t>
            </a:r>
            <a:endParaRPr lang="en-US" dirty="0"/>
          </a:p>
        </p:txBody>
      </p:sp>
      <p:pic>
        <p:nvPicPr>
          <p:cNvPr id="5" name="Picture 4" descr="SummativeWorksheetTRANSITION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21642" r="25345" b="13662"/>
          <a:stretch/>
        </p:blipFill>
        <p:spPr>
          <a:xfrm>
            <a:off x="1860330" y="1618714"/>
            <a:ext cx="5699895" cy="4572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9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 in Transition</a:t>
            </a:r>
            <a:endParaRPr lang="en-US" dirty="0"/>
          </a:p>
        </p:txBody>
      </p:sp>
      <p:pic>
        <p:nvPicPr>
          <p:cNvPr id="3" name="Picture 2" descr="SummativeWorksheetTRANSITION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t="19647" r="26034" b="6252"/>
          <a:stretch/>
        </p:blipFill>
        <p:spPr>
          <a:xfrm>
            <a:off x="2254455" y="1545013"/>
            <a:ext cx="4624753" cy="4572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45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Transition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classroom teacher</a:t>
            </a:r>
          </a:p>
          <a:p>
            <a:r>
              <a:rPr lang="en-US" dirty="0" smtClean="0"/>
              <a:t>Combined ELA and math  growth score from state 13 pts</a:t>
            </a:r>
          </a:p>
          <a:p>
            <a:r>
              <a:rPr lang="en-US" dirty="0" smtClean="0"/>
              <a:t>For LAT, 2/3 of students met the target on the 4</a:t>
            </a:r>
            <a:r>
              <a:rPr lang="en-US" baseline="30000" dirty="0" smtClean="0"/>
              <a:t>th</a:t>
            </a:r>
            <a:r>
              <a:rPr lang="en-US" dirty="0" smtClean="0"/>
              <a:t> grade science test</a:t>
            </a:r>
          </a:p>
          <a:p>
            <a:r>
              <a:rPr lang="en-US" dirty="0" smtClean="0"/>
              <a:t>Rubric score of 3.2 translates to 55 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Year One Cohort for New Administrators? Likely?</a:t>
            </a:r>
          </a:p>
          <a:p>
            <a:endParaRPr lang="en-US" dirty="0" smtClean="0"/>
          </a:p>
          <a:p>
            <a:r>
              <a:rPr lang="en-US" dirty="0" smtClean="0"/>
              <a:t>Ongoing Training (need your input)</a:t>
            </a:r>
          </a:p>
          <a:p>
            <a:pPr lvl="1"/>
            <a:r>
              <a:rPr lang="en-US" dirty="0" smtClean="0"/>
              <a:t>Likely 3 sessions</a:t>
            </a:r>
          </a:p>
          <a:p>
            <a:pPr lvl="1"/>
            <a:r>
              <a:rPr lang="en-US" dirty="0" smtClean="0"/>
              <a:t>Timing similar to last year?</a:t>
            </a:r>
          </a:p>
          <a:p>
            <a:pPr lvl="1"/>
            <a:r>
              <a:rPr lang="en-US" dirty="0" smtClean="0"/>
              <a:t>Four repeats to choose from?</a:t>
            </a:r>
          </a:p>
          <a:p>
            <a:pPr lvl="1"/>
            <a:r>
              <a:rPr lang="en-US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02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note paper, write a quick letter to Jeff about what you would like to see included in or changed for</a:t>
            </a:r>
            <a:br>
              <a:rPr lang="en-US" dirty="0" smtClean="0"/>
            </a:br>
            <a:r>
              <a:rPr lang="en-US" dirty="0" smtClean="0"/>
              <a:t>Lead Evaluator Training,</a:t>
            </a:r>
            <a:br>
              <a:rPr lang="en-US" dirty="0" smtClean="0"/>
            </a:br>
            <a:r>
              <a:rPr lang="en-US" i="1" u="sng" dirty="0" smtClean="0"/>
              <a:t>NEXT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it at your table.</a:t>
            </a:r>
          </a:p>
        </p:txBody>
      </p:sp>
      <p:grpSp>
        <p:nvGrpSpPr>
          <p:cNvPr id="6" name="Group 5"/>
          <p:cNvGrpSpPr/>
          <p:nvPr/>
        </p:nvGrpSpPr>
        <p:grpSpPr>
          <a:xfrm rot="274025">
            <a:off x="5107216" y="2954863"/>
            <a:ext cx="3439512" cy="3655391"/>
            <a:chOff x="5247288" y="2671804"/>
            <a:chExt cx="3439512" cy="3655391"/>
          </a:xfrm>
        </p:grpSpPr>
        <p:sp>
          <p:nvSpPr>
            <p:cNvPr id="4" name="Rectangle 3"/>
            <p:cNvSpPr/>
            <p:nvPr/>
          </p:nvSpPr>
          <p:spPr>
            <a:xfrm rot="5400000">
              <a:off x="5139348" y="2779744"/>
              <a:ext cx="3655391" cy="34395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21407139">
              <a:off x="5463318" y="2896046"/>
              <a:ext cx="152928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latin typeface="Bradley Hand ITC" panose="03070402050302030203" pitchFamily="66" charset="0"/>
                </a:rPr>
                <a:t>Dear Jeff:</a:t>
              </a:r>
              <a:endParaRPr lang="en-US" sz="2400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Nine Required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312" y="1736680"/>
            <a:ext cx="3978322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13109" y="1742367"/>
            <a:ext cx="39783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and use of State-approved locally selected measures of student growth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Scoring methodology used by the state and the district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Specific considerations in evaluating teachers and principals of ELLs and students with disabilities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next year!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Our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Managing the APPR (especially in d)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Connecting it to Learning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8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45511"/>
          </a:xfrm>
        </p:spPr>
        <p:txBody>
          <a:bodyPr>
            <a:normAutofit/>
          </a:bodyPr>
          <a:lstStyle/>
          <a:p>
            <a:r>
              <a:rPr lang="en-US" dirty="0" smtClean="0"/>
              <a:t>Transition: §3012-c </a:t>
            </a:r>
            <a:r>
              <a:rPr lang="en-US" dirty="0"/>
              <a:t>and </a:t>
            </a:r>
            <a:r>
              <a:rPr lang="en-US" dirty="0" smtClean="0"/>
              <a:t>§3012-d</a:t>
            </a:r>
          </a:p>
          <a:p>
            <a:r>
              <a:rPr lang="en-US" dirty="0" smtClean="0"/>
              <a:t>Research: Widget Effect</a:t>
            </a:r>
          </a:p>
          <a:p>
            <a:r>
              <a:rPr lang="en-US" dirty="0" smtClean="0"/>
              <a:t>Literature: Smorgasbord</a:t>
            </a:r>
          </a:p>
          <a:p>
            <a:r>
              <a:rPr lang="en-US" dirty="0" smtClean="0"/>
              <a:t>Evidence Collection &amp; Scoring (with feedback)</a:t>
            </a:r>
          </a:p>
          <a:p>
            <a:r>
              <a:rPr lang="en-US" dirty="0" smtClean="0"/>
              <a:t>Summative Evaluation (in light of the changes)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0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779646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your table, outline what the “transition” means for your teachers, THIS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58776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Worksheet:</a:t>
            </a:r>
          </a:p>
          <a:p>
            <a:r>
              <a:rPr lang="en-US" dirty="0" smtClean="0"/>
              <a:t>Review each of the transition score scenarios. Determine the score(s) and rating(s) for each teacher or principal.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ransitionScenario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8580" r="51552" b="5397"/>
          <a:stretch/>
        </p:blipFill>
        <p:spPr>
          <a:xfrm rot="300541">
            <a:off x="5044966" y="1690916"/>
            <a:ext cx="3216165" cy="4205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0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Research:</a:t>
            </a:r>
            <a:br>
              <a:rPr lang="en-US" dirty="0" smtClean="0"/>
            </a:br>
            <a:r>
              <a:rPr lang="en-US" dirty="0" smtClean="0"/>
              <a:t>Revising the Widget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1114</Words>
  <Application>Microsoft Office PowerPoint</Application>
  <PresentationFormat>On-screen Show (4:3)</PresentationFormat>
  <Paragraphs>179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IS_template</vt:lpstr>
      <vt:lpstr>Lead Evaluator Training</vt:lpstr>
      <vt:lpstr>Welcome to Day 3</vt:lpstr>
      <vt:lpstr>Nine Required Components</vt:lpstr>
      <vt:lpstr>Nine Required Components</vt:lpstr>
      <vt:lpstr>Our Components</vt:lpstr>
      <vt:lpstr>Agenda</vt:lpstr>
      <vt:lpstr>Warm Up Activity</vt:lpstr>
      <vt:lpstr>Warm Up Activity</vt:lpstr>
      <vt:lpstr>Research: Revising the Widget Effect</vt:lpstr>
      <vt:lpstr>The Widget Effect</vt:lpstr>
      <vt:lpstr>The Widget Effect</vt:lpstr>
      <vt:lpstr>The Widget Effect - REVISITED</vt:lpstr>
      <vt:lpstr>The Widget Effect - REVISITED</vt:lpstr>
      <vt:lpstr>The Widget Effect - REVISITED</vt:lpstr>
      <vt:lpstr>The Widget Effect - REVISITED</vt:lpstr>
      <vt:lpstr>Three-Minute Pause</vt:lpstr>
      <vt:lpstr>Literature: Smorgasbord</vt:lpstr>
      <vt:lpstr>Article Read &amp; Share</vt:lpstr>
      <vt:lpstr>Article Read &amp; Share</vt:lpstr>
      <vt:lpstr>Evidence Collection Practice</vt:lpstr>
      <vt:lpstr>Evidence Collection Practice</vt:lpstr>
      <vt:lpstr>Standard IV: Learning Environment</vt:lpstr>
      <vt:lpstr>Element IV.1</vt:lpstr>
      <vt:lpstr>Element IV.2</vt:lpstr>
      <vt:lpstr>Element IV.3</vt:lpstr>
      <vt:lpstr>Element IV.4</vt:lpstr>
      <vt:lpstr>Evidence Collection Practice</vt:lpstr>
      <vt:lpstr>Scoring</vt:lpstr>
      <vt:lpstr>Feedback</vt:lpstr>
      <vt:lpstr>Connect Back</vt:lpstr>
      <vt:lpstr>Preparing for the Summative Evaluation</vt:lpstr>
      <vt:lpstr>Preparing for the Summative Evaluation</vt:lpstr>
      <vt:lpstr>Summative Evaluation</vt:lpstr>
      <vt:lpstr>C in Transition</vt:lpstr>
      <vt:lpstr>D in Transition</vt:lpstr>
      <vt:lpstr>One Last Transition Practice</vt:lpstr>
      <vt:lpstr>Closure Activity</vt:lpstr>
      <vt:lpstr>Next Year</vt:lpstr>
      <vt:lpstr>Closure: Next Year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195</cp:revision>
  <cp:lastPrinted>2014-11-03T17:01:35Z</cp:lastPrinted>
  <dcterms:created xsi:type="dcterms:W3CDTF">2012-08-15T11:27:34Z</dcterms:created>
  <dcterms:modified xsi:type="dcterms:W3CDTF">2016-03-21T14:51:37Z</dcterms:modified>
</cp:coreProperties>
</file>