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3" r:id="rId3"/>
    <p:sldId id="305" r:id="rId4"/>
    <p:sldId id="306" r:id="rId5"/>
    <p:sldId id="307" r:id="rId6"/>
    <p:sldId id="315" r:id="rId7"/>
    <p:sldId id="337" r:id="rId8"/>
    <p:sldId id="380" r:id="rId9"/>
    <p:sldId id="338" r:id="rId10"/>
    <p:sldId id="379" r:id="rId11"/>
    <p:sldId id="339" r:id="rId12"/>
    <p:sldId id="308" r:id="rId13"/>
    <p:sldId id="322" r:id="rId14"/>
    <p:sldId id="391" r:id="rId15"/>
    <p:sldId id="381" r:id="rId16"/>
    <p:sldId id="382" r:id="rId17"/>
    <p:sldId id="383" r:id="rId18"/>
    <p:sldId id="384" r:id="rId19"/>
    <p:sldId id="350" r:id="rId20"/>
    <p:sldId id="310" r:id="rId21"/>
    <p:sldId id="316" r:id="rId22"/>
    <p:sldId id="359" r:id="rId23"/>
    <p:sldId id="355" r:id="rId24"/>
    <p:sldId id="356" r:id="rId25"/>
    <p:sldId id="357" r:id="rId26"/>
    <p:sldId id="371" r:id="rId27"/>
    <p:sldId id="370" r:id="rId28"/>
    <p:sldId id="385" r:id="rId29"/>
    <p:sldId id="386" r:id="rId30"/>
    <p:sldId id="388" r:id="rId31"/>
    <p:sldId id="389" r:id="rId32"/>
    <p:sldId id="387" r:id="rId33"/>
    <p:sldId id="376" r:id="rId34"/>
    <p:sldId id="363" r:id="rId35"/>
    <p:sldId id="366" r:id="rId36"/>
    <p:sldId id="364" r:id="rId37"/>
    <p:sldId id="390" r:id="rId38"/>
    <p:sldId id="368" r:id="rId39"/>
    <p:sldId id="346" r:id="rId40"/>
    <p:sldId id="375" r:id="rId41"/>
    <p:sldId id="334" r:id="rId4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04" autoAdjust="0"/>
    <p:restoredTop sz="99824" autoAdjust="0"/>
  </p:normalViewPr>
  <p:slideViewPr>
    <p:cSldViewPr snapToGrid="0" snapToObjects="1">
      <p:cViewPr>
        <p:scale>
          <a:sx n="50" d="100"/>
          <a:sy n="50" d="100"/>
        </p:scale>
        <p:origin x="-1776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Lead%20Evaluator%20Training\Ongoing%202014-2015\Session2sc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Agreement with "True Scores"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Sheet1!$B$12</c:f>
              <c:strCache>
                <c:ptCount val="1"/>
                <c:pt idx="0">
                  <c:v>% of scorers</c:v>
                </c:pt>
              </c:strCache>
            </c:strRef>
          </c:tx>
          <c:invertIfNegative val="0"/>
          <c:val>
            <c:numRef>
              <c:f>Sheet1!$B$13:$B$26</c:f>
              <c:numCache>
                <c:formatCode>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2.2727272727272728E-2</c:v>
                </c:pt>
                <c:pt idx="5">
                  <c:v>9.0909090909090912E-2</c:v>
                </c:pt>
                <c:pt idx="6">
                  <c:v>0.11363636363636363</c:v>
                </c:pt>
                <c:pt idx="7">
                  <c:v>0.11363636363636363</c:v>
                </c:pt>
                <c:pt idx="8">
                  <c:v>0.18181818181818182</c:v>
                </c:pt>
                <c:pt idx="9">
                  <c:v>0.22727272727272727</c:v>
                </c:pt>
                <c:pt idx="10">
                  <c:v>9.0909090909090912E-2</c:v>
                </c:pt>
                <c:pt idx="11">
                  <c:v>9.0909090909090912E-2</c:v>
                </c:pt>
                <c:pt idx="12">
                  <c:v>4.5454545454545456E-2</c:v>
                </c:pt>
                <c:pt idx="13">
                  <c:v>2.2727272727272728E-2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09984"/>
        <c:axId val="141211520"/>
      </c:barChart>
      <c:catAx>
        <c:axId val="141209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41211520"/>
        <c:crosses val="autoZero"/>
        <c:auto val="1"/>
        <c:lblAlgn val="ctr"/>
        <c:lblOffset val="100"/>
        <c:noMultiLvlLbl val="0"/>
      </c:catAx>
      <c:valAx>
        <c:axId val="1412115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1209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3/24/2015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3/24/2015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70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Whether or not your</a:t>
            </a:r>
            <a:r>
              <a:rPr lang="en-US" baseline="0" dirty="0" smtClean="0"/>
              <a:t> APPR plan requires individual end-of-the-year meetings, you should do this with your staff. Use department meetings, grade-level meetings, or faculty meetings.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1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“nine” official goals of Lead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2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language about ongoing Lead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5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goals for Lead</a:t>
            </a:r>
            <a:r>
              <a:rPr lang="en-US" baseline="0" dirty="0" smtClean="0"/>
              <a:t>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goals for Lead</a:t>
            </a:r>
            <a:r>
              <a:rPr lang="en-US" baseline="0" dirty="0" smtClean="0"/>
              <a:t>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2014-2015 Ongoing Training</a:t>
            </a:r>
          </a:p>
          <a:p>
            <a:r>
              <a:rPr lang="en-US" dirty="0" smtClean="0"/>
              <a:t>Day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NYSUT Scorer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a score was off from the “true score:”</a:t>
            </a:r>
          </a:p>
          <a:p>
            <a:r>
              <a:rPr lang="en-US" dirty="0" smtClean="0"/>
              <a:t>10% scored lower</a:t>
            </a:r>
          </a:p>
          <a:p>
            <a:r>
              <a:rPr lang="en-US" dirty="0" smtClean="0"/>
              <a:t>90% scored higher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704">
            <a:off x="367268" y="2031624"/>
            <a:ext cx="8309065" cy="263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7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Mindset</a:t>
            </a:r>
          </a:p>
          <a:p>
            <a:r>
              <a:rPr lang="en-US" dirty="0" smtClean="0"/>
              <a:t>Review of Artifacts</a:t>
            </a:r>
          </a:p>
          <a:p>
            <a:r>
              <a:rPr lang="en-US" dirty="0" smtClean="0"/>
              <a:t>Summative Evaluations</a:t>
            </a:r>
          </a:p>
          <a:p>
            <a:r>
              <a:rPr lang="en-US" dirty="0" smtClean="0"/>
              <a:t>End-of-the-year Meetings</a:t>
            </a:r>
          </a:p>
          <a:p>
            <a:r>
              <a:rPr lang="en-US" dirty="0" smtClean="0"/>
              <a:t>Looking Ahead to Next Year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40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Growth Mindset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Connecting with</a:t>
            </a:r>
            <a:br>
              <a:rPr lang="en-US" dirty="0" smtClean="0"/>
            </a:br>
            <a:r>
              <a:rPr lang="en-US" dirty="0" smtClean="0"/>
              <a:t>Research &amp; 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0025"/>
            <a:ext cx="4762500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9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a recent article about mindset and teachers.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Think about your staff and the things you hear in your school.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some things you could do to foster a Growth Mindset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2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Growth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a recent article about mindset and teachers.</a:t>
            </a:r>
          </a:p>
          <a:p>
            <a:r>
              <a:rPr lang="en-US" dirty="0" smtClean="0"/>
              <a:t>Every few minutes you will be prompted to “say something” about what you’ve read so far to a partner.</a:t>
            </a:r>
          </a:p>
          <a:p>
            <a:r>
              <a:rPr lang="en-US" dirty="0" smtClean="0"/>
              <a:t>This will repeat several times.</a:t>
            </a:r>
          </a:p>
        </p:txBody>
      </p:sp>
    </p:spTree>
    <p:extLst>
      <p:ext uri="{BB962C8B-B14F-4D97-AF65-F5344CB8AC3E}">
        <p14:creationId xmlns:p14="http://schemas.microsoft.com/office/powerpoint/2010/main" val="20355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Growth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 about your staff and the things you hear in your school.</a:t>
            </a:r>
          </a:p>
          <a:p>
            <a:r>
              <a:rPr lang="en-US" dirty="0" smtClean="0"/>
              <a:t>Jot down on either side some of the things you’ve heard in your school about both mindsets (on the back side of the article).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22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Growth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Identify some things you could do to foster a Growth Mindset.</a:t>
            </a:r>
          </a:p>
          <a:p>
            <a:r>
              <a:rPr lang="en-US" dirty="0" smtClean="0"/>
              <a:t>Talk at your table about some of the things you can do.</a:t>
            </a:r>
          </a:p>
          <a:p>
            <a:r>
              <a:rPr lang="en-US" dirty="0" smtClean="0"/>
              <a:t>Record these at the bottom of the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70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Beginning of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Welcome Back!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353"/>
            <a:ext cx="8229600" cy="458316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[re]Orientation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Lead Evaluator Training Background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Agenda Review	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5999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703" y="3835022"/>
            <a:ext cx="70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sym typeface="ZapfDingbats"/>
              </a:rPr>
              <a:t>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691" y="3067857"/>
            <a:ext cx="70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sym typeface="ZapfDingbats"/>
              </a:rPr>
              <a:t>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265590"/>
            <a:ext cx="70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sym typeface="ZapfDingbats"/>
              </a:rPr>
              <a:t>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“Middle” part of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31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927440" y="1625828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84303" y="4311272"/>
            <a:ext cx="70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sym typeface="ZapfDingbats"/>
              </a:rPr>
              <a:t>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4291" y="3544107"/>
            <a:ext cx="70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sym typeface="ZapfDingbats"/>
              </a:rPr>
              <a:t>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2265590"/>
            <a:ext cx="70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sym typeface="ZapfDingbats"/>
              </a:rPr>
              <a:t>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5104" y="5080713"/>
            <a:ext cx="70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sym typeface="ZapfDingbats"/>
              </a:rPr>
              <a:t>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067300" y="3544107"/>
            <a:ext cx="2552700" cy="1008843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End-of-the-Year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31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837601" y="1681194"/>
            <a:ext cx="3247846" cy="81007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 flipH="1">
            <a:off x="3845924" y="2289126"/>
            <a:ext cx="2552700" cy="1008843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 flipH="1">
            <a:off x="3845924" y="3414588"/>
            <a:ext cx="2552700" cy="1008843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 flipH="1">
            <a:off x="3845924" y="4784676"/>
            <a:ext cx="2552700" cy="1008843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391008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xamine some new artifacts. These artifacts are in the “end of the year” section, paper-clipped together. Take a look at them. Talk about them. Use the organizer.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8499" r="54341" b="6033"/>
          <a:stretch/>
        </p:blipFill>
        <p:spPr bwMode="auto">
          <a:xfrm rot="922745">
            <a:off x="4376399" y="2556976"/>
            <a:ext cx="4276447" cy="3149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7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Out: Taking Stock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Taking 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3514299" cy="4525963"/>
          </a:xfrm>
        </p:spPr>
        <p:txBody>
          <a:bodyPr/>
          <a:lstStyle/>
          <a:p>
            <a:r>
              <a:rPr lang="en-US" dirty="0" smtClean="0"/>
              <a:t>Reflect on the progress you have made this year:</a:t>
            </a:r>
          </a:p>
          <a:p>
            <a:endParaRPr lang="en-US" dirty="0"/>
          </a:p>
        </p:txBody>
      </p:sp>
      <p:pic>
        <p:nvPicPr>
          <p:cNvPr id="5" name="Picture 4" descr="TakingStock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4" t="15323" r="23641" b="14428"/>
          <a:stretch/>
        </p:blipFill>
        <p:spPr>
          <a:xfrm>
            <a:off x="4524234" y="1508353"/>
            <a:ext cx="3452884" cy="44484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 rot="20587109">
            <a:off x="552308" y="2526550"/>
            <a:ext cx="79438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LAST YEAR</a:t>
            </a:r>
            <a:endParaRPr lang="en-US" sz="11500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Three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 back on </a:t>
            </a:r>
            <a:r>
              <a:rPr lang="en-US" b="1" i="1" dirty="0" smtClean="0"/>
              <a:t>this year</a:t>
            </a:r>
            <a:r>
              <a:rPr lang="en-US" dirty="0" smtClean="0"/>
              <a:t>. What were the three “biggies” for your school</a:t>
            </a:r>
            <a:br>
              <a:rPr lang="en-US" dirty="0" smtClean="0"/>
            </a:br>
            <a:r>
              <a:rPr lang="en-US" dirty="0" smtClean="0"/>
              <a:t>this year: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Instructional: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Cultural: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</a:t>
            </a:r>
            <a:r>
              <a:rPr lang="en-US" dirty="0" smtClean="0"/>
              <a:t>ther: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19725" r="82000" b="22667"/>
          <a:stretch/>
        </p:blipFill>
        <p:spPr bwMode="auto">
          <a:xfrm rot="586914">
            <a:off x="5886450" y="2462015"/>
            <a:ext cx="2762250" cy="3691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95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Three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ahead to </a:t>
            </a:r>
            <a:r>
              <a:rPr lang="en-US" b="1" i="1" dirty="0" smtClean="0"/>
              <a:t>next year</a:t>
            </a:r>
            <a:r>
              <a:rPr lang="en-US" dirty="0" smtClean="0"/>
              <a:t>. What might be the three “biggies” for your school</a:t>
            </a:r>
            <a:br>
              <a:rPr lang="en-US" dirty="0" smtClean="0"/>
            </a:br>
            <a:r>
              <a:rPr lang="en-US" dirty="0" smtClean="0"/>
              <a:t>this year: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Instructional: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Cultural: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</a:t>
            </a:r>
            <a:r>
              <a:rPr lang="en-US" dirty="0" smtClean="0"/>
              <a:t>ther: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19725" r="82000" b="22667"/>
          <a:stretch/>
        </p:blipFill>
        <p:spPr bwMode="auto">
          <a:xfrm rot="586914">
            <a:off x="5886450" y="2462015"/>
            <a:ext cx="2762250" cy="3691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2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New </a:t>
            </a:r>
            <a:r>
              <a:rPr lang="en-US" dirty="0"/>
              <a:t>York State Teaching Standards and Leadership Standards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Evidence-based </a:t>
            </a:r>
            <a:r>
              <a:rPr lang="en-US" dirty="0"/>
              <a:t>observation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Student Growth Percentile and VA Growth Model data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the State-approved teacher or principal rubrics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any assessment tools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State-approved locally selected measures of student achievement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</a:t>
            </a:r>
            <a:r>
              <a:rPr lang="en-US" dirty="0"/>
              <a:t>of the Statewide Instructional Reporting </a:t>
            </a:r>
            <a:r>
              <a:rPr lang="en-US" dirty="0" smtClean="0"/>
              <a:t>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Scoring </a:t>
            </a:r>
            <a:r>
              <a:rPr lang="en-US" dirty="0"/>
              <a:t>methodology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Specific </a:t>
            </a:r>
            <a:r>
              <a:rPr lang="en-US" dirty="0"/>
              <a:t>considerations in evaluating teachers and principals of ELLs and students with disabilities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11" y="325527"/>
            <a:ext cx="2251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Year 1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Mr. Greenburgh’s summative score for the year. </a:t>
            </a:r>
          </a:p>
          <a:p>
            <a:r>
              <a:rPr lang="en-US" dirty="0" smtClean="0"/>
              <a:t>He received </a:t>
            </a:r>
            <a:r>
              <a:rPr lang="en-US" dirty="0" smtClean="0"/>
              <a:t>a </a:t>
            </a:r>
            <a:r>
              <a:rPr lang="en-US" dirty="0" smtClean="0"/>
              <a:t>“10” for his state growth score.</a:t>
            </a:r>
          </a:p>
          <a:p>
            <a:r>
              <a:rPr lang="en-US" dirty="0" smtClean="0"/>
              <a:t>Use the roster to calculate his LAT score</a:t>
            </a:r>
          </a:p>
          <a:p>
            <a:r>
              <a:rPr lang="en-US" dirty="0" smtClean="0"/>
              <a:t>Use the rubric score summary to determine his 60 points (using the methodology for your district)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20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will be your PD recommendations for Mr. Greenburgh for next year?</a:t>
            </a:r>
          </a:p>
          <a:p>
            <a:r>
              <a:rPr lang="en-US" dirty="0" smtClean="0"/>
              <a:t>Look at his artifacts</a:t>
            </a:r>
          </a:p>
          <a:p>
            <a:r>
              <a:rPr lang="en-US" dirty="0" smtClean="0"/>
              <a:t>Look at his scores from the rubric</a:t>
            </a:r>
          </a:p>
          <a:p>
            <a:r>
              <a:rPr lang="en-US" dirty="0" smtClean="0"/>
              <a:t>Think about your “biggies” for next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91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704">
            <a:off x="367268" y="2031624"/>
            <a:ext cx="8309065" cy="263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5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Folder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Please reorganize the folder: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Beginning of the Year section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Lesson section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 of the year section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Rubric (in order)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37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nd-of-the-Year Meetings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Individual Meetings</a:t>
            </a:r>
          </a:p>
          <a:p>
            <a:r>
              <a:rPr lang="en-US" dirty="0"/>
              <a:t>a</a:t>
            </a:r>
            <a:r>
              <a:rPr lang="en-US" dirty="0" smtClean="0"/>
              <a:t>nd/or</a:t>
            </a:r>
          </a:p>
          <a:p>
            <a:r>
              <a:rPr lang="en-US" dirty="0" smtClean="0"/>
              <a:t>Group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43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Plan (or Map*)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Yes, it is about summative requirements</a:t>
            </a:r>
          </a:p>
          <a:p>
            <a:r>
              <a:rPr lang="en-US" dirty="0" smtClean="0"/>
              <a:t>But it is about more:</a:t>
            </a:r>
          </a:p>
          <a:p>
            <a:pPr lvl="1"/>
            <a:r>
              <a:rPr lang="en-US" dirty="0" smtClean="0"/>
              <a:t>Reflection</a:t>
            </a:r>
          </a:p>
          <a:p>
            <a:pPr lvl="1"/>
            <a:r>
              <a:rPr lang="en-US" dirty="0" smtClean="0"/>
              <a:t>School-wide reflection and progress toward goals</a:t>
            </a:r>
          </a:p>
          <a:p>
            <a:pPr lvl="1"/>
            <a:r>
              <a:rPr lang="en-US" dirty="0" smtClean="0"/>
              <a:t>Setting the stage for next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the Meeting(s)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3155"/>
            <a:ext cx="8229600" cy="4525963"/>
          </a:xfrm>
        </p:spPr>
        <p:txBody>
          <a:bodyPr/>
          <a:lstStyle/>
          <a:p>
            <a:r>
              <a:rPr lang="en-US" dirty="0" smtClean="0"/>
              <a:t>What will your agenda be for the individual or group end-of-the-year meetings?</a:t>
            </a:r>
          </a:p>
          <a:p>
            <a:r>
              <a:rPr lang="en-US" dirty="0" smtClean="0"/>
              <a:t>Recall </a:t>
            </a:r>
            <a:r>
              <a:rPr lang="en-US" smtClean="0"/>
              <a:t>from </a:t>
            </a:r>
            <a:r>
              <a:rPr lang="en-US" smtClean="0"/>
              <a:t>the research </a:t>
            </a:r>
            <a:r>
              <a:rPr lang="en-US" dirty="0" smtClean="0"/>
              <a:t>we looked at last year that teachers report that uncertainty about process and expectations is a source of anxiety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30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the Meeting(s)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3155"/>
            <a:ext cx="4324350" cy="4525963"/>
          </a:xfrm>
        </p:spPr>
        <p:txBody>
          <a:bodyPr/>
          <a:lstStyle/>
          <a:p>
            <a:r>
              <a:rPr lang="en-US" dirty="0" smtClean="0"/>
              <a:t>Take a few moments to jot down what your end-of-the-year meeting agenda might look like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22039" r="76406" b="16222"/>
          <a:stretch/>
        </p:blipFill>
        <p:spPr bwMode="auto">
          <a:xfrm rot="400407">
            <a:off x="4876800" y="1927453"/>
            <a:ext cx="3382969" cy="4149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16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Growth-Producing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4893045"/>
          </a:xfrm>
        </p:spPr>
        <p:txBody>
          <a:bodyPr>
            <a:normAutofit/>
          </a:bodyPr>
          <a:lstStyle/>
          <a:p>
            <a:r>
              <a:rPr lang="en-US" dirty="0" smtClean="0"/>
              <a:t>With your neighbor, plan your conversation with the teacher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875" y="2415654"/>
            <a:ext cx="8096250" cy="371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9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Closure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4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From the Review Room: “Describe </a:t>
            </a:r>
            <a:r>
              <a:rPr lang="en-US" dirty="0"/>
              <a:t>the process by which evaluators will be trained and the process for how the district will certify and re-certify lead evaluators. Describe the process for ensuring inter-rater reliability. Describe the duration and nature of such training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Year One Cohort for New Administrators? Likely?</a:t>
            </a:r>
          </a:p>
          <a:p>
            <a:endParaRPr lang="en-US" dirty="0" smtClean="0"/>
          </a:p>
          <a:p>
            <a:r>
              <a:rPr lang="en-US" dirty="0" smtClean="0"/>
              <a:t>Ongoing Training (need your input)</a:t>
            </a:r>
          </a:p>
          <a:p>
            <a:pPr lvl="1"/>
            <a:r>
              <a:rPr lang="en-US" dirty="0" smtClean="0"/>
              <a:t>Likely 3 sessions</a:t>
            </a:r>
          </a:p>
          <a:p>
            <a:pPr lvl="1"/>
            <a:r>
              <a:rPr lang="en-US" dirty="0" smtClean="0"/>
              <a:t>Timing similar to last year?</a:t>
            </a:r>
          </a:p>
          <a:p>
            <a:pPr lvl="1"/>
            <a:r>
              <a:rPr lang="en-US" dirty="0" smtClean="0"/>
              <a:t>Four repeats to choose from?</a:t>
            </a:r>
          </a:p>
          <a:p>
            <a:pPr lvl="1"/>
            <a:r>
              <a:rPr lang="en-US" dirty="0" smtClean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2660660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Closure: Next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3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 note paper, write a quick letter to Jeff about what you would like to see included in or changed for</a:t>
            </a:r>
            <a:br>
              <a:rPr lang="en-US" dirty="0" smtClean="0"/>
            </a:br>
            <a:r>
              <a:rPr lang="en-US" dirty="0" smtClean="0"/>
              <a:t>Lead Evaluator Training,</a:t>
            </a:r>
            <a:br>
              <a:rPr lang="en-US" dirty="0" smtClean="0"/>
            </a:br>
            <a:r>
              <a:rPr lang="en-US" i="1" u="sng" dirty="0" smtClean="0"/>
              <a:t>NEXT YEAR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Leave it at your table.</a:t>
            </a:r>
          </a:p>
        </p:txBody>
      </p:sp>
      <p:grpSp>
        <p:nvGrpSpPr>
          <p:cNvPr id="6" name="Group 5"/>
          <p:cNvGrpSpPr/>
          <p:nvPr/>
        </p:nvGrpSpPr>
        <p:grpSpPr>
          <a:xfrm rot="274025">
            <a:off x="5107216" y="2954863"/>
            <a:ext cx="3439512" cy="3655391"/>
            <a:chOff x="5247288" y="2671804"/>
            <a:chExt cx="3439512" cy="3655391"/>
          </a:xfrm>
        </p:grpSpPr>
        <p:sp>
          <p:nvSpPr>
            <p:cNvPr id="4" name="Rectangle 3"/>
            <p:cNvSpPr/>
            <p:nvPr/>
          </p:nvSpPr>
          <p:spPr>
            <a:xfrm rot="5400000">
              <a:off x="5139348" y="2779744"/>
              <a:ext cx="3655391" cy="3439512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 rot="21407139">
              <a:off x="5463318" y="2896046"/>
              <a:ext cx="152928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400" b="1" dirty="0" smtClean="0">
                  <a:latin typeface="Bradley Hand ITC" panose="03070402050302030203" pitchFamily="66" charset="0"/>
                </a:rPr>
                <a:t>Dear Jeff:</a:t>
              </a:r>
              <a:endParaRPr lang="en-US" sz="2400" b="1" dirty="0"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97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Continue to collect evidence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collected evidence to rate teachers on a rubric (with feedback)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Manage the new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Employ growth-producing feedback to increase the quality of teaching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Implement </a:t>
            </a:r>
            <a:r>
              <a:rPr lang="en-US" dirty="0"/>
              <a:t>the Reform Agenda (RTTT)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Or, to basically increase the likelihood that all of this can make a difference.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FFT Scorer Distribution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62428" y="3712197"/>
            <a:ext cx="406574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1" y="1827240"/>
            <a:ext cx="7631698" cy="45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3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FFT Scorer </a:t>
            </a:r>
            <a:r>
              <a:rPr lang="en-US" dirty="0"/>
              <a:t>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a score was off from the “true score:”</a:t>
            </a:r>
          </a:p>
          <a:p>
            <a:r>
              <a:rPr lang="en-US" dirty="0"/>
              <a:t>4</a:t>
            </a:r>
            <a:r>
              <a:rPr lang="en-US" dirty="0" smtClean="0"/>
              <a:t>% scored lower</a:t>
            </a:r>
          </a:p>
          <a:p>
            <a:r>
              <a:rPr lang="en-US" dirty="0" smtClean="0"/>
              <a:t>96% scored higher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2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NYSUT Scorer Distribution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956128"/>
              </p:ext>
            </p:extLst>
          </p:nvPr>
        </p:nvGraphicFramePr>
        <p:xfrm>
          <a:off x="800100" y="1620672"/>
          <a:ext cx="731904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4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1071</Words>
  <Application>Microsoft Office PowerPoint</Application>
  <PresentationFormat>On-screen Show (4:3)</PresentationFormat>
  <Paragraphs>201</Paragraphs>
  <Slides>41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IS_template</vt:lpstr>
      <vt:lpstr>Lead Evaluator Training</vt:lpstr>
      <vt:lpstr>Welcome Back!</vt:lpstr>
      <vt:lpstr>Lead Evaluator Training</vt:lpstr>
      <vt:lpstr>Lead Evaluator Training</vt:lpstr>
      <vt:lpstr>Lead Evaluator Training</vt:lpstr>
      <vt:lpstr>Lead Evaluator Training</vt:lpstr>
      <vt:lpstr>FFT Scorer Distribution</vt:lpstr>
      <vt:lpstr>FFT Scorer Distribution</vt:lpstr>
      <vt:lpstr>NYSUT Scorer Distribution</vt:lpstr>
      <vt:lpstr>NYSUT Scorer Distribution</vt:lpstr>
      <vt:lpstr>PowerPoint Presentation</vt:lpstr>
      <vt:lpstr>Agenda</vt:lpstr>
      <vt:lpstr>Growth Mindset</vt:lpstr>
      <vt:lpstr>PowerPoint Presentation</vt:lpstr>
      <vt:lpstr>Growth Mindset</vt:lpstr>
      <vt:lpstr>1. Growth Mindset</vt:lpstr>
      <vt:lpstr>2. Growth Mindset</vt:lpstr>
      <vt:lpstr>3. Growth Mindset</vt:lpstr>
      <vt:lpstr>Beginning of the Year</vt:lpstr>
      <vt:lpstr>The Year at a Glance</vt:lpstr>
      <vt:lpstr>“Middle” part of the Year</vt:lpstr>
      <vt:lpstr>The Year at a Glance</vt:lpstr>
      <vt:lpstr>End-of-the-Year</vt:lpstr>
      <vt:lpstr>The Year at a Glance</vt:lpstr>
      <vt:lpstr>Artifacts</vt:lpstr>
      <vt:lpstr>Time Out: Taking Stock</vt:lpstr>
      <vt:lpstr>Taking Stock</vt:lpstr>
      <vt:lpstr>Top Three Reflections</vt:lpstr>
      <vt:lpstr>Top Three Reflections</vt:lpstr>
      <vt:lpstr>Summative Score</vt:lpstr>
      <vt:lpstr>PD Recommendations</vt:lpstr>
      <vt:lpstr>PowerPoint Presentation</vt:lpstr>
      <vt:lpstr>Folder Organization</vt:lpstr>
      <vt:lpstr>End-of-the-Year Meetings</vt:lpstr>
      <vt:lpstr>Meeting Plan (or Map*)</vt:lpstr>
      <vt:lpstr>Preparing for the Meeting(s)</vt:lpstr>
      <vt:lpstr>Preparing for the Meeting(s)</vt:lpstr>
      <vt:lpstr>Growth-Producing Feedback</vt:lpstr>
      <vt:lpstr>Closure Activity</vt:lpstr>
      <vt:lpstr>Next Year</vt:lpstr>
      <vt:lpstr>Closure: Next Year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ocm boces</cp:lastModifiedBy>
  <cp:revision>153</cp:revision>
  <cp:lastPrinted>2012-09-14T11:38:28Z</cp:lastPrinted>
  <dcterms:created xsi:type="dcterms:W3CDTF">2012-08-15T11:27:34Z</dcterms:created>
  <dcterms:modified xsi:type="dcterms:W3CDTF">2015-03-24T15:01:36Z</dcterms:modified>
</cp:coreProperties>
</file>