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256" r:id="rId2"/>
    <p:sldId id="636" r:id="rId3"/>
    <p:sldId id="637" r:id="rId4"/>
    <p:sldId id="334" r:id="rId5"/>
    <p:sldId id="545" r:id="rId6"/>
    <p:sldId id="546" r:id="rId7"/>
    <p:sldId id="547" r:id="rId8"/>
    <p:sldId id="612" r:id="rId9"/>
    <p:sldId id="514" r:id="rId10"/>
    <p:sldId id="634" r:id="rId11"/>
    <p:sldId id="633" r:id="rId12"/>
    <p:sldId id="567" r:id="rId13"/>
    <p:sldId id="613" r:id="rId14"/>
    <p:sldId id="614" r:id="rId15"/>
    <p:sldId id="615" r:id="rId16"/>
    <p:sldId id="616" r:id="rId17"/>
    <p:sldId id="618" r:id="rId18"/>
    <p:sldId id="619" r:id="rId19"/>
    <p:sldId id="620" r:id="rId20"/>
    <p:sldId id="602" r:id="rId21"/>
    <p:sldId id="432" r:id="rId22"/>
    <p:sldId id="503" r:id="rId23"/>
    <p:sldId id="502" r:id="rId24"/>
    <p:sldId id="504" r:id="rId25"/>
    <p:sldId id="622" r:id="rId26"/>
    <p:sldId id="623" r:id="rId27"/>
    <p:sldId id="624" r:id="rId28"/>
    <p:sldId id="451" r:id="rId29"/>
    <p:sldId id="626" r:id="rId30"/>
    <p:sldId id="625" r:id="rId31"/>
    <p:sldId id="627" r:id="rId32"/>
    <p:sldId id="505" r:id="rId33"/>
    <p:sldId id="476" r:id="rId34"/>
    <p:sldId id="628" r:id="rId35"/>
    <p:sldId id="598" r:id="rId36"/>
    <p:sldId id="621" r:id="rId37"/>
    <p:sldId id="629" r:id="rId38"/>
    <p:sldId id="290" r:id="rId39"/>
    <p:sldId id="631" r:id="rId40"/>
    <p:sldId id="635" r:id="rId41"/>
    <p:sldId id="638" r:id="rId42"/>
  </p:sldIdLst>
  <p:sldSz cx="9144000" cy="6858000" type="screen4x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5C6884"/>
    <a:srgbClr val="008FC5"/>
    <a:srgbClr val="3C538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521" autoAdjust="0"/>
    <p:restoredTop sz="94316" autoAdjust="0"/>
  </p:normalViewPr>
  <p:slideViewPr>
    <p:cSldViewPr snapToGrid="0" snapToObjects="1">
      <p:cViewPr>
        <p:scale>
          <a:sx n="80" d="100"/>
          <a:sy n="80" d="100"/>
        </p:scale>
        <p:origin x="-1800" y="-3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90" d="100"/>
        <a:sy n="90" d="100"/>
      </p:scale>
      <p:origin x="0" y="254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A38FF91-F356-4257-A2DC-E613443E518E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D8C32998-CA15-4AB8-8011-92A0DD0CAA84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157390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8C10734-6372-4F7D-8805-02D36889E1E0}" type="datetimeFigureOut">
              <a:rPr lang="en-US" smtClean="0"/>
              <a:t>1/29/2013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11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15790"/>
            <a:ext cx="5608320" cy="4183380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4820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B81372E6-6513-4A2A-8F9E-C54C1223285A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99952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92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060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5058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16130" indent="-275434"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01738" indent="-220348"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542433" indent="-220348"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1983128" indent="-220348" defTabSz="462118"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423823" indent="-220348" defTabSz="462118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864518" indent="-220348" defTabSz="462118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305213" indent="-220348" defTabSz="462118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745908" indent="-220348" defTabSz="462118" fontAlgn="base">
              <a:spcBef>
                <a:spcPct val="0"/>
              </a:spcBef>
              <a:spcAft>
                <a:spcPct val="0"/>
              </a:spcAft>
              <a:defRPr baseline="-250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fld id="{487D3FF0-98C2-4DB0-B620-13EFE9CC5482}" type="slidenum">
              <a:rPr lang="en-US" smtClean="0"/>
              <a:pPr/>
              <a:t>12</a:t>
            </a:fld>
            <a:endParaRPr lang="en-US" dirty="0" smtClean="0"/>
          </a:p>
        </p:txBody>
      </p:sp>
      <p:sp>
        <p:nvSpPr>
          <p:cNvPr id="45059" name="Notes Placeholder 4"/>
          <p:cNvSpPr>
            <a:spLocks noGrp="1"/>
          </p:cNvSpPr>
          <p:nvPr>
            <p:ph type="body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dirty="0" smtClean="0">
              <a:latin typeface="Calibri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3513673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1847003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2258312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en-US" dirty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29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200871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021222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993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29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lnSpc>
                <a:spcPct val="70000"/>
              </a:lnSpc>
              <a:spcBef>
                <a:spcPct val="0"/>
              </a:spcBef>
            </a:pPr>
            <a:endParaRPr lang="en-US" sz="1000" b="1" dirty="0"/>
          </a:p>
        </p:txBody>
      </p:sp>
      <p:sp>
        <p:nvSpPr>
          <p:cNvPr id="2129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2E7EFCB-D619-44C0-850C-F79AB83EBC1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873457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39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6591072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5292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Review the agenda.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531485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These</a:t>
            </a:r>
            <a:r>
              <a:rPr lang="en-US" baseline="0" dirty="0" smtClean="0"/>
              <a:t> are the “nine” official goals of Lead Evaluator Training.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32625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mtClean="0"/>
              <a:t>This is where ongoing</a:t>
            </a:r>
            <a:r>
              <a:rPr lang="en-US" baseline="0" smtClean="0"/>
              <a:t> training is mentioned in the Review Room.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3425179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Training, in addition to the required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Our local goals for Lead</a:t>
            </a:r>
            <a:r>
              <a:rPr lang="en-US" baseline="0" dirty="0" smtClean="0"/>
              <a:t> Evaluator Training, in addition to the required components.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862576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1372E6-6513-4A2A-8F9E-C54C1223285A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219806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PP_Main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767565"/>
            <a:ext cx="7772400" cy="1470025"/>
          </a:xfrm>
        </p:spPr>
        <p:txBody>
          <a:bodyPr>
            <a:normAutofit/>
          </a:bodyPr>
          <a:lstStyle>
            <a:lvl1pPr>
              <a:defRPr sz="4400" b="1" i="0" cap="none" spc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"/>
                <a:cs typeface="Arial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2334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21765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781630"/>
            <a:ext cx="8229600" cy="4525963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109921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6068"/>
            <a:ext cx="20574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6068"/>
            <a:ext cx="6019800" cy="5851525"/>
          </a:xfrm>
        </p:spPr>
        <p:txBody>
          <a:bodyPr vert="eaVert"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25251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4525963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  <a:lvl2pPr>
              <a:defRPr>
                <a:latin typeface="Arial" pitchFamily="34" charset="0"/>
                <a:cs typeface="Arial" pitchFamily="34" charset="0"/>
              </a:defRPr>
            </a:lvl2pPr>
            <a:lvl3pPr>
              <a:defRPr>
                <a:latin typeface="Arial" pitchFamily="34" charset="0"/>
                <a:cs typeface="Arial" pitchFamily="34" charset="0"/>
              </a:defRPr>
            </a:lvl3pPr>
            <a:lvl4pPr>
              <a:defRPr>
                <a:latin typeface="Arial" pitchFamily="34" charset="0"/>
                <a:cs typeface="Arial" pitchFamily="34" charset="0"/>
              </a:defRPr>
            </a:lvl4pPr>
            <a:lvl5pPr>
              <a:defRPr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218180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903578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90915"/>
            <a:ext cx="4038600" cy="4525963"/>
          </a:xfrm>
        </p:spPr>
        <p:txBody>
          <a:bodyPr/>
          <a:lstStyle>
            <a:lvl1pPr>
              <a:defRPr sz="2800">
                <a:latin typeface="Arial" pitchFamily="34" charset="0"/>
                <a:cs typeface="Arial" pitchFamily="34" charset="0"/>
              </a:defRPr>
            </a:lvl1pPr>
            <a:lvl2pPr>
              <a:defRPr sz="2400">
                <a:latin typeface="Arial" pitchFamily="34" charset="0"/>
                <a:cs typeface="Arial" pitchFamily="34" charset="0"/>
              </a:defRPr>
            </a:lvl2pPr>
            <a:lvl3pPr>
              <a:defRPr sz="2000">
                <a:latin typeface="Arial" pitchFamily="34" charset="0"/>
                <a:cs typeface="Arial" pitchFamily="34" charset="0"/>
              </a:defRPr>
            </a:lvl3pPr>
            <a:lvl4pPr>
              <a:defRPr sz="1800">
                <a:latin typeface="Arial" pitchFamily="34" charset="0"/>
                <a:cs typeface="Arial" pitchFamily="34" charset="0"/>
              </a:defRPr>
            </a:lvl4pPr>
            <a:lvl5pPr>
              <a:defRPr sz="1800">
                <a:latin typeface="Arial" pitchFamily="34" charset="0"/>
                <a:cs typeface="Arial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64134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25828"/>
            <a:ext cx="4040188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374448"/>
            <a:ext cx="4040188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25828"/>
            <a:ext cx="4041775" cy="639762"/>
          </a:xfrm>
        </p:spPr>
        <p:txBody>
          <a:bodyPr anchor="b"/>
          <a:lstStyle>
            <a:lvl1pPr marL="0" indent="0">
              <a:buNone/>
              <a:defRPr sz="2400" b="1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56305"/>
            <a:ext cx="4041775" cy="3951288"/>
          </a:xfrm>
        </p:spPr>
        <p:txBody>
          <a:bodyPr/>
          <a:lstStyle>
            <a:lvl1pPr>
              <a:defRPr sz="2400">
                <a:latin typeface="Arial" pitchFamily="34" charset="0"/>
                <a:cs typeface="Arial" pitchFamily="34" charset="0"/>
              </a:defRPr>
            </a:lvl1pPr>
            <a:lvl2pPr>
              <a:defRPr sz="2000">
                <a:latin typeface="Arial" pitchFamily="34" charset="0"/>
                <a:cs typeface="Arial" pitchFamily="34" charset="0"/>
              </a:defRPr>
            </a:lvl2pPr>
            <a:lvl3pPr>
              <a:defRPr sz="1800">
                <a:latin typeface="Arial" pitchFamily="34" charset="0"/>
                <a:cs typeface="Arial" pitchFamily="34" charset="0"/>
              </a:defRPr>
            </a:lvl3pPr>
            <a:lvl4pPr>
              <a:defRPr sz="1600">
                <a:latin typeface="Arial" pitchFamily="34" charset="0"/>
                <a:cs typeface="Arial" pitchFamily="34" charset="0"/>
              </a:defRPr>
            </a:lvl4pPr>
            <a:lvl5pPr>
              <a:defRPr sz="1600">
                <a:latin typeface="Arial" pitchFamily="34" charset="0"/>
                <a:cs typeface="Arial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46164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65353"/>
            <a:ext cx="8229600" cy="1143000"/>
          </a:xfrm>
        </p:spPr>
        <p:txBody>
          <a:bodyPr/>
          <a:lstStyle>
            <a:lvl1pPr>
              <a:defRPr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50233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51679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4480"/>
            <a:ext cx="3008313" cy="1162050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454480"/>
            <a:ext cx="5111750" cy="5853113"/>
          </a:xfrm>
        </p:spPr>
        <p:txBody>
          <a:bodyPr/>
          <a:lstStyle>
            <a:lvl1pPr>
              <a:defRPr sz="3200" b="1">
                <a:latin typeface="Arial" pitchFamily="34" charset="0"/>
                <a:cs typeface="Arial" pitchFamily="34" charset="0"/>
              </a:defRPr>
            </a:lvl1pPr>
            <a:lvl2pPr>
              <a:defRPr sz="2800">
                <a:latin typeface="Arial" pitchFamily="34" charset="0"/>
                <a:cs typeface="Arial" pitchFamily="34" charset="0"/>
              </a:defRPr>
            </a:lvl2pPr>
            <a:lvl3pPr>
              <a:defRPr sz="2400">
                <a:latin typeface="Arial" pitchFamily="34" charset="0"/>
                <a:cs typeface="Arial" pitchFamily="34" charset="0"/>
              </a:defRPr>
            </a:lvl3pPr>
            <a:lvl4pPr>
              <a:defRPr sz="2000">
                <a:latin typeface="Arial" pitchFamily="34" charset="0"/>
                <a:cs typeface="Arial" pitchFamily="34" charset="0"/>
              </a:defRPr>
            </a:lvl4pPr>
            <a:lvl5pPr>
              <a:defRPr sz="2000">
                <a:latin typeface="Arial" pitchFamily="34" charset="0"/>
                <a:cs typeface="Arial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616530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66708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PP_BodyTemplate.jpg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 b="1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latin typeface="Arial" pitchFamily="34" charset="0"/>
                <a:cs typeface="Arial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493488" y="6447391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48977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45606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3487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93488" y="6447065"/>
            <a:ext cx="2133600" cy="365125"/>
          </a:xfrm>
          <a:prstGeom prst="rect">
            <a:avLst/>
          </a:prstGeom>
        </p:spPr>
        <p:txBody>
          <a:bodyPr/>
          <a:lstStyle>
            <a:lvl1pPr algn="l">
              <a:defRPr>
                <a:latin typeface="Arial" pitchFamily="34" charset="0"/>
                <a:cs typeface="Arial" pitchFamily="34" charset="0"/>
              </a:defRPr>
            </a:lvl1pPr>
          </a:lstStyle>
          <a:p>
            <a:fld id="{822ED5C8-A2B1-FE40-BE4F-E1B4E8067D5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65788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 pitchFamily="34" charset="0"/>
          <a:ea typeface="+mn-ea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olleverywhere.com/my/polls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wmf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518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cmboces.org/teacherpage.cfm?teacher=1515" TargetMode="Externa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../Videos/Blockbuster%20Offers%20Glimpse%20Of%20Movie%20Renting%20Past%20-%20YouTube.mp4" TargetMode="Externa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Ongoing</a:t>
            </a:r>
            <a:br>
              <a:rPr lang="en-US" dirty="0" smtClean="0"/>
            </a:br>
            <a:r>
              <a:rPr lang="en-US" dirty="0" smtClean="0"/>
              <a:t>Lead </a:t>
            </a:r>
            <a:r>
              <a:rPr lang="en-US" dirty="0" smtClean="0"/>
              <a:t>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2012-2013</a:t>
            </a:r>
          </a:p>
          <a:p>
            <a:r>
              <a:rPr lang="en-US" dirty="0" smtClean="0"/>
              <a:t>Day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95094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What’s One Thing…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Think of one thing you did that you feel GOOD about in the last two weeks related to Professional Practice (APPR)</a:t>
            </a:r>
          </a:p>
          <a:p>
            <a:r>
              <a:rPr lang="en-US" dirty="0" smtClean="0"/>
              <a:t>See if you can think of something that you didn’t do LAST year</a:t>
            </a:r>
          </a:p>
          <a:p>
            <a:r>
              <a:rPr lang="en-US" dirty="0"/>
              <a:t>Each person takes a turn to share</a:t>
            </a:r>
          </a:p>
          <a:p>
            <a:r>
              <a:rPr lang="en-US" dirty="0" smtClean="0"/>
              <a:t>Go around at your table group</a:t>
            </a:r>
          </a:p>
        </p:txBody>
      </p:sp>
    </p:spTree>
    <p:extLst>
      <p:ext uri="{BB962C8B-B14F-4D97-AF65-F5344CB8AC3E}">
        <p14:creationId xmlns:p14="http://schemas.microsoft.com/office/powerpoint/2010/main" val="31100334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Research</a:t>
            </a:r>
            <a:r>
              <a:rPr lang="en-US" dirty="0"/>
              <a:t> </a:t>
            </a:r>
            <a:r>
              <a:rPr lang="en-US" dirty="0" smtClean="0"/>
              <a:t>Update:</a:t>
            </a:r>
            <a:br>
              <a:rPr lang="en-US" dirty="0" smtClean="0"/>
            </a:br>
            <a:r>
              <a:rPr lang="en-US" dirty="0" smtClean="0"/>
              <a:t>Measures of Effective Teachers</a:t>
            </a:r>
            <a:br>
              <a:rPr lang="en-US" dirty="0" smtClean="0"/>
            </a:br>
            <a:r>
              <a:rPr lang="en-US" dirty="0" smtClean="0"/>
              <a:t>(MET)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5933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7729" y="985838"/>
            <a:ext cx="8229600" cy="600075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en-US" sz="3600" dirty="0" smtClean="0"/>
              <a:t>Measures of Effective Teaching </a:t>
            </a:r>
            <a:endParaRPr lang="en-US" sz="5400" dirty="0"/>
          </a:p>
        </p:txBody>
      </p:sp>
      <p:pic>
        <p:nvPicPr>
          <p:cNvPr id="4403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36875" y="2121470"/>
            <a:ext cx="3282950" cy="3745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74137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Measures of Effective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</a:t>
            </a:r>
            <a:r>
              <a:rPr lang="en-US" dirty="0"/>
              <a:t>research confirmed that, as a group, teachers previously identified as more effective caused students to learn </a:t>
            </a:r>
            <a:r>
              <a:rPr lang="en-US" dirty="0" smtClean="0"/>
              <a:t>more.</a:t>
            </a:r>
          </a:p>
          <a:p>
            <a:r>
              <a:rPr lang="en-US" dirty="0" smtClean="0"/>
              <a:t>Groups </a:t>
            </a:r>
            <a:r>
              <a:rPr lang="en-US" dirty="0"/>
              <a:t>of teachers who had been identified as less effective caused students to learn less</a:t>
            </a:r>
            <a:r>
              <a:rPr lang="en-US" dirty="0" smtClean="0"/>
              <a:t>.</a:t>
            </a:r>
          </a:p>
          <a:p>
            <a:r>
              <a:rPr lang="en-US" dirty="0" smtClean="0"/>
              <a:t>Circular logic warning!!!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09690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Measures of Effective Teaching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dirty="0" smtClean="0"/>
              <a:t>Adding </a:t>
            </a:r>
            <a:r>
              <a:rPr lang="en-US" dirty="0"/>
              <a:t>lessons and observers increases the reliability of classroom observations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Student </a:t>
            </a:r>
            <a:r>
              <a:rPr lang="en-US" dirty="0"/>
              <a:t>perception surveys and classroom observations can provide meaningful feedback to teachers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 smtClean="0"/>
              <a:t>Implementing </a:t>
            </a:r>
            <a:r>
              <a:rPr lang="en-US" dirty="0"/>
              <a:t>specific procedures in evaluation systems can increase trust in the data and the </a:t>
            </a:r>
            <a:r>
              <a:rPr lang="en-US" dirty="0" smtClean="0"/>
              <a:t>results.</a:t>
            </a:r>
          </a:p>
          <a:p>
            <a:r>
              <a:rPr lang="en-US" dirty="0" smtClean="0"/>
              <a:t>Each </a:t>
            </a:r>
            <a:r>
              <a:rPr lang="en-US" dirty="0"/>
              <a:t>measure adds something of </a:t>
            </a:r>
            <a:r>
              <a:rPr lang="en-US" dirty="0" smtClean="0"/>
              <a:t>value.</a:t>
            </a:r>
          </a:p>
          <a:p>
            <a:r>
              <a:rPr lang="en-US" dirty="0" smtClean="0"/>
              <a:t>A </a:t>
            </a:r>
            <a:r>
              <a:rPr lang="en-US" dirty="0"/>
              <a:t>balanced approach is most sensible when assigning weights to form a composite </a:t>
            </a:r>
            <a:r>
              <a:rPr lang="en-US" dirty="0" smtClean="0"/>
              <a:t>measure.</a:t>
            </a:r>
          </a:p>
          <a:p>
            <a:r>
              <a:rPr lang="en-US" dirty="0" smtClean="0"/>
              <a:t>There </a:t>
            </a:r>
            <a:r>
              <a:rPr lang="en-US" dirty="0"/>
              <a:t>is great potential in using video for teacher feedback and for the training and assessment of observers.</a:t>
            </a:r>
          </a:p>
        </p:txBody>
      </p:sp>
    </p:spTree>
    <p:extLst>
      <p:ext uri="{BB962C8B-B14F-4D97-AF65-F5344CB8AC3E}">
        <p14:creationId xmlns:p14="http://schemas.microsoft.com/office/powerpoint/2010/main" val="3273671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528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Watch the mini-observation (Gallegos)</a:t>
            </a:r>
          </a:p>
          <a:p>
            <a:r>
              <a:rPr lang="en-US" dirty="0" smtClean="0"/>
              <a:t>Collect evidence</a:t>
            </a:r>
          </a:p>
          <a:p>
            <a:r>
              <a:rPr lang="en-US" dirty="0" smtClean="0"/>
              <a:t>Focus on environment</a:t>
            </a:r>
          </a:p>
          <a:p>
            <a:pPr lvl="1"/>
            <a:r>
              <a:rPr lang="en-US" dirty="0" smtClean="0"/>
              <a:t>Standard </a:t>
            </a:r>
            <a:r>
              <a:rPr lang="en-US" dirty="0"/>
              <a:t>4</a:t>
            </a:r>
            <a:r>
              <a:rPr lang="en-US" dirty="0" smtClean="0"/>
              <a:t> (Teaching Standards and NYSUT)</a:t>
            </a:r>
          </a:p>
        </p:txBody>
      </p:sp>
      <p:pic>
        <p:nvPicPr>
          <p:cNvPr id="7170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97912" y="4179643"/>
            <a:ext cx="1797876" cy="2492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2165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Evidence Collection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Rate the teacher on Standard IV (NYSUT).</a:t>
            </a:r>
          </a:p>
          <a:p>
            <a:r>
              <a:rPr lang="en-US" dirty="0" smtClean="0"/>
              <a:t>As prompted in </a:t>
            </a:r>
            <a:r>
              <a:rPr lang="en-US" dirty="0" smtClean="0">
                <a:hlinkClick r:id="rId3"/>
              </a:rPr>
              <a:t>polleverywhere</a:t>
            </a:r>
            <a:r>
              <a:rPr lang="en-US" dirty="0" smtClean="0"/>
              <a:t>, text your rating</a:t>
            </a:r>
          </a:p>
          <a:p>
            <a:r>
              <a:rPr lang="en-US" dirty="0" smtClean="0"/>
              <a:t>Where were you, compared to</a:t>
            </a:r>
          </a:p>
          <a:p>
            <a:pPr lvl="1"/>
            <a:r>
              <a:rPr lang="en-US" dirty="0" smtClean="0"/>
              <a:t>Others in the room</a:t>
            </a:r>
            <a:br>
              <a:rPr lang="en-US" dirty="0" smtClean="0"/>
            </a:br>
            <a:r>
              <a:rPr lang="en-US" dirty="0" smtClean="0"/>
              <a:t>(inter-rater agreement)</a:t>
            </a:r>
          </a:p>
          <a:p>
            <a:pPr lvl="1"/>
            <a:r>
              <a:rPr lang="en-US" dirty="0" smtClean="0"/>
              <a:t>The facilitator</a:t>
            </a:r>
            <a:br>
              <a:rPr lang="en-US" dirty="0" smtClean="0"/>
            </a:br>
            <a:r>
              <a:rPr lang="en-US" dirty="0" smtClean="0"/>
              <a:t>(inter-rater reliability)</a:t>
            </a:r>
            <a:endParaRPr lang="en-US" dirty="0"/>
          </a:p>
        </p:txBody>
      </p:sp>
      <p:pic>
        <p:nvPicPr>
          <p:cNvPr id="4" name="Picture 2" descr="C:\Users\jcraig\AppData\Local\Microsoft\Windows\Temporary Internet Files\Content.IE5\A4ZNIRU6\MC900383576[1].wmf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 rot="21283321" flipH="1">
            <a:off x="5681774" y="3829514"/>
            <a:ext cx="2042859" cy="28316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24312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SLOs and</a:t>
            </a:r>
            <a:br>
              <a:rPr lang="en-US" dirty="0" smtClean="0"/>
            </a:br>
            <a:r>
              <a:rPr lang="en-US" dirty="0" smtClean="0"/>
              <a:t>Summative Assessment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20719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944139" y="2119179"/>
            <a:ext cx="3742661" cy="4387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 Summative Resources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6"/>
            <a:ext cx="8229600" cy="447596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Posted at </a:t>
            </a:r>
            <a:r>
              <a:rPr lang="en-US" dirty="0" smtClean="0">
                <a:hlinkClick r:id="rId3"/>
              </a:rPr>
              <a:t>APPR microsite</a:t>
            </a:r>
            <a:r>
              <a:rPr lang="en-US" dirty="0" smtClean="0"/>
              <a:t>:</a:t>
            </a:r>
          </a:p>
          <a:p>
            <a:r>
              <a:rPr lang="en-US" dirty="0" smtClean="0"/>
              <a:t>Checklist</a:t>
            </a:r>
          </a:p>
          <a:p>
            <a:r>
              <a:rPr lang="en-US" dirty="0" smtClean="0"/>
              <a:t>Proctor Attestation</a:t>
            </a:r>
          </a:p>
          <a:p>
            <a:r>
              <a:rPr lang="en-US" dirty="0" smtClean="0"/>
              <a:t>Scorer Attestation</a:t>
            </a:r>
          </a:p>
          <a:p>
            <a:r>
              <a:rPr lang="en-US" dirty="0" smtClean="0"/>
              <a:t>Sample Student Roster</a:t>
            </a:r>
          </a:p>
          <a:p>
            <a:endParaRPr lang="en-US" dirty="0"/>
          </a:p>
          <a:p>
            <a:pPr marL="0" indent="0">
              <a:buNone/>
            </a:pPr>
            <a:r>
              <a:rPr lang="en-US" dirty="0" smtClean="0"/>
              <a:t>Remember: </a:t>
            </a:r>
            <a:r>
              <a:rPr lang="en-US" b="1" dirty="0" smtClean="0"/>
              <a:t>BALANCE!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0293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[always] Aligning </a:t>
            </a:r>
            <a:r>
              <a:rPr lang="en-US" dirty="0" smtClean="0"/>
              <a:t>RTTT</a:t>
            </a:r>
            <a:endParaRPr lang="en-US" dirty="0"/>
          </a:p>
          <a:p>
            <a:r>
              <a:rPr lang="en-US" dirty="0" smtClean="0"/>
              <a:t>Growth and </a:t>
            </a:r>
            <a:r>
              <a:rPr lang="en-US" dirty="0" smtClean="0"/>
              <a:t>Value-Added Update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Readiness and APPR</a:t>
            </a:r>
            <a:endParaRPr lang="en-US" dirty="0"/>
          </a:p>
          <a:p>
            <a:r>
              <a:rPr lang="en-US" dirty="0" smtClean="0"/>
              <a:t>Evidence Collection</a:t>
            </a:r>
          </a:p>
          <a:p>
            <a:r>
              <a:rPr lang="en-US" dirty="0" smtClean="0"/>
              <a:t>Inter-rater agreement and reliability</a:t>
            </a:r>
            <a:endParaRPr lang="en-US" dirty="0"/>
          </a:p>
          <a:p>
            <a:r>
              <a:rPr lang="en-US" dirty="0" smtClean="0"/>
              <a:t>Growth-Producing Feedback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46884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05368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1876926" y="5353050"/>
            <a:ext cx="7000374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800" dirty="0" smtClean="0">
                <a:solidFill>
                  <a:schemeClr val="bg1"/>
                </a:solidFill>
                <a:latin typeface="Arial Rounded MT Bold" pitchFamily="34" charset="0"/>
              </a:rPr>
              <a:t>Quick break</a:t>
            </a:r>
            <a:endParaRPr lang="en-US" sz="88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35507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Preparing for the</a:t>
            </a:r>
            <a:br>
              <a:rPr lang="en-US" dirty="0" smtClean="0"/>
            </a:br>
            <a:r>
              <a:rPr lang="en-US" dirty="0" smtClean="0"/>
              <a:t>Summative Evaluation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6652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://4.bp.blogspot.com/_x4TT_3PuNK8/TUBPBNYETbI/AAAAAAAAArk/EwZPMN-vm7g/s1600/gi-list.gif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834979" y="2806995"/>
            <a:ext cx="4153497" cy="37338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6"/>
            <a:ext cx="8686800" cy="2817290"/>
          </a:xfrm>
        </p:spPr>
        <p:txBody>
          <a:bodyPr/>
          <a:lstStyle/>
          <a:p>
            <a:r>
              <a:rPr lang="en-US" dirty="0" smtClean="0"/>
              <a:t>At your table, generate a list of everything you are going to need to be able to do your summative evaluations and End-of-the-Year Meetings.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1876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Summative Evaluation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686800" cy="4525963"/>
          </a:xfrm>
        </p:spPr>
        <p:txBody>
          <a:bodyPr/>
          <a:lstStyle/>
          <a:p>
            <a:r>
              <a:rPr lang="en-US" dirty="0" smtClean="0"/>
              <a:t>SLO scoring conversion</a:t>
            </a:r>
          </a:p>
          <a:p>
            <a:r>
              <a:rPr lang="en-US" dirty="0" smtClean="0"/>
              <a:t>LAT scoring conversion</a:t>
            </a:r>
          </a:p>
          <a:p>
            <a:r>
              <a:rPr lang="en-US" dirty="0" smtClean="0"/>
              <a:t>Rubric scaling to 60 points</a:t>
            </a:r>
          </a:p>
          <a:p>
            <a:r>
              <a:rPr lang="en-US" dirty="0" smtClean="0"/>
              <a:t>Total Score &gt; HEDI scale</a:t>
            </a:r>
          </a:p>
          <a:p>
            <a:r>
              <a:rPr lang="en-US" dirty="0" smtClean="0"/>
              <a:t>Growth-Producing Feedback</a:t>
            </a:r>
          </a:p>
          <a:p>
            <a:r>
              <a:rPr lang="en-US" dirty="0" smtClean="0"/>
              <a:t>PD recommendations</a:t>
            </a:r>
          </a:p>
          <a:p>
            <a:r>
              <a:rPr lang="en-US" dirty="0" smtClean="0"/>
              <a:t>Improvement Plan Requirements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14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SLO/LAT Scoring Conversion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Figure out the score this teacher would get on her LAT. It is the same process as for an SLO.</a:t>
            </a:r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867400" y="3601669"/>
            <a:ext cx="2819400" cy="2695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576980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Multiple Measures Scoring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Figure out the score this teacher would get on her 60%. Use the final scores provided and your district’s </a:t>
            </a:r>
            <a:r>
              <a:rPr lang="en-US" dirty="0" smtClean="0">
                <a:hlinkClick r:id="rId3"/>
              </a:rPr>
              <a:t>APPR plan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66460" y="3389764"/>
            <a:ext cx="5392479" cy="30610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3471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Summative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would the score be for the teacher?</a:t>
            </a:r>
          </a:p>
          <a:p>
            <a:r>
              <a:rPr lang="en-US" dirty="0" smtClean="0"/>
              <a:t>HEDI?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892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Total Summative Score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professional development would you recommend for this teacher for next year?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70521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62199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Preparing for the</a:t>
            </a:r>
            <a:br>
              <a:rPr lang="en-US" dirty="0"/>
            </a:br>
            <a:r>
              <a:rPr lang="en-US" dirty="0" smtClean="0"/>
              <a:t>End-of-the-Year </a:t>
            </a:r>
            <a:r>
              <a:rPr lang="en-US" dirty="0"/>
              <a:t>Meeting</a:t>
            </a:r>
          </a:p>
        </p:txBody>
      </p:sp>
    </p:spTree>
    <p:extLst>
      <p:ext uri="{BB962C8B-B14F-4D97-AF65-F5344CB8AC3E}">
        <p14:creationId xmlns:p14="http://schemas.microsoft.com/office/powerpoint/2010/main" val="1987554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[always] Aligning </a:t>
            </a:r>
            <a:r>
              <a:rPr lang="en-US" dirty="0" smtClean="0"/>
              <a:t>RTTT</a:t>
            </a:r>
            <a:endParaRPr lang="en-US" dirty="0"/>
          </a:p>
          <a:p>
            <a:r>
              <a:rPr lang="en-US" dirty="0" smtClean="0"/>
              <a:t>Growth and </a:t>
            </a:r>
            <a:r>
              <a:rPr lang="en-US" dirty="0" smtClean="0"/>
              <a:t>Value-Added Update</a:t>
            </a:r>
          </a:p>
          <a:p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Readiness and APPR</a:t>
            </a:r>
            <a:endParaRPr lang="en-US" dirty="0"/>
          </a:p>
          <a:p>
            <a:r>
              <a:rPr lang="en-US" dirty="0" smtClean="0"/>
              <a:t>Evidence Collection</a:t>
            </a:r>
          </a:p>
          <a:p>
            <a:r>
              <a:rPr lang="en-US" dirty="0" smtClean="0"/>
              <a:t>Inter-rater agreement and reliability</a:t>
            </a:r>
            <a:endParaRPr lang="en-US" dirty="0"/>
          </a:p>
          <a:p>
            <a:r>
              <a:rPr lang="en-US" dirty="0" smtClean="0"/>
              <a:t>Growth-Producing Feedback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092529" y="-178130"/>
            <a:ext cx="7184572" cy="77251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9600" dirty="0" smtClean="0">
                <a:solidFill>
                  <a:srgbClr val="FFFF00"/>
                </a:solidFill>
                <a:latin typeface="Stencil" pitchFamily="82" charset="0"/>
              </a:rPr>
              <a:t>x</a:t>
            </a:r>
            <a:endParaRPr lang="en-US" sz="49600" dirty="0">
              <a:solidFill>
                <a:srgbClr val="FFFF00"/>
              </a:solidFill>
              <a:latin typeface="Stencil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160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Meeting Plan (or Map*)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will be your agenda for these meetings?</a:t>
            </a:r>
          </a:p>
          <a:p>
            <a:r>
              <a:rPr lang="en-US" dirty="0" smtClean="0"/>
              <a:t>As a table, make a plan!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647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Improvement Plan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7464056" cy="4525963"/>
          </a:xfrm>
        </p:spPr>
        <p:txBody>
          <a:bodyPr/>
          <a:lstStyle/>
          <a:p>
            <a:r>
              <a:rPr lang="en-US" dirty="0" smtClean="0"/>
              <a:t>What would you want to see in the improvement plan?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7773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Growth-Producing Feedback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23833"/>
            <a:ext cx="8229600" cy="4893045"/>
          </a:xfrm>
        </p:spPr>
        <p:txBody>
          <a:bodyPr>
            <a:normAutofit/>
          </a:bodyPr>
          <a:lstStyle/>
          <a:p>
            <a:r>
              <a:rPr lang="en-US" dirty="0" smtClean="0"/>
              <a:t>With your neighbor, plan your conversation with the teacher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23875" y="2415654"/>
            <a:ext cx="8096250" cy="37136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60137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971" name="Content Placeholder 2"/>
          <p:cNvSpPr txBox="1">
            <a:spLocks/>
          </p:cNvSpPr>
          <p:nvPr/>
        </p:nvSpPr>
        <p:spPr bwMode="auto">
          <a:xfrm>
            <a:off x="771180" y="936435"/>
            <a:ext cx="7788925" cy="3835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spcBef>
                <a:spcPct val="20000"/>
              </a:spcBef>
            </a:pPr>
            <a:endParaRPr lang="en-US" sz="2400" b="1" dirty="0">
              <a:latin typeface="+mn-lt"/>
              <a:ea typeface="ＭＳ Ｐゴシック" pitchFamily="34" charset="-128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667427" y="1710359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543622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Culture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There </a:t>
            </a:r>
            <a:r>
              <a:rPr lang="en-US" i="1" dirty="0" smtClean="0"/>
              <a:t>will</a:t>
            </a:r>
            <a:r>
              <a:rPr lang="en-US" dirty="0" smtClean="0"/>
              <a:t> be an impact on school culture</a:t>
            </a:r>
          </a:p>
          <a:p>
            <a:r>
              <a:rPr lang="en-US" dirty="0" smtClean="0"/>
              <a:t>It may be more pronounced than we have experienced so far</a:t>
            </a:r>
            <a:endParaRPr lang="en-US" dirty="0"/>
          </a:p>
          <a:p>
            <a:endParaRPr lang="en-US" dirty="0"/>
          </a:p>
        </p:txBody>
      </p:sp>
      <p:pic>
        <p:nvPicPr>
          <p:cNvPr id="2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752725" y="3487965"/>
            <a:ext cx="3638550" cy="2728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75855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Culture Reminder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Leadership responsibilities</a:t>
            </a:r>
            <a:endParaRPr lang="en-US" dirty="0"/>
          </a:p>
          <a:p>
            <a:r>
              <a:rPr lang="en-US" dirty="0" smtClean="0"/>
              <a:t>Focus on future, not the romanticized past</a:t>
            </a:r>
            <a:endParaRPr lang="en-US" dirty="0"/>
          </a:p>
        </p:txBody>
      </p:sp>
      <p:pic>
        <p:nvPicPr>
          <p:cNvPr id="4" name="Picture 3" descr="Windows Media Player">
            <a:hlinkClick r:id="rId2" action="ppaction://hlinkfile"/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459241" y="2961886"/>
            <a:ext cx="4294990" cy="3254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06006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Second Half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832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2</a:t>
            </a:r>
            <a:r>
              <a:rPr lang="en-US" baseline="30000" dirty="0" smtClean="0"/>
              <a:t>nd</a:t>
            </a:r>
            <a:r>
              <a:rPr lang="en-US" dirty="0" smtClean="0"/>
              <a:t> Semester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Individually, start to map out your second half of the year. </a:t>
            </a:r>
          </a:p>
          <a:p>
            <a:r>
              <a:rPr lang="en-US" dirty="0" smtClean="0"/>
              <a:t>If you already have a map, use it</a:t>
            </a:r>
          </a:p>
          <a:p>
            <a:r>
              <a:rPr lang="en-US" dirty="0" smtClean="0"/>
              <a:t>Share with your partner and table</a:t>
            </a:r>
          </a:p>
          <a:p>
            <a:endParaRPr lang="en-US" dirty="0" smtClean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83442" y="4118720"/>
            <a:ext cx="3147237" cy="20981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2901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Next Time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610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Agenda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Research Update</a:t>
            </a:r>
            <a:endParaRPr lang="en-US" dirty="0"/>
          </a:p>
          <a:p>
            <a:r>
              <a:rPr lang="en-US" dirty="0"/>
              <a:t>Evidence </a:t>
            </a:r>
            <a:r>
              <a:rPr lang="en-US" dirty="0" smtClean="0"/>
              <a:t>Collection</a:t>
            </a:r>
          </a:p>
          <a:p>
            <a:r>
              <a:rPr lang="en-US" dirty="0" smtClean="0"/>
              <a:t>SLO Summative Help</a:t>
            </a:r>
            <a:endParaRPr lang="en-US" dirty="0"/>
          </a:p>
          <a:p>
            <a:r>
              <a:rPr lang="en-US" dirty="0" smtClean="0"/>
              <a:t>Summative Evaluation</a:t>
            </a:r>
            <a:endParaRPr lang="en-US" dirty="0"/>
          </a:p>
          <a:p>
            <a:r>
              <a:rPr lang="en-US" dirty="0" smtClean="0"/>
              <a:t>Growth-Producing Feedback</a:t>
            </a:r>
          </a:p>
          <a:p>
            <a:r>
              <a:rPr lang="en-US" dirty="0" smtClean="0"/>
              <a:t>The Start of the Second Half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54995" y="888207"/>
            <a:ext cx="47109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EMERGENCY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5079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Final 2012-12 Session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331958" cy="4525963"/>
          </a:xfrm>
        </p:spPr>
        <p:txBody>
          <a:bodyPr/>
          <a:lstStyle/>
          <a:p>
            <a:r>
              <a:rPr lang="en-US" dirty="0" smtClean="0"/>
              <a:t>March </a:t>
            </a:r>
            <a:r>
              <a:rPr lang="en-US" u="sng" dirty="0" smtClean="0"/>
              <a:t>25th</a:t>
            </a:r>
            <a:r>
              <a:rPr lang="en-US" dirty="0" smtClean="0"/>
              <a:t> in Syracuse</a:t>
            </a:r>
          </a:p>
          <a:p>
            <a:r>
              <a:rPr lang="en-US" dirty="0" smtClean="0"/>
              <a:t>March </a:t>
            </a:r>
            <a:r>
              <a:rPr lang="en-US" u="sng" dirty="0" smtClean="0"/>
              <a:t>26th</a:t>
            </a:r>
            <a:r>
              <a:rPr lang="en-US" dirty="0" smtClean="0"/>
              <a:t> in Cortland</a:t>
            </a:r>
          </a:p>
          <a:p>
            <a:endParaRPr lang="en-US" dirty="0"/>
          </a:p>
          <a:p>
            <a:r>
              <a:rPr lang="en-US" dirty="0" smtClean="0"/>
              <a:t>Agenda will include</a:t>
            </a:r>
          </a:p>
          <a:p>
            <a:pPr lvl="1"/>
            <a:r>
              <a:rPr lang="en-US" dirty="0"/>
              <a:t>Evidence Collection and</a:t>
            </a:r>
            <a:br>
              <a:rPr lang="en-US" dirty="0"/>
            </a:br>
            <a:r>
              <a:rPr lang="en-US" dirty="0"/>
              <a:t>Growth-Producing Feedback</a:t>
            </a:r>
          </a:p>
          <a:p>
            <a:pPr lvl="1"/>
            <a:r>
              <a:rPr lang="en-US" dirty="0" smtClean="0"/>
              <a:t>21</a:t>
            </a:r>
            <a:r>
              <a:rPr lang="en-US" baseline="30000" dirty="0" smtClean="0"/>
              <a:t>st</a:t>
            </a:r>
            <a:r>
              <a:rPr lang="en-US" dirty="0" smtClean="0"/>
              <a:t> Century Readiness mini-lesson</a:t>
            </a:r>
          </a:p>
          <a:p>
            <a:pPr lvl="1"/>
            <a:r>
              <a:rPr lang="en-US" dirty="0" smtClean="0"/>
              <a:t>Summative </a:t>
            </a:r>
            <a:r>
              <a:rPr lang="en-US" dirty="0" smtClean="0"/>
              <a:t>Evaluations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7943683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Ongoing</a:t>
            </a:r>
            <a:br>
              <a:rPr lang="en-US" dirty="0" smtClean="0"/>
            </a:br>
            <a:r>
              <a:rPr lang="en-US" dirty="0" smtClean="0"/>
              <a:t>Lead </a:t>
            </a:r>
            <a:r>
              <a:rPr lang="en-US" dirty="0" smtClean="0"/>
              <a:t>Evaluator Training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2012-2013</a:t>
            </a:r>
          </a:p>
          <a:p>
            <a:r>
              <a:rPr lang="en-US" dirty="0" smtClean="0"/>
              <a:t>Day </a:t>
            </a:r>
            <a:r>
              <a:rPr lang="en-US" dirty="0" smtClean="0"/>
              <a:t>3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75812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New </a:t>
            </a:r>
            <a:r>
              <a:rPr lang="en-US" dirty="0"/>
              <a:t>York State Teaching Standards and Leadership Standards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Evidence-based </a:t>
            </a:r>
            <a:r>
              <a:rPr lang="en-US" dirty="0"/>
              <a:t>observation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Student Growth Percentile and VA Growth Model data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the State-approved teacher or principal rubrics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any assessment tools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Application </a:t>
            </a:r>
            <a:r>
              <a:rPr lang="en-US" dirty="0"/>
              <a:t>and use of State-approved locally selected measures of student achievement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</a:t>
            </a:r>
            <a:r>
              <a:rPr lang="en-US" dirty="0"/>
              <a:t>of the Statewide Instructional Reporting </a:t>
            </a:r>
            <a:r>
              <a:rPr lang="en-US" dirty="0" smtClean="0"/>
              <a:t>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Scoring </a:t>
            </a:r>
            <a:r>
              <a:rPr lang="en-US" dirty="0"/>
              <a:t>methodology used to evaluate teachers and principals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Specific </a:t>
            </a:r>
            <a:r>
              <a:rPr lang="en-US" dirty="0"/>
              <a:t>considerations in evaluating teachers and principals of ELLs and students with disabilities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Original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6341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199" y="1690915"/>
            <a:ext cx="8495731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From the Review Room: “Describe </a:t>
            </a:r>
            <a:r>
              <a:rPr lang="en-US" dirty="0"/>
              <a:t>the process by which evaluators will be trained and the process for how the district will certify and re-certify lead evaluators. Describe the process for </a:t>
            </a:r>
            <a:r>
              <a:rPr lang="en-US" dirty="0" smtClean="0"/>
              <a:t>ensuring</a:t>
            </a:r>
            <a:br>
              <a:rPr lang="en-US" dirty="0" smtClean="0"/>
            </a:br>
            <a:r>
              <a:rPr lang="en-US" dirty="0" smtClean="0"/>
              <a:t>inter-rater </a:t>
            </a:r>
            <a:r>
              <a:rPr lang="en-US" dirty="0"/>
              <a:t>reliability. Describe the duration and nature of such training</a:t>
            </a:r>
            <a:r>
              <a:rPr lang="en-US" dirty="0" smtClean="0"/>
              <a:t>.”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50085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79062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Lead Evaluator Training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90915"/>
            <a:ext cx="8229600" cy="5051079"/>
          </a:xfrm>
        </p:spPr>
        <p:txBody>
          <a:bodyPr>
            <a:normAutofit/>
          </a:bodyPr>
          <a:lstStyle/>
          <a:p>
            <a:pPr>
              <a:lnSpc>
                <a:spcPct val="120000"/>
              </a:lnSpc>
            </a:pPr>
            <a:r>
              <a:rPr lang="en-US" dirty="0" smtClean="0"/>
              <a:t>Continue to collect evidence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Use collected evidence to rate teachers on a rubric (with feedback)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Manage the new system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Employ growth-producing feedback to increase the quality of teaching</a:t>
            </a:r>
          </a:p>
          <a:p>
            <a:pPr>
              <a:lnSpc>
                <a:spcPct val="120000"/>
              </a:lnSpc>
            </a:pPr>
            <a:r>
              <a:rPr lang="en-US" dirty="0" smtClean="0"/>
              <a:t>Implement </a:t>
            </a:r>
            <a:r>
              <a:rPr lang="en-US" dirty="0"/>
              <a:t>the Reform Agenda (RTTT)</a:t>
            </a:r>
          </a:p>
          <a:p>
            <a:pPr>
              <a:lnSpc>
                <a:spcPct val="120000"/>
              </a:lnSpc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rot="20568030">
            <a:off x="-21155" y="185722"/>
            <a:ext cx="31974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b="1" i="1" dirty="0" smtClean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Ongoing</a:t>
            </a:r>
            <a:endParaRPr lang="en-US" sz="5400" b="1" i="1" dirty="0">
              <a:solidFill>
                <a:srgbClr val="FFFF0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 rot="10800000" flipV="1">
            <a:off x="339507" y="1411105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Oval 5"/>
          <p:cNvSpPr/>
          <p:nvPr/>
        </p:nvSpPr>
        <p:spPr>
          <a:xfrm rot="10800000" flipV="1">
            <a:off x="339508" y="5369962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" name="Oval 6"/>
          <p:cNvSpPr/>
          <p:nvPr/>
        </p:nvSpPr>
        <p:spPr>
          <a:xfrm rot="10800000" flipV="1">
            <a:off x="339508" y="4293052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Oval 7"/>
          <p:cNvSpPr/>
          <p:nvPr/>
        </p:nvSpPr>
        <p:spPr>
          <a:xfrm rot="10800000" flipV="1">
            <a:off x="339508" y="3445467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Oval 8"/>
          <p:cNvSpPr/>
          <p:nvPr/>
        </p:nvSpPr>
        <p:spPr>
          <a:xfrm rot="10800000" flipV="1">
            <a:off x="339507" y="2414105"/>
            <a:ext cx="7949822" cy="1187357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3151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Warm-Up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15641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IS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2869</TotalTime>
  <Words>924</Words>
  <Application>Microsoft Office PowerPoint</Application>
  <PresentationFormat>On-screen Show (4:3)</PresentationFormat>
  <Paragraphs>188</Paragraphs>
  <Slides>41</Slides>
  <Notes>34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IS_template</vt:lpstr>
      <vt:lpstr>Ongoing Lead Evaluator Training</vt:lpstr>
      <vt:lpstr>Agenda</vt:lpstr>
      <vt:lpstr>Agenda</vt:lpstr>
      <vt:lpstr>Agenda</vt:lpstr>
      <vt:lpstr>Lead Evaluator Training</vt:lpstr>
      <vt:lpstr>Lead Evaluator Training</vt:lpstr>
      <vt:lpstr>Lead Evaluator Training</vt:lpstr>
      <vt:lpstr>Lead Evaluator Training</vt:lpstr>
      <vt:lpstr>Warm-Up</vt:lpstr>
      <vt:lpstr>What’s One Thing…</vt:lpstr>
      <vt:lpstr>Research Update: Measures of Effective Teachers (MET)</vt:lpstr>
      <vt:lpstr>Measures of Effective Teaching </vt:lpstr>
      <vt:lpstr>Measures of Effective Teaching</vt:lpstr>
      <vt:lpstr>Measures of Effective Teaching</vt:lpstr>
      <vt:lpstr>Evidence Collection</vt:lpstr>
      <vt:lpstr>Evidence Collection</vt:lpstr>
      <vt:lpstr>Evidence Collection</vt:lpstr>
      <vt:lpstr>SLOs and Summative Assessment</vt:lpstr>
      <vt:lpstr>SLO Summative Resources</vt:lpstr>
      <vt:lpstr>PowerPoint Presentation</vt:lpstr>
      <vt:lpstr>Preparing for the Summative Evaluation</vt:lpstr>
      <vt:lpstr>Summative Evaluation</vt:lpstr>
      <vt:lpstr>Summative Evaluation</vt:lpstr>
      <vt:lpstr>SLO/LAT Scoring Conversion</vt:lpstr>
      <vt:lpstr>Multiple Measures Scoring</vt:lpstr>
      <vt:lpstr>Total Summative Score</vt:lpstr>
      <vt:lpstr>Total Summative Score</vt:lpstr>
      <vt:lpstr>PowerPoint Presentation</vt:lpstr>
      <vt:lpstr>Preparing for the End-of-the-Year Meeting</vt:lpstr>
      <vt:lpstr>Meeting Plan (or Map*)</vt:lpstr>
      <vt:lpstr>Improvement Plan</vt:lpstr>
      <vt:lpstr>Growth-Producing Feedback</vt:lpstr>
      <vt:lpstr>PowerPoint Presentation</vt:lpstr>
      <vt:lpstr>Culture</vt:lpstr>
      <vt:lpstr>Culture Reminder</vt:lpstr>
      <vt:lpstr>Culture Reminder</vt:lpstr>
      <vt:lpstr>The Second Half</vt:lpstr>
      <vt:lpstr>2nd Semester</vt:lpstr>
      <vt:lpstr>Next Time</vt:lpstr>
      <vt:lpstr>Final 2012-12 Session</vt:lpstr>
      <vt:lpstr>Ongoing Lead Evaluator Training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Jeff Craig</dc:creator>
  <cp:lastModifiedBy>jcraig</cp:lastModifiedBy>
  <cp:revision>196</cp:revision>
  <cp:lastPrinted>2013-01-09T11:46:37Z</cp:lastPrinted>
  <dcterms:created xsi:type="dcterms:W3CDTF">2012-08-15T11:27:34Z</dcterms:created>
  <dcterms:modified xsi:type="dcterms:W3CDTF">2013-01-29T13:10:17Z</dcterms:modified>
</cp:coreProperties>
</file>