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3" r:id="rId3"/>
    <p:sldId id="305" r:id="rId4"/>
    <p:sldId id="306" r:id="rId5"/>
    <p:sldId id="307" r:id="rId6"/>
    <p:sldId id="315" r:id="rId7"/>
    <p:sldId id="308" r:id="rId8"/>
    <p:sldId id="364" r:id="rId9"/>
    <p:sldId id="339" r:id="rId10"/>
    <p:sldId id="350" r:id="rId11"/>
    <p:sldId id="351" r:id="rId12"/>
    <p:sldId id="352" r:id="rId13"/>
    <p:sldId id="353" r:id="rId14"/>
    <p:sldId id="365" r:id="rId15"/>
    <p:sldId id="366" r:id="rId16"/>
    <p:sldId id="324" r:id="rId17"/>
    <p:sldId id="309" r:id="rId18"/>
    <p:sldId id="311" r:id="rId19"/>
    <p:sldId id="319" r:id="rId20"/>
    <p:sldId id="316" r:id="rId21"/>
    <p:sldId id="318" r:id="rId22"/>
    <p:sldId id="321" r:id="rId23"/>
    <p:sldId id="354" r:id="rId24"/>
    <p:sldId id="355" r:id="rId25"/>
    <p:sldId id="356" r:id="rId26"/>
    <p:sldId id="357" r:id="rId27"/>
    <p:sldId id="322" r:id="rId28"/>
    <p:sldId id="376" r:id="rId29"/>
    <p:sldId id="375" r:id="rId30"/>
    <p:sldId id="358" r:id="rId31"/>
    <p:sldId id="359" r:id="rId32"/>
    <p:sldId id="361" r:id="rId33"/>
    <p:sldId id="362" r:id="rId34"/>
    <p:sldId id="363" r:id="rId35"/>
    <p:sldId id="367" r:id="rId36"/>
    <p:sldId id="368" r:id="rId37"/>
    <p:sldId id="360" r:id="rId38"/>
    <p:sldId id="371" r:id="rId39"/>
    <p:sldId id="372" r:id="rId40"/>
    <p:sldId id="373" r:id="rId41"/>
    <p:sldId id="337" r:id="rId42"/>
    <p:sldId id="328" r:id="rId43"/>
    <p:sldId id="369" r:id="rId44"/>
    <p:sldId id="290" r:id="rId45"/>
    <p:sldId id="340" r:id="rId46"/>
    <p:sldId id="374" r:id="rId4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272" autoAdjust="0"/>
  </p:normalViewPr>
  <p:slideViewPr>
    <p:cSldViewPr snapToGrid="0" snapToObjects="1">
      <p:cViewPr>
        <p:scale>
          <a:sx n="80" d="100"/>
          <a:sy n="80" d="100"/>
        </p:scale>
        <p:origin x="294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Ratings by General Public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25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Rating by Other Teachers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28</c:v>
                </c:pt>
                <c:pt idx="2">
                  <c:v>18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Rating by Evaluators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Highly Effective</c:v>
                </c:pt>
                <c:pt idx="1">
                  <c:v>Effective</c:v>
                </c:pt>
                <c:pt idx="2">
                  <c:v>Developing</c:v>
                </c:pt>
                <c:pt idx="3">
                  <c:v>Ineffective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Prepare to meet with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Evaluator talks with the teacher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D057D3C7-ACF8-496F-8104-2E4C0E0801F4}" type="presOf" srcId="{624C24EA-0C9A-4365-BA2C-1310764EE044}" destId="{511A1345-660B-4F25-9C4E-C1C4CEA848FA}" srcOrd="1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E07C8F58-1F8F-4929-80DE-85F4CEB84970}" type="presOf" srcId="{B3CABAF2-5EC0-4293-BD9B-55319515911E}" destId="{620FC2B2-9EFD-48A1-9A4D-EB4EA815F969}" srcOrd="0" destOrd="0" presId="urn:microsoft.com/office/officeart/2005/8/layout/process1"/>
    <dgm:cxn modelId="{CA3A19FA-6D76-424F-A0D5-A1A31A009D96}" type="presOf" srcId="{08740999-C3E8-4348-8971-DECFAAEFC62B}" destId="{C490F0D9-E6AF-4AEC-A440-1845A0CA87AA}" srcOrd="0" destOrd="0" presId="urn:microsoft.com/office/officeart/2005/8/layout/process1"/>
    <dgm:cxn modelId="{41F45249-9D48-4268-8D8A-D94FF1833762}" type="presOf" srcId="{4015D7DF-69E2-4DB1-B46E-0A2D59B4E47D}" destId="{9F668B14-3058-45E8-90A1-6454E7C5B3FB}" srcOrd="0" destOrd="0" presId="urn:microsoft.com/office/officeart/2005/8/layout/process1"/>
    <dgm:cxn modelId="{2E0000DB-508F-4270-9CF2-38A8F22EA299}" type="presOf" srcId="{0A3C96A3-893A-4ACE-8B8A-65CBB16C948C}" destId="{2C8ECC09-08F0-4F3B-B5BD-8ACADEA8C00F}" srcOrd="0" destOrd="0" presId="urn:microsoft.com/office/officeart/2005/8/layout/process1"/>
    <dgm:cxn modelId="{880A9CE0-0776-4EF1-A75D-EC95D4B2EED2}" type="presOf" srcId="{AE9F9765-8226-418B-B446-72E45DFE0B98}" destId="{74B7BD0B-9637-454D-B9CC-B6EB0D354CE1}" srcOrd="1" destOrd="0" presId="urn:microsoft.com/office/officeart/2005/8/layout/process1"/>
    <dgm:cxn modelId="{33542610-E4FF-4A66-A6CE-0569C8598FB3}" type="presOf" srcId="{AE9F9765-8226-418B-B446-72E45DFE0B98}" destId="{0E6C9E1B-47C5-419B-A0CB-D6E8B806CE5B}" srcOrd="0" destOrd="0" presId="urn:microsoft.com/office/officeart/2005/8/layout/process1"/>
    <dgm:cxn modelId="{BD26054E-6FD0-4298-8C57-A4B68960211D}" type="presOf" srcId="{624C24EA-0C9A-4365-BA2C-1310764EE044}" destId="{A9A20D80-153A-438B-8ABC-CA8D4F9D5EC7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905BD2AB-44E6-45DA-AB43-07520C457020}" type="presParOf" srcId="{9F668B14-3058-45E8-90A1-6454E7C5B3FB}" destId="{2C8ECC09-08F0-4F3B-B5BD-8ACADEA8C00F}" srcOrd="0" destOrd="0" presId="urn:microsoft.com/office/officeart/2005/8/layout/process1"/>
    <dgm:cxn modelId="{C79DEE4C-517B-483D-BE0F-D02B2A87B525}" type="presParOf" srcId="{9F668B14-3058-45E8-90A1-6454E7C5B3FB}" destId="{A9A20D80-153A-438B-8ABC-CA8D4F9D5EC7}" srcOrd="1" destOrd="0" presId="urn:microsoft.com/office/officeart/2005/8/layout/process1"/>
    <dgm:cxn modelId="{7399F712-2F31-4003-8E0B-B4A57AB7E261}" type="presParOf" srcId="{A9A20D80-153A-438B-8ABC-CA8D4F9D5EC7}" destId="{511A1345-660B-4F25-9C4E-C1C4CEA848FA}" srcOrd="0" destOrd="0" presId="urn:microsoft.com/office/officeart/2005/8/layout/process1"/>
    <dgm:cxn modelId="{202CC963-E931-4D72-A65F-7F1F23E30911}" type="presParOf" srcId="{9F668B14-3058-45E8-90A1-6454E7C5B3FB}" destId="{C490F0D9-E6AF-4AEC-A440-1845A0CA87AA}" srcOrd="2" destOrd="0" presId="urn:microsoft.com/office/officeart/2005/8/layout/process1"/>
    <dgm:cxn modelId="{51F636A5-922B-4163-97FC-C426DE481B19}" type="presParOf" srcId="{9F668B14-3058-45E8-90A1-6454E7C5B3FB}" destId="{0E6C9E1B-47C5-419B-A0CB-D6E8B806CE5B}" srcOrd="3" destOrd="0" presId="urn:microsoft.com/office/officeart/2005/8/layout/process1"/>
    <dgm:cxn modelId="{089E561F-344A-4B98-B2B0-BDBE8B918C1F}" type="presParOf" srcId="{0E6C9E1B-47C5-419B-A0CB-D6E8B806CE5B}" destId="{74B7BD0B-9637-454D-B9CC-B6EB0D354CE1}" srcOrd="0" destOrd="0" presId="urn:microsoft.com/office/officeart/2005/8/layout/process1"/>
    <dgm:cxn modelId="{FC793F3F-9DBD-43D1-9624-A53A2D7ABE20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Prepare to meet with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Evaluator talks with the teacher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CAF9DD29-BB2B-4411-B6E4-94BD767E4ACA}" type="presOf" srcId="{624C24EA-0C9A-4365-BA2C-1310764EE044}" destId="{511A1345-660B-4F25-9C4E-C1C4CEA848FA}" srcOrd="1" destOrd="0" presId="urn:microsoft.com/office/officeart/2005/8/layout/process1"/>
    <dgm:cxn modelId="{B7D59C84-6AA1-4DD1-A457-2ED8CBB68DC4}" type="presOf" srcId="{08740999-C3E8-4348-8971-DECFAAEFC62B}" destId="{C490F0D9-E6AF-4AEC-A440-1845A0CA87AA}" srcOrd="0" destOrd="0" presId="urn:microsoft.com/office/officeart/2005/8/layout/process1"/>
    <dgm:cxn modelId="{255E8CB0-B7E9-4540-A58E-F060F976563C}" type="presOf" srcId="{AE9F9765-8226-418B-B446-72E45DFE0B98}" destId="{0E6C9E1B-47C5-419B-A0CB-D6E8B806CE5B}" srcOrd="0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408DC94E-5C25-4764-A7CB-82E15966EFD5}" type="presOf" srcId="{0A3C96A3-893A-4ACE-8B8A-65CBB16C948C}" destId="{2C8ECC09-08F0-4F3B-B5BD-8ACADEA8C00F}" srcOrd="0" destOrd="0" presId="urn:microsoft.com/office/officeart/2005/8/layout/process1"/>
    <dgm:cxn modelId="{DF392854-DC5D-4159-B95C-51CB9C2D6ED8}" type="presOf" srcId="{B3CABAF2-5EC0-4293-BD9B-55319515911E}" destId="{620FC2B2-9EFD-48A1-9A4D-EB4EA815F969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CB92EE78-C7AC-45E2-A726-3B6DE7C495CD}" type="presOf" srcId="{4015D7DF-69E2-4DB1-B46E-0A2D59B4E47D}" destId="{9F668B14-3058-45E8-90A1-6454E7C5B3FB}" srcOrd="0" destOrd="0" presId="urn:microsoft.com/office/officeart/2005/8/layout/process1"/>
    <dgm:cxn modelId="{A9FB465A-5045-4236-88FB-C7129C749CF0}" type="presOf" srcId="{AE9F9765-8226-418B-B446-72E45DFE0B98}" destId="{74B7BD0B-9637-454D-B9CC-B6EB0D354CE1}" srcOrd="1" destOrd="0" presId="urn:microsoft.com/office/officeart/2005/8/layout/process1"/>
    <dgm:cxn modelId="{81D74754-A2A5-458E-B7BA-701A76AD326B}" type="presOf" srcId="{624C24EA-0C9A-4365-BA2C-1310764EE044}" destId="{A9A20D80-153A-438B-8ABC-CA8D4F9D5EC7}" srcOrd="0" destOrd="0" presId="urn:microsoft.com/office/officeart/2005/8/layout/process1"/>
    <dgm:cxn modelId="{EF76DE93-17F8-407E-967D-385B78CE60E6}" type="presParOf" srcId="{9F668B14-3058-45E8-90A1-6454E7C5B3FB}" destId="{2C8ECC09-08F0-4F3B-B5BD-8ACADEA8C00F}" srcOrd="0" destOrd="0" presId="urn:microsoft.com/office/officeart/2005/8/layout/process1"/>
    <dgm:cxn modelId="{E84DF4B9-ADBD-48BF-8C14-84D0A34EE630}" type="presParOf" srcId="{9F668B14-3058-45E8-90A1-6454E7C5B3FB}" destId="{A9A20D80-153A-438B-8ABC-CA8D4F9D5EC7}" srcOrd="1" destOrd="0" presId="urn:microsoft.com/office/officeart/2005/8/layout/process1"/>
    <dgm:cxn modelId="{904B4D46-9050-4A03-975A-521FAB16DC21}" type="presParOf" srcId="{A9A20D80-153A-438B-8ABC-CA8D4F9D5EC7}" destId="{511A1345-660B-4F25-9C4E-C1C4CEA848FA}" srcOrd="0" destOrd="0" presId="urn:microsoft.com/office/officeart/2005/8/layout/process1"/>
    <dgm:cxn modelId="{FECA043F-AF2A-4E70-9C23-CA19ABD18214}" type="presParOf" srcId="{9F668B14-3058-45E8-90A1-6454E7C5B3FB}" destId="{C490F0D9-E6AF-4AEC-A440-1845A0CA87AA}" srcOrd="2" destOrd="0" presId="urn:microsoft.com/office/officeart/2005/8/layout/process1"/>
    <dgm:cxn modelId="{3C899DB9-BDCE-47BF-8742-9832CD509DB9}" type="presParOf" srcId="{9F668B14-3058-45E8-90A1-6454E7C5B3FB}" destId="{0E6C9E1B-47C5-419B-A0CB-D6E8B806CE5B}" srcOrd="3" destOrd="0" presId="urn:microsoft.com/office/officeart/2005/8/layout/process1"/>
    <dgm:cxn modelId="{DD89E23F-0772-4CEF-8767-770AD32146BB}" type="presParOf" srcId="{0E6C9E1B-47C5-419B-A0CB-D6E8B806CE5B}" destId="{74B7BD0B-9637-454D-B9CC-B6EB0D354CE1}" srcOrd="0" destOrd="0" presId="urn:microsoft.com/office/officeart/2005/8/layout/process1"/>
    <dgm:cxn modelId="{DC2DA3D3-A308-40C9-9147-C2C410AABF52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Prepare to meet with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Evaluator talks with the teacher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19AAC713-0742-46FB-B8E2-98F454B74F9A}" type="presOf" srcId="{B3CABAF2-5EC0-4293-BD9B-55319515911E}" destId="{620FC2B2-9EFD-48A1-9A4D-EB4EA815F969}" srcOrd="0" destOrd="0" presId="urn:microsoft.com/office/officeart/2005/8/layout/process1"/>
    <dgm:cxn modelId="{51CF4D00-6208-4A09-83DD-EDF35CD2C429}" type="presOf" srcId="{AE9F9765-8226-418B-B446-72E45DFE0B98}" destId="{74B7BD0B-9637-454D-B9CC-B6EB0D354CE1}" srcOrd="1" destOrd="0" presId="urn:microsoft.com/office/officeart/2005/8/layout/process1"/>
    <dgm:cxn modelId="{932A1023-088C-48B7-B39D-3BACCA4D2A65}" type="presOf" srcId="{0A3C96A3-893A-4ACE-8B8A-65CBB16C948C}" destId="{2C8ECC09-08F0-4F3B-B5BD-8ACADEA8C00F}" srcOrd="0" destOrd="0" presId="urn:microsoft.com/office/officeart/2005/8/layout/process1"/>
    <dgm:cxn modelId="{DCEF6B68-CB4C-4F6F-8446-B06807FC9163}" type="presOf" srcId="{4015D7DF-69E2-4DB1-B46E-0A2D59B4E47D}" destId="{9F668B14-3058-45E8-90A1-6454E7C5B3FB}" srcOrd="0" destOrd="0" presId="urn:microsoft.com/office/officeart/2005/8/layout/process1"/>
    <dgm:cxn modelId="{6AC0755B-BCD7-41A8-A858-976FB36D14D4}" type="presOf" srcId="{624C24EA-0C9A-4365-BA2C-1310764EE044}" destId="{511A1345-660B-4F25-9C4E-C1C4CEA848FA}" srcOrd="1" destOrd="0" presId="urn:microsoft.com/office/officeart/2005/8/layout/process1"/>
    <dgm:cxn modelId="{1818609A-2C8F-4C47-9200-63D5785B5D75}" type="presOf" srcId="{08740999-C3E8-4348-8971-DECFAAEFC62B}" destId="{C490F0D9-E6AF-4AEC-A440-1845A0CA87AA}" srcOrd="0" destOrd="0" presId="urn:microsoft.com/office/officeart/2005/8/layout/process1"/>
    <dgm:cxn modelId="{1D906B26-7CCF-4CF0-8A90-A123F1739487}" type="presOf" srcId="{624C24EA-0C9A-4365-BA2C-1310764EE044}" destId="{A9A20D80-153A-438B-8ABC-CA8D4F9D5EC7}" srcOrd="0" destOrd="0" presId="urn:microsoft.com/office/officeart/2005/8/layout/process1"/>
    <dgm:cxn modelId="{CB908F81-1604-4EEB-997B-6A359A301818}" type="presOf" srcId="{AE9F9765-8226-418B-B446-72E45DFE0B98}" destId="{0E6C9E1B-47C5-419B-A0CB-D6E8B806CE5B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963CC7F9-13D2-41FC-98D5-43099B1860A4}" type="presParOf" srcId="{9F668B14-3058-45E8-90A1-6454E7C5B3FB}" destId="{2C8ECC09-08F0-4F3B-B5BD-8ACADEA8C00F}" srcOrd="0" destOrd="0" presId="urn:microsoft.com/office/officeart/2005/8/layout/process1"/>
    <dgm:cxn modelId="{E2F03F6C-DF81-4678-B402-1C6B36AC84A3}" type="presParOf" srcId="{9F668B14-3058-45E8-90A1-6454E7C5B3FB}" destId="{A9A20D80-153A-438B-8ABC-CA8D4F9D5EC7}" srcOrd="1" destOrd="0" presId="urn:microsoft.com/office/officeart/2005/8/layout/process1"/>
    <dgm:cxn modelId="{F82232C0-F526-4B6B-A73A-EEC07CA2A0C3}" type="presParOf" srcId="{A9A20D80-153A-438B-8ABC-CA8D4F9D5EC7}" destId="{511A1345-660B-4F25-9C4E-C1C4CEA848FA}" srcOrd="0" destOrd="0" presId="urn:microsoft.com/office/officeart/2005/8/layout/process1"/>
    <dgm:cxn modelId="{D0D4B266-1CE8-455C-9A31-18C1E7C7AD2F}" type="presParOf" srcId="{9F668B14-3058-45E8-90A1-6454E7C5B3FB}" destId="{C490F0D9-E6AF-4AEC-A440-1845A0CA87AA}" srcOrd="2" destOrd="0" presId="urn:microsoft.com/office/officeart/2005/8/layout/process1"/>
    <dgm:cxn modelId="{EF961924-1D6C-4B52-B544-A182EF03D5DB}" type="presParOf" srcId="{9F668B14-3058-45E8-90A1-6454E7C5B3FB}" destId="{0E6C9E1B-47C5-419B-A0CB-D6E8B806CE5B}" srcOrd="3" destOrd="0" presId="urn:microsoft.com/office/officeart/2005/8/layout/process1"/>
    <dgm:cxn modelId="{41DFF31A-1DDF-4CFD-8C1A-1915A2489896}" type="presParOf" srcId="{0E6C9E1B-47C5-419B-A0CB-D6E8B806CE5B}" destId="{74B7BD0B-9637-454D-B9CC-B6EB0D354CE1}" srcOrd="0" destOrd="0" presId="urn:microsoft.com/office/officeart/2005/8/layout/process1"/>
    <dgm:cxn modelId="{9B22F31A-D2E7-48E9-AA13-E5FFA756403F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Prepare to meet with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Evaluator talks with the teacher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ACD40-FA44-46EE-84DA-2B3D143D6586}" type="presOf" srcId="{B3CABAF2-5EC0-4293-BD9B-55319515911E}" destId="{620FC2B2-9EFD-48A1-9A4D-EB4EA815F969}" srcOrd="0" destOrd="0" presId="urn:microsoft.com/office/officeart/2005/8/layout/process1"/>
    <dgm:cxn modelId="{2B2FC524-8AFE-4D54-99F6-E1521DDA891A}" type="presOf" srcId="{0A3C96A3-893A-4ACE-8B8A-65CBB16C948C}" destId="{2C8ECC09-08F0-4F3B-B5BD-8ACADEA8C00F}" srcOrd="0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5AEE630D-2C9E-4844-9286-C690DE1FCC08}" type="presOf" srcId="{624C24EA-0C9A-4365-BA2C-1310764EE044}" destId="{511A1345-660B-4F25-9C4E-C1C4CEA848FA}" srcOrd="1" destOrd="0" presId="urn:microsoft.com/office/officeart/2005/8/layout/process1"/>
    <dgm:cxn modelId="{50F84D98-A886-4B5A-9D68-86B3F644ED0D}" type="presOf" srcId="{624C24EA-0C9A-4365-BA2C-1310764EE044}" destId="{A9A20D80-153A-438B-8ABC-CA8D4F9D5EC7}" srcOrd="0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CA1AA73E-93AC-4F88-BDB7-DF655497E0E9}" type="presOf" srcId="{4015D7DF-69E2-4DB1-B46E-0A2D59B4E47D}" destId="{9F668B14-3058-45E8-90A1-6454E7C5B3FB}" srcOrd="0" destOrd="0" presId="urn:microsoft.com/office/officeart/2005/8/layout/process1"/>
    <dgm:cxn modelId="{B4397AC0-3A7A-428B-B829-5C3DA7876979}" type="presOf" srcId="{AE9F9765-8226-418B-B446-72E45DFE0B98}" destId="{74B7BD0B-9637-454D-B9CC-B6EB0D354CE1}" srcOrd="1" destOrd="0" presId="urn:microsoft.com/office/officeart/2005/8/layout/process1"/>
    <dgm:cxn modelId="{C1BC695D-AADB-4B7A-892C-E75695CE43F2}" type="presOf" srcId="{08740999-C3E8-4348-8971-DECFAAEFC62B}" destId="{C490F0D9-E6AF-4AEC-A440-1845A0CA87AA}" srcOrd="0" destOrd="0" presId="urn:microsoft.com/office/officeart/2005/8/layout/process1"/>
    <dgm:cxn modelId="{843A4B6E-D30D-443A-8F9E-3DC395DBF751}" type="presOf" srcId="{AE9F9765-8226-418B-B446-72E45DFE0B98}" destId="{0E6C9E1B-47C5-419B-A0CB-D6E8B806CE5B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AAC952D5-52A4-4462-8CE8-89F079420870}" type="presParOf" srcId="{9F668B14-3058-45E8-90A1-6454E7C5B3FB}" destId="{2C8ECC09-08F0-4F3B-B5BD-8ACADEA8C00F}" srcOrd="0" destOrd="0" presId="urn:microsoft.com/office/officeart/2005/8/layout/process1"/>
    <dgm:cxn modelId="{78286493-8178-4E05-BDF3-22410734D263}" type="presParOf" srcId="{9F668B14-3058-45E8-90A1-6454E7C5B3FB}" destId="{A9A20D80-153A-438B-8ABC-CA8D4F9D5EC7}" srcOrd="1" destOrd="0" presId="urn:microsoft.com/office/officeart/2005/8/layout/process1"/>
    <dgm:cxn modelId="{1071350A-019D-4E87-8A56-A823FD249C61}" type="presParOf" srcId="{A9A20D80-153A-438B-8ABC-CA8D4F9D5EC7}" destId="{511A1345-660B-4F25-9C4E-C1C4CEA848FA}" srcOrd="0" destOrd="0" presId="urn:microsoft.com/office/officeart/2005/8/layout/process1"/>
    <dgm:cxn modelId="{8F2B02BB-1430-4B5F-9D20-8E862ECD88B9}" type="presParOf" srcId="{9F668B14-3058-45E8-90A1-6454E7C5B3FB}" destId="{C490F0D9-E6AF-4AEC-A440-1845A0CA87AA}" srcOrd="2" destOrd="0" presId="urn:microsoft.com/office/officeart/2005/8/layout/process1"/>
    <dgm:cxn modelId="{BA6D9A20-0031-4193-9828-410D679B6D24}" type="presParOf" srcId="{9F668B14-3058-45E8-90A1-6454E7C5B3FB}" destId="{0E6C9E1B-47C5-419B-A0CB-D6E8B806CE5B}" srcOrd="3" destOrd="0" presId="urn:microsoft.com/office/officeart/2005/8/layout/process1"/>
    <dgm:cxn modelId="{3688D103-FA96-41D9-AF05-8882EAF0E9F6}" type="presParOf" srcId="{0E6C9E1B-47C5-419B-A0CB-D6E8B806CE5B}" destId="{74B7BD0B-9637-454D-B9CC-B6EB0D354CE1}" srcOrd="0" destOrd="0" presId="urn:microsoft.com/office/officeart/2005/8/layout/process1"/>
    <dgm:cxn modelId="{318E5E5E-7D3E-41B9-BAC0-C9FA9EBE55D0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Prepare to meet with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Evaluator talks with the teacher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46F628E0-F7E8-4074-A823-F0D02F8B4FAC}" type="presOf" srcId="{AE9F9765-8226-418B-B446-72E45DFE0B98}" destId="{0E6C9E1B-47C5-419B-A0CB-D6E8B806CE5B}" srcOrd="0" destOrd="0" presId="urn:microsoft.com/office/officeart/2005/8/layout/process1"/>
    <dgm:cxn modelId="{4216CEAD-4E37-47E0-8D4F-46D29A3BE3B5}" type="presOf" srcId="{AE9F9765-8226-418B-B446-72E45DFE0B98}" destId="{74B7BD0B-9637-454D-B9CC-B6EB0D354CE1}" srcOrd="1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E7384432-D383-412B-AEF0-DC23EA9B341A}" type="presOf" srcId="{08740999-C3E8-4348-8971-DECFAAEFC62B}" destId="{C490F0D9-E6AF-4AEC-A440-1845A0CA87AA}" srcOrd="0" destOrd="0" presId="urn:microsoft.com/office/officeart/2005/8/layout/process1"/>
    <dgm:cxn modelId="{B3732345-C019-4C9A-AEE5-CE778FA13885}" type="presOf" srcId="{B3CABAF2-5EC0-4293-BD9B-55319515911E}" destId="{620FC2B2-9EFD-48A1-9A4D-EB4EA815F969}" srcOrd="0" destOrd="0" presId="urn:microsoft.com/office/officeart/2005/8/layout/process1"/>
    <dgm:cxn modelId="{E14C2451-D4C2-437C-8EFB-744F86E47A9D}" type="presOf" srcId="{4015D7DF-69E2-4DB1-B46E-0A2D59B4E47D}" destId="{9F668B14-3058-45E8-90A1-6454E7C5B3FB}" srcOrd="0" destOrd="0" presId="urn:microsoft.com/office/officeart/2005/8/layout/process1"/>
    <dgm:cxn modelId="{769DC0F9-37F2-4745-ABBC-E31239E83EE7}" type="presOf" srcId="{624C24EA-0C9A-4365-BA2C-1310764EE044}" destId="{A9A20D80-153A-438B-8ABC-CA8D4F9D5EC7}" srcOrd="0" destOrd="0" presId="urn:microsoft.com/office/officeart/2005/8/layout/process1"/>
    <dgm:cxn modelId="{966364FD-49BE-4E83-AAC1-207BE9DBD2F4}" type="presOf" srcId="{0A3C96A3-893A-4ACE-8B8A-65CBB16C948C}" destId="{2C8ECC09-08F0-4F3B-B5BD-8ACADEA8C00F}" srcOrd="0" destOrd="0" presId="urn:microsoft.com/office/officeart/2005/8/layout/process1"/>
    <dgm:cxn modelId="{304E3980-AC6F-48C7-BA82-24B953BABF3E}" type="presOf" srcId="{624C24EA-0C9A-4365-BA2C-1310764EE044}" destId="{511A1345-660B-4F25-9C4E-C1C4CEA848FA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ECD5BF02-B08D-49AB-BEE1-73F42089AE22}" type="presParOf" srcId="{9F668B14-3058-45E8-90A1-6454E7C5B3FB}" destId="{2C8ECC09-08F0-4F3B-B5BD-8ACADEA8C00F}" srcOrd="0" destOrd="0" presId="urn:microsoft.com/office/officeart/2005/8/layout/process1"/>
    <dgm:cxn modelId="{D0A44F83-CB94-4F05-AACB-6AAA8C2BB398}" type="presParOf" srcId="{9F668B14-3058-45E8-90A1-6454E7C5B3FB}" destId="{A9A20D80-153A-438B-8ABC-CA8D4F9D5EC7}" srcOrd="1" destOrd="0" presId="urn:microsoft.com/office/officeart/2005/8/layout/process1"/>
    <dgm:cxn modelId="{0C15884D-805F-461E-8938-82A85628EBF3}" type="presParOf" srcId="{A9A20D80-153A-438B-8ABC-CA8D4F9D5EC7}" destId="{511A1345-660B-4F25-9C4E-C1C4CEA848FA}" srcOrd="0" destOrd="0" presId="urn:microsoft.com/office/officeart/2005/8/layout/process1"/>
    <dgm:cxn modelId="{742D426C-B901-44D2-A590-3A761E99208D}" type="presParOf" srcId="{9F668B14-3058-45E8-90A1-6454E7C5B3FB}" destId="{C490F0D9-E6AF-4AEC-A440-1845A0CA87AA}" srcOrd="2" destOrd="0" presId="urn:microsoft.com/office/officeart/2005/8/layout/process1"/>
    <dgm:cxn modelId="{71721D9E-3D4C-4CDF-832D-2FC66E6A8AA9}" type="presParOf" srcId="{9F668B14-3058-45E8-90A1-6454E7C5B3FB}" destId="{0E6C9E1B-47C5-419B-A0CB-D6E8B806CE5B}" srcOrd="3" destOrd="0" presId="urn:microsoft.com/office/officeart/2005/8/layout/process1"/>
    <dgm:cxn modelId="{A7E43FC8-B8DD-4DF8-BCF0-184BA770EB95}" type="presParOf" srcId="{0E6C9E1B-47C5-419B-A0CB-D6E8B806CE5B}" destId="{74B7BD0B-9637-454D-B9CC-B6EB0D354CE1}" srcOrd="0" destOrd="0" presId="urn:microsoft.com/office/officeart/2005/8/layout/process1"/>
    <dgm:cxn modelId="{0C8789C6-FE03-475A-A6C3-398355205D57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Prepare to meet with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Evaluator talks with the teacher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10543704-3970-4FEE-A869-363F557B4684}" type="presOf" srcId="{4015D7DF-69E2-4DB1-B46E-0A2D59B4E47D}" destId="{9F668B14-3058-45E8-90A1-6454E7C5B3FB}" srcOrd="0" destOrd="0" presId="urn:microsoft.com/office/officeart/2005/8/layout/process1"/>
    <dgm:cxn modelId="{DCE05079-70C3-4CC9-A39E-4AA84211BCAE}" type="presOf" srcId="{624C24EA-0C9A-4365-BA2C-1310764EE044}" destId="{511A1345-660B-4F25-9C4E-C1C4CEA848FA}" srcOrd="1" destOrd="0" presId="urn:microsoft.com/office/officeart/2005/8/layout/process1"/>
    <dgm:cxn modelId="{0F663DDF-3BF7-4C08-ACED-9EFF7C5DE6C7}" type="presOf" srcId="{B3CABAF2-5EC0-4293-BD9B-55319515911E}" destId="{620FC2B2-9EFD-48A1-9A4D-EB4EA815F969}" srcOrd="0" destOrd="0" presId="urn:microsoft.com/office/officeart/2005/8/layout/process1"/>
    <dgm:cxn modelId="{57E73BF6-8088-450A-876D-969697C39592}" type="presOf" srcId="{0A3C96A3-893A-4ACE-8B8A-65CBB16C948C}" destId="{2C8ECC09-08F0-4F3B-B5BD-8ACADEA8C00F}" srcOrd="0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FEA5C098-D9C9-4733-A3A5-C108842C1981}" type="presOf" srcId="{AE9F9765-8226-418B-B446-72E45DFE0B98}" destId="{0E6C9E1B-47C5-419B-A0CB-D6E8B806CE5B}" srcOrd="0" destOrd="0" presId="urn:microsoft.com/office/officeart/2005/8/layout/process1"/>
    <dgm:cxn modelId="{99E8436C-0BFB-4F08-8471-878EAA097BF9}" type="presOf" srcId="{624C24EA-0C9A-4365-BA2C-1310764EE044}" destId="{A9A20D80-153A-438B-8ABC-CA8D4F9D5EC7}" srcOrd="0" destOrd="0" presId="urn:microsoft.com/office/officeart/2005/8/layout/process1"/>
    <dgm:cxn modelId="{51AB2E0F-3712-4582-A000-29821012C402}" type="presOf" srcId="{08740999-C3E8-4348-8971-DECFAAEFC62B}" destId="{C490F0D9-E6AF-4AEC-A440-1845A0CA87AA}" srcOrd="0" destOrd="0" presId="urn:microsoft.com/office/officeart/2005/8/layout/process1"/>
    <dgm:cxn modelId="{184C660C-DB5B-486E-819A-18433C39B230}" type="presOf" srcId="{AE9F9765-8226-418B-B446-72E45DFE0B98}" destId="{74B7BD0B-9637-454D-B9CC-B6EB0D354CE1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FA62AB95-BDD1-4DA2-9D93-EAC3968AC85C}" type="presParOf" srcId="{9F668B14-3058-45E8-90A1-6454E7C5B3FB}" destId="{2C8ECC09-08F0-4F3B-B5BD-8ACADEA8C00F}" srcOrd="0" destOrd="0" presId="urn:microsoft.com/office/officeart/2005/8/layout/process1"/>
    <dgm:cxn modelId="{C1407A70-660B-4B14-8B2D-AD9B2096B10D}" type="presParOf" srcId="{9F668B14-3058-45E8-90A1-6454E7C5B3FB}" destId="{A9A20D80-153A-438B-8ABC-CA8D4F9D5EC7}" srcOrd="1" destOrd="0" presId="urn:microsoft.com/office/officeart/2005/8/layout/process1"/>
    <dgm:cxn modelId="{D42F7503-B895-4AAA-B376-9C021231DC59}" type="presParOf" srcId="{A9A20D80-153A-438B-8ABC-CA8D4F9D5EC7}" destId="{511A1345-660B-4F25-9C4E-C1C4CEA848FA}" srcOrd="0" destOrd="0" presId="urn:microsoft.com/office/officeart/2005/8/layout/process1"/>
    <dgm:cxn modelId="{CEE67E67-D844-4E11-A73F-08B2C493A2FE}" type="presParOf" srcId="{9F668B14-3058-45E8-90A1-6454E7C5B3FB}" destId="{C490F0D9-E6AF-4AEC-A440-1845A0CA87AA}" srcOrd="2" destOrd="0" presId="urn:microsoft.com/office/officeart/2005/8/layout/process1"/>
    <dgm:cxn modelId="{22C08FEB-2088-4AC8-945F-89BF663498C0}" type="presParOf" srcId="{9F668B14-3058-45E8-90A1-6454E7C5B3FB}" destId="{0E6C9E1B-47C5-419B-A0CB-D6E8B806CE5B}" srcOrd="3" destOrd="0" presId="urn:microsoft.com/office/officeart/2005/8/layout/process1"/>
    <dgm:cxn modelId="{82A62385-7D4E-4D09-B6BF-E240449ECCFE}" type="presParOf" srcId="{0E6C9E1B-47C5-419B-A0CB-D6E8B806CE5B}" destId="{74B7BD0B-9637-454D-B9CC-B6EB0D354CE1}" srcOrd="0" destOrd="0" presId="urn:microsoft.com/office/officeart/2005/8/layout/process1"/>
    <dgm:cxn modelId="{68068E7F-6C72-45FF-8510-6B32448A8D31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Collect evidence from the classroom</a:t>
          </a:r>
          <a:endParaRPr lang="en-US" sz="3000" kern="1200" dirty="0"/>
        </a:p>
      </dsp:txBody>
      <dsp:txXfrm>
        <a:off x="70552" y="63319"/>
        <a:ext cx="2035239" cy="2770941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Prepare to meet with teacher</a:t>
          </a:r>
          <a:endParaRPr lang="en-US" sz="3200" kern="1200" dirty="0"/>
        </a:p>
      </dsp:txBody>
      <dsp:txXfrm>
        <a:off x="3097180" y="63319"/>
        <a:ext cx="2035239" cy="2770941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Evaluator talks with the teacher</a:t>
          </a:r>
          <a:endParaRPr lang="en-US" sz="3000" kern="1200" dirty="0"/>
        </a:p>
      </dsp:txBody>
      <dsp:txXfrm>
        <a:off x="6123808" y="63319"/>
        <a:ext cx="2035239" cy="2770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Collect evidence from the classroom</a:t>
          </a:r>
          <a:endParaRPr lang="en-US" sz="3000" kern="1200" dirty="0"/>
        </a:p>
      </dsp:txBody>
      <dsp:txXfrm>
        <a:off x="70552" y="63319"/>
        <a:ext cx="2035239" cy="2770941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Prepare to meet with teacher</a:t>
          </a:r>
          <a:endParaRPr lang="en-US" sz="3200" kern="1200" dirty="0"/>
        </a:p>
      </dsp:txBody>
      <dsp:txXfrm>
        <a:off x="3097180" y="63319"/>
        <a:ext cx="2035239" cy="2770941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Evaluator talks with the teacher</a:t>
          </a:r>
          <a:endParaRPr lang="en-US" sz="3000" kern="1200" dirty="0"/>
        </a:p>
      </dsp:txBody>
      <dsp:txXfrm>
        <a:off x="6123808" y="63319"/>
        <a:ext cx="2035239" cy="2770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Collect evidence from the classroom</a:t>
          </a:r>
          <a:endParaRPr lang="en-US" sz="3000" kern="1200" dirty="0"/>
        </a:p>
      </dsp:txBody>
      <dsp:txXfrm>
        <a:off x="70552" y="63319"/>
        <a:ext cx="2035239" cy="2770941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Prepare to meet with teacher</a:t>
          </a:r>
          <a:endParaRPr lang="en-US" sz="3200" kern="1200" dirty="0"/>
        </a:p>
      </dsp:txBody>
      <dsp:txXfrm>
        <a:off x="3097180" y="63319"/>
        <a:ext cx="2035239" cy="2770941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Evaluator talks with the teacher</a:t>
          </a:r>
          <a:endParaRPr lang="en-US" sz="3000" kern="1200" dirty="0"/>
        </a:p>
      </dsp:txBody>
      <dsp:txXfrm>
        <a:off x="6123808" y="63319"/>
        <a:ext cx="2035239" cy="2770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Collect evidence from the classroom</a:t>
          </a:r>
          <a:endParaRPr lang="en-US" sz="3000" kern="1200" dirty="0"/>
        </a:p>
      </dsp:txBody>
      <dsp:txXfrm>
        <a:off x="70552" y="63319"/>
        <a:ext cx="2035239" cy="2770941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Prepare to meet with teacher</a:t>
          </a:r>
          <a:endParaRPr lang="en-US" sz="3200" kern="1200" dirty="0"/>
        </a:p>
      </dsp:txBody>
      <dsp:txXfrm>
        <a:off x="3097180" y="63319"/>
        <a:ext cx="2035239" cy="2770941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Evaluator talks with the teacher</a:t>
          </a:r>
          <a:endParaRPr lang="en-US" sz="3000" kern="1200" dirty="0"/>
        </a:p>
      </dsp:txBody>
      <dsp:txXfrm>
        <a:off x="6123808" y="63319"/>
        <a:ext cx="2035239" cy="2770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Collect evidence from the classroom</a:t>
          </a:r>
          <a:endParaRPr lang="en-US" sz="3000" kern="1200" dirty="0"/>
        </a:p>
      </dsp:txBody>
      <dsp:txXfrm>
        <a:off x="70552" y="63319"/>
        <a:ext cx="2035239" cy="2770941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Prepare to meet with teacher</a:t>
          </a:r>
          <a:endParaRPr lang="en-US" sz="3200" kern="1200" dirty="0"/>
        </a:p>
      </dsp:txBody>
      <dsp:txXfrm>
        <a:off x="3097180" y="63319"/>
        <a:ext cx="2035239" cy="2770941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Evaluator talks with the teacher</a:t>
          </a:r>
          <a:endParaRPr lang="en-US" sz="3000" kern="1200" dirty="0"/>
        </a:p>
      </dsp:txBody>
      <dsp:txXfrm>
        <a:off x="6123808" y="63319"/>
        <a:ext cx="2035239" cy="2770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1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language about ongoing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 Common Opinion on the Common Core” by Michael Henderson, Paul Peterson, and Martin West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Next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Winter 2015 (Vol. 15, #1, p. 8-19),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0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 Common Opinion on the Common Core” by Michael Henderson, Paul Peterson, and Martin West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Next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Winter 2015 (Vol. 15, #1, p. 8-19),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5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2012-2013 results from https://data.nysed.gov/evaluation.php?year=2013&amp;state=yes&amp;report=appr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-RaDNVKpw" TargetMode="External"/><Relationship Id="rId2" Type="http://schemas.openxmlformats.org/officeDocument/2006/relationships/hyperlink" Target="https://www.youtube.com/watch?v=aP55nA8fQ9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://www.ocmboces.org/teacherpage.cfm?teacher=2185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 Ongoing Training</a:t>
            </a:r>
          </a:p>
          <a:p>
            <a:r>
              <a:rPr lang="en-US" dirty="0" smtClean="0"/>
              <a:t>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Teacher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375890"/>
              </p:ext>
            </p:extLst>
          </p:nvPr>
        </p:nvGraphicFramePr>
        <p:xfrm>
          <a:off x="457200" y="16906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19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the Teacher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867954"/>
              </p:ext>
            </p:extLst>
          </p:nvPr>
        </p:nvGraphicFramePr>
        <p:xfrm>
          <a:off x="457200" y="16906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28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Teacher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638922"/>
              </p:ext>
            </p:extLst>
          </p:nvPr>
        </p:nvGraphicFramePr>
        <p:xfrm>
          <a:off x="457200" y="169068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141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5" r="29798"/>
          <a:stretch/>
        </p:blipFill>
        <p:spPr bwMode="auto">
          <a:xfrm>
            <a:off x="11877" y="1998086"/>
            <a:ext cx="297774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3" r="30087"/>
          <a:stretch/>
        </p:blipFill>
        <p:spPr bwMode="auto">
          <a:xfrm>
            <a:off x="3186348" y="1998086"/>
            <a:ext cx="293459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5" r="30953"/>
          <a:stretch/>
        </p:blipFill>
        <p:spPr bwMode="auto">
          <a:xfrm>
            <a:off x="6317666" y="1998086"/>
            <a:ext cx="28159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3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211974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</a:t>
            </a:r>
            <a:br>
              <a:rPr lang="en-US" dirty="0" smtClean="0"/>
            </a:b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surprised?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18" y="1559153"/>
            <a:ext cx="5905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14053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does this mean for APPR in your school and district?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5" y="3162529"/>
            <a:ext cx="8004650" cy="25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4508205" cy="4525963"/>
          </a:xfrm>
        </p:spPr>
        <p:txBody>
          <a:bodyPr/>
          <a:lstStyle/>
          <a:p>
            <a:r>
              <a:rPr lang="en-US" dirty="0" smtClean="0"/>
              <a:t>Mr. Greenburgh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 Teacher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59" y="2915013"/>
            <a:ext cx="519726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44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353"/>
            <a:ext cx="8229600" cy="5138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Flip through the Beginning of the Year Artifacts to refresh your memory.</a:t>
            </a:r>
          </a:p>
          <a:p>
            <a:r>
              <a:rPr lang="en-US" dirty="0" smtClean="0"/>
              <a:t>LAT</a:t>
            </a:r>
          </a:p>
          <a:p>
            <a:r>
              <a:rPr lang="en-US" dirty="0" smtClean="0"/>
              <a:t>Lesson Plan</a:t>
            </a:r>
          </a:p>
          <a:p>
            <a:r>
              <a:rPr lang="en-US" dirty="0" smtClean="0"/>
              <a:t>Unit Plan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Getting to Know You</a:t>
            </a:r>
          </a:p>
          <a:p>
            <a:r>
              <a:rPr lang="en-US" dirty="0" smtClean="0"/>
              <a:t>Other Artifacts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rot="469459">
            <a:off x="5675639" y="2868015"/>
            <a:ext cx="2322093" cy="2984858"/>
            <a:chOff x="-2208810" y="1769423"/>
            <a:chExt cx="1911927" cy="2303813"/>
          </a:xfrm>
        </p:grpSpPr>
        <p:sp>
          <p:nvSpPr>
            <p:cNvPr id="5" name="Rectangle 4"/>
            <p:cNvSpPr/>
            <p:nvPr/>
          </p:nvSpPr>
          <p:spPr>
            <a:xfrm>
              <a:off x="-2208810" y="1769423"/>
              <a:ext cx="1911927" cy="2303813"/>
            </a:xfrm>
            <a:prstGeom prst="rect">
              <a:avLst/>
            </a:prstGeom>
            <a:solidFill>
              <a:srgbClr val="FF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2208810" y="2351314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Beginning</a:t>
              </a:r>
              <a:b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the Year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[re]Orientation</a:t>
            </a:r>
          </a:p>
          <a:p>
            <a:r>
              <a:rPr lang="en-US" dirty="0" smtClean="0"/>
              <a:t>Lead Evaluator Training</a:t>
            </a:r>
          </a:p>
          <a:p>
            <a:r>
              <a:rPr lang="en-US" dirty="0" smtClean="0"/>
              <a:t>Agenda Review	</a:t>
            </a:r>
            <a:endParaRPr lang="en-US" dirty="0"/>
          </a:p>
        </p:txBody>
      </p:sp>
      <p:pic>
        <p:nvPicPr>
          <p:cNvPr id="9218" name="Picture 2" descr="C:\Users\jcraig\AppData\Local\Microsoft\Windows\Temporary Internet Files\Content.IE5\SK5XLSR9\MC90038356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590" flipH="1">
            <a:off x="5453615" y="3729638"/>
            <a:ext cx="2598575" cy="30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“Middle” part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31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4225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31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4225" y="3402239"/>
            <a:ext cx="3247846" cy="13062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385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Conversations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768004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9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5876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Conversations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13488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2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7501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Conversations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163655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3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385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Conversations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139550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3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Watch the lesson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Clean Up Evidence</a:t>
            </a:r>
          </a:p>
          <a:p>
            <a:r>
              <a:rPr lang="en-US" dirty="0" smtClean="0"/>
              <a:t>Sort Evidence</a:t>
            </a:r>
          </a:p>
          <a:p>
            <a:endParaRPr lang="en-US" dirty="0"/>
          </a:p>
          <a:p>
            <a:r>
              <a:rPr lang="en-US" dirty="0" smtClean="0"/>
              <a:t>Score the evidence (only Standard 3 or Domain 3) </a:t>
            </a:r>
            <a:r>
              <a:rPr lang="en-US" b="1" dirty="0" smtClean="0"/>
              <a:t>WITH A PARTNER</a:t>
            </a:r>
          </a:p>
          <a:p>
            <a:r>
              <a:rPr lang="en-US" dirty="0" smtClean="0"/>
              <a:t>Score yourself – leave behind at table</a:t>
            </a:r>
          </a:p>
        </p:txBody>
      </p:sp>
    </p:spTree>
    <p:extLst>
      <p:ext uri="{BB962C8B-B14F-4D97-AF65-F5344CB8AC3E}">
        <p14:creationId xmlns:p14="http://schemas.microsoft.com/office/powerpoint/2010/main" val="35532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First… look at the </a:t>
            </a:r>
            <a:r>
              <a:rPr lang="en-US" smtClean="0"/>
              <a:t>lesson plan…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0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Watch the lesson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Clean Up Evidence</a:t>
            </a:r>
          </a:p>
          <a:p>
            <a:r>
              <a:rPr lang="en-US" dirty="0" smtClean="0"/>
              <a:t>Sort Evidence</a:t>
            </a:r>
          </a:p>
          <a:p>
            <a:endParaRPr lang="en-US" dirty="0"/>
          </a:p>
          <a:p>
            <a:r>
              <a:rPr lang="en-US" dirty="0" smtClean="0"/>
              <a:t>Score the evidence (only Standard 3 or Domain 3) </a:t>
            </a:r>
            <a:r>
              <a:rPr lang="en-US" b="1" dirty="0" smtClean="0"/>
              <a:t>WITH A PARTNER</a:t>
            </a:r>
          </a:p>
          <a:p>
            <a:r>
              <a:rPr lang="en-US" dirty="0" smtClean="0"/>
              <a:t>Score yourself – leave behind at table</a:t>
            </a:r>
          </a:p>
        </p:txBody>
      </p:sp>
    </p:spTree>
    <p:extLst>
      <p:ext uri="{BB962C8B-B14F-4D97-AF65-F5344CB8AC3E}">
        <p14:creationId xmlns:p14="http://schemas.microsoft.com/office/powerpoint/2010/main" val="7390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11" y="325527"/>
            <a:ext cx="22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1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31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4225" y="4886614"/>
            <a:ext cx="3247846" cy="13062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5876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Conversations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581549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5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you do before you meet with the teacher?</a:t>
            </a:r>
          </a:p>
          <a:p>
            <a:r>
              <a:rPr lang="en-US" dirty="0" smtClean="0"/>
              <a:t>Share the evidence</a:t>
            </a:r>
          </a:p>
          <a:p>
            <a:r>
              <a:rPr lang="en-US" dirty="0" smtClean="0"/>
              <a:t>Look at student work</a:t>
            </a:r>
          </a:p>
          <a:p>
            <a:r>
              <a:rPr lang="en-US" dirty="0" smtClean="0"/>
              <a:t>Review previous artifacts and documentation</a:t>
            </a:r>
          </a:p>
          <a:p>
            <a:r>
              <a:rPr lang="en-US" dirty="0" smtClean="0"/>
              <a:t>Consider your feedback</a:t>
            </a:r>
          </a:p>
          <a:p>
            <a:r>
              <a:rPr lang="en-US" dirty="0" smtClean="0"/>
              <a:t>Plan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550208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Looking at some student work</a:t>
            </a:r>
          </a:p>
          <a:p>
            <a:r>
              <a:rPr lang="en-US" dirty="0" smtClean="0"/>
              <a:t>In the Lesson section of the</a:t>
            </a:r>
            <a:br>
              <a:rPr lang="en-US" dirty="0" smtClean="0"/>
            </a:br>
            <a:r>
              <a:rPr lang="en-US" dirty="0" smtClean="0"/>
              <a:t>folder you will find student work</a:t>
            </a:r>
          </a:p>
          <a:p>
            <a:endParaRPr lang="en-US" dirty="0"/>
          </a:p>
          <a:p>
            <a:r>
              <a:rPr lang="en-US" dirty="0" smtClean="0"/>
              <a:t>At your table, look at the work and discuss it. What does it tell you? What questions do you want to ask the teacher?</a:t>
            </a:r>
          </a:p>
        </p:txBody>
      </p:sp>
      <p:grpSp>
        <p:nvGrpSpPr>
          <p:cNvPr id="5" name="Group 4"/>
          <p:cNvGrpSpPr/>
          <p:nvPr/>
        </p:nvGrpSpPr>
        <p:grpSpPr>
          <a:xfrm rot="469459">
            <a:off x="6881078" y="1444088"/>
            <a:ext cx="1766059" cy="2270122"/>
            <a:chOff x="-2208810" y="1769423"/>
            <a:chExt cx="1911927" cy="2303813"/>
          </a:xfrm>
        </p:grpSpPr>
        <p:sp>
          <p:nvSpPr>
            <p:cNvPr id="6" name="Rectangle 5"/>
            <p:cNvSpPr/>
            <p:nvPr/>
          </p:nvSpPr>
          <p:spPr>
            <a:xfrm>
              <a:off x="-2208810" y="1769423"/>
              <a:ext cx="1911927" cy="2303813"/>
            </a:xfrm>
            <a:prstGeom prst="rect">
              <a:avLst/>
            </a:prstGeom>
            <a:solidFill>
              <a:srgbClr val="FF99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208810" y="2487072"/>
              <a:ext cx="1828800" cy="37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Lesson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8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your feedback</a:t>
            </a:r>
          </a:p>
          <a:p>
            <a:r>
              <a:rPr lang="en-US" dirty="0" smtClean="0"/>
              <a:t>What kind of feedback do you want to give? </a:t>
            </a:r>
          </a:p>
          <a:p>
            <a:r>
              <a:rPr lang="en-US" dirty="0" smtClean="0"/>
              <a:t>What approach will you take?</a:t>
            </a:r>
          </a:p>
          <a:p>
            <a:r>
              <a:rPr lang="en-US" dirty="0" smtClean="0"/>
              <a:t>Where on the coaching continuum do you want to be?</a:t>
            </a:r>
          </a:p>
          <a:p>
            <a:r>
              <a:rPr lang="en-US" dirty="0" smtClean="0"/>
              <a:t>Practice your active listening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2422566" y="5771408"/>
            <a:ext cx="1163782" cy="44547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Forward or Next 7">
            <a:hlinkClick r:id="rId3" highlightClick="1"/>
          </p:cNvPr>
          <p:cNvSpPr/>
          <p:nvPr/>
        </p:nvSpPr>
        <p:spPr>
          <a:xfrm>
            <a:off x="5379522" y="5771408"/>
            <a:ext cx="1175657" cy="44547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8169" y="5818908"/>
            <a:ext cx="72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Pt.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8875" y="5806249"/>
            <a:ext cx="72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Pt.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your feedback</a:t>
            </a:r>
          </a:p>
          <a:p>
            <a:r>
              <a:rPr lang="en-US" dirty="0" smtClean="0"/>
              <a:t>Constructive feedback suggestions</a:t>
            </a:r>
          </a:p>
        </p:txBody>
      </p:sp>
    </p:spTree>
    <p:extLst>
      <p:ext uri="{BB962C8B-B14F-4D97-AF65-F5344CB8AC3E}">
        <p14:creationId xmlns:p14="http://schemas.microsoft.com/office/powerpoint/2010/main" val="89164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51123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your feedback</a:t>
            </a:r>
          </a:p>
          <a:p>
            <a:r>
              <a:rPr lang="en-US" smtClean="0"/>
              <a:t>Sort the </a:t>
            </a:r>
            <a:r>
              <a:rPr lang="en-US" dirty="0" smtClean="0"/>
              <a:t>cards into three piles (good, bad, and ugly)</a:t>
            </a:r>
          </a:p>
          <a:p>
            <a:r>
              <a:rPr lang="en-US" dirty="0" smtClean="0"/>
              <a:t>Go through the “bad” cards and turn them into “good”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31208"/>
          <a:stretch/>
        </p:blipFill>
        <p:spPr bwMode="auto">
          <a:xfrm>
            <a:off x="5569525" y="1999442"/>
            <a:ext cx="3336967" cy="38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55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7501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Conversations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372266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2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4575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Principal talks with the teacher</a:t>
            </a:r>
          </a:p>
          <a:p>
            <a:r>
              <a:rPr lang="en-US" dirty="0" smtClean="0"/>
              <a:t>Take notes about the conversation</a:t>
            </a:r>
          </a:p>
        </p:txBody>
      </p:sp>
      <p:pic>
        <p:nvPicPr>
          <p:cNvPr id="5" name="Picture 4" descr="6th Mathematics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9" t="17549" r="44156" b="59212"/>
          <a:stretch/>
        </p:blipFill>
        <p:spPr>
          <a:xfrm>
            <a:off x="1377538" y="1382012"/>
            <a:ext cx="1636712" cy="1828800"/>
          </a:xfrm>
          <a:prstGeom prst="rect">
            <a:avLst/>
          </a:prstGeom>
        </p:spPr>
      </p:pic>
      <p:pic>
        <p:nvPicPr>
          <p:cNvPr id="6" name="Picture 5" descr="6th Mathematics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7549" r="70877" b="59212"/>
          <a:stretch/>
        </p:blipFill>
        <p:spPr>
          <a:xfrm>
            <a:off x="5769424" y="1417638"/>
            <a:ext cx="1569526" cy="1828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267100">
            <a:off x="5745127" y="3028208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8211533">
            <a:off x="1033153" y="2897626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762005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2820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69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Principal talks with the teacher</a:t>
            </a:r>
          </a:p>
          <a:p>
            <a:r>
              <a:rPr lang="en-US" dirty="0" smtClean="0"/>
              <a:t>Debrief the conversation with a neighbor</a:t>
            </a:r>
          </a:p>
          <a:p>
            <a:pPr lvl="1"/>
            <a:r>
              <a:rPr lang="en-US" dirty="0" smtClean="0"/>
              <a:t>What did the principal focus on?</a:t>
            </a:r>
          </a:p>
          <a:p>
            <a:pPr lvl="1"/>
            <a:r>
              <a:rPr lang="en-US" dirty="0" smtClean="0"/>
              <a:t>What was her opening line?</a:t>
            </a:r>
          </a:p>
          <a:p>
            <a:pPr lvl="1"/>
            <a:r>
              <a:rPr lang="en-US" dirty="0" smtClean="0"/>
              <a:t>What did she want the teacher to do in the future?</a:t>
            </a:r>
          </a:p>
          <a:p>
            <a:pPr lvl="1"/>
            <a:r>
              <a:rPr lang="en-US" dirty="0" smtClean="0"/>
              <a:t>Where on the coaching continuum did the principal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0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ensuring inter-rater 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14053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does this mean for you and your feedback conversations?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5" y="3162529"/>
            <a:ext cx="8004650" cy="25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Instructional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would you collect feedback from teachers after the process was complete?</a:t>
            </a:r>
          </a:p>
          <a:p>
            <a:r>
              <a:rPr lang="en-US" dirty="0" smtClean="0"/>
              <a:t>Model reflection and continuous improvement orientation</a:t>
            </a:r>
          </a:p>
          <a:p>
            <a:r>
              <a:rPr lang="en-US" dirty="0" smtClean="0"/>
              <a:t>Collect data to improve your own practice</a:t>
            </a:r>
          </a:p>
          <a:p>
            <a:r>
              <a:rPr lang="en-US" dirty="0" smtClean="0"/>
              <a:t>Express your interest in their input</a:t>
            </a:r>
          </a:p>
        </p:txBody>
      </p:sp>
    </p:spTree>
    <p:extLst>
      <p:ext uri="{BB962C8B-B14F-4D97-AF65-F5344CB8AC3E}">
        <p14:creationId xmlns:p14="http://schemas.microsoft.com/office/powerpoint/2010/main" val="2541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Have shared the end-of-the-year survey with you in the past (at end of the year APPR </a:t>
            </a:r>
            <a:r>
              <a:rPr lang="en-US" dirty="0" smtClean="0">
                <a:hlinkClick r:id="rId2"/>
              </a:rPr>
              <a:t>resources page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Take a look at Paula</a:t>
            </a:r>
            <a:br>
              <a:rPr lang="en-US" dirty="0" smtClean="0"/>
            </a:br>
            <a:r>
              <a:rPr lang="en-US" dirty="0" smtClean="0"/>
              <a:t>Rutherford’s tool</a:t>
            </a:r>
          </a:p>
        </p:txBody>
      </p:sp>
      <p:pic>
        <p:nvPicPr>
          <p:cNvPr id="5" name="Picture 4" descr="ObservationConferenceFeedbackRutherfordTool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17086" r="29351" b="4568"/>
          <a:stretch/>
        </p:blipFill>
        <p:spPr>
          <a:xfrm rot="195142">
            <a:off x="5723906" y="3415153"/>
            <a:ext cx="2446317" cy="31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March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in Cortland</a:t>
            </a:r>
          </a:p>
          <a:p>
            <a:r>
              <a:rPr lang="en-US" dirty="0" smtClean="0"/>
              <a:t>March 27</a:t>
            </a:r>
            <a:r>
              <a:rPr lang="en-US" baseline="30000" dirty="0" smtClean="0"/>
              <a:t>th</a:t>
            </a:r>
            <a:r>
              <a:rPr lang="en-US" dirty="0" smtClean="0"/>
              <a:t> in Syracuse</a:t>
            </a:r>
          </a:p>
          <a:p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Preparing for end-of-the-year</a:t>
            </a:r>
          </a:p>
          <a:p>
            <a:pPr lvl="1"/>
            <a:r>
              <a:rPr lang="en-US" dirty="0" smtClean="0"/>
              <a:t>Instructional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509379" cy="4525963"/>
          </a:xfrm>
        </p:spPr>
        <p:txBody>
          <a:bodyPr/>
          <a:lstStyle/>
          <a:p>
            <a:r>
              <a:rPr lang="en-US" dirty="0" smtClean="0"/>
              <a:t>Leave organized folder and contents at table (pile)</a:t>
            </a:r>
          </a:p>
          <a:p>
            <a:r>
              <a:rPr lang="en-US" dirty="0" smtClean="0"/>
              <a:t>Leave your answer sheet at the table (pile)</a:t>
            </a:r>
          </a:p>
          <a:p>
            <a:r>
              <a:rPr lang="en-US" dirty="0" smtClean="0"/>
              <a:t>Leave the red answer key at the table (pile)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67" y="3921972"/>
            <a:ext cx="4013860" cy="24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 Ongoing Training</a:t>
            </a:r>
          </a:p>
          <a:p>
            <a:r>
              <a:rPr lang="en-US" dirty="0" smtClean="0"/>
              <a:t>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Or, to basically increase the likelihood that all of this can make a difference.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Warm-Up Activity</a:t>
            </a:r>
          </a:p>
          <a:p>
            <a:r>
              <a:rPr lang="en-US" dirty="0" smtClean="0"/>
              <a:t>Evidence Collection</a:t>
            </a:r>
          </a:p>
          <a:p>
            <a:r>
              <a:rPr lang="en-US" dirty="0" smtClean="0"/>
              <a:t>Scoring (with feedback)</a:t>
            </a:r>
          </a:p>
          <a:p>
            <a:r>
              <a:rPr lang="en-US" dirty="0" smtClean="0"/>
              <a:t>Post-Observation Feedback</a:t>
            </a:r>
          </a:p>
          <a:p>
            <a:r>
              <a:rPr lang="en-US" dirty="0" smtClean="0"/>
              <a:t>Feedback for you on the process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0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about your teachers. Approximately what percent are:</a:t>
            </a:r>
          </a:p>
          <a:p>
            <a:pPr marL="0" indent="0">
              <a:buNone/>
            </a:pPr>
            <a:r>
              <a:rPr lang="en-US" dirty="0" smtClean="0"/>
              <a:t>Highly Effective?</a:t>
            </a:r>
          </a:p>
          <a:p>
            <a:pPr marL="0" indent="0">
              <a:buNone/>
            </a:pPr>
            <a:r>
              <a:rPr lang="en-US" dirty="0" smtClean="0"/>
              <a:t>Effective?</a:t>
            </a:r>
            <a:br>
              <a:rPr lang="en-US" dirty="0" smtClean="0"/>
            </a:br>
            <a:r>
              <a:rPr lang="en-US" dirty="0" smtClean="0"/>
              <a:t>Developing?</a:t>
            </a:r>
          </a:p>
          <a:p>
            <a:pPr marL="0" indent="0">
              <a:buNone/>
            </a:pPr>
            <a:r>
              <a:rPr lang="en-US" dirty="0" smtClean="0"/>
              <a:t>Ineffective?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about the summative evaluations for your teachers. Approximately what percent was:</a:t>
            </a:r>
          </a:p>
          <a:p>
            <a:pPr marL="0" indent="0">
              <a:buNone/>
            </a:pPr>
            <a:r>
              <a:rPr lang="en-US" dirty="0" smtClean="0"/>
              <a:t>Highly Effective?</a:t>
            </a:r>
          </a:p>
          <a:p>
            <a:pPr marL="0" indent="0">
              <a:buNone/>
            </a:pPr>
            <a:r>
              <a:rPr lang="en-US" dirty="0" smtClean="0"/>
              <a:t>Effective?</a:t>
            </a:r>
            <a:br>
              <a:rPr lang="en-US" dirty="0" smtClean="0"/>
            </a:br>
            <a:r>
              <a:rPr lang="en-US" dirty="0" smtClean="0"/>
              <a:t>Developing?</a:t>
            </a:r>
          </a:p>
          <a:p>
            <a:pPr marL="0" indent="0">
              <a:buNone/>
            </a:pPr>
            <a:r>
              <a:rPr lang="en-US" dirty="0" smtClean="0"/>
              <a:t>Ineffective?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1195</Words>
  <Application>Microsoft Office PowerPoint</Application>
  <PresentationFormat>On-screen Show (4:3)</PresentationFormat>
  <Paragraphs>260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IS_template</vt:lpstr>
      <vt:lpstr>Lead Evaluator Training</vt:lpstr>
      <vt:lpstr>Welcome Back!</vt:lpstr>
      <vt:lpstr>Lead Evaluator Training</vt:lpstr>
      <vt:lpstr>Lead Evaluator Training</vt:lpstr>
      <vt:lpstr>Lead Evaluator Training</vt:lpstr>
      <vt:lpstr>Lead Evaluator Training</vt:lpstr>
      <vt:lpstr>Agenda</vt:lpstr>
      <vt:lpstr>Rate the Teacher</vt:lpstr>
      <vt:lpstr>Rate the Teacher</vt:lpstr>
      <vt:lpstr>Rate the Teacher</vt:lpstr>
      <vt:lpstr>Rate the Teacher</vt:lpstr>
      <vt:lpstr>Rate the Teacher</vt:lpstr>
      <vt:lpstr>Rate the Teacher</vt:lpstr>
      <vt:lpstr>Rate the Teacher</vt:lpstr>
      <vt:lpstr>Rate the Teacher</vt:lpstr>
      <vt:lpstr>Our Teacher</vt:lpstr>
      <vt:lpstr>Beginning of the Year</vt:lpstr>
      <vt:lpstr>The Year at a Glance</vt:lpstr>
      <vt:lpstr>Artifacts</vt:lpstr>
      <vt:lpstr>“Middle” part of the Year</vt:lpstr>
      <vt:lpstr>The Year at a Glance</vt:lpstr>
      <vt:lpstr>The Year at a Glance</vt:lpstr>
      <vt:lpstr>Feedback Conversations</vt:lpstr>
      <vt:lpstr>Feedback Conversations</vt:lpstr>
      <vt:lpstr>Feedback Conversations</vt:lpstr>
      <vt:lpstr>Feedback Conversations</vt:lpstr>
      <vt:lpstr>Evidence Collection</vt:lpstr>
      <vt:lpstr>Evidence Collection</vt:lpstr>
      <vt:lpstr>Evidence Collection</vt:lpstr>
      <vt:lpstr>The Year at a Glance</vt:lpstr>
      <vt:lpstr>Feedback Conversations</vt:lpstr>
      <vt:lpstr>Prepare for Feedback</vt:lpstr>
      <vt:lpstr>Prepare for Feedback</vt:lpstr>
      <vt:lpstr>Prepare for Feedback</vt:lpstr>
      <vt:lpstr>Prepare for Feedback</vt:lpstr>
      <vt:lpstr>Prepare for Feedback</vt:lpstr>
      <vt:lpstr>Feedback Conversations</vt:lpstr>
      <vt:lpstr>Watch the Conversation</vt:lpstr>
      <vt:lpstr>Conversation Debrief</vt:lpstr>
      <vt:lpstr>Conversation Debrief</vt:lpstr>
      <vt:lpstr>Instructional Leadership</vt:lpstr>
      <vt:lpstr>Continuous Improvement</vt:lpstr>
      <vt:lpstr>Continuous Improvement</vt:lpstr>
      <vt:lpstr>Next Session</vt:lpstr>
      <vt:lpstr>Housekeeping</vt:lpstr>
      <vt:lpstr>Lead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154</cp:revision>
  <cp:lastPrinted>2014-11-03T17:01:35Z</cp:lastPrinted>
  <dcterms:created xsi:type="dcterms:W3CDTF">2012-08-15T11:27:34Z</dcterms:created>
  <dcterms:modified xsi:type="dcterms:W3CDTF">2015-01-26T18:05:38Z</dcterms:modified>
</cp:coreProperties>
</file>