
<file path=[Content_Types].xml><?xml version="1.0" encoding="utf-8"?>
<Types xmlns="http://schemas.openxmlformats.org/package/2006/content-types">
  <Default Extension="png" ContentType="image/png"/>
  <Default Extension="tmp"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82"/>
  </p:notesMasterIdLst>
  <p:handoutMasterIdLst>
    <p:handoutMasterId r:id="rId83"/>
  </p:handoutMasterIdLst>
  <p:sldIdLst>
    <p:sldId id="256" r:id="rId3"/>
    <p:sldId id="303" r:id="rId4"/>
    <p:sldId id="350" r:id="rId5"/>
    <p:sldId id="351" r:id="rId6"/>
    <p:sldId id="352" r:id="rId7"/>
    <p:sldId id="308" r:id="rId8"/>
    <p:sldId id="339"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98" r:id="rId43"/>
    <p:sldId id="309" r:id="rId44"/>
    <p:sldId id="392" r:id="rId45"/>
    <p:sldId id="388" r:id="rId46"/>
    <p:sldId id="389" r:id="rId47"/>
    <p:sldId id="390" r:id="rId48"/>
    <p:sldId id="391" r:id="rId49"/>
    <p:sldId id="393" r:id="rId50"/>
    <p:sldId id="394" r:id="rId51"/>
    <p:sldId id="395" r:id="rId52"/>
    <p:sldId id="396" r:id="rId53"/>
    <p:sldId id="397" r:id="rId54"/>
    <p:sldId id="399" r:id="rId55"/>
    <p:sldId id="387" r:id="rId56"/>
    <p:sldId id="311" r:id="rId57"/>
    <p:sldId id="353" r:id="rId58"/>
    <p:sldId id="337" r:id="rId59"/>
    <p:sldId id="402" r:id="rId60"/>
    <p:sldId id="400" r:id="rId61"/>
    <p:sldId id="418" r:id="rId62"/>
    <p:sldId id="419" r:id="rId63"/>
    <p:sldId id="420" r:id="rId64"/>
    <p:sldId id="401" r:id="rId65"/>
    <p:sldId id="403" r:id="rId66"/>
    <p:sldId id="404" r:id="rId67"/>
    <p:sldId id="405" r:id="rId68"/>
    <p:sldId id="413" r:id="rId69"/>
    <p:sldId id="414" r:id="rId70"/>
    <p:sldId id="412" r:id="rId71"/>
    <p:sldId id="409" r:id="rId72"/>
    <p:sldId id="410" r:id="rId73"/>
    <p:sldId id="411" r:id="rId74"/>
    <p:sldId id="407" r:id="rId75"/>
    <p:sldId id="408" r:id="rId76"/>
    <p:sldId id="406" r:id="rId77"/>
    <p:sldId id="417" r:id="rId78"/>
    <p:sldId id="415" r:id="rId79"/>
    <p:sldId id="416" r:id="rId80"/>
    <p:sldId id="290" r:id="rId8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86272" autoAdjust="0"/>
  </p:normalViewPr>
  <p:slideViewPr>
    <p:cSldViewPr snapToGrid="0" snapToObjects="1">
      <p:cViewPr>
        <p:scale>
          <a:sx n="80" d="100"/>
          <a:sy n="80" d="100"/>
        </p:scale>
        <p:origin x="-85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A38FF91-F356-4257-A2DC-E613443E518E}" type="datetimeFigureOut">
              <a:rPr lang="en-US" smtClean="0"/>
              <a:t>11/12/2015</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8C10734-6372-4F7D-8805-02D36889E1E0}" type="datetimeFigureOut">
              <a:rPr lang="en-US" smtClean="0"/>
              <a:t>11/12/2015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ngageny.org/resource/guidance-on-new-york-s-annual-professional-performance-review-law-and-regulation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123377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17</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18</a:t>
            </a:fld>
            <a:endParaRPr lang="en-US" dirty="0"/>
          </a:p>
        </p:txBody>
      </p:sp>
    </p:spTree>
    <p:extLst>
      <p:ext uri="{BB962C8B-B14F-4D97-AF65-F5344CB8AC3E}">
        <p14:creationId xmlns:p14="http://schemas.microsoft.com/office/powerpoint/2010/main" val="29762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Rural districts</a:t>
            </a:r>
            <a:r>
              <a:rPr lang="en-US" baseline="0" dirty="0" smtClean="0"/>
              <a:t> might be able to apply for a waiver to relax the BEDS code requirement. Geographic distances might be the determining factor.</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19</a:t>
            </a:fld>
            <a:endParaRPr lang="en-US" dirty="0"/>
          </a:p>
        </p:txBody>
      </p:sp>
    </p:spTree>
    <p:extLst>
      <p:ext uri="{BB962C8B-B14F-4D97-AF65-F5344CB8AC3E}">
        <p14:creationId xmlns:p14="http://schemas.microsoft.com/office/powerpoint/2010/main" val="2976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22</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23</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24</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25</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26</a:t>
            </a:fld>
            <a:endParaRPr lang="en-US" dirty="0"/>
          </a:p>
        </p:txBody>
      </p:sp>
    </p:spTree>
    <p:extLst>
      <p:ext uri="{BB962C8B-B14F-4D97-AF65-F5344CB8AC3E}">
        <p14:creationId xmlns:p14="http://schemas.microsoft.com/office/powerpoint/2010/main" val="1960435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See Section H of the </a:t>
            </a:r>
            <a:r>
              <a:rPr lang="en-US" sz="1200" kern="1200" dirty="0" smtClean="0">
                <a:solidFill>
                  <a:schemeClr val="tx1"/>
                </a:solidFill>
                <a:effectLst/>
                <a:latin typeface="+mn-lt"/>
                <a:ea typeface="+mn-ea"/>
                <a:cs typeface="+mn-cs"/>
                <a:hlinkClick r:id="rId3"/>
              </a:rPr>
              <a:t>§3012-d APPR Guidance document</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more information.</a:t>
            </a:r>
            <a:r>
              <a:rPr lang="en-US" sz="1200" u="sng"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28</a:t>
            </a:fld>
            <a:endParaRPr lang="en-US" dirty="0"/>
          </a:p>
        </p:txBody>
      </p:sp>
    </p:spTree>
    <p:extLst>
      <p:ext uri="{BB962C8B-B14F-4D97-AF65-F5344CB8AC3E}">
        <p14:creationId xmlns:p14="http://schemas.microsoft.com/office/powerpoint/2010/main" val="49369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30</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31</a:t>
            </a:fld>
            <a:endParaRPr lang="en-US" dirty="0"/>
          </a:p>
        </p:txBody>
      </p:sp>
    </p:spTree>
    <p:extLst>
      <p:ext uri="{BB962C8B-B14F-4D97-AF65-F5344CB8AC3E}">
        <p14:creationId xmlns:p14="http://schemas.microsoft.com/office/powerpoint/2010/main" val="238428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9.11.15</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37</a:t>
            </a:fld>
            <a:endParaRPr lang="en-US" dirty="0"/>
          </a:p>
        </p:txBody>
      </p:sp>
    </p:spTree>
    <p:extLst>
      <p:ext uri="{BB962C8B-B14F-4D97-AF65-F5344CB8AC3E}">
        <p14:creationId xmlns:p14="http://schemas.microsoft.com/office/powerpoint/2010/main" val="1104922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OCM BOCES will be providing evidence of all who are enrolled in training to be submitted for hardship waiver application.</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38</a:t>
            </a:fld>
            <a:endParaRPr lang="en-US" dirty="0"/>
          </a:p>
        </p:txBody>
      </p:sp>
    </p:spTree>
    <p:extLst>
      <p:ext uri="{BB962C8B-B14F-4D97-AF65-F5344CB8AC3E}">
        <p14:creationId xmlns:p14="http://schemas.microsoft.com/office/powerpoint/2010/main" val="10239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doesn’t have to be</a:t>
            </a:r>
            <a:r>
              <a:rPr lang="en-US" baseline="0" dirty="0" smtClean="0"/>
              <a:t> exactly march 2</a:t>
            </a:r>
            <a:r>
              <a:rPr lang="en-US" baseline="30000" dirty="0" smtClean="0"/>
              <a:t>nd</a:t>
            </a:r>
            <a:r>
              <a:rPr lang="en-US" baseline="0" dirty="0" smtClean="0"/>
              <a:t>, but wait until March 2</a:t>
            </a:r>
            <a:r>
              <a:rPr lang="en-US" baseline="30000" dirty="0" smtClean="0"/>
              <a:t>nd</a:t>
            </a:r>
            <a:r>
              <a:rPr lang="en-US" baseline="0" dirty="0" smtClean="0"/>
              <a:t> to submit.</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39</a:t>
            </a:fld>
            <a:endParaRPr lang="en-US" dirty="0"/>
          </a:p>
        </p:txBody>
      </p:sp>
    </p:spTree>
    <p:extLst>
      <p:ext uri="{BB962C8B-B14F-4D97-AF65-F5344CB8AC3E}">
        <p14:creationId xmlns:p14="http://schemas.microsoft.com/office/powerpoint/2010/main" val="1023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42</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E6AA872F-A5E8-407D-A39B-8E90BDF3F1C2}" type="slidenum">
              <a:rPr lang="en-US" altLang="en-US" smtClean="0"/>
              <a:pPr>
                <a:defRPr/>
              </a:pPr>
              <a:t>44</a:t>
            </a:fld>
            <a:endParaRPr lang="en-US" altLang="en-US" dirty="0"/>
          </a:p>
        </p:txBody>
      </p:sp>
    </p:spTree>
    <p:extLst>
      <p:ext uri="{BB962C8B-B14F-4D97-AF65-F5344CB8AC3E}">
        <p14:creationId xmlns:p14="http://schemas.microsoft.com/office/powerpoint/2010/main" val="514263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A872F-A5E8-407D-A39B-8E90BDF3F1C2}" type="slidenum">
              <a:rPr lang="en-US" altLang="en-US" smtClean="0"/>
              <a:pPr>
                <a:defRPr/>
              </a:pPr>
              <a:t>45</a:t>
            </a:fld>
            <a:endParaRPr lang="en-US" altLang="en-US" dirty="0"/>
          </a:p>
        </p:txBody>
      </p:sp>
    </p:spTree>
    <p:extLst>
      <p:ext uri="{BB962C8B-B14F-4D97-AF65-F5344CB8AC3E}">
        <p14:creationId xmlns:p14="http://schemas.microsoft.com/office/powerpoint/2010/main" val="43174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A872F-A5E8-407D-A39B-8E90BDF3F1C2}" type="slidenum">
              <a:rPr lang="en-US" altLang="en-US" smtClean="0"/>
              <a:pPr>
                <a:defRPr/>
              </a:pPr>
              <a:t>47</a:t>
            </a:fld>
            <a:endParaRPr lang="en-US" altLang="en-US" dirty="0"/>
          </a:p>
        </p:txBody>
      </p:sp>
    </p:spTree>
    <p:extLst>
      <p:ext uri="{BB962C8B-B14F-4D97-AF65-F5344CB8AC3E}">
        <p14:creationId xmlns:p14="http://schemas.microsoft.com/office/powerpoint/2010/main" val="2300255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actual proportion of educators receiving each rating can vary slightly from the distribution in this chart, after the confidence ranges are applied. The final label is based both on what HEDI category an educator’s MGP falls in </a:t>
            </a:r>
            <a:r>
              <a:rPr lang="en-US" i="1" dirty="0"/>
              <a:t>and </a:t>
            </a:r>
            <a:r>
              <a:rPr lang="en-US" dirty="0"/>
              <a:t>the upper and lower limits of their confidence ranges.</a:t>
            </a:r>
          </a:p>
          <a:p>
            <a:r>
              <a:rPr lang="en-US" dirty="0"/>
              <a:t> </a:t>
            </a:r>
          </a:p>
          <a:p>
            <a:endParaRPr lang="en-US" dirty="0"/>
          </a:p>
        </p:txBody>
      </p:sp>
      <p:sp>
        <p:nvSpPr>
          <p:cNvPr id="4" name="Slide Number Placeholder 3"/>
          <p:cNvSpPr>
            <a:spLocks noGrp="1"/>
          </p:cNvSpPr>
          <p:nvPr>
            <p:ph type="sldNum" sz="quarter" idx="10"/>
          </p:nvPr>
        </p:nvSpPr>
        <p:spPr/>
        <p:txBody>
          <a:bodyPr/>
          <a:lstStyle/>
          <a:p>
            <a:fld id="{25199122-3F7A-4158-B1FE-B0E2E40DD7D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929671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99122-3F7A-4158-B1FE-B0E2E40DD7D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61896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8</a:t>
            </a:fld>
            <a:endParaRPr lang="en-US" dirty="0"/>
          </a:p>
        </p:txBody>
      </p:sp>
    </p:spTree>
    <p:extLst>
      <p:ext uri="{BB962C8B-B14F-4D97-AF65-F5344CB8AC3E}">
        <p14:creationId xmlns:p14="http://schemas.microsoft.com/office/powerpoint/2010/main" val="238428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99122-3F7A-4158-B1FE-B0E2E40DD7D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618965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54</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the training provided by EMA to</a:t>
            </a:r>
            <a:r>
              <a:rPr lang="en-US" baseline="0" dirty="0" smtClean="0"/>
              <a:t> OCM BOCES superintendents in September, 2015</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60</a:t>
            </a:fld>
            <a:endParaRPr lang="en-US" dirty="0"/>
          </a:p>
        </p:txBody>
      </p:sp>
    </p:spTree>
    <p:extLst>
      <p:ext uri="{BB962C8B-B14F-4D97-AF65-F5344CB8AC3E}">
        <p14:creationId xmlns:p14="http://schemas.microsoft.com/office/powerpoint/2010/main" val="2043546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the training provided by EMA to</a:t>
            </a:r>
            <a:r>
              <a:rPr lang="en-US" baseline="0" dirty="0" smtClean="0"/>
              <a:t> OCM BOCES superintendents in September, 2015</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61</a:t>
            </a:fld>
            <a:endParaRPr lang="en-US" dirty="0"/>
          </a:p>
        </p:txBody>
      </p:sp>
    </p:spTree>
    <p:extLst>
      <p:ext uri="{BB962C8B-B14F-4D97-AF65-F5344CB8AC3E}">
        <p14:creationId xmlns:p14="http://schemas.microsoft.com/office/powerpoint/2010/main" val="2043546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the training provided by EMA to</a:t>
            </a:r>
            <a:r>
              <a:rPr lang="en-US" baseline="0" dirty="0" smtClean="0"/>
              <a:t> OCM BOCES superintendents in September, 2015</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62</a:t>
            </a:fld>
            <a:endParaRPr lang="en-US" dirty="0"/>
          </a:p>
        </p:txBody>
      </p:sp>
    </p:spTree>
    <p:extLst>
      <p:ext uri="{BB962C8B-B14F-4D97-AF65-F5344CB8AC3E}">
        <p14:creationId xmlns:p14="http://schemas.microsoft.com/office/powerpoint/2010/main" val="2043546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64</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66</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69</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70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10</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FDD74-6ADD-4F1C-BC54-056AC3D64CEC}" type="slidenum">
              <a:rPr lang="en-US"/>
              <a:pPr fontAlgn="base">
                <a:spcBef>
                  <a:spcPct val="0"/>
                </a:spcBef>
                <a:spcAft>
                  <a:spcPct val="0"/>
                </a:spcAft>
              </a:pPr>
              <a:t>71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3F5F6-1489-4F3B-8F6C-A01624489234}" type="slidenum">
              <a:rPr lang="en-US"/>
              <a:pPr fontAlgn="base">
                <a:spcBef>
                  <a:spcPct val="0"/>
                </a:spcBef>
                <a:spcAft>
                  <a:spcPct val="0"/>
                </a:spcAft>
              </a:pPr>
              <a:t>72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73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74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11</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threshold for demonstrating the</a:t>
            </a:r>
            <a:r>
              <a:rPr lang="en-US" baseline="0" dirty="0" smtClean="0"/>
              <a:t> ability to show growth is higher on these supplemental measures. Even state tests have to be submitted with a description of how they can show growth.</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13</a:t>
            </a:fld>
            <a:endParaRPr lang="en-US" dirty="0"/>
          </a:p>
        </p:txBody>
      </p:sp>
    </p:spTree>
    <p:extLst>
      <p:ext uri="{BB962C8B-B14F-4D97-AF65-F5344CB8AC3E}">
        <p14:creationId xmlns:p14="http://schemas.microsoft.com/office/powerpoint/2010/main" val="196043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growthiness is a technical term</a:t>
            </a:r>
            <a:r>
              <a:rPr lang="en-US" baseline="0" dirty="0" smtClean="0"/>
              <a:t>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14</a:t>
            </a:fld>
            <a:endParaRPr lang="en-US" dirty="0"/>
          </a:p>
        </p:txBody>
      </p:sp>
    </p:spTree>
    <p:extLst>
      <p:ext uri="{BB962C8B-B14F-4D97-AF65-F5344CB8AC3E}">
        <p14:creationId xmlns:p14="http://schemas.microsoft.com/office/powerpoint/2010/main" val="46215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15</a:t>
            </a:fld>
            <a:endParaRPr lang="en-US" dirty="0"/>
          </a:p>
        </p:txBody>
      </p:sp>
    </p:spTree>
    <p:extLst>
      <p:ext uri="{BB962C8B-B14F-4D97-AF65-F5344CB8AC3E}">
        <p14:creationId xmlns:p14="http://schemas.microsoft.com/office/powerpoint/2010/main" val="390614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16</a:t>
            </a:fld>
            <a:endParaRPr lang="en-US" dirty="0"/>
          </a:p>
        </p:txBody>
      </p:sp>
    </p:spTree>
    <p:extLst>
      <p:ext uri="{BB962C8B-B14F-4D97-AF65-F5344CB8AC3E}">
        <p14:creationId xmlns:p14="http://schemas.microsoft.com/office/powerpoint/2010/main" val="528998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12018" y="259436"/>
            <a:ext cx="7710417" cy="847471"/>
          </a:xfrm>
        </p:spPr>
        <p:txBody>
          <a:bodyPr anchor="b"/>
          <a:lstStyle>
            <a:lvl1pPr algn="l">
              <a:lnSpc>
                <a:spcPts val="3600"/>
              </a:lnSpc>
              <a:defRPr>
                <a:solidFill>
                  <a:srgbClr val="22315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12020" y="1321348"/>
            <a:ext cx="7863414" cy="4895850"/>
          </a:xfrm>
        </p:spPr>
        <p:txBody>
          <a:bodyPr/>
          <a:lstStyle>
            <a:lvl1pPr>
              <a:defRPr>
                <a:solidFill>
                  <a:schemeClr val="bg2">
                    <a:lumMod val="75000"/>
                  </a:schemeClr>
                </a:solidFill>
              </a:defRPr>
            </a:lvl1pPr>
            <a:lvl2pPr>
              <a:defRPr>
                <a:solidFill>
                  <a:schemeClr val="bg2">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
          <p:cNvSpPr>
            <a:spLocks noGrp="1" noChangeArrowheads="1"/>
          </p:cNvSpPr>
          <p:nvPr>
            <p:ph type="sldNum" sz="quarter" idx="10"/>
          </p:nvPr>
        </p:nvSpPr>
        <p:spPr/>
        <p:txBody>
          <a:bodyPr/>
          <a:lstStyle>
            <a:lvl1pPr>
              <a:defRPr smtClean="0"/>
            </a:lvl1pPr>
          </a:lstStyle>
          <a:p>
            <a:pPr>
              <a:defRPr/>
            </a:pPr>
            <a:fld id="{C5A5B350-FBCE-472F-94C5-6A2DDC0A1764}" type="slidenum">
              <a:rPr lang="en-US" altLang="en-US"/>
              <a:pPr>
                <a:defRPr/>
              </a:pPr>
              <a:t>‹#›</a:t>
            </a:fld>
            <a:endParaRPr lang="en-US" altLang="en-US" dirty="0"/>
          </a:p>
        </p:txBody>
      </p:sp>
    </p:spTree>
    <p:extLst>
      <p:ext uri="{BB962C8B-B14F-4D97-AF65-F5344CB8AC3E}">
        <p14:creationId xmlns:p14="http://schemas.microsoft.com/office/powerpoint/2010/main" val="303054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12018" y="259436"/>
            <a:ext cx="7710417" cy="847471"/>
          </a:xfrm>
        </p:spPr>
        <p:txBody>
          <a:bodyPr anchor="b"/>
          <a:lstStyle>
            <a:lvl1pPr algn="l">
              <a:lnSpc>
                <a:spcPts val="3600"/>
              </a:lnSpc>
              <a:defRPr>
                <a:solidFill>
                  <a:srgbClr val="22315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12020" y="1321348"/>
            <a:ext cx="7863414" cy="4895850"/>
          </a:xfrm>
        </p:spPr>
        <p:txBody>
          <a:bodyPr/>
          <a:lstStyle>
            <a:lvl1pPr>
              <a:defRPr>
                <a:solidFill>
                  <a:schemeClr val="bg2">
                    <a:lumMod val="75000"/>
                  </a:schemeClr>
                </a:solidFill>
              </a:defRPr>
            </a:lvl1pPr>
            <a:lvl2pPr>
              <a:defRPr>
                <a:solidFill>
                  <a:schemeClr val="bg2">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
          <p:cNvSpPr>
            <a:spLocks noGrp="1" noChangeArrowheads="1"/>
          </p:cNvSpPr>
          <p:nvPr>
            <p:ph type="sldNum" sz="quarter" idx="10"/>
          </p:nvPr>
        </p:nvSpPr>
        <p:spPr/>
        <p:txBody>
          <a:bodyPr/>
          <a:lstStyle>
            <a:lvl1pPr>
              <a:defRPr smtClean="0"/>
            </a:lvl1pPr>
          </a:lstStyle>
          <a:p>
            <a:pPr>
              <a:defRPr/>
            </a:pPr>
            <a:fld id="{C5A5B350-FBCE-472F-94C5-6A2DDC0A1764}" type="slidenum">
              <a:rPr lang="en-US" altLang="en-US"/>
              <a:pPr>
                <a:defRPr/>
              </a:pPr>
              <a:t>‹#›</a:t>
            </a:fld>
            <a:endParaRPr lang="en-US" altLang="en-US" dirty="0"/>
          </a:p>
        </p:txBody>
      </p:sp>
    </p:spTree>
    <p:extLst>
      <p:ext uri="{BB962C8B-B14F-4D97-AF65-F5344CB8AC3E}">
        <p14:creationId xmlns:p14="http://schemas.microsoft.com/office/powerpoint/2010/main" val="3030545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12018" y="259436"/>
            <a:ext cx="7710417" cy="847471"/>
          </a:xfrm>
        </p:spPr>
        <p:txBody>
          <a:bodyPr anchor="b"/>
          <a:lstStyle>
            <a:lvl1pPr algn="l">
              <a:lnSpc>
                <a:spcPts val="3600"/>
              </a:lnSpc>
              <a:defRPr>
                <a:solidFill>
                  <a:srgbClr val="22315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12020" y="1321348"/>
            <a:ext cx="7863414" cy="4895850"/>
          </a:xfrm>
        </p:spPr>
        <p:txBody>
          <a:bodyPr/>
          <a:lstStyle>
            <a:lvl1pPr>
              <a:defRPr>
                <a:solidFill>
                  <a:schemeClr val="bg2">
                    <a:lumMod val="75000"/>
                  </a:schemeClr>
                </a:solidFill>
              </a:defRPr>
            </a:lvl1pPr>
            <a:lvl2pPr>
              <a:defRPr>
                <a:solidFill>
                  <a:schemeClr val="bg2">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
          <p:cNvSpPr>
            <a:spLocks noGrp="1" noChangeArrowheads="1"/>
          </p:cNvSpPr>
          <p:nvPr>
            <p:ph type="sldNum" sz="quarter" idx="10"/>
          </p:nvPr>
        </p:nvSpPr>
        <p:spPr/>
        <p:txBody>
          <a:bodyPr/>
          <a:lstStyle>
            <a:lvl1pPr>
              <a:defRPr smtClean="0"/>
            </a:lvl1pPr>
          </a:lstStyle>
          <a:p>
            <a:pPr>
              <a:defRPr/>
            </a:pPr>
            <a:fld id="{C5A5B350-FBCE-472F-94C5-6A2DDC0A1764}" type="slidenum">
              <a:rPr lang="en-US" altLang="en-US"/>
              <a:pPr>
                <a:defRPr/>
              </a:pPr>
              <a:t>‹#›</a:t>
            </a:fld>
            <a:endParaRPr lang="en-US" altLang="en-US" dirty="0"/>
          </a:p>
        </p:txBody>
      </p:sp>
    </p:spTree>
    <p:extLst>
      <p:ext uri="{BB962C8B-B14F-4D97-AF65-F5344CB8AC3E}">
        <p14:creationId xmlns:p14="http://schemas.microsoft.com/office/powerpoint/2010/main" val="303054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7038" y="1116013"/>
            <a:ext cx="7680325"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12018" y="259436"/>
            <a:ext cx="7710417" cy="847471"/>
          </a:xfrm>
        </p:spPr>
        <p:txBody>
          <a:bodyPr anchor="b"/>
          <a:lstStyle>
            <a:lvl1pPr algn="l">
              <a:lnSpc>
                <a:spcPts val="3600"/>
              </a:lnSpc>
              <a:defRPr>
                <a:solidFill>
                  <a:srgbClr val="22315E"/>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12020" y="1321348"/>
            <a:ext cx="7863414" cy="4895850"/>
          </a:xfrm>
        </p:spPr>
        <p:txBody>
          <a:bodyPr/>
          <a:lstStyle>
            <a:lvl1pPr>
              <a:defRPr>
                <a:solidFill>
                  <a:schemeClr val="bg2">
                    <a:lumMod val="75000"/>
                  </a:schemeClr>
                </a:solidFill>
              </a:defRPr>
            </a:lvl1pPr>
            <a:lvl2pPr>
              <a:defRPr>
                <a:solidFill>
                  <a:schemeClr val="bg2">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8"/>
          <p:cNvSpPr>
            <a:spLocks noGrp="1" noChangeArrowheads="1"/>
          </p:cNvSpPr>
          <p:nvPr>
            <p:ph type="sldNum" sz="quarter" idx="10"/>
          </p:nvPr>
        </p:nvSpPr>
        <p:spPr/>
        <p:txBody>
          <a:bodyPr/>
          <a:lstStyle>
            <a:lvl1pPr>
              <a:defRPr smtClean="0"/>
            </a:lvl1pPr>
          </a:lstStyle>
          <a:p>
            <a:pPr>
              <a:defRPr/>
            </a:pPr>
            <a:fld id="{C5A5B350-FBCE-472F-94C5-6A2DDC0A1764}" type="slidenum">
              <a:rPr lang="en-US" altLang="en-US"/>
              <a:pPr>
                <a:defRPr/>
              </a:pPr>
              <a:t>‹#›</a:t>
            </a:fld>
            <a:endParaRPr lang="en-US" altLang="en-US" dirty="0"/>
          </a:p>
        </p:txBody>
      </p:sp>
    </p:spTree>
    <p:extLst>
      <p:ext uri="{BB962C8B-B14F-4D97-AF65-F5344CB8AC3E}">
        <p14:creationId xmlns:p14="http://schemas.microsoft.com/office/powerpoint/2010/main" val="303054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479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184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24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56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492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9388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677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237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176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7100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F133F1-ABE1-4A9F-9D0F-C12399EB1C2B}" type="datetimeFigureOut">
              <a:rPr lang="en-US" smtClean="0">
                <a:solidFill>
                  <a:prstClr val="black">
                    <a:tint val="75000"/>
                  </a:prstClr>
                </a:solidFill>
              </a:rPr>
              <a:pPr/>
              <a:t>11/12/2015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DD2A72-17D0-4F02-A705-171C02238B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017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FF133F1-ABE1-4A9F-9D0F-C12399EB1C2B}" type="datetimeFigureOut">
              <a:rPr lang="en-US" smtClean="0">
                <a:solidFill>
                  <a:prstClr val="black">
                    <a:tint val="75000"/>
                  </a:prstClr>
                </a:solidFill>
              </a:rPr>
              <a:pPr defTabSz="914400"/>
              <a:t>11/12/2015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4DD2A72-17D0-4F02-A705-171C02238B5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16305754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usny.nysed.gov/rttt/teachers-leaders/plans/docs/homer-appr-3012dplan-090315.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usny.nysed.gov/rttt/teachers-leaders/plans/docs/west-genesee-appr-3012dplan-092115.pdf" TargetMode="External"/><Relationship Id="rId4" Type="http://schemas.openxmlformats.org/officeDocument/2006/relationships/hyperlink" Target="http://usny.nysed.gov/rttt/teachers-leaders/plans/docs/jamesville-dewitt-appr-plan-100615.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Common%20Core%20Standards%20Math%20Lesson%20Example.mp4"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ylearningplan.com/WebReg/ActivityProfile.asp?D=15882&amp;I=1855062" TargetMode="External"/><Relationship Id="rId2" Type="http://schemas.openxmlformats.org/officeDocument/2006/relationships/hyperlink" Target="https://www.mylearningplan.com/WebReg/ActivityProfile.asp?D=15882&amp;I=1855061" TargetMode="External"/><Relationship Id="rId1" Type="http://schemas.openxmlformats.org/officeDocument/2006/relationships/slideLayout" Target="../slideLayouts/slideLayout2.xml"/><Relationship Id="rId5" Type="http://schemas.openxmlformats.org/officeDocument/2006/relationships/hyperlink" Target="https://www.mylearningplan.com/WebReg/ActivityProfile.asp?D=15882&amp;I=1855064" TargetMode="External"/><Relationship Id="rId4" Type="http://schemas.openxmlformats.org/officeDocument/2006/relationships/hyperlink" Target="https://www.mylearningplan.com/WebReg/ActivityProfile.asp?D=15882&amp;I=185506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2015-2016 Ongoing Training</a:t>
            </a:r>
          </a:p>
          <a:p>
            <a:r>
              <a:rPr lang="en-US" dirty="0" smtClean="0"/>
              <a:t>Day 1</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10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16200000">
            <a:off x="-818994" y="4278694"/>
            <a:ext cx="3446060" cy="89367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rot="16200000">
            <a:off x="-394278" y="3405102"/>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64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Performance Half</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State-provided growth scores primarily for 4-8 grade ELA and math teachers</a:t>
            </a:r>
          </a:p>
          <a:p>
            <a:pPr marL="0" indent="0" algn="ctr">
              <a:buNone/>
            </a:pPr>
            <a:r>
              <a:rPr lang="en-US" i="1" dirty="0">
                <a:solidFill>
                  <a:srgbClr val="3C5388"/>
                </a:solidFill>
              </a:rPr>
              <a:t>and/or</a:t>
            </a:r>
          </a:p>
          <a:p>
            <a:pPr marL="0" indent="0">
              <a:buNone/>
            </a:pPr>
            <a:r>
              <a:rPr lang="en-US" dirty="0" smtClean="0"/>
              <a:t>SLOs that are consistent with the state’s goal setting process. These will be based on one year’s worth of growth on an approved assessment</a:t>
            </a:r>
          </a:p>
          <a:p>
            <a:pPr marL="0" indent="0" algn="ctr">
              <a:buNone/>
            </a:pPr>
            <a:r>
              <a:rPr lang="en-US" i="1" dirty="0">
                <a:solidFill>
                  <a:srgbClr val="3C5388"/>
                </a:solidFill>
              </a:rPr>
              <a:t>a</a:t>
            </a:r>
            <a:r>
              <a:rPr lang="en-US" i="1" dirty="0" smtClean="0">
                <a:solidFill>
                  <a:srgbClr val="3C5388"/>
                </a:solidFill>
              </a:rPr>
              <a:t>nd/or</a:t>
            </a:r>
            <a:endParaRPr lang="en-US" i="1" dirty="0">
              <a:solidFill>
                <a:srgbClr val="3C5388"/>
              </a:solidFill>
            </a:endParaRPr>
          </a:p>
          <a:p>
            <a:pPr marL="0" indent="0">
              <a:buNone/>
            </a:pPr>
            <a:r>
              <a:rPr lang="en-US" dirty="0" smtClean="0"/>
              <a:t>School-wide, team, or linked results.</a:t>
            </a:r>
            <a:endParaRPr lang="en-US" dirty="0"/>
          </a:p>
        </p:txBody>
      </p:sp>
    </p:spTree>
    <p:extLst>
      <p:ext uri="{BB962C8B-B14F-4D97-AF65-F5344CB8AC3E}">
        <p14:creationId xmlns:p14="http://schemas.microsoft.com/office/powerpoint/2010/main" val="181287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Performance Half</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An </a:t>
            </a:r>
            <a:r>
              <a:rPr lang="en-US" b="1" dirty="0" smtClean="0"/>
              <a:t>additional/optional</a:t>
            </a:r>
            <a:r>
              <a:rPr lang="en-US" dirty="0" smtClean="0"/>
              <a:t> growth measure can be locally </a:t>
            </a:r>
            <a:r>
              <a:rPr lang="en-US" dirty="0"/>
              <a:t>negotiated, </a:t>
            </a:r>
            <a:r>
              <a:rPr lang="en-US" dirty="0" smtClean="0"/>
              <a:t>consistent </a:t>
            </a:r>
            <a:r>
              <a:rPr lang="en-US" dirty="0"/>
              <a:t>across </a:t>
            </a:r>
            <a:r>
              <a:rPr lang="en-US" dirty="0" smtClean="0"/>
              <a:t>district:</a:t>
            </a:r>
          </a:p>
          <a:p>
            <a:r>
              <a:rPr lang="en-US" dirty="0" smtClean="0"/>
              <a:t>A teacher-specific score based on a particular level of the state test,</a:t>
            </a:r>
          </a:p>
          <a:p>
            <a:r>
              <a:rPr lang="en-US" dirty="0" smtClean="0"/>
              <a:t>School-wide growth score linked to state-provided school score,</a:t>
            </a:r>
          </a:p>
          <a:p>
            <a:r>
              <a:rPr lang="en-US" dirty="0" smtClean="0"/>
              <a:t>School-wide, group, or team growth score that is locally computed, or</a:t>
            </a:r>
          </a:p>
          <a:p>
            <a:r>
              <a:rPr lang="en-US" dirty="0" smtClean="0"/>
              <a:t>A growth score based on a state designed approved assessment (SLO/LAT).</a:t>
            </a:r>
          </a:p>
        </p:txBody>
      </p:sp>
    </p:spTree>
    <p:extLst>
      <p:ext uri="{BB962C8B-B14F-4D97-AF65-F5344CB8AC3E}">
        <p14:creationId xmlns:p14="http://schemas.microsoft.com/office/powerpoint/2010/main" val="2832449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Approval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are two lists:</a:t>
            </a:r>
          </a:p>
          <a:p>
            <a:pPr marL="514350" indent="-514350">
              <a:buFont typeface="+mj-lt"/>
              <a:buAutoNum type="arabicPeriod"/>
            </a:pPr>
            <a:r>
              <a:rPr lang="en-US" dirty="0" smtClean="0"/>
              <a:t>Approved List of Assessments to be used with SLOs (includes commercial and district-developed assessments)</a:t>
            </a:r>
          </a:p>
          <a:p>
            <a:pPr marL="514350" indent="-514350">
              <a:buFont typeface="+mj-lt"/>
              <a:buAutoNum type="arabicPeriod"/>
            </a:pPr>
            <a:r>
              <a:rPr lang="en-US" dirty="0"/>
              <a:t>Approved List of </a:t>
            </a:r>
            <a:r>
              <a:rPr lang="en-US" dirty="0" smtClean="0"/>
              <a:t>Supplemental Assessments </a:t>
            </a:r>
            <a:r>
              <a:rPr lang="en-US" dirty="0"/>
              <a:t>to be used with </a:t>
            </a:r>
            <a:r>
              <a:rPr lang="en-US" dirty="0" smtClean="0"/>
              <a:t>Growth Models </a:t>
            </a:r>
            <a:r>
              <a:rPr lang="en-US" dirty="0" smtClean="0">
                <a:solidFill>
                  <a:srgbClr val="3C5388"/>
                </a:solidFill>
              </a:rPr>
              <a:t>(more rigorous documentation of Growth)</a:t>
            </a:r>
            <a:endParaRPr lang="en-US" dirty="0">
              <a:solidFill>
                <a:srgbClr val="3C5388"/>
              </a:solidFill>
            </a:endParaRPr>
          </a:p>
          <a:p>
            <a:endParaRPr lang="en-US" dirty="0" smtClean="0"/>
          </a:p>
          <a:p>
            <a:endParaRPr lang="en-US" dirty="0"/>
          </a:p>
        </p:txBody>
      </p:sp>
    </p:spTree>
    <p:extLst>
      <p:ext uri="{BB962C8B-B14F-4D97-AF65-F5344CB8AC3E}">
        <p14:creationId xmlns:p14="http://schemas.microsoft.com/office/powerpoint/2010/main" val="258416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Performance Half</a:t>
            </a:r>
          </a:p>
        </p:txBody>
      </p:sp>
      <p:sp>
        <p:nvSpPr>
          <p:cNvPr id="3" name="Content Placeholder 2"/>
          <p:cNvSpPr>
            <a:spLocks noGrp="1"/>
          </p:cNvSpPr>
          <p:nvPr>
            <p:ph idx="1"/>
          </p:nvPr>
        </p:nvSpPr>
        <p:spPr>
          <a:xfrm>
            <a:off x="457200" y="1371925"/>
            <a:ext cx="8229600" cy="4525963"/>
          </a:xfrm>
        </p:spPr>
        <p:txBody>
          <a:bodyPr>
            <a:normAutofit/>
          </a:bodyPr>
          <a:lstStyle/>
          <a:p>
            <a:pPr marL="0" indent="0">
              <a:buNone/>
            </a:pPr>
            <a:r>
              <a:rPr lang="en-US" dirty="0" smtClean="0"/>
              <a:t>This chart describes the weighting parameters:</a:t>
            </a:r>
          </a:p>
        </p:txBody>
      </p:sp>
      <p:graphicFrame>
        <p:nvGraphicFramePr>
          <p:cNvPr id="4" name="Table 3"/>
          <p:cNvGraphicFramePr>
            <a:graphicFrameLocks noGrp="1"/>
          </p:cNvGraphicFramePr>
          <p:nvPr>
            <p:extLst>
              <p:ext uri="{D42A27DB-BD31-4B8C-83A1-F6EECF244321}">
                <p14:modId xmlns:p14="http://schemas.microsoft.com/office/powerpoint/2010/main" val="103480500"/>
              </p:ext>
            </p:extLst>
          </p:nvPr>
        </p:nvGraphicFramePr>
        <p:xfrm>
          <a:off x="664484" y="3001129"/>
          <a:ext cx="8022316" cy="2421468"/>
        </p:xfrm>
        <a:graphic>
          <a:graphicData uri="http://schemas.openxmlformats.org/drawingml/2006/table">
            <a:tbl>
              <a:tblPr firstRow="1" bandRow="1">
                <a:tableStyleId>{5C22544A-7EE6-4342-B048-85BDC9FD1C3A}</a:tableStyleId>
              </a:tblPr>
              <a:tblGrid>
                <a:gridCol w="3218213"/>
                <a:gridCol w="2317885"/>
                <a:gridCol w="2486218"/>
              </a:tblGrid>
              <a:tr h="605367">
                <a:tc>
                  <a:txBody>
                    <a:bodyPr/>
                    <a:lstStyle/>
                    <a:p>
                      <a:endParaRPr lang="en-US" dirty="0"/>
                    </a:p>
                  </a:txBody>
                  <a:tcPr>
                    <a:solidFill>
                      <a:schemeClr val="bg1"/>
                    </a:solidFill>
                  </a:tcPr>
                </a:tc>
                <a:tc gridSpan="2">
                  <a:txBody>
                    <a:bodyPr/>
                    <a:lstStyle/>
                    <a:p>
                      <a:pPr algn="ctr"/>
                      <a:r>
                        <a:rPr lang="en-US" sz="2000" dirty="0" smtClean="0"/>
                        <a:t>Permissible Statewide Range</a:t>
                      </a:r>
                      <a:endParaRPr lang="en-US" sz="2000" dirty="0"/>
                    </a:p>
                  </a:txBody>
                  <a:tcPr anchor="ctr"/>
                </a:tc>
                <a:tc hMerge="1">
                  <a:txBody>
                    <a:bodyPr/>
                    <a:lstStyle/>
                    <a:p>
                      <a:endParaRPr lang="en-US" dirty="0"/>
                    </a:p>
                  </a:txBody>
                  <a:tcPr/>
                </a:tc>
              </a:tr>
              <a:tr h="605367">
                <a:tc>
                  <a:txBody>
                    <a:bodyPr/>
                    <a:lstStyle/>
                    <a:p>
                      <a:endParaRPr lang="en-US" sz="2400" dirty="0"/>
                    </a:p>
                  </a:txBody>
                  <a:tcPr>
                    <a:solidFill>
                      <a:schemeClr val="bg1"/>
                    </a:solidFill>
                  </a:tcPr>
                </a:tc>
                <a:tc>
                  <a:txBody>
                    <a:bodyPr/>
                    <a:lstStyle/>
                    <a:p>
                      <a:pPr algn="ctr"/>
                      <a:r>
                        <a:rPr lang="en-US" sz="2400" dirty="0" smtClean="0"/>
                        <a:t>Minimum</a:t>
                      </a:r>
                      <a:endParaRPr lang="en-US" sz="2400" dirty="0"/>
                    </a:p>
                  </a:txBody>
                  <a:tcPr anchor="ctr"/>
                </a:tc>
                <a:tc>
                  <a:txBody>
                    <a:bodyPr/>
                    <a:lstStyle/>
                    <a:p>
                      <a:pPr algn="ctr"/>
                      <a:r>
                        <a:rPr lang="en-US" sz="2400" dirty="0" smtClean="0"/>
                        <a:t>Maximum</a:t>
                      </a:r>
                      <a:endParaRPr lang="en-US" sz="2400" dirty="0"/>
                    </a:p>
                  </a:txBody>
                  <a:tcPr anchor="ctr"/>
                </a:tc>
              </a:tr>
              <a:tr h="605367">
                <a:tc>
                  <a:txBody>
                    <a:bodyPr/>
                    <a:lstStyle/>
                    <a:p>
                      <a:pPr algn="ctr"/>
                      <a:r>
                        <a:rPr lang="en-US" sz="2000" dirty="0" smtClean="0"/>
                        <a:t>Mandatory subcomponent</a:t>
                      </a:r>
                      <a:endParaRPr lang="en-US" sz="2000" dirty="0"/>
                    </a:p>
                  </a:txBody>
                  <a:tcPr/>
                </a:tc>
                <a:tc>
                  <a:txBody>
                    <a:bodyPr/>
                    <a:lstStyle/>
                    <a:p>
                      <a:pPr algn="ctr"/>
                      <a:r>
                        <a:rPr lang="en-US" sz="2400" dirty="0" smtClean="0"/>
                        <a:t>50%</a:t>
                      </a:r>
                      <a:endParaRPr lang="en-US" sz="2400" dirty="0"/>
                    </a:p>
                  </a:txBody>
                  <a:tcPr anchor="ctr"/>
                </a:tc>
                <a:tc>
                  <a:txBody>
                    <a:bodyPr/>
                    <a:lstStyle/>
                    <a:p>
                      <a:pPr algn="ctr"/>
                      <a:r>
                        <a:rPr lang="en-US" sz="2400" dirty="0" smtClean="0"/>
                        <a:t>100%</a:t>
                      </a:r>
                      <a:endParaRPr lang="en-US" sz="2400" dirty="0"/>
                    </a:p>
                  </a:txBody>
                  <a:tcPr anchor="ctr"/>
                </a:tc>
              </a:tr>
              <a:tr h="605367">
                <a:tc>
                  <a:txBody>
                    <a:bodyPr/>
                    <a:lstStyle/>
                    <a:p>
                      <a:pPr algn="ctr"/>
                      <a:r>
                        <a:rPr lang="en-US" sz="2000" dirty="0" smtClean="0"/>
                        <a:t>Optional subcomponent</a:t>
                      </a:r>
                      <a:endParaRPr lang="en-US" sz="2000" dirty="0"/>
                    </a:p>
                  </a:txBody>
                  <a:tcPr/>
                </a:tc>
                <a:tc>
                  <a:txBody>
                    <a:bodyPr/>
                    <a:lstStyle/>
                    <a:p>
                      <a:pPr algn="ctr"/>
                      <a:r>
                        <a:rPr lang="en-US" sz="2400" dirty="0" smtClean="0"/>
                        <a:t>0%</a:t>
                      </a:r>
                      <a:endParaRPr lang="en-US" sz="2400" dirty="0"/>
                    </a:p>
                  </a:txBody>
                  <a:tcPr anchor="ctr"/>
                </a:tc>
                <a:tc>
                  <a:txBody>
                    <a:bodyPr/>
                    <a:lstStyle/>
                    <a:p>
                      <a:pPr algn="ctr"/>
                      <a:r>
                        <a:rPr lang="en-US" sz="2400" dirty="0" smtClean="0"/>
                        <a:t>50%</a:t>
                      </a:r>
                      <a:endParaRPr lang="en-US" sz="2400" dirty="0"/>
                    </a:p>
                  </a:txBody>
                  <a:tcPr anchor="ctr"/>
                </a:tc>
              </a:tr>
            </a:tbl>
          </a:graphicData>
        </a:graphic>
      </p:graphicFrame>
    </p:spTree>
    <p:extLst>
      <p:ext uri="{BB962C8B-B14F-4D97-AF65-F5344CB8AC3E}">
        <p14:creationId xmlns:p14="http://schemas.microsoft.com/office/powerpoint/2010/main" val="921060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16200000">
            <a:off x="-818994" y="4278694"/>
            <a:ext cx="3446060" cy="89367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rot="16200000">
            <a:off x="-394278" y="3405102"/>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0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152632" y="2436381"/>
            <a:ext cx="5698258" cy="89367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5384200" y="1248769"/>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1941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Observation Portion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least two observations, one of which has to be unannounced.</a:t>
            </a:r>
          </a:p>
          <a:p>
            <a:pPr marL="0" indent="0">
              <a:buNone/>
            </a:pPr>
            <a:endParaRPr lang="en-US" dirty="0"/>
          </a:p>
          <a:p>
            <a:pPr marL="0" indent="0">
              <a:buNone/>
            </a:pPr>
            <a:r>
              <a:rPr lang="en-US" dirty="0" smtClean="0"/>
              <a:t>Total amounts, frequency, direction, and communication plans are worked out locally.</a:t>
            </a:r>
          </a:p>
          <a:p>
            <a:pPr marL="0" indent="0">
              <a:buNone/>
            </a:pPr>
            <a:endParaRPr lang="en-US" dirty="0"/>
          </a:p>
          <a:p>
            <a:pPr marL="0" indent="0">
              <a:buNone/>
            </a:pPr>
            <a:r>
              <a:rPr lang="en-US" dirty="0" smtClean="0"/>
              <a:t>This is similar to the way it’s been done.</a:t>
            </a:r>
          </a:p>
          <a:p>
            <a:pPr marL="0" indent="0">
              <a:buNone/>
            </a:pPr>
            <a:endParaRPr lang="en-US" dirty="0" smtClean="0"/>
          </a:p>
        </p:txBody>
      </p:sp>
    </p:spTree>
    <p:extLst>
      <p:ext uri="{BB962C8B-B14F-4D97-AF65-F5344CB8AC3E}">
        <p14:creationId xmlns:p14="http://schemas.microsoft.com/office/powerpoint/2010/main" val="4243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Observation Portion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 least one observation has to be completed by the principal or other trained administrator.</a:t>
            </a:r>
          </a:p>
          <a:p>
            <a:pPr marL="0" indent="0">
              <a:buNone/>
            </a:pPr>
            <a:endParaRPr lang="en-US" dirty="0"/>
          </a:p>
          <a:p>
            <a:pPr marL="0" indent="0">
              <a:buNone/>
            </a:pPr>
            <a:r>
              <a:rPr lang="en-US" dirty="0" smtClean="0"/>
              <a:t>At least one observation has to be completed by an impartial, independent trained evaluator. This observer cannot be assigned to the same school building as the teacher.*</a:t>
            </a:r>
          </a:p>
          <a:p>
            <a:pPr marL="0" indent="0">
              <a:buNone/>
            </a:pPr>
            <a:endParaRPr lang="en-US" dirty="0" smtClean="0"/>
          </a:p>
        </p:txBody>
      </p:sp>
    </p:spTree>
    <p:extLst>
      <p:ext uri="{BB962C8B-B14F-4D97-AF65-F5344CB8AC3E}">
        <p14:creationId xmlns:p14="http://schemas.microsoft.com/office/powerpoint/2010/main" val="2127122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Back!</a:t>
            </a:r>
            <a:endParaRPr lang="en-US" dirty="0"/>
          </a:p>
        </p:txBody>
      </p:sp>
      <p:sp>
        <p:nvSpPr>
          <p:cNvPr id="3" name="Content Placeholder 2"/>
          <p:cNvSpPr>
            <a:spLocks noGrp="1"/>
          </p:cNvSpPr>
          <p:nvPr>
            <p:ph idx="1"/>
          </p:nvPr>
        </p:nvSpPr>
        <p:spPr/>
        <p:txBody>
          <a:bodyPr/>
          <a:lstStyle/>
          <a:p>
            <a:r>
              <a:rPr lang="en-US" dirty="0" smtClean="0"/>
              <a:t>[re]Orientation</a:t>
            </a:r>
          </a:p>
          <a:p>
            <a:r>
              <a:rPr lang="en-US" dirty="0" smtClean="0"/>
              <a:t>Lead Evaluator Training</a:t>
            </a:r>
          </a:p>
          <a:p>
            <a:r>
              <a:rPr lang="en-US" dirty="0" smtClean="0"/>
              <a:t>Agenda Review	</a:t>
            </a:r>
            <a:endParaRPr lang="en-US" dirty="0"/>
          </a:p>
        </p:txBody>
      </p:sp>
      <p:pic>
        <p:nvPicPr>
          <p:cNvPr id="9218" name="Picture 2" descr="C:\Users\jcraig\AppData\Local\Microsoft\Windows\Temporary Internet Files\Content.IE5\SK5XLSR9\MC90038356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5590" flipH="1">
            <a:off x="5453615" y="3729638"/>
            <a:ext cx="2598575" cy="308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6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Observation Portion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using peer observers:</a:t>
            </a:r>
          </a:p>
          <a:p>
            <a:r>
              <a:rPr lang="en-US" dirty="0"/>
              <a:t>T</a:t>
            </a:r>
            <a:r>
              <a:rPr lang="en-US" dirty="0" smtClean="0"/>
              <a:t>he </a:t>
            </a:r>
            <a:r>
              <a:rPr lang="en-US" dirty="0"/>
              <a:t>district chooses the peer </a:t>
            </a:r>
            <a:r>
              <a:rPr lang="en-US" dirty="0" smtClean="0"/>
              <a:t>evaluator</a:t>
            </a:r>
          </a:p>
          <a:p>
            <a:r>
              <a:rPr lang="en-US" dirty="0" smtClean="0"/>
              <a:t>The </a:t>
            </a:r>
            <a:r>
              <a:rPr lang="en-US" dirty="0"/>
              <a:t>peer evaluator</a:t>
            </a:r>
            <a:r>
              <a:rPr lang="en-US" dirty="0" smtClean="0"/>
              <a:t> must </a:t>
            </a:r>
            <a:r>
              <a:rPr lang="en-US" dirty="0"/>
              <a:t>be </a:t>
            </a:r>
            <a:r>
              <a:rPr lang="en-US" dirty="0" smtClean="0"/>
              <a:t>trained</a:t>
            </a:r>
          </a:p>
          <a:p>
            <a:r>
              <a:rPr lang="en-US" dirty="0" smtClean="0"/>
              <a:t>The </a:t>
            </a:r>
            <a:r>
              <a:rPr lang="en-US" dirty="0"/>
              <a:t>peer evaluator </a:t>
            </a:r>
            <a:r>
              <a:rPr lang="en-US" dirty="0" smtClean="0"/>
              <a:t>must </a:t>
            </a:r>
            <a:r>
              <a:rPr lang="en-US" dirty="0"/>
              <a:t>have been rated as H or E in the previous </a:t>
            </a:r>
            <a:r>
              <a:rPr lang="en-US" dirty="0" smtClean="0"/>
              <a:t>year</a:t>
            </a:r>
          </a:p>
        </p:txBody>
      </p:sp>
    </p:spTree>
    <p:extLst>
      <p:ext uri="{BB962C8B-B14F-4D97-AF65-F5344CB8AC3E}">
        <p14:creationId xmlns:p14="http://schemas.microsoft.com/office/powerpoint/2010/main" val="2019146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Observation Portion</a:t>
            </a:r>
          </a:p>
        </p:txBody>
      </p:sp>
      <p:sp>
        <p:nvSpPr>
          <p:cNvPr id="3" name="Content Placeholder 2"/>
          <p:cNvSpPr>
            <a:spLocks noGrp="1"/>
          </p:cNvSpPr>
          <p:nvPr>
            <p:ph idx="1"/>
          </p:nvPr>
        </p:nvSpPr>
        <p:spPr>
          <a:xfrm>
            <a:off x="457200" y="1371925"/>
            <a:ext cx="8229600" cy="4525963"/>
          </a:xfrm>
        </p:spPr>
        <p:txBody>
          <a:bodyPr>
            <a:normAutofit/>
          </a:bodyPr>
          <a:lstStyle/>
          <a:p>
            <a:pPr marL="0" indent="0">
              <a:buNone/>
            </a:pPr>
            <a:r>
              <a:rPr lang="en-US" dirty="0" smtClean="0"/>
              <a:t>Scores from observers will be scaled within these parameters:</a:t>
            </a:r>
          </a:p>
        </p:txBody>
      </p:sp>
      <p:graphicFrame>
        <p:nvGraphicFramePr>
          <p:cNvPr id="4" name="Table 3"/>
          <p:cNvGraphicFramePr>
            <a:graphicFrameLocks noGrp="1"/>
          </p:cNvGraphicFramePr>
          <p:nvPr>
            <p:extLst>
              <p:ext uri="{D42A27DB-BD31-4B8C-83A1-F6EECF244321}">
                <p14:modId xmlns:p14="http://schemas.microsoft.com/office/powerpoint/2010/main" val="1623884463"/>
              </p:ext>
            </p:extLst>
          </p:nvPr>
        </p:nvGraphicFramePr>
        <p:xfrm>
          <a:off x="795648" y="2709490"/>
          <a:ext cx="7541364" cy="3462021"/>
        </p:xfrm>
        <a:graphic>
          <a:graphicData uri="http://schemas.openxmlformats.org/drawingml/2006/table">
            <a:tbl>
              <a:tblPr firstRow="1" bandRow="1">
                <a:tableStyleId>{5C22544A-7EE6-4342-B048-85BDC9FD1C3A}</a:tableStyleId>
              </a:tblPr>
              <a:tblGrid>
                <a:gridCol w="2755074"/>
                <a:gridCol w="2272502"/>
                <a:gridCol w="2513788"/>
              </a:tblGrid>
              <a:tr h="605367">
                <a:tc>
                  <a:txBody>
                    <a:bodyPr/>
                    <a:lstStyle/>
                    <a:p>
                      <a:endParaRPr lang="en-US" dirty="0"/>
                    </a:p>
                  </a:txBody>
                  <a:tcPr>
                    <a:solidFill>
                      <a:schemeClr val="bg1"/>
                    </a:solidFill>
                  </a:tcPr>
                </a:tc>
                <a:tc gridSpan="2">
                  <a:txBody>
                    <a:bodyPr/>
                    <a:lstStyle/>
                    <a:p>
                      <a:pPr algn="ctr"/>
                      <a:r>
                        <a:rPr lang="en-US" sz="2000" dirty="0" smtClean="0"/>
                        <a:t>Permissible Statewide Range</a:t>
                      </a:r>
                      <a:endParaRPr lang="en-US" sz="2000" dirty="0"/>
                    </a:p>
                  </a:txBody>
                  <a:tcPr anchor="ctr"/>
                </a:tc>
                <a:tc hMerge="1">
                  <a:txBody>
                    <a:bodyPr/>
                    <a:lstStyle/>
                    <a:p>
                      <a:endParaRPr lang="en-US" dirty="0"/>
                    </a:p>
                  </a:txBody>
                  <a:tcPr/>
                </a:tc>
              </a:tr>
              <a:tr h="605367">
                <a:tc>
                  <a:txBody>
                    <a:bodyPr/>
                    <a:lstStyle/>
                    <a:p>
                      <a:endParaRPr lang="en-US" sz="2400" dirty="0"/>
                    </a:p>
                  </a:txBody>
                  <a:tcPr>
                    <a:solidFill>
                      <a:schemeClr val="bg1"/>
                    </a:solidFill>
                  </a:tcPr>
                </a:tc>
                <a:tc>
                  <a:txBody>
                    <a:bodyPr/>
                    <a:lstStyle/>
                    <a:p>
                      <a:pPr algn="ctr"/>
                      <a:r>
                        <a:rPr lang="en-US" sz="2400" dirty="0" smtClean="0"/>
                        <a:t>Minimum</a:t>
                      </a:r>
                      <a:endParaRPr lang="en-US" sz="2400" dirty="0"/>
                    </a:p>
                  </a:txBody>
                  <a:tcPr anchor="ctr"/>
                </a:tc>
                <a:tc>
                  <a:txBody>
                    <a:bodyPr/>
                    <a:lstStyle/>
                    <a:p>
                      <a:pPr algn="ctr"/>
                      <a:r>
                        <a:rPr lang="en-US" sz="2400" dirty="0" smtClean="0"/>
                        <a:t>Maximum</a:t>
                      </a:r>
                      <a:endParaRPr lang="en-US" sz="2400" dirty="0"/>
                    </a:p>
                  </a:txBody>
                  <a:tcPr anchor="ctr"/>
                </a:tc>
              </a:tr>
              <a:tr h="605367">
                <a:tc>
                  <a:txBody>
                    <a:bodyPr/>
                    <a:lstStyle/>
                    <a:p>
                      <a:pPr algn="ctr"/>
                      <a:r>
                        <a:rPr lang="en-US" sz="2400" dirty="0" smtClean="0"/>
                        <a:t>Principal</a:t>
                      </a:r>
                      <a:r>
                        <a:rPr lang="en-US" sz="2400" baseline="0" dirty="0" smtClean="0"/>
                        <a:t> or </a:t>
                      </a:r>
                      <a:r>
                        <a:rPr lang="en-US" sz="2400" dirty="0" smtClean="0"/>
                        <a:t>trained administrator</a:t>
                      </a:r>
                      <a:endParaRPr lang="en-US" sz="2400" dirty="0"/>
                    </a:p>
                  </a:txBody>
                  <a:tcPr/>
                </a:tc>
                <a:tc>
                  <a:txBody>
                    <a:bodyPr/>
                    <a:lstStyle/>
                    <a:p>
                      <a:pPr algn="ctr"/>
                      <a:r>
                        <a:rPr lang="en-US" sz="2400" dirty="0" smtClean="0"/>
                        <a:t>80%</a:t>
                      </a:r>
                      <a:endParaRPr lang="en-US" sz="2400" dirty="0"/>
                    </a:p>
                  </a:txBody>
                  <a:tcPr anchor="ctr"/>
                </a:tc>
                <a:tc>
                  <a:txBody>
                    <a:bodyPr/>
                    <a:lstStyle/>
                    <a:p>
                      <a:pPr algn="ctr"/>
                      <a:r>
                        <a:rPr lang="en-US" sz="2400" dirty="0" smtClean="0"/>
                        <a:t>90%</a:t>
                      </a:r>
                      <a:endParaRPr lang="en-US" sz="2400" dirty="0"/>
                    </a:p>
                  </a:txBody>
                  <a:tcPr anchor="ctr"/>
                </a:tc>
              </a:tr>
              <a:tr h="605367">
                <a:tc>
                  <a:txBody>
                    <a:bodyPr/>
                    <a:lstStyle/>
                    <a:p>
                      <a:pPr algn="ctr"/>
                      <a:r>
                        <a:rPr lang="en-US" sz="2400" dirty="0" smtClean="0"/>
                        <a:t>Independent Observer</a:t>
                      </a:r>
                      <a:endParaRPr lang="en-US" sz="2400" dirty="0"/>
                    </a:p>
                  </a:txBody>
                  <a:tcPr/>
                </a:tc>
                <a:tc>
                  <a:txBody>
                    <a:bodyPr/>
                    <a:lstStyle/>
                    <a:p>
                      <a:pPr algn="ctr"/>
                      <a:r>
                        <a:rPr lang="en-US" sz="2400" dirty="0" smtClean="0"/>
                        <a:t>10%</a:t>
                      </a:r>
                      <a:endParaRPr lang="en-US" sz="2400" dirty="0"/>
                    </a:p>
                  </a:txBody>
                  <a:tcPr anchor="ctr"/>
                </a:tc>
                <a:tc>
                  <a:txBody>
                    <a:bodyPr/>
                    <a:lstStyle/>
                    <a:p>
                      <a:pPr algn="ctr"/>
                      <a:r>
                        <a:rPr lang="en-US" sz="2400" dirty="0" smtClean="0"/>
                        <a:t>20%</a:t>
                      </a:r>
                      <a:endParaRPr lang="en-US" sz="2400" dirty="0"/>
                    </a:p>
                  </a:txBody>
                  <a:tcPr anchor="ctr"/>
                </a:tc>
              </a:tr>
              <a:tr h="605367">
                <a:tc>
                  <a:txBody>
                    <a:bodyPr/>
                    <a:lstStyle/>
                    <a:p>
                      <a:pPr algn="ctr"/>
                      <a:r>
                        <a:rPr lang="en-US" sz="2400" dirty="0" smtClean="0"/>
                        <a:t>Peer Observation</a:t>
                      </a:r>
                      <a:endParaRPr lang="en-US" sz="2400" dirty="0"/>
                    </a:p>
                  </a:txBody>
                  <a:tcPr/>
                </a:tc>
                <a:tc>
                  <a:txBody>
                    <a:bodyPr/>
                    <a:lstStyle/>
                    <a:p>
                      <a:pPr algn="ctr"/>
                      <a:r>
                        <a:rPr lang="en-US" sz="2400" dirty="0" smtClean="0"/>
                        <a:t>O%</a:t>
                      </a:r>
                      <a:endParaRPr lang="en-US" sz="2400" dirty="0"/>
                    </a:p>
                  </a:txBody>
                  <a:tcPr anchor="ctr"/>
                </a:tc>
                <a:tc>
                  <a:txBody>
                    <a:bodyPr/>
                    <a:lstStyle/>
                    <a:p>
                      <a:pPr algn="ctr"/>
                      <a:r>
                        <a:rPr lang="en-US" sz="2400" dirty="0" smtClean="0"/>
                        <a:t>10%</a:t>
                      </a:r>
                      <a:endParaRPr lang="en-US" sz="2400" dirty="0"/>
                    </a:p>
                  </a:txBody>
                  <a:tcPr anchor="ctr"/>
                </a:tc>
              </a:tr>
            </a:tbl>
          </a:graphicData>
        </a:graphic>
      </p:graphicFrame>
    </p:spTree>
    <p:extLst>
      <p:ext uri="{BB962C8B-B14F-4D97-AF65-F5344CB8AC3E}">
        <p14:creationId xmlns:p14="http://schemas.microsoft.com/office/powerpoint/2010/main" val="386518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152632" y="2436381"/>
            <a:ext cx="5698258" cy="89367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5384200" y="1248769"/>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0145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4920168" y="1521729"/>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rot="16200000">
            <a:off x="329066" y="4619774"/>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4804011" y="4903093"/>
            <a:ext cx="1542197" cy="89367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316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3562170" y="1508353"/>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p:nvSpPr>
        <p:spPr>
          <a:xfrm rot="16200000">
            <a:off x="329066" y="5165694"/>
            <a:ext cx="1235122" cy="14603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3384619" y="5367125"/>
            <a:ext cx="1542197" cy="89367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3706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006780">
            <a:off x="41773" y="209805"/>
            <a:ext cx="5049672" cy="923330"/>
          </a:xfrm>
          <a:prstGeom prst="rect">
            <a:avLst/>
          </a:prstGeom>
          <a:noFill/>
        </p:spPr>
        <p:txBody>
          <a:bodyPr wrap="square" rtlCol="0">
            <a:spAutoFit/>
          </a:bodyPr>
          <a:lstStyle/>
          <a:p>
            <a:r>
              <a:rPr lang="en-US" sz="5400" b="1" dirty="0" smtClean="0">
                <a:solidFill>
                  <a:srgbClr val="FF0000"/>
                </a:solidFill>
              </a:rPr>
              <a:t>Principals, too</a:t>
            </a:r>
            <a:endParaRPr lang="en-US" sz="5400" b="1" dirty="0">
              <a:solidFill>
                <a:srgbClr val="FF0000"/>
              </a:solidFill>
            </a:endParaRPr>
          </a:p>
        </p:txBody>
      </p:sp>
    </p:spTree>
    <p:extLst>
      <p:ext uri="{BB962C8B-B14F-4D97-AF65-F5344CB8AC3E}">
        <p14:creationId xmlns:p14="http://schemas.microsoft.com/office/powerpoint/2010/main" val="27695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a:t>
            </a:r>
            <a:r>
              <a:rPr lang="en-US" dirty="0" smtClean="0"/>
              <a:t>Performance</a:t>
            </a:r>
            <a:br>
              <a:rPr lang="en-US" dirty="0" smtClean="0"/>
            </a:br>
            <a:r>
              <a:rPr lang="en-US" dirty="0" smtClean="0"/>
              <a:t>for Principals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Most principals will receive a growth score from the state. These principals must have a back-up SLO in case a score doesn’t come.</a:t>
            </a:r>
          </a:p>
          <a:p>
            <a:pPr marL="0" indent="0">
              <a:buNone/>
            </a:pPr>
            <a:endParaRPr lang="en-US" dirty="0"/>
          </a:p>
          <a:p>
            <a:pPr marL="0" indent="0">
              <a:buNone/>
            </a:pPr>
            <a:r>
              <a:rPr lang="en-US" dirty="0" smtClean="0"/>
              <a:t>Other principals will use an SLO.</a:t>
            </a:r>
          </a:p>
          <a:p>
            <a:pPr marL="0" indent="0">
              <a:buNone/>
            </a:pPr>
            <a:endParaRPr lang="en-US" dirty="0"/>
          </a:p>
          <a:p>
            <a:pPr marL="0" indent="0">
              <a:buNone/>
            </a:pPr>
            <a:r>
              <a:rPr lang="en-US" dirty="0" smtClean="0"/>
              <a:t>An optional growth measure can be chosen locally (like the teachers).</a:t>
            </a:r>
          </a:p>
        </p:txBody>
      </p:sp>
    </p:spTree>
    <p:extLst>
      <p:ext uri="{BB962C8B-B14F-4D97-AF65-F5344CB8AC3E}">
        <p14:creationId xmlns:p14="http://schemas.microsoft.com/office/powerpoint/2010/main" val="1607102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Principals “Observation”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One observation shall be conducted by the principal's supervisor.</a:t>
            </a:r>
          </a:p>
          <a:p>
            <a:pPr marL="0" indent="0">
              <a:buNone/>
            </a:pPr>
            <a:endParaRPr lang="en-US" dirty="0" smtClean="0"/>
          </a:p>
          <a:p>
            <a:pPr marL="0" indent="0">
              <a:buNone/>
            </a:pPr>
            <a:r>
              <a:rPr lang="en-US" dirty="0" smtClean="0"/>
              <a:t>A second observation shall be conducted by one or more impartial independent evaluators. This observer may be employed by the district but not assigned to the principal’s building (see next slide).</a:t>
            </a:r>
            <a:endParaRPr lang="en-US" dirty="0"/>
          </a:p>
        </p:txBody>
      </p:sp>
    </p:spTree>
    <p:extLst>
      <p:ext uri="{BB962C8B-B14F-4D97-AF65-F5344CB8AC3E}">
        <p14:creationId xmlns:p14="http://schemas.microsoft.com/office/powerpoint/2010/main" val="3782481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 “Observation”</a:t>
            </a:r>
          </a:p>
        </p:txBody>
      </p:sp>
      <p:sp>
        <p:nvSpPr>
          <p:cNvPr id="3" name="Content Placeholder 2"/>
          <p:cNvSpPr>
            <a:spLocks noGrp="1"/>
          </p:cNvSpPr>
          <p:nvPr>
            <p:ph idx="1"/>
          </p:nvPr>
        </p:nvSpPr>
        <p:spPr/>
        <p:txBody>
          <a:bodyPr>
            <a:normAutofit/>
          </a:bodyPr>
          <a:lstStyle/>
          <a:p>
            <a:pPr marL="0" indent="0">
              <a:buNone/>
            </a:pPr>
            <a:r>
              <a:rPr lang="en-US" dirty="0" smtClean="0"/>
              <a:t>A </a:t>
            </a:r>
            <a:r>
              <a:rPr lang="en-US" dirty="0"/>
              <a:t>principal’s supervisor (i.e., the Superintendent) is a district employee and therefore assigned to a different BEDS code as the principal being evaluated—therefore it is possible for the same administrator to serve as both the supervisor and impartial evaluator for the purpose of school visits. </a:t>
            </a:r>
          </a:p>
        </p:txBody>
      </p:sp>
    </p:spTree>
    <p:extLst>
      <p:ext uri="{BB962C8B-B14F-4D97-AF65-F5344CB8AC3E}">
        <p14:creationId xmlns:p14="http://schemas.microsoft.com/office/powerpoint/2010/main" val="2973395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Observation Portion</a:t>
            </a:r>
          </a:p>
        </p:txBody>
      </p:sp>
      <p:sp>
        <p:nvSpPr>
          <p:cNvPr id="3" name="Content Placeholder 2"/>
          <p:cNvSpPr>
            <a:spLocks noGrp="1"/>
          </p:cNvSpPr>
          <p:nvPr>
            <p:ph idx="1"/>
          </p:nvPr>
        </p:nvSpPr>
        <p:spPr>
          <a:xfrm>
            <a:off x="457200" y="1371925"/>
            <a:ext cx="8229600" cy="4525963"/>
          </a:xfrm>
        </p:spPr>
        <p:txBody>
          <a:bodyPr>
            <a:normAutofit/>
          </a:bodyPr>
          <a:lstStyle/>
          <a:p>
            <a:pPr marL="0" indent="0">
              <a:buNone/>
            </a:pPr>
            <a:r>
              <a:rPr lang="en-US" dirty="0" smtClean="0"/>
              <a:t>Scores from observers will be scaled within these parameters:</a:t>
            </a:r>
          </a:p>
        </p:txBody>
      </p:sp>
      <p:graphicFrame>
        <p:nvGraphicFramePr>
          <p:cNvPr id="4" name="Table 3"/>
          <p:cNvGraphicFramePr>
            <a:graphicFrameLocks noGrp="1"/>
          </p:cNvGraphicFramePr>
          <p:nvPr>
            <p:extLst>
              <p:ext uri="{D42A27DB-BD31-4B8C-83A1-F6EECF244321}">
                <p14:modId xmlns:p14="http://schemas.microsoft.com/office/powerpoint/2010/main" val="2748442836"/>
              </p:ext>
            </p:extLst>
          </p:nvPr>
        </p:nvGraphicFramePr>
        <p:xfrm>
          <a:off x="1045515" y="2672906"/>
          <a:ext cx="7077741" cy="3244428"/>
        </p:xfrm>
        <a:graphic>
          <a:graphicData uri="http://schemas.openxmlformats.org/drawingml/2006/table">
            <a:tbl>
              <a:tblPr firstRow="1" bandRow="1">
                <a:tableStyleId>{5C22544A-7EE6-4342-B048-85BDC9FD1C3A}</a:tableStyleId>
              </a:tblPr>
              <a:tblGrid>
                <a:gridCol w="2359247"/>
                <a:gridCol w="2359247"/>
                <a:gridCol w="2359247"/>
              </a:tblGrid>
              <a:tr h="605367">
                <a:tc>
                  <a:txBody>
                    <a:bodyPr/>
                    <a:lstStyle/>
                    <a:p>
                      <a:endParaRPr lang="en-US" dirty="0"/>
                    </a:p>
                  </a:txBody>
                  <a:tcPr>
                    <a:solidFill>
                      <a:schemeClr val="bg1"/>
                    </a:solidFill>
                  </a:tcPr>
                </a:tc>
                <a:tc gridSpan="2">
                  <a:txBody>
                    <a:bodyPr/>
                    <a:lstStyle/>
                    <a:p>
                      <a:pPr algn="ctr"/>
                      <a:r>
                        <a:rPr lang="en-US" sz="2000" dirty="0" smtClean="0"/>
                        <a:t>Permissible Statewide Range</a:t>
                      </a:r>
                      <a:endParaRPr lang="en-US" sz="2000" dirty="0"/>
                    </a:p>
                  </a:txBody>
                  <a:tcPr anchor="ctr"/>
                </a:tc>
                <a:tc hMerge="1">
                  <a:txBody>
                    <a:bodyPr/>
                    <a:lstStyle/>
                    <a:p>
                      <a:endParaRPr lang="en-US" dirty="0"/>
                    </a:p>
                  </a:txBody>
                  <a:tcPr/>
                </a:tc>
              </a:tr>
              <a:tr h="605367">
                <a:tc>
                  <a:txBody>
                    <a:bodyPr/>
                    <a:lstStyle/>
                    <a:p>
                      <a:endParaRPr lang="en-US" sz="2400" dirty="0"/>
                    </a:p>
                  </a:txBody>
                  <a:tcPr>
                    <a:solidFill>
                      <a:schemeClr val="bg1"/>
                    </a:solidFill>
                  </a:tcPr>
                </a:tc>
                <a:tc>
                  <a:txBody>
                    <a:bodyPr/>
                    <a:lstStyle/>
                    <a:p>
                      <a:pPr algn="ctr"/>
                      <a:r>
                        <a:rPr lang="en-US" sz="2400" dirty="0" smtClean="0"/>
                        <a:t>Minimum</a:t>
                      </a:r>
                      <a:endParaRPr lang="en-US" sz="2400" dirty="0"/>
                    </a:p>
                  </a:txBody>
                  <a:tcPr anchor="ctr"/>
                </a:tc>
                <a:tc>
                  <a:txBody>
                    <a:bodyPr/>
                    <a:lstStyle/>
                    <a:p>
                      <a:pPr algn="ctr"/>
                      <a:r>
                        <a:rPr lang="en-US" sz="2400" dirty="0" smtClean="0"/>
                        <a:t>Maximum</a:t>
                      </a:r>
                      <a:endParaRPr lang="en-US" sz="2400" dirty="0"/>
                    </a:p>
                  </a:txBody>
                  <a:tcPr anchor="ctr"/>
                </a:tc>
              </a:tr>
              <a:tr h="605367">
                <a:tc>
                  <a:txBody>
                    <a:bodyPr/>
                    <a:lstStyle/>
                    <a:p>
                      <a:pPr algn="ctr"/>
                      <a:r>
                        <a:rPr lang="en-US" sz="2400" dirty="0" smtClean="0"/>
                        <a:t>Supervisor</a:t>
                      </a:r>
                      <a:endParaRPr lang="en-US" sz="2400" dirty="0"/>
                    </a:p>
                  </a:txBody>
                  <a:tcPr/>
                </a:tc>
                <a:tc>
                  <a:txBody>
                    <a:bodyPr/>
                    <a:lstStyle/>
                    <a:p>
                      <a:pPr algn="ctr"/>
                      <a:r>
                        <a:rPr lang="en-US" sz="2400" dirty="0" smtClean="0"/>
                        <a:t>80%</a:t>
                      </a:r>
                      <a:endParaRPr lang="en-US" sz="2400" dirty="0"/>
                    </a:p>
                  </a:txBody>
                  <a:tcPr anchor="ctr"/>
                </a:tc>
                <a:tc>
                  <a:txBody>
                    <a:bodyPr/>
                    <a:lstStyle/>
                    <a:p>
                      <a:pPr algn="ctr"/>
                      <a:r>
                        <a:rPr lang="en-US" sz="2400" dirty="0" smtClean="0"/>
                        <a:t>90%</a:t>
                      </a:r>
                      <a:endParaRPr lang="en-US" sz="2400" dirty="0"/>
                    </a:p>
                  </a:txBody>
                  <a:tcPr anchor="ctr"/>
                </a:tc>
              </a:tr>
              <a:tr h="605367">
                <a:tc>
                  <a:txBody>
                    <a:bodyPr/>
                    <a:lstStyle/>
                    <a:p>
                      <a:pPr algn="ctr"/>
                      <a:r>
                        <a:rPr lang="en-US" sz="2400" dirty="0" smtClean="0"/>
                        <a:t>Independent Observer</a:t>
                      </a:r>
                      <a:endParaRPr lang="en-US" sz="2400" dirty="0"/>
                    </a:p>
                  </a:txBody>
                  <a:tcPr/>
                </a:tc>
                <a:tc>
                  <a:txBody>
                    <a:bodyPr/>
                    <a:lstStyle/>
                    <a:p>
                      <a:pPr algn="ctr"/>
                      <a:r>
                        <a:rPr lang="en-US" sz="2400" dirty="0" smtClean="0"/>
                        <a:t>10%</a:t>
                      </a:r>
                      <a:endParaRPr lang="en-US" sz="2400" dirty="0"/>
                    </a:p>
                  </a:txBody>
                  <a:tcPr anchor="ctr"/>
                </a:tc>
                <a:tc>
                  <a:txBody>
                    <a:bodyPr/>
                    <a:lstStyle/>
                    <a:p>
                      <a:pPr algn="ctr"/>
                      <a:r>
                        <a:rPr lang="en-US" sz="2400" dirty="0" smtClean="0"/>
                        <a:t>20%</a:t>
                      </a:r>
                      <a:endParaRPr lang="en-US" sz="2400" dirty="0"/>
                    </a:p>
                  </a:txBody>
                  <a:tcPr anchor="ctr"/>
                </a:tc>
              </a:tr>
              <a:tr h="605367">
                <a:tc>
                  <a:txBody>
                    <a:bodyPr/>
                    <a:lstStyle/>
                    <a:p>
                      <a:pPr algn="ctr"/>
                      <a:r>
                        <a:rPr lang="en-US" sz="2400" dirty="0" smtClean="0"/>
                        <a:t>Peer Observation</a:t>
                      </a:r>
                      <a:endParaRPr lang="en-US" sz="2400" dirty="0"/>
                    </a:p>
                  </a:txBody>
                  <a:tcPr/>
                </a:tc>
                <a:tc>
                  <a:txBody>
                    <a:bodyPr/>
                    <a:lstStyle/>
                    <a:p>
                      <a:pPr algn="ctr"/>
                      <a:r>
                        <a:rPr lang="en-US" sz="2400" dirty="0" smtClean="0"/>
                        <a:t>O%</a:t>
                      </a:r>
                      <a:endParaRPr lang="en-US" sz="2400" dirty="0"/>
                    </a:p>
                  </a:txBody>
                  <a:tcPr anchor="ctr"/>
                </a:tc>
                <a:tc>
                  <a:txBody>
                    <a:bodyPr/>
                    <a:lstStyle/>
                    <a:p>
                      <a:pPr algn="ctr"/>
                      <a:r>
                        <a:rPr lang="en-US" sz="2400" dirty="0" smtClean="0"/>
                        <a:t>10%</a:t>
                      </a:r>
                      <a:endParaRPr lang="en-US" sz="2400" dirty="0"/>
                    </a:p>
                  </a:txBody>
                  <a:tcPr anchor="ctr"/>
                </a:tc>
              </a:tr>
            </a:tbl>
          </a:graphicData>
        </a:graphic>
      </p:graphicFrame>
    </p:spTree>
    <p:extLst>
      <p:ext uri="{BB962C8B-B14F-4D97-AF65-F5344CB8AC3E}">
        <p14:creationId xmlns:p14="http://schemas.microsoft.com/office/powerpoint/2010/main" val="370652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a:cs typeface="Arial"/>
              </a:rPr>
              <a:t>Nine</a:t>
            </a:r>
            <a:r>
              <a:rPr lang="en-US" b="1" dirty="0" smtClean="0">
                <a:latin typeface="Arial"/>
                <a:cs typeface="Arial"/>
              </a:rPr>
              <a:t> Required Components</a:t>
            </a:r>
            <a:endParaRPr lang="en-US" b="1" dirty="0">
              <a:latin typeface="Arial"/>
              <a:cs typeface="Arial"/>
            </a:endParaRPr>
          </a:p>
        </p:txBody>
      </p:sp>
      <p:sp>
        <p:nvSpPr>
          <p:cNvPr id="6" name="Content Placeholder 5"/>
          <p:cNvSpPr>
            <a:spLocks noGrp="1"/>
          </p:cNvSpPr>
          <p:nvPr>
            <p:ph idx="1"/>
          </p:nvPr>
        </p:nvSpPr>
        <p:spPr>
          <a:xfrm>
            <a:off x="348016" y="1777624"/>
            <a:ext cx="4101152" cy="4525963"/>
          </a:xfrm>
        </p:spPr>
        <p:txBody>
          <a:bodyPr>
            <a:normAutofit fontScale="92500" lnSpcReduction="20000"/>
          </a:bodyPr>
          <a:lstStyle/>
          <a:p>
            <a:pPr marL="514350" indent="-514350">
              <a:buFont typeface="+mj-lt"/>
              <a:buAutoNum type="arabicPeriod"/>
            </a:pPr>
            <a:r>
              <a:rPr lang="en-US" sz="2400" dirty="0">
                <a:latin typeface="Arial"/>
                <a:cs typeface="Arial"/>
              </a:rPr>
              <a:t>New York State Teaching Standards and Leadership Standards </a:t>
            </a:r>
          </a:p>
          <a:p>
            <a:pPr marL="514350" indent="-514350">
              <a:buFont typeface="+mj-lt"/>
              <a:buAutoNum type="arabicPeriod"/>
            </a:pPr>
            <a:r>
              <a:rPr lang="en-US" sz="2400" dirty="0">
                <a:latin typeface="Arial"/>
                <a:cs typeface="Arial"/>
              </a:rPr>
              <a:t>Evidence-based observation </a:t>
            </a:r>
          </a:p>
          <a:p>
            <a:pPr marL="514350" indent="-514350">
              <a:buFont typeface="+mj-lt"/>
              <a:buAutoNum type="arabicPeriod"/>
            </a:pPr>
            <a:r>
              <a:rPr lang="en-US" sz="2400" dirty="0">
                <a:latin typeface="Arial"/>
                <a:cs typeface="Arial"/>
              </a:rPr>
              <a:t>Application and use of Student Growth Percentile and VA Growth Model data </a:t>
            </a:r>
          </a:p>
          <a:p>
            <a:pPr marL="514350" indent="-514350">
              <a:buFont typeface="+mj-lt"/>
              <a:buAutoNum type="arabicPeriod"/>
            </a:pPr>
            <a:r>
              <a:rPr lang="en-US" sz="2400" dirty="0">
                <a:latin typeface="Arial"/>
                <a:cs typeface="Arial"/>
              </a:rPr>
              <a:t>Application and use of the State-approved teacher or principal rubrics </a:t>
            </a:r>
          </a:p>
          <a:p>
            <a:pPr marL="514350" indent="-514350">
              <a:buFont typeface="+mj-lt"/>
              <a:buAutoNum type="arabicPeriod"/>
            </a:pPr>
            <a:r>
              <a:rPr lang="en-US" sz="2400" dirty="0">
                <a:latin typeface="Arial"/>
                <a:cs typeface="Arial"/>
              </a:rPr>
              <a:t>Application and use of any assessment tools used to evaluate teachers and principals </a:t>
            </a:r>
          </a:p>
        </p:txBody>
      </p:sp>
      <p:sp>
        <p:nvSpPr>
          <p:cNvPr id="4" name="Content Placeholder 5"/>
          <p:cNvSpPr txBox="1">
            <a:spLocks/>
          </p:cNvSpPr>
          <p:nvPr/>
        </p:nvSpPr>
        <p:spPr>
          <a:xfrm>
            <a:off x="4703926" y="1779895"/>
            <a:ext cx="4101152" cy="45259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400" dirty="0" smtClean="0">
                <a:latin typeface="Arial"/>
                <a:cs typeface="Arial"/>
              </a:rPr>
              <a:t>New York State Teaching Standards and Leadership Standards </a:t>
            </a:r>
          </a:p>
          <a:p>
            <a:pPr marL="514350" indent="-514350">
              <a:buFont typeface="+mj-lt"/>
              <a:buAutoNum type="arabicPeriod"/>
            </a:pPr>
            <a:r>
              <a:rPr lang="en-US" sz="2400" dirty="0" smtClean="0">
                <a:latin typeface="Arial"/>
                <a:cs typeface="Arial"/>
              </a:rPr>
              <a:t>Evidence-based observation </a:t>
            </a:r>
          </a:p>
          <a:p>
            <a:pPr marL="514350" indent="-514350">
              <a:buFont typeface="+mj-lt"/>
              <a:buAutoNum type="arabicPeriod"/>
            </a:pPr>
            <a:r>
              <a:rPr lang="en-US" sz="2400" dirty="0" smtClean="0">
                <a:latin typeface="Arial"/>
                <a:cs typeface="Arial"/>
              </a:rPr>
              <a:t>Application and use of Student Growth Percentile method</a:t>
            </a:r>
          </a:p>
          <a:p>
            <a:pPr marL="514350" indent="-514350">
              <a:buFont typeface="+mj-lt"/>
              <a:buAutoNum type="arabicPeriod"/>
            </a:pPr>
            <a:r>
              <a:rPr lang="en-US" sz="2400" dirty="0" smtClean="0">
                <a:latin typeface="Arial"/>
                <a:cs typeface="Arial"/>
              </a:rPr>
              <a:t>Application and use of the State-approved teacher or principal rubrics </a:t>
            </a:r>
          </a:p>
          <a:p>
            <a:pPr marL="514350" indent="-514350">
              <a:buFont typeface="+mj-lt"/>
              <a:buAutoNum type="arabicPeriod"/>
            </a:pPr>
            <a:r>
              <a:rPr lang="en-US" sz="2400" dirty="0">
                <a:latin typeface="Arial"/>
                <a:cs typeface="Arial"/>
              </a:rPr>
              <a:t>Application of assessment tools the district employs</a:t>
            </a:r>
          </a:p>
        </p:txBody>
      </p:sp>
      <p:sp>
        <p:nvSpPr>
          <p:cNvPr id="2" name="TextBox 1"/>
          <p:cNvSpPr txBox="1"/>
          <p:nvPr/>
        </p:nvSpPr>
        <p:spPr>
          <a:xfrm>
            <a:off x="1419367"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3012-c</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5505732"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085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006780">
            <a:off x="41773" y="209805"/>
            <a:ext cx="5049672" cy="923330"/>
          </a:xfrm>
          <a:prstGeom prst="rect">
            <a:avLst/>
          </a:prstGeom>
          <a:noFill/>
        </p:spPr>
        <p:txBody>
          <a:bodyPr wrap="square" rtlCol="0">
            <a:spAutoFit/>
          </a:bodyPr>
          <a:lstStyle/>
          <a:p>
            <a:r>
              <a:rPr lang="en-US" sz="5400" b="1" dirty="0" smtClean="0">
                <a:solidFill>
                  <a:srgbClr val="FF0000"/>
                </a:solidFill>
              </a:rPr>
              <a:t>Principals, too</a:t>
            </a:r>
            <a:endParaRPr lang="en-US" sz="5400" b="1" dirty="0">
              <a:solidFill>
                <a:srgbClr val="FF0000"/>
              </a:solidFill>
            </a:endParaRPr>
          </a:p>
        </p:txBody>
      </p:sp>
    </p:spTree>
    <p:extLst>
      <p:ext uri="{BB962C8B-B14F-4D97-AF65-F5344CB8AC3E}">
        <p14:creationId xmlns:p14="http://schemas.microsoft.com/office/powerpoint/2010/main" val="1736491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 §3012-d</a:t>
            </a:r>
            <a:endParaRPr lang="en-US" dirty="0"/>
          </a:p>
        </p:txBody>
      </p:sp>
      <p:sp>
        <p:nvSpPr>
          <p:cNvPr id="3" name="TextBox 2"/>
          <p:cNvSpPr txBox="1"/>
          <p:nvPr/>
        </p:nvSpPr>
        <p:spPr>
          <a:xfrm>
            <a:off x="2254102" y="3413051"/>
            <a:ext cx="4614531"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Additional Regulations</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932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Evaluators and Lead Evaluator training components:</a:t>
            </a:r>
          </a:p>
          <a:p>
            <a:pPr marL="514350" indent="-514350">
              <a:buFont typeface="+mj-lt"/>
              <a:buAutoNum type="arabicPeriod"/>
            </a:pPr>
            <a:r>
              <a:rPr lang="en-US" dirty="0" smtClean="0"/>
              <a:t>NYS Teaching Standards</a:t>
            </a:r>
          </a:p>
          <a:p>
            <a:pPr marL="514350" indent="-514350">
              <a:buFont typeface="+mj-lt"/>
              <a:buAutoNum type="arabicPeriod"/>
            </a:pPr>
            <a:r>
              <a:rPr lang="en-US" dirty="0" smtClean="0"/>
              <a:t>Evidence-based observation techniques</a:t>
            </a:r>
          </a:p>
          <a:p>
            <a:pPr marL="514350" indent="-514350">
              <a:buFont typeface="+mj-lt"/>
              <a:buAutoNum type="arabicPeriod"/>
            </a:pPr>
            <a:r>
              <a:rPr lang="en-US" dirty="0" smtClean="0"/>
              <a:t>Application and use of student growth percentile method</a:t>
            </a:r>
          </a:p>
          <a:p>
            <a:pPr marL="514350" indent="-514350">
              <a:buFont typeface="+mj-lt"/>
              <a:buAutoNum type="arabicPeriod"/>
            </a:pPr>
            <a:r>
              <a:rPr lang="en-US" dirty="0" smtClean="0"/>
              <a:t>Application of approved rubrics</a:t>
            </a:r>
          </a:p>
          <a:p>
            <a:pPr marL="514350" indent="-514350">
              <a:buFont typeface="+mj-lt"/>
              <a:buAutoNum type="arabicPeriod"/>
            </a:pPr>
            <a:r>
              <a:rPr lang="en-US" dirty="0" smtClean="0"/>
              <a:t>Application of assessment tools the district employs</a:t>
            </a:r>
          </a:p>
          <a:p>
            <a:pPr marL="514350" indent="-514350">
              <a:buFont typeface="+mj-lt"/>
              <a:buAutoNum type="arabicPeriod"/>
            </a:pPr>
            <a:r>
              <a:rPr lang="en-US" dirty="0" smtClean="0"/>
              <a:t>Application of any locally select measures of student growth</a:t>
            </a:r>
          </a:p>
          <a:p>
            <a:pPr marL="514350" indent="-514350">
              <a:buFont typeface="+mj-lt"/>
              <a:buAutoNum type="arabicPeriod"/>
            </a:pPr>
            <a:r>
              <a:rPr lang="en-US" dirty="0" smtClean="0"/>
              <a:t>Use of the statewide reporting system</a:t>
            </a:r>
          </a:p>
          <a:p>
            <a:pPr marL="514350" indent="-514350">
              <a:buFont typeface="+mj-lt"/>
              <a:buAutoNum type="arabicPeriod"/>
            </a:pPr>
            <a:r>
              <a:rPr lang="en-US" dirty="0" smtClean="0"/>
              <a:t>Scoring methodology used by the state and the district</a:t>
            </a:r>
          </a:p>
          <a:p>
            <a:pPr marL="514350" indent="-514350">
              <a:buFont typeface="+mj-lt"/>
              <a:buAutoNum type="arabicPeriod"/>
            </a:pPr>
            <a:r>
              <a:rPr lang="en-US" dirty="0" smtClean="0"/>
              <a:t>Specific considerations in evaluating teachers and  principals of ELLs and SWDs</a:t>
            </a:r>
            <a:endParaRPr lang="en-US" dirty="0"/>
          </a:p>
        </p:txBody>
      </p:sp>
    </p:spTree>
    <p:extLst>
      <p:ext uri="{BB962C8B-B14F-4D97-AF65-F5344CB8AC3E}">
        <p14:creationId xmlns:p14="http://schemas.microsoft.com/office/powerpoint/2010/main" val="896666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Plans</a:t>
            </a:r>
            <a:endParaRPr lang="en-US" dirty="0"/>
          </a:p>
        </p:txBody>
      </p:sp>
      <p:sp>
        <p:nvSpPr>
          <p:cNvPr id="3" name="Content Placeholder 2"/>
          <p:cNvSpPr>
            <a:spLocks noGrp="1"/>
          </p:cNvSpPr>
          <p:nvPr>
            <p:ph idx="1"/>
          </p:nvPr>
        </p:nvSpPr>
        <p:spPr/>
        <p:txBody>
          <a:bodyPr>
            <a:normAutofit/>
          </a:bodyPr>
          <a:lstStyle/>
          <a:p>
            <a:pPr marL="0" indent="0">
              <a:buNone/>
            </a:pPr>
            <a:r>
              <a:rPr lang="en-US" dirty="0"/>
              <a:t>The content of improvement plans will be determined by </a:t>
            </a:r>
            <a:r>
              <a:rPr lang="en-US" dirty="0" smtClean="0"/>
              <a:t>superintendent rather </a:t>
            </a:r>
            <a:r>
              <a:rPr lang="en-US" dirty="0"/>
              <a:t>than through bargaining or </a:t>
            </a:r>
            <a:r>
              <a:rPr lang="en-US" dirty="0" smtClean="0"/>
              <a:t>negotiations.</a:t>
            </a:r>
          </a:p>
          <a:p>
            <a:r>
              <a:rPr lang="en-US" dirty="0" smtClean="0"/>
              <a:t>Required for ineffective or developing</a:t>
            </a:r>
          </a:p>
          <a:p>
            <a:r>
              <a:rPr lang="en-US" dirty="0" smtClean="0"/>
              <a:t>In place by October 1</a:t>
            </a:r>
            <a:r>
              <a:rPr lang="en-US" baseline="30000" dirty="0" smtClean="0"/>
              <a:t>st</a:t>
            </a:r>
            <a:endParaRPr lang="en-US" dirty="0" smtClean="0"/>
          </a:p>
          <a:p>
            <a:r>
              <a:rPr lang="en-US" dirty="0" smtClean="0"/>
              <a:t>Include: areas in need of improvement, timeline, assessment of improvement</a:t>
            </a:r>
          </a:p>
        </p:txBody>
      </p:sp>
    </p:spTree>
    <p:extLst>
      <p:ext uri="{BB962C8B-B14F-4D97-AF65-F5344CB8AC3E}">
        <p14:creationId xmlns:p14="http://schemas.microsoft.com/office/powerpoint/2010/main" val="4153915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a:t>
            </a:r>
            <a:endParaRPr lang="en-US" dirty="0"/>
          </a:p>
        </p:txBody>
      </p:sp>
      <p:sp>
        <p:nvSpPr>
          <p:cNvPr id="3" name="Content Placeholder 2"/>
          <p:cNvSpPr>
            <a:spLocks noGrp="1"/>
          </p:cNvSpPr>
          <p:nvPr>
            <p:ph idx="1"/>
          </p:nvPr>
        </p:nvSpPr>
        <p:spPr>
          <a:xfrm>
            <a:off x="457200" y="1690915"/>
            <a:ext cx="8229600" cy="4752415"/>
          </a:xfrm>
        </p:spPr>
        <p:txBody>
          <a:bodyPr>
            <a:normAutofit/>
          </a:bodyPr>
          <a:lstStyle/>
          <a:p>
            <a:pPr marL="0" indent="0">
              <a:buNone/>
            </a:pPr>
            <a:r>
              <a:rPr lang="en-US" dirty="0"/>
              <a:t>The law requires an examination of APPR and score </a:t>
            </a:r>
            <a:r>
              <a:rPr lang="en-US" dirty="0" smtClean="0"/>
              <a:t>distributions. SED </a:t>
            </a:r>
            <a:r>
              <a:rPr lang="en-US" dirty="0"/>
              <a:t>will have the option of imposing a Corrective Action </a:t>
            </a:r>
            <a:r>
              <a:rPr lang="en-US" dirty="0" smtClean="0"/>
              <a:t>Plan if there are significant discrepancies.</a:t>
            </a:r>
          </a:p>
          <a:p>
            <a:pPr marL="0" indent="0">
              <a:buNone/>
            </a:pPr>
            <a:r>
              <a:rPr lang="en-US" dirty="0" smtClean="0"/>
              <a:t>Previously</a:t>
            </a:r>
            <a:r>
              <a:rPr lang="en-US" dirty="0"/>
              <a:t>, C</a:t>
            </a:r>
            <a:r>
              <a:rPr lang="en-US" dirty="0" smtClean="0"/>
              <a:t>orrective </a:t>
            </a:r>
            <a:r>
              <a:rPr lang="en-US" dirty="0"/>
              <a:t>A</a:t>
            </a:r>
            <a:r>
              <a:rPr lang="en-US" dirty="0" smtClean="0"/>
              <a:t>ction </a:t>
            </a:r>
            <a:r>
              <a:rPr lang="en-US" dirty="0"/>
              <a:t>could not impinge on anything that had been </a:t>
            </a:r>
            <a:r>
              <a:rPr lang="en-US" dirty="0" smtClean="0"/>
              <a:t>bargained.</a:t>
            </a:r>
          </a:p>
          <a:p>
            <a:pPr marL="0" indent="0">
              <a:buNone/>
            </a:pPr>
            <a:r>
              <a:rPr lang="en-US" i="1" dirty="0" smtClean="0"/>
              <a:t>Corrective </a:t>
            </a:r>
            <a:r>
              <a:rPr lang="en-US" i="1" dirty="0"/>
              <a:t>Action can now be asserted even over things that were bargained.</a:t>
            </a:r>
          </a:p>
        </p:txBody>
      </p:sp>
    </p:spTree>
    <p:extLst>
      <p:ext uri="{BB962C8B-B14F-4D97-AF65-F5344CB8AC3E}">
        <p14:creationId xmlns:p14="http://schemas.microsoft.com/office/powerpoint/2010/main" val="3308305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Approval</a:t>
            </a:r>
            <a:endParaRPr lang="en-US" dirty="0"/>
          </a:p>
        </p:txBody>
      </p:sp>
      <p:sp>
        <p:nvSpPr>
          <p:cNvPr id="3" name="Content Placeholder 2"/>
          <p:cNvSpPr>
            <a:spLocks noGrp="1"/>
          </p:cNvSpPr>
          <p:nvPr>
            <p:ph idx="1"/>
          </p:nvPr>
        </p:nvSpPr>
        <p:spPr/>
        <p:txBody>
          <a:bodyPr/>
          <a:lstStyle/>
          <a:p>
            <a:pPr marL="0" indent="0">
              <a:buNone/>
            </a:pPr>
            <a:r>
              <a:rPr lang="en-US" dirty="0" smtClean="0"/>
              <a:t>The Review Room has been revised:</a:t>
            </a:r>
          </a:p>
          <a:p>
            <a:r>
              <a:rPr lang="en-US" dirty="0" smtClean="0"/>
              <a:t>More drop-downs</a:t>
            </a:r>
          </a:p>
          <a:p>
            <a:r>
              <a:rPr lang="en-US" dirty="0" smtClean="0"/>
              <a:t>More prescription</a:t>
            </a:r>
          </a:p>
          <a:p>
            <a:r>
              <a:rPr lang="en-US" dirty="0" smtClean="0"/>
              <a:t>It is taking less time and fewer iterations to get to approval</a:t>
            </a:r>
            <a:endParaRPr lang="en-US" dirty="0"/>
          </a:p>
        </p:txBody>
      </p:sp>
    </p:spTree>
    <p:extLst>
      <p:ext uri="{BB962C8B-B14F-4D97-AF65-F5344CB8AC3E}">
        <p14:creationId xmlns:p14="http://schemas.microsoft.com/office/powerpoint/2010/main" val="3326337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Approval</a:t>
            </a:r>
            <a:endParaRPr lang="en-US" dirty="0"/>
          </a:p>
        </p:txBody>
      </p:sp>
      <p:sp>
        <p:nvSpPr>
          <p:cNvPr id="3" name="Content Placeholder 2"/>
          <p:cNvSpPr>
            <a:spLocks noGrp="1"/>
          </p:cNvSpPr>
          <p:nvPr>
            <p:ph idx="1"/>
          </p:nvPr>
        </p:nvSpPr>
        <p:spPr/>
        <p:txBody>
          <a:bodyPr/>
          <a:lstStyle/>
          <a:p>
            <a:pPr marL="0" indent="0">
              <a:buNone/>
            </a:pPr>
            <a:r>
              <a:rPr lang="en-US" dirty="0" smtClean="0"/>
              <a:t>Lots of Superintendent Attestations:</a:t>
            </a:r>
          </a:p>
          <a:p>
            <a:r>
              <a:rPr lang="en-US" dirty="0" smtClean="0"/>
              <a:t>Back-up SLOs are in place</a:t>
            </a:r>
          </a:p>
          <a:p>
            <a:r>
              <a:rPr lang="en-US" dirty="0" smtClean="0"/>
              <a:t>All targets are 1 year’s growth</a:t>
            </a:r>
          </a:p>
          <a:p>
            <a:r>
              <a:rPr lang="en-US" dirty="0" smtClean="0"/>
              <a:t>All targets are reviewed and approved</a:t>
            </a:r>
          </a:p>
          <a:p>
            <a:r>
              <a:rPr lang="en-US" dirty="0" smtClean="0"/>
              <a:t>A process to monitor SLOs is in place</a:t>
            </a:r>
          </a:p>
          <a:p>
            <a:endParaRPr lang="en-US" dirty="0"/>
          </a:p>
        </p:txBody>
      </p:sp>
    </p:spTree>
    <p:extLst>
      <p:ext uri="{BB962C8B-B14F-4D97-AF65-F5344CB8AC3E}">
        <p14:creationId xmlns:p14="http://schemas.microsoft.com/office/powerpoint/2010/main" val="852818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Approval</a:t>
            </a:r>
            <a:endParaRPr lang="en-US" dirty="0"/>
          </a:p>
        </p:txBody>
      </p:sp>
      <p:sp>
        <p:nvSpPr>
          <p:cNvPr id="3" name="Content Placeholder 2"/>
          <p:cNvSpPr>
            <a:spLocks noGrp="1"/>
          </p:cNvSpPr>
          <p:nvPr>
            <p:ph idx="1"/>
          </p:nvPr>
        </p:nvSpPr>
        <p:spPr/>
        <p:txBody>
          <a:bodyPr/>
          <a:lstStyle/>
          <a:p>
            <a:pPr marL="0" indent="0">
              <a:buNone/>
            </a:pPr>
            <a:r>
              <a:rPr lang="en-US" dirty="0" smtClean="0"/>
              <a:t>In our BOCES, these districts have been approved so far:</a:t>
            </a:r>
          </a:p>
          <a:p>
            <a:r>
              <a:rPr lang="en-US" dirty="0" smtClean="0">
                <a:hlinkClick r:id="rId3"/>
              </a:rPr>
              <a:t>Homer</a:t>
            </a:r>
            <a:endParaRPr lang="en-US" dirty="0" smtClean="0"/>
          </a:p>
          <a:p>
            <a:r>
              <a:rPr lang="en-US" dirty="0" smtClean="0">
                <a:hlinkClick r:id="rId4"/>
              </a:rPr>
              <a:t>Jamesville-DeWitt</a:t>
            </a:r>
            <a:endParaRPr lang="en-US" dirty="0" smtClean="0"/>
          </a:p>
          <a:p>
            <a:r>
              <a:rPr lang="en-US" dirty="0" smtClean="0">
                <a:hlinkClick r:id="rId5"/>
              </a:rPr>
              <a:t>West Genesee</a:t>
            </a:r>
            <a:endParaRPr lang="en-US" dirty="0" smtClean="0"/>
          </a:p>
          <a:p>
            <a:r>
              <a:rPr lang="en-US" i="1" dirty="0" smtClean="0"/>
              <a:t>Another is in process</a:t>
            </a:r>
            <a:endParaRPr lang="en-US" i="1" dirty="0"/>
          </a:p>
        </p:txBody>
      </p:sp>
    </p:spTree>
    <p:extLst>
      <p:ext uri="{BB962C8B-B14F-4D97-AF65-F5344CB8AC3E}">
        <p14:creationId xmlns:p14="http://schemas.microsoft.com/office/powerpoint/2010/main" val="2132669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Hardship Waivers</a:t>
            </a:r>
            <a:endParaRPr lang="en-US" dirty="0"/>
          </a:p>
        </p:txBody>
      </p:sp>
      <p:sp>
        <p:nvSpPr>
          <p:cNvPr id="3" name="Content Placeholder 2"/>
          <p:cNvSpPr>
            <a:spLocks noGrp="1"/>
          </p:cNvSpPr>
          <p:nvPr>
            <p:ph idx="1"/>
          </p:nvPr>
        </p:nvSpPr>
        <p:spPr>
          <a:xfrm>
            <a:off x="457200" y="1508353"/>
            <a:ext cx="8229600" cy="4934977"/>
          </a:xfrm>
        </p:spPr>
        <p:txBody>
          <a:bodyPr>
            <a:normAutofit fontScale="92500"/>
          </a:bodyPr>
          <a:lstStyle/>
          <a:p>
            <a:pPr marL="0" indent="0">
              <a:buNone/>
            </a:pPr>
            <a:r>
              <a:rPr lang="en-US" dirty="0" smtClean="0"/>
              <a:t>If documented good faith </a:t>
            </a:r>
            <a:r>
              <a:rPr lang="en-US" dirty="0" smtClean="0">
                <a:solidFill>
                  <a:schemeClr val="tx2"/>
                </a:solidFill>
              </a:rPr>
              <a:t>(reason, negotiating, and training) </a:t>
            </a:r>
            <a:r>
              <a:rPr lang="en-US" dirty="0"/>
              <a:t>efforts </a:t>
            </a:r>
            <a:r>
              <a:rPr lang="en-US" dirty="0" smtClean="0"/>
              <a:t>are not fruitful, a waiver </a:t>
            </a:r>
            <a:r>
              <a:rPr lang="en-US" dirty="0"/>
              <a:t>w</a:t>
            </a:r>
            <a:r>
              <a:rPr lang="en-US" dirty="0" smtClean="0"/>
              <a:t>ill be granted. Districts that receive the waiver would be exempt from the November 15</a:t>
            </a:r>
            <a:r>
              <a:rPr lang="en-US" baseline="30000" dirty="0" smtClean="0"/>
              <a:t>th</a:t>
            </a:r>
            <a:r>
              <a:rPr lang="en-US" dirty="0" smtClean="0"/>
              <a:t> deadline. </a:t>
            </a:r>
          </a:p>
          <a:p>
            <a:pPr marL="0" indent="0">
              <a:buNone/>
            </a:pPr>
            <a:endParaRPr lang="en-US" dirty="0"/>
          </a:p>
          <a:p>
            <a:pPr marL="0" indent="0">
              <a:buNone/>
            </a:pPr>
            <a:r>
              <a:rPr lang="en-US" dirty="0" smtClean="0"/>
              <a:t>District would then target March 1</a:t>
            </a:r>
            <a:r>
              <a:rPr lang="en-US" baseline="30000" dirty="0" smtClean="0"/>
              <a:t>st</a:t>
            </a:r>
            <a:r>
              <a:rPr lang="en-US" dirty="0" smtClean="0"/>
              <a:t> for a new plan approval. If not going to get a new plan approved by March 1</a:t>
            </a:r>
            <a:r>
              <a:rPr lang="en-US" baseline="30000" dirty="0" smtClean="0"/>
              <a:t>st</a:t>
            </a:r>
            <a:r>
              <a:rPr lang="en-US" dirty="0" smtClean="0"/>
              <a:t>, the implementation of which wouldn’t be required until 2016-2017.</a:t>
            </a:r>
            <a:endParaRPr lang="en-US" dirty="0"/>
          </a:p>
          <a:p>
            <a:pPr marL="0" indent="0">
              <a:buNone/>
            </a:pPr>
            <a:endParaRPr lang="en-US" dirty="0"/>
          </a:p>
        </p:txBody>
      </p:sp>
    </p:spTree>
    <p:extLst>
      <p:ext uri="{BB962C8B-B14F-4D97-AF65-F5344CB8AC3E}">
        <p14:creationId xmlns:p14="http://schemas.microsoft.com/office/powerpoint/2010/main" val="873918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2016-2017 Implementation</a:t>
            </a:r>
            <a:endParaRPr lang="en-US" dirty="0"/>
          </a:p>
        </p:txBody>
      </p:sp>
      <p:sp>
        <p:nvSpPr>
          <p:cNvPr id="3" name="Content Placeholder 2"/>
          <p:cNvSpPr>
            <a:spLocks noGrp="1"/>
          </p:cNvSpPr>
          <p:nvPr>
            <p:ph idx="1"/>
          </p:nvPr>
        </p:nvSpPr>
        <p:spPr>
          <a:xfrm>
            <a:off x="457200" y="1508353"/>
            <a:ext cx="8229600" cy="4934977"/>
          </a:xfrm>
        </p:spPr>
        <p:txBody>
          <a:bodyPr>
            <a:normAutofit lnSpcReduction="10000"/>
          </a:bodyPr>
          <a:lstStyle/>
          <a:p>
            <a:pPr marL="0" indent="0">
              <a:buNone/>
            </a:pPr>
            <a:r>
              <a:rPr lang="en-US" dirty="0" smtClean="0"/>
              <a:t>Submit your new plan on “March 2</a:t>
            </a:r>
            <a:r>
              <a:rPr lang="en-US" baseline="30000" dirty="0" smtClean="0"/>
              <a:t>nd</a:t>
            </a:r>
            <a:r>
              <a:rPr lang="en-US" dirty="0" smtClean="0"/>
              <a:t>” if you want it to apply to next year.</a:t>
            </a:r>
          </a:p>
          <a:p>
            <a:pPr marL="0" indent="0">
              <a:buNone/>
            </a:pPr>
            <a:endParaRPr lang="en-US" dirty="0"/>
          </a:p>
          <a:p>
            <a:pPr marL="0" indent="0">
              <a:buNone/>
            </a:pPr>
            <a:r>
              <a:rPr lang="en-US" dirty="0" smtClean="0"/>
              <a:t>Apply for a second waiver, just in case the queue is long.</a:t>
            </a:r>
          </a:p>
          <a:p>
            <a:pPr marL="0" indent="0">
              <a:buNone/>
            </a:pPr>
            <a:endParaRPr lang="en-US" dirty="0"/>
          </a:p>
          <a:p>
            <a:pPr marL="0" indent="0">
              <a:buNone/>
            </a:pPr>
            <a:r>
              <a:rPr lang="en-US" dirty="0" smtClean="0"/>
              <a:t>It is possible that a new hardship reason could be not switching from c to d in the middle of the year, but not yet approved as a reason.</a:t>
            </a:r>
            <a:endParaRPr lang="en-US" dirty="0"/>
          </a:p>
        </p:txBody>
      </p:sp>
    </p:spTree>
    <p:extLst>
      <p:ext uri="{BB962C8B-B14F-4D97-AF65-F5344CB8AC3E}">
        <p14:creationId xmlns:p14="http://schemas.microsoft.com/office/powerpoint/2010/main" val="163323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a:cs typeface="Arial"/>
              </a:rPr>
              <a:t>Nine Required Components</a:t>
            </a:r>
            <a:endParaRPr lang="en-US" b="1" dirty="0">
              <a:latin typeface="Arial"/>
              <a:cs typeface="Arial"/>
            </a:endParaRPr>
          </a:p>
        </p:txBody>
      </p:sp>
      <p:sp>
        <p:nvSpPr>
          <p:cNvPr id="6" name="Content Placeholder 5"/>
          <p:cNvSpPr>
            <a:spLocks noGrp="1"/>
          </p:cNvSpPr>
          <p:nvPr>
            <p:ph idx="1"/>
          </p:nvPr>
        </p:nvSpPr>
        <p:spPr>
          <a:xfrm>
            <a:off x="375312" y="1736680"/>
            <a:ext cx="3978322" cy="4525963"/>
          </a:xfrm>
        </p:spPr>
        <p:txBody>
          <a:bodyPr>
            <a:normAutofit fontScale="70000" lnSpcReduction="20000"/>
          </a:bodyPr>
          <a:lstStyle/>
          <a:p>
            <a:pPr marL="514350" indent="-514350">
              <a:buFont typeface="+mj-lt"/>
              <a:buAutoNum type="arabicPeriod" startAt="6"/>
            </a:pPr>
            <a:r>
              <a:rPr lang="en-US" dirty="0" smtClean="0">
                <a:latin typeface="Arial"/>
                <a:cs typeface="Arial"/>
              </a:rPr>
              <a:t>Application </a:t>
            </a:r>
            <a:r>
              <a:rPr lang="en-US" dirty="0">
                <a:latin typeface="Arial"/>
                <a:cs typeface="Arial"/>
              </a:rPr>
              <a:t>and use of State-approved locally selected measures of student achievement </a:t>
            </a:r>
          </a:p>
          <a:p>
            <a:pPr marL="514350" indent="-514350">
              <a:buFont typeface="+mj-lt"/>
              <a:buAutoNum type="arabicPeriod" startAt="6"/>
            </a:pPr>
            <a:r>
              <a:rPr lang="en-US" dirty="0">
                <a:latin typeface="Arial"/>
                <a:cs typeface="Arial"/>
              </a:rPr>
              <a:t>Use of the Statewide Instructional Reporting System </a:t>
            </a:r>
          </a:p>
          <a:p>
            <a:pPr marL="514350" indent="-514350">
              <a:buFont typeface="+mj-lt"/>
              <a:buAutoNum type="arabicPeriod" startAt="6"/>
            </a:pPr>
            <a:r>
              <a:rPr lang="en-US" dirty="0">
                <a:latin typeface="Arial"/>
                <a:cs typeface="Arial"/>
              </a:rPr>
              <a:t>Scoring methodology used to evaluate teachers and principals </a:t>
            </a:r>
          </a:p>
          <a:p>
            <a:pPr marL="514350" indent="-514350">
              <a:buFont typeface="+mj-lt"/>
              <a:buAutoNum type="arabicPeriod" startAt="6"/>
            </a:pPr>
            <a:r>
              <a:rPr lang="en-US" dirty="0">
                <a:latin typeface="Arial"/>
                <a:cs typeface="Arial"/>
              </a:rPr>
              <a:t>Specific considerations in evaluating teachers and principals of ELLs and students with disabilities </a:t>
            </a:r>
          </a:p>
        </p:txBody>
      </p:sp>
      <p:sp>
        <p:nvSpPr>
          <p:cNvPr id="4" name="Content Placeholder 5"/>
          <p:cNvSpPr txBox="1">
            <a:spLocks/>
          </p:cNvSpPr>
          <p:nvPr/>
        </p:nvSpPr>
        <p:spPr>
          <a:xfrm>
            <a:off x="4813109" y="1742367"/>
            <a:ext cx="3978322" cy="45259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6"/>
            </a:pPr>
            <a:r>
              <a:rPr lang="en-US" dirty="0" smtClean="0">
                <a:latin typeface="Arial"/>
                <a:cs typeface="Arial"/>
              </a:rPr>
              <a:t>Application and use of State-approved locally selected measures of student growth</a:t>
            </a:r>
          </a:p>
          <a:p>
            <a:pPr marL="514350" indent="-514350">
              <a:buFont typeface="+mj-lt"/>
              <a:buAutoNum type="arabicPeriod" startAt="6"/>
            </a:pPr>
            <a:r>
              <a:rPr lang="en-US" dirty="0" smtClean="0">
                <a:latin typeface="Arial"/>
                <a:cs typeface="Arial"/>
              </a:rPr>
              <a:t>Use of the Statewide Instructional Reporting System </a:t>
            </a:r>
          </a:p>
          <a:p>
            <a:pPr marL="514350" indent="-514350">
              <a:buFont typeface="+mj-lt"/>
              <a:buAutoNum type="arabicPeriod" startAt="6"/>
            </a:pPr>
            <a:r>
              <a:rPr lang="en-US" dirty="0" smtClean="0">
                <a:latin typeface="Arial"/>
                <a:cs typeface="Arial"/>
              </a:rPr>
              <a:t>Scoring methodology used by the state and the district</a:t>
            </a:r>
          </a:p>
          <a:p>
            <a:pPr marL="514350" indent="-514350">
              <a:buFont typeface="+mj-lt"/>
              <a:buAutoNum type="arabicPeriod" startAt="6"/>
            </a:pPr>
            <a:r>
              <a:rPr lang="en-US" dirty="0" smtClean="0">
                <a:latin typeface="Arial"/>
                <a:cs typeface="Arial"/>
              </a:rPr>
              <a:t>Specific considerations in evaluating teachers and principals of ELLs and students with disabilities </a:t>
            </a:r>
            <a:endParaRPr lang="en-US" dirty="0">
              <a:latin typeface="Arial"/>
              <a:cs typeface="Arial"/>
            </a:endParaRPr>
          </a:p>
        </p:txBody>
      </p:sp>
      <p:sp>
        <p:nvSpPr>
          <p:cNvPr id="7" name="TextBox 6"/>
          <p:cNvSpPr txBox="1"/>
          <p:nvPr/>
        </p:nvSpPr>
        <p:spPr>
          <a:xfrm>
            <a:off x="1419367"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3012-c</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5505732" y="1255594"/>
            <a:ext cx="249754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3012-d</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994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or Go?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8478650"/>
              </p:ext>
            </p:extLst>
          </p:nvPr>
        </p:nvGraphicFramePr>
        <p:xfrm>
          <a:off x="457200" y="1690688"/>
          <a:ext cx="8229600" cy="44500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000" dirty="0" smtClean="0"/>
                        <a:t>Reasons</a:t>
                      </a:r>
                      <a:r>
                        <a:rPr lang="en-US" sz="2000" baseline="0" dirty="0" smtClean="0"/>
                        <a:t> to Go</a:t>
                      </a:r>
                      <a:endParaRPr lang="en-US" sz="2000" dirty="0"/>
                    </a:p>
                  </a:txBody>
                  <a:tcPr/>
                </a:tc>
                <a:tc>
                  <a:txBody>
                    <a:bodyPr/>
                    <a:lstStyle/>
                    <a:p>
                      <a:r>
                        <a:rPr lang="en-US" sz="2000" dirty="0" smtClean="0"/>
                        <a:t>Reasons to Wait</a:t>
                      </a:r>
                      <a:endParaRPr lang="en-US" sz="2000" dirty="0"/>
                    </a:p>
                  </a:txBody>
                  <a:tcPr/>
                </a:tc>
              </a:tr>
              <a:tr h="370840">
                <a:tc>
                  <a:txBody>
                    <a:bodyPr/>
                    <a:lstStyle/>
                    <a:p>
                      <a:pPr marL="285750" indent="-285750">
                        <a:buFont typeface="Arial" panose="020B0604020202020204" pitchFamily="34" charset="0"/>
                        <a:buChar char="•"/>
                      </a:pPr>
                      <a:r>
                        <a:rPr lang="en-US" sz="2000" dirty="0" smtClean="0"/>
                        <a:t>General dissatisfaction with</a:t>
                      </a:r>
                      <a:br>
                        <a:rPr lang="en-US" sz="2000" dirty="0" smtClean="0"/>
                      </a:br>
                      <a:r>
                        <a:rPr lang="en-US" sz="2000" dirty="0" smtClean="0">
                          <a:latin typeface="Arial"/>
                          <a:cs typeface="Arial"/>
                        </a:rPr>
                        <a:t>§</a:t>
                      </a:r>
                      <a:r>
                        <a:rPr lang="en-US" sz="2000" dirty="0" smtClean="0"/>
                        <a:t>3012-c scheme</a:t>
                      </a:r>
                    </a:p>
                    <a:p>
                      <a:pPr marL="285750" indent="-285750">
                        <a:buFont typeface="Arial" panose="020B0604020202020204" pitchFamily="34" charset="0"/>
                        <a:buChar char="•"/>
                      </a:pPr>
                      <a:r>
                        <a:rPr lang="en-US" sz="2000" dirty="0" smtClean="0"/>
                        <a:t>SLO process in </a:t>
                      </a:r>
                      <a:r>
                        <a:rPr lang="en-US" sz="2000" dirty="0" smtClean="0">
                          <a:latin typeface="Arial"/>
                          <a:cs typeface="Arial"/>
                        </a:rPr>
                        <a:t>§</a:t>
                      </a:r>
                      <a:r>
                        <a:rPr lang="en-US" sz="2000" dirty="0" smtClean="0"/>
                        <a:t>3012-c  is cumbersome and time consuming (lots</a:t>
                      </a:r>
                      <a:r>
                        <a:rPr lang="en-US" sz="2000" baseline="0" dirty="0" smtClean="0"/>
                        <a:t> of unnecessary pretests)</a:t>
                      </a:r>
                    </a:p>
                    <a:p>
                      <a:pPr marL="285750" indent="-285750">
                        <a:buFont typeface="Arial" panose="020B0604020202020204" pitchFamily="34" charset="0"/>
                        <a:buChar char="•"/>
                      </a:pPr>
                      <a:r>
                        <a:rPr lang="en-US" sz="2000" baseline="0" dirty="0" smtClean="0"/>
                        <a:t>Artifact portion of </a:t>
                      </a:r>
                      <a:r>
                        <a:rPr lang="en-US" sz="2000" dirty="0" smtClean="0">
                          <a:latin typeface="Arial"/>
                          <a:cs typeface="Arial"/>
                        </a:rPr>
                        <a:t>§</a:t>
                      </a:r>
                      <a:r>
                        <a:rPr lang="en-US" sz="2000" dirty="0" smtClean="0"/>
                        <a:t>3012-c  is taxing and its elimination would ease burden on teachers and lead evaluators</a:t>
                      </a:r>
                    </a:p>
                    <a:p>
                      <a:pPr marL="285750" indent="-285750">
                        <a:buFont typeface="Arial" panose="020B0604020202020204" pitchFamily="34" charset="0"/>
                        <a:buChar char="•"/>
                      </a:pPr>
                      <a:r>
                        <a:rPr lang="en-US" sz="2000" dirty="0" smtClean="0"/>
                        <a:t>Worried about implications of switching over in the middle of the year</a:t>
                      </a:r>
                    </a:p>
                    <a:p>
                      <a:pPr marL="285750" indent="-285750">
                        <a:buFont typeface="Arial" panose="020B0604020202020204" pitchFamily="34" charset="0"/>
                        <a:buChar char="•"/>
                      </a:pPr>
                      <a:r>
                        <a:rPr lang="en-US" sz="2000" dirty="0" smtClean="0"/>
                        <a:t>Present system is just not good</a:t>
                      </a:r>
                      <a:endParaRPr lang="en-US" sz="2000" dirty="0"/>
                    </a:p>
                  </a:txBody>
                  <a:tcPr/>
                </a:tc>
                <a:tc>
                  <a:txBody>
                    <a:bodyPr/>
                    <a:lstStyle/>
                    <a:p>
                      <a:pPr marL="285750" indent="-285750">
                        <a:buFont typeface="Arial" panose="020B0604020202020204" pitchFamily="34" charset="0"/>
                        <a:buChar char="•"/>
                      </a:pPr>
                      <a:r>
                        <a:rPr lang="en-US" sz="2000" dirty="0" smtClean="0"/>
                        <a:t>Waiting for assessment approval</a:t>
                      </a:r>
                    </a:p>
                    <a:p>
                      <a:pPr marL="285750" indent="-285750">
                        <a:buFont typeface="Arial" panose="020B0604020202020204" pitchFamily="34" charset="0"/>
                        <a:buChar char="•"/>
                      </a:pPr>
                      <a:r>
                        <a:rPr lang="en-US" sz="2000" dirty="0" smtClean="0"/>
                        <a:t>In the midst of an assessment audit (such as from last year’s regional project) and waiting for that audit</a:t>
                      </a:r>
                      <a:r>
                        <a:rPr lang="en-US" sz="2000" baseline="0" dirty="0" smtClean="0"/>
                        <a:t> to be completed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Worried about implications of switching over in the middle of the year</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Relationships aren’t quite ready</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Why hurry from one imperfect system to another</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Suspect that the rules could change [again]</a:t>
                      </a:r>
                    </a:p>
                  </a:txBody>
                  <a:tcPr/>
                </a:tc>
              </a:tr>
            </a:tbl>
          </a:graphicData>
        </a:graphic>
      </p:graphicFrame>
    </p:spTree>
    <p:extLst>
      <p:ext uri="{BB962C8B-B14F-4D97-AF65-F5344CB8AC3E}">
        <p14:creationId xmlns:p14="http://schemas.microsoft.com/office/powerpoint/2010/main" val="187107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8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Principal and Teacher Scores from the State</a:t>
            </a:r>
            <a:endParaRPr lang="en-US" dirty="0"/>
          </a:p>
        </p:txBody>
      </p:sp>
    </p:spTree>
    <p:extLst>
      <p:ext uri="{BB962C8B-B14F-4D97-AF65-F5344CB8AC3E}">
        <p14:creationId xmlns:p14="http://schemas.microsoft.com/office/powerpoint/2010/main" val="2595939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729080" y="570624"/>
            <a:ext cx="10607040" cy="5852160"/>
            <a:chOff x="105241927" y="107122320"/>
            <a:chExt cx="10197247" cy="5526969"/>
          </a:xfrm>
        </p:grpSpPr>
        <p:pic>
          <p:nvPicPr>
            <p:cNvPr id="4" name="Picture 30" descr="normdist_intro1"/>
            <p:cNvPicPr>
              <a:picLocks noChangeAspect="1" noChangeArrowheads="1"/>
            </p:cNvPicPr>
            <p:nvPr/>
          </p:nvPicPr>
          <p:blipFill>
            <a:blip r:embed="rId2">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5"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9"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Narrow" pitchFamily="34" charset="0"/>
                  <a:cs typeface="Arial" pitchFamily="34" charset="0"/>
                </a:rPr>
                <a:t>SD = -1.5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Effective Range (77.4%)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 42"/>
            <p:cNvGrpSpPr>
              <a:grpSpLocks/>
            </p:cNvGrpSpPr>
            <p:nvPr/>
          </p:nvGrpSpPr>
          <p:grpSpPr bwMode="auto">
            <a:xfrm flipH="1">
              <a:off x="107067209" y="109409048"/>
              <a:ext cx="1895248" cy="1828800"/>
              <a:chOff x="115902864" y="108824232"/>
              <a:chExt cx="1895248" cy="1116419"/>
            </a:xfrm>
          </p:grpSpPr>
          <p:sp>
            <p:nvSpPr>
              <p:cNvPr id="27"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cs typeface="Arial" pitchFamily="34" charset="0"/>
                  </a:rPr>
                  <a:t>Ineffective</a:t>
                </a:r>
                <a:br>
                  <a:rPr kumimoji="0" lang="en-US" altLang="en-US" sz="1200" b="1" i="0" u="none" strike="noStrike" cap="none" normalizeH="0" baseline="0" dirty="0" smtClean="0">
                    <a:ln>
                      <a:noFill/>
                    </a:ln>
                    <a:solidFill>
                      <a:srgbClr val="FFFFFF"/>
                    </a:solidFill>
                    <a:effectLst/>
                    <a:latin typeface="Arial" pitchFamily="34" charset="0"/>
                    <a:cs typeface="Arial" pitchFamily="34" charset="0"/>
                  </a:rPr>
                </a:br>
                <a:r>
                  <a:rPr kumimoji="0" lang="en-US" altLang="en-US" sz="1200" b="1" i="0" u="none" strike="noStrike" cap="none" normalizeH="0" baseline="0" dirty="0" smtClean="0">
                    <a:ln>
                      <a:noFill/>
                    </a:ln>
                    <a:solidFill>
                      <a:srgbClr val="FFFFFF"/>
                    </a:solidFill>
                    <a:effectLst/>
                    <a:latin typeface="Arial" pitchFamily="34" charset="0"/>
                    <a:cs typeface="Arial" pitchFamily="34" charset="0"/>
                  </a:rPr>
                  <a:t>Range (6.7%)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Group 45"/>
            <p:cNvGrpSpPr>
              <a:grpSpLocks/>
            </p:cNvGrpSpPr>
            <p:nvPr/>
          </p:nvGrpSpPr>
          <p:grpSpPr bwMode="auto">
            <a:xfrm>
              <a:off x="111689709" y="109409048"/>
              <a:ext cx="1895248" cy="1828800"/>
              <a:chOff x="116017164" y="109244221"/>
              <a:chExt cx="1895248" cy="1116419"/>
            </a:xfrm>
          </p:grpSpPr>
          <p:sp>
            <p:nvSpPr>
              <p:cNvPr id="25"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Highly Effective</a:t>
                </a:r>
                <a:br>
                  <a:rPr kumimoji="0" lang="en-US" altLang="en-US" sz="1200" b="1" i="0" u="none" strike="noStrike" cap="none" normalizeH="0" baseline="0" dirty="0" smtClean="0">
                    <a:ln>
                      <a:noFill/>
                    </a:ln>
                    <a:solidFill>
                      <a:srgbClr val="000000"/>
                    </a:solidFill>
                    <a:effectLst/>
                    <a:latin typeface="Arial" pitchFamily="34" charset="0"/>
                    <a:cs typeface="Arial" pitchFamily="34" charset="0"/>
                  </a:rPr>
                </a:b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Range (6.7%)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Developing</a:t>
              </a:r>
              <a:br>
                <a:rPr kumimoji="0" lang="en-US" altLang="en-US" sz="1200" b="1" i="0" u="none" strike="noStrike" cap="none" normalizeH="0" baseline="0" dirty="0" smtClean="0">
                  <a:ln>
                    <a:noFill/>
                  </a:ln>
                  <a:solidFill>
                    <a:srgbClr val="000000"/>
                  </a:solidFill>
                  <a:effectLst/>
                  <a:latin typeface="Arial" pitchFamily="34" charset="0"/>
                  <a:cs typeface="Arial" pitchFamily="34" charset="0"/>
                </a:rPr>
              </a:b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 Range (9.2%)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mean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94%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50%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Narrow" pitchFamily="34" charset="0"/>
                  <a:cs typeface="Arial" pitchFamily="34" charset="0"/>
                </a:rPr>
                <a:t>16%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75212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0091" y="152400"/>
            <a:ext cx="8230771" cy="847471"/>
          </a:xfrm>
        </p:spPr>
        <p:txBody>
          <a:bodyPr/>
          <a:lstStyle/>
          <a:p>
            <a:pPr algn="ctr"/>
            <a:r>
              <a:rPr lang="en-US" dirty="0" smtClean="0">
                <a:solidFill>
                  <a:schemeClr val="tx1"/>
                </a:solidFill>
              </a:rPr>
              <a:t>SGPs to MGPs for Teachers</a:t>
            </a:r>
            <a:endParaRPr lang="en-US" dirty="0">
              <a:solidFill>
                <a:schemeClr val="tx1"/>
              </a:solidFill>
            </a:endParaRPr>
          </a:p>
        </p:txBody>
      </p:sp>
      <p:graphicFrame>
        <p:nvGraphicFramePr>
          <p:cNvPr id="8" name="Group 30"/>
          <p:cNvGraphicFramePr>
            <a:graphicFrameLocks/>
          </p:cNvGraphicFramePr>
          <p:nvPr>
            <p:extLst>
              <p:ext uri="{D42A27DB-BD31-4B8C-83A1-F6EECF244321}">
                <p14:modId xmlns:p14="http://schemas.microsoft.com/office/powerpoint/2010/main" val="547108108"/>
              </p:ext>
            </p:extLst>
          </p:nvPr>
        </p:nvGraphicFramePr>
        <p:xfrm>
          <a:off x="1458675" y="1293614"/>
          <a:ext cx="6095999" cy="2516386"/>
        </p:xfrm>
        <a:graphic>
          <a:graphicData uri="http://schemas.openxmlformats.org/drawingml/2006/table">
            <a:tbl>
              <a:tblPr/>
              <a:tblGrid>
                <a:gridCol w="1295400"/>
                <a:gridCol w="685800"/>
                <a:gridCol w="1447800"/>
                <a:gridCol w="1219200"/>
                <a:gridCol w="1447799"/>
              </a:tblGrid>
              <a:tr h="37147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ＭＳ Ｐゴシック"/>
                          <a:cs typeface="Arial" pitchFamily="34" charset="0"/>
                        </a:rPr>
                        <a:t>Ms. Smith’s Class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D7FA9"/>
                    </a:solid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D7FA9"/>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D7FA9"/>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D7FA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SGP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Enrollment 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Attendance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Enrollment x  Attendance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3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2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ea typeface="ＭＳ Ｐゴシック"/>
                          <a:cs typeface="Arial" pitchFamily="34" charset="0"/>
                        </a:rPr>
                        <a:t>Student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ea typeface="ＭＳ Ｐゴシック"/>
                          <a:cs typeface="Arial" pitchFamily="34" charset="0"/>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ea typeface="ＭＳ Ｐゴシック"/>
                          <a:cs typeface="Arial"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ea typeface="ＭＳ Ｐゴシック"/>
                          <a:cs typeface="Arial" pitchFamily="34"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pitchFamily="34" charset="0"/>
                          <a:ea typeface="ＭＳ Ｐゴシック"/>
                          <a:cs typeface="Arial" pitchFamily="34" charset="0"/>
                        </a:rPr>
                        <a:t>N/A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ＭＳ Ｐゴシック"/>
                          <a:cs typeface="Arial"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9" name="TextBox 14"/>
          <p:cNvSpPr txBox="1">
            <a:spLocks noChangeArrowheads="1"/>
          </p:cNvSpPr>
          <p:nvPr/>
        </p:nvSpPr>
        <p:spPr bwMode="auto">
          <a:xfrm>
            <a:off x="247400" y="4038600"/>
            <a:ext cx="8382000" cy="2339102"/>
          </a:xfrm>
          <a:prstGeom prst="rect">
            <a:avLst/>
          </a:prstGeom>
          <a:noFill/>
          <a:ln w="9525">
            <a:noFill/>
            <a:miter lim="800000"/>
            <a:headEnd/>
            <a:tailEnd/>
          </a:ln>
        </p:spPr>
        <p:txBody>
          <a:bodyPr wrap="square">
            <a:spAutoFit/>
          </a:bodyPr>
          <a:lstStyle/>
          <a:p>
            <a:r>
              <a:rPr lang="en-US" sz="1600" dirty="0">
                <a:cs typeface="Arial" charset="0"/>
              </a:rPr>
              <a:t>To measure teacher performance, we find the mean growth percentile (MGP) for her students, which is the weighted average of the SGPs.  In this case:</a:t>
            </a:r>
          </a:p>
          <a:p>
            <a:pPr lvl="1"/>
            <a:endParaRPr lang="en-US" sz="800" dirty="0">
              <a:cs typeface="Arial" charset="0"/>
            </a:endParaRPr>
          </a:p>
          <a:p>
            <a:pPr lvl="1"/>
            <a:r>
              <a:rPr lang="en-US" sz="1400" dirty="0">
                <a:cs typeface="Arial" charset="0"/>
              </a:rPr>
              <a:t>Step 1:  (.72*45)+(.95*40)+(.90*60</a:t>
            </a:r>
            <a:r>
              <a:rPr lang="en-US" sz="1400" dirty="0" smtClean="0">
                <a:cs typeface="Arial" charset="0"/>
              </a:rPr>
              <a:t>)+(.75*40) = 154.4</a:t>
            </a:r>
          </a:p>
          <a:p>
            <a:pPr lvl="1"/>
            <a:r>
              <a:rPr lang="en-US" sz="1400" dirty="0" smtClean="0">
                <a:cs typeface="Arial" charset="0"/>
              </a:rPr>
              <a:t>Step </a:t>
            </a:r>
            <a:r>
              <a:rPr lang="en-US" sz="1400" dirty="0">
                <a:cs typeface="Arial" charset="0"/>
              </a:rPr>
              <a:t>2:  .72+.95+.90</a:t>
            </a:r>
            <a:r>
              <a:rPr lang="en-US" sz="1400" dirty="0" smtClean="0">
                <a:cs typeface="Arial" charset="0"/>
              </a:rPr>
              <a:t>+.75 = 3.32</a:t>
            </a:r>
            <a:endParaRPr lang="en-US" sz="1400" dirty="0">
              <a:cs typeface="Arial" charset="0"/>
            </a:endParaRPr>
          </a:p>
          <a:p>
            <a:pPr lvl="1"/>
            <a:r>
              <a:rPr lang="en-US" sz="1400" dirty="0">
                <a:cs typeface="Arial" charset="0"/>
              </a:rPr>
              <a:t>Step 3.  </a:t>
            </a:r>
            <a:r>
              <a:rPr lang="en-US" sz="1400" dirty="0" smtClean="0">
                <a:cs typeface="Arial" charset="0"/>
              </a:rPr>
              <a:t>154.4 </a:t>
            </a:r>
            <a:r>
              <a:rPr lang="en-US" sz="1400" dirty="0">
                <a:cs typeface="Arial" charset="0"/>
              </a:rPr>
              <a:t>/ </a:t>
            </a:r>
            <a:r>
              <a:rPr lang="en-US" sz="1400" dirty="0" smtClean="0">
                <a:cs typeface="Arial" charset="0"/>
              </a:rPr>
              <a:t>3.32 </a:t>
            </a:r>
            <a:r>
              <a:rPr lang="en-US" sz="1400" dirty="0">
                <a:cs typeface="Arial" charset="0"/>
              </a:rPr>
              <a:t>= </a:t>
            </a:r>
            <a:r>
              <a:rPr lang="en-US" sz="1400" dirty="0" smtClean="0">
                <a:cs typeface="Arial" charset="0"/>
              </a:rPr>
              <a:t>46.5</a:t>
            </a:r>
            <a:endParaRPr lang="en-US" sz="1400" dirty="0">
              <a:cs typeface="Arial" charset="0"/>
            </a:endParaRPr>
          </a:p>
          <a:p>
            <a:endParaRPr lang="en-US" sz="800" dirty="0">
              <a:cs typeface="Arial" charset="0"/>
            </a:endParaRPr>
          </a:p>
          <a:p>
            <a:r>
              <a:rPr lang="en-US" sz="1600" dirty="0">
                <a:cs typeface="Arial" charset="0"/>
              </a:rPr>
              <a:t>Ms. Smith’s mean growth percentile (MGP) is </a:t>
            </a:r>
            <a:r>
              <a:rPr lang="en-US" sz="1600" dirty="0" smtClean="0">
                <a:cs typeface="Arial" charset="0"/>
              </a:rPr>
              <a:t>46.5, </a:t>
            </a:r>
            <a:r>
              <a:rPr lang="en-US" sz="1600" dirty="0">
                <a:cs typeface="Arial" charset="0"/>
              </a:rPr>
              <a:t>meaning on average her students performed as well or better than </a:t>
            </a:r>
            <a:r>
              <a:rPr lang="en-US" sz="1600" dirty="0" smtClean="0">
                <a:cs typeface="Arial" charset="0"/>
              </a:rPr>
              <a:t>almost 47 </a:t>
            </a:r>
            <a:r>
              <a:rPr lang="en-US" sz="1600" dirty="0">
                <a:cs typeface="Arial" charset="0"/>
              </a:rPr>
              <a:t>percent of similar students. </a:t>
            </a:r>
            <a:endParaRPr lang="en-US" sz="1600" dirty="0" smtClean="0">
              <a:cs typeface="Arial" charset="0"/>
            </a:endParaRPr>
          </a:p>
          <a:p>
            <a:endParaRPr lang="en-US" sz="800" dirty="0">
              <a:cs typeface="Arial" charset="0"/>
            </a:endParaRPr>
          </a:p>
          <a:p>
            <a:r>
              <a:rPr lang="en-US" sz="1600" i="1" dirty="0" smtClean="0">
                <a:latin typeface="+mn-lt"/>
                <a:ea typeface="ＭＳ Ｐゴシック"/>
                <a:cs typeface="Arial" charset="0"/>
              </a:rPr>
              <a:t>**Teachers need at least 16 SGPs attributed to them in order for an MGP to be reported</a:t>
            </a:r>
            <a:endParaRPr lang="en-US" sz="1600" i="1" dirty="0">
              <a:latin typeface="+mn-lt"/>
              <a:ea typeface="ＭＳ Ｐゴシック"/>
              <a:cs typeface="ＭＳ Ｐゴシック"/>
            </a:endParaRPr>
          </a:p>
        </p:txBody>
      </p:sp>
    </p:spTree>
    <p:extLst>
      <p:ext uri="{BB962C8B-B14F-4D97-AF65-F5344CB8AC3E}">
        <p14:creationId xmlns:p14="http://schemas.microsoft.com/office/powerpoint/2010/main" val="755401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93" y="259436"/>
            <a:ext cx="7710417" cy="847471"/>
          </a:xfrm>
        </p:spPr>
        <p:txBody>
          <a:bodyPr>
            <a:normAutofit fontScale="90000"/>
          </a:bodyPr>
          <a:lstStyle/>
          <a:p>
            <a:pPr algn="ctr"/>
            <a:r>
              <a:rPr lang="en-US" dirty="0" smtClean="0">
                <a:solidFill>
                  <a:schemeClr val="tx1"/>
                </a:solidFill>
              </a:rPr>
              <a:t>SGPs to MGPs for Principals</a:t>
            </a:r>
            <a:endParaRPr lang="en-US" dirty="0">
              <a:solidFill>
                <a:schemeClr val="tx1"/>
              </a:solidFill>
            </a:endParaRPr>
          </a:p>
        </p:txBody>
      </p:sp>
      <p:graphicFrame>
        <p:nvGraphicFramePr>
          <p:cNvPr id="5" name="Group 30"/>
          <p:cNvGraphicFramePr>
            <a:graphicFrameLocks/>
          </p:cNvGraphicFramePr>
          <p:nvPr>
            <p:extLst>
              <p:ext uri="{D42A27DB-BD31-4B8C-83A1-F6EECF244321}">
                <p14:modId xmlns:p14="http://schemas.microsoft.com/office/powerpoint/2010/main" val="33938841"/>
              </p:ext>
            </p:extLst>
          </p:nvPr>
        </p:nvGraphicFramePr>
        <p:xfrm>
          <a:off x="381000" y="1447800"/>
          <a:ext cx="3993702" cy="3295650"/>
        </p:xfrm>
        <a:graphic>
          <a:graphicData uri="http://schemas.openxmlformats.org/drawingml/2006/table">
            <a:tbl>
              <a:tblPr/>
              <a:tblGrid>
                <a:gridCol w="1246442"/>
                <a:gridCol w="1373630"/>
                <a:gridCol w="1373630"/>
              </a:tblGrid>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pitchFamily="34" charset="0"/>
                          <a:ea typeface="ＭＳ Ｐゴシック"/>
                          <a:cs typeface="Arial" pitchFamily="34" charset="0"/>
                        </a:rPr>
                        <a:t>Principal Jensen’s School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D7FA9"/>
                    </a:solid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SGP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BEDS-Assessment Day Enrollment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Q</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Student 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a:cs typeface="Arial"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TextBox 5"/>
          <p:cNvSpPr txBox="1">
            <a:spLocks noChangeArrowheads="1"/>
          </p:cNvSpPr>
          <p:nvPr/>
        </p:nvSpPr>
        <p:spPr bwMode="auto">
          <a:xfrm>
            <a:off x="304800" y="5029200"/>
            <a:ext cx="3983038" cy="923925"/>
          </a:xfrm>
          <a:prstGeom prst="rect">
            <a:avLst/>
          </a:prstGeom>
          <a:noFill/>
          <a:ln w="9525">
            <a:noFill/>
            <a:miter lim="800000"/>
            <a:headEnd/>
            <a:tailEnd/>
          </a:ln>
        </p:spPr>
        <p:txBody>
          <a:bodyPr>
            <a:spAutoFit/>
          </a:bodyPr>
          <a:lstStyle/>
          <a:p>
            <a:r>
              <a:rPr lang="en-US" i="1" dirty="0"/>
              <a:t>Same minimum sample size requirements (16 student scores) for principals as for teachers.</a:t>
            </a:r>
          </a:p>
        </p:txBody>
      </p:sp>
      <p:sp>
        <p:nvSpPr>
          <p:cNvPr id="7" name="TextBox 14"/>
          <p:cNvSpPr txBox="1">
            <a:spLocks noChangeArrowheads="1"/>
          </p:cNvSpPr>
          <p:nvPr/>
        </p:nvSpPr>
        <p:spPr bwMode="auto">
          <a:xfrm>
            <a:off x="4537075" y="1295400"/>
            <a:ext cx="3943350" cy="5355312"/>
          </a:xfrm>
          <a:prstGeom prst="rect">
            <a:avLst/>
          </a:prstGeom>
          <a:noFill/>
          <a:ln w="9525">
            <a:noFill/>
            <a:miter lim="800000"/>
            <a:headEnd/>
            <a:tailEnd/>
          </a:ln>
        </p:spPr>
        <p:txBody>
          <a:bodyPr>
            <a:spAutoFit/>
          </a:bodyPr>
          <a:lstStyle/>
          <a:p>
            <a:r>
              <a:rPr lang="en-US" dirty="0">
                <a:solidFill>
                  <a:srgbClr val="002060"/>
                </a:solidFill>
                <a:cs typeface="Arial" charset="0"/>
              </a:rPr>
              <a:t>To measure principal performance, we find the mean growth percentile (MGP) for all her students who were enrolled on </a:t>
            </a:r>
            <a:r>
              <a:rPr lang="en-US" dirty="0" smtClean="0">
                <a:solidFill>
                  <a:srgbClr val="002060"/>
                </a:solidFill>
                <a:cs typeface="Arial" charset="0"/>
              </a:rPr>
              <a:t>BEDS day </a:t>
            </a:r>
            <a:r>
              <a:rPr lang="en-US" dirty="0">
                <a:solidFill>
                  <a:srgbClr val="002060"/>
                </a:solidFill>
                <a:cs typeface="Arial" charset="0"/>
              </a:rPr>
              <a:t>and assessment day.  To find a principal’s mean growth percentile, take the average of SGPs in the school:</a:t>
            </a:r>
          </a:p>
          <a:p>
            <a:endParaRPr lang="en-US" dirty="0">
              <a:solidFill>
                <a:srgbClr val="002060"/>
              </a:solidFill>
              <a:cs typeface="Arial" charset="0"/>
            </a:endParaRPr>
          </a:p>
          <a:p>
            <a:r>
              <a:rPr lang="en-US" dirty="0">
                <a:solidFill>
                  <a:srgbClr val="002060"/>
                </a:solidFill>
                <a:cs typeface="Arial" charset="0"/>
              </a:rPr>
              <a:t>Step 1:  </a:t>
            </a:r>
            <a:r>
              <a:rPr lang="en-US" dirty="0" smtClean="0">
                <a:solidFill>
                  <a:srgbClr val="002060"/>
                </a:solidFill>
                <a:cs typeface="Arial" charset="0"/>
              </a:rPr>
              <a:t>45+40+70+41 = 196</a:t>
            </a:r>
            <a:endParaRPr lang="en-US" dirty="0">
              <a:solidFill>
                <a:srgbClr val="002060"/>
              </a:solidFill>
              <a:cs typeface="Arial" charset="0"/>
            </a:endParaRPr>
          </a:p>
          <a:p>
            <a:endParaRPr lang="en-US" dirty="0">
              <a:solidFill>
                <a:srgbClr val="002060"/>
              </a:solidFill>
              <a:cs typeface="Arial" charset="0"/>
            </a:endParaRPr>
          </a:p>
          <a:p>
            <a:r>
              <a:rPr lang="en-US" dirty="0">
                <a:solidFill>
                  <a:srgbClr val="002060"/>
                </a:solidFill>
                <a:cs typeface="Arial" charset="0"/>
              </a:rPr>
              <a:t>Step 2.  </a:t>
            </a:r>
            <a:r>
              <a:rPr lang="en-US" dirty="0" smtClean="0">
                <a:solidFill>
                  <a:srgbClr val="002060"/>
                </a:solidFill>
                <a:cs typeface="Arial" charset="0"/>
              </a:rPr>
              <a:t>196/4 = 49</a:t>
            </a:r>
            <a:r>
              <a:rPr lang="en-US" dirty="0">
                <a:solidFill>
                  <a:srgbClr val="002060"/>
                </a:solidFill>
                <a:cs typeface="Arial" charset="0"/>
              </a:rPr>
              <a:t>.</a:t>
            </a:r>
          </a:p>
          <a:p>
            <a:endParaRPr lang="en-US" dirty="0">
              <a:solidFill>
                <a:srgbClr val="002060"/>
              </a:solidFill>
              <a:cs typeface="Arial" charset="0"/>
            </a:endParaRPr>
          </a:p>
          <a:p>
            <a:r>
              <a:rPr lang="en-US" dirty="0">
                <a:solidFill>
                  <a:srgbClr val="002060"/>
                </a:solidFill>
                <a:cs typeface="Arial" charset="0"/>
              </a:rPr>
              <a:t>Principal Jensen’s mean growth percentile (MGP) is 49, meaning on average her students performed as well or better than 49 percent of similar students. </a:t>
            </a:r>
          </a:p>
          <a:p>
            <a:endParaRPr lang="en-US" dirty="0">
              <a:latin typeface="Rockwell" pitchFamily="18" charset="0"/>
              <a:ea typeface="ＭＳ Ｐゴシック"/>
              <a:cs typeface="ＭＳ Ｐゴシック"/>
            </a:endParaRPr>
          </a:p>
        </p:txBody>
      </p:sp>
    </p:spTree>
    <p:extLst>
      <p:ext uri="{BB962C8B-B14F-4D97-AF65-F5344CB8AC3E}">
        <p14:creationId xmlns:p14="http://schemas.microsoft.com/office/powerpoint/2010/main" val="3028919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18" y="247561"/>
            <a:ext cx="7710417" cy="847471"/>
          </a:xfrm>
        </p:spPr>
        <p:txBody>
          <a:bodyPr/>
          <a:lstStyle/>
          <a:p>
            <a:pPr algn="ctr"/>
            <a:r>
              <a:rPr lang="en-US" dirty="0" smtClean="0">
                <a:solidFill>
                  <a:schemeClr val="tx1"/>
                </a:solidFill>
              </a:rPr>
              <a:t>GREs for Principals</a:t>
            </a:r>
            <a:endParaRPr lang="en-US"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927883885"/>
              </p:ext>
            </p:extLst>
          </p:nvPr>
        </p:nvGraphicFramePr>
        <p:xfrm>
          <a:off x="104775" y="1600200"/>
          <a:ext cx="6509626" cy="3869771"/>
        </p:xfrm>
        <a:graphic>
          <a:graphicData uri="http://schemas.openxmlformats.org/drawingml/2006/table">
            <a:tbl>
              <a:tblPr firstRow="1" bandRow="1">
                <a:tableStyleId>{5C22544A-7EE6-4342-B048-85BDC9FD1C3A}</a:tableStyleId>
              </a:tblPr>
              <a:tblGrid>
                <a:gridCol w="1303717"/>
                <a:gridCol w="1934783"/>
                <a:gridCol w="1943100"/>
                <a:gridCol w="1328026"/>
              </a:tblGrid>
              <a:tr h="1112837">
                <a:tc>
                  <a:txBody>
                    <a:bodyPr/>
                    <a:lstStyle/>
                    <a:p>
                      <a:r>
                        <a:rPr lang="en-US" sz="1600" dirty="0" smtClean="0">
                          <a:latin typeface="Arial" pitchFamily="34" charset="0"/>
                          <a:cs typeface="Arial" pitchFamily="34" charset="0"/>
                        </a:rPr>
                        <a:t>Student</a:t>
                      </a:r>
                      <a:endParaRPr lang="en-US" sz="1600" dirty="0">
                        <a:latin typeface="Arial" pitchFamily="34" charset="0"/>
                        <a:cs typeface="Arial" pitchFamily="34" charset="0"/>
                      </a:endParaRPr>
                    </a:p>
                  </a:txBody>
                  <a:tcPr>
                    <a:solidFill>
                      <a:srgbClr val="3D7FA9"/>
                    </a:solidFill>
                  </a:tcPr>
                </a:tc>
                <a:tc>
                  <a:txBody>
                    <a:bodyPr/>
                    <a:lstStyle/>
                    <a:p>
                      <a:r>
                        <a:rPr lang="en-US" sz="1600" dirty="0" smtClean="0">
                          <a:latin typeface="Arial" pitchFamily="34" charset="0"/>
                          <a:cs typeface="Arial" pitchFamily="34" charset="0"/>
                        </a:rPr>
                        <a:t>Number of Regents Passed This </a:t>
                      </a:r>
                      <a:r>
                        <a:rPr lang="en-US" sz="1600" baseline="0" dirty="0" smtClean="0">
                          <a:latin typeface="Arial" pitchFamily="34" charset="0"/>
                          <a:cs typeface="Arial" pitchFamily="34" charset="0"/>
                        </a:rPr>
                        <a:t>Year For This Student</a:t>
                      </a:r>
                      <a:endParaRPr lang="en-US" sz="1600" dirty="0">
                        <a:latin typeface="Arial" pitchFamily="34" charset="0"/>
                        <a:cs typeface="Arial" pitchFamily="34" charset="0"/>
                      </a:endParaRPr>
                    </a:p>
                  </a:txBody>
                  <a:tcPr>
                    <a:solidFill>
                      <a:srgbClr val="3D7FA9"/>
                    </a:solidFill>
                  </a:tcPr>
                </a:tc>
                <a:tc>
                  <a:txBody>
                    <a:bodyPr/>
                    <a:lstStyle/>
                    <a:p>
                      <a:r>
                        <a:rPr lang="en-US" sz="1600" dirty="0" smtClean="0">
                          <a:latin typeface="Arial" pitchFamily="34" charset="0"/>
                          <a:cs typeface="Arial" pitchFamily="34" charset="0"/>
                        </a:rPr>
                        <a:t>Number of Regents Passed This Year by Similar Students</a:t>
                      </a:r>
                      <a:endParaRPr lang="en-US" sz="1600" dirty="0">
                        <a:latin typeface="Arial" pitchFamily="34" charset="0"/>
                        <a:cs typeface="Arial" pitchFamily="34" charset="0"/>
                      </a:endParaRPr>
                    </a:p>
                  </a:txBody>
                  <a:tcPr>
                    <a:solidFill>
                      <a:srgbClr val="3D7FA9"/>
                    </a:solidFill>
                  </a:tcPr>
                </a:tc>
                <a:tc>
                  <a:txBody>
                    <a:bodyPr/>
                    <a:lstStyle/>
                    <a:p>
                      <a:r>
                        <a:rPr lang="en-US" sz="1600" dirty="0" smtClean="0">
                          <a:latin typeface="Arial" pitchFamily="34" charset="0"/>
                          <a:cs typeface="Arial" pitchFamily="34" charset="0"/>
                        </a:rPr>
                        <a:t>Difference</a:t>
                      </a:r>
                      <a:endParaRPr lang="en-US" sz="1600" dirty="0">
                        <a:latin typeface="Arial" pitchFamily="34" charset="0"/>
                        <a:cs typeface="Arial" pitchFamily="34" charset="0"/>
                      </a:endParaRPr>
                    </a:p>
                  </a:txBody>
                  <a:tcPr>
                    <a:solidFill>
                      <a:srgbClr val="3D7FA9"/>
                    </a:solidFill>
                  </a:tcPr>
                </a:tc>
              </a:tr>
              <a:tr h="362969">
                <a:tc>
                  <a:txBody>
                    <a:bodyPr/>
                    <a:lstStyle/>
                    <a:p>
                      <a:r>
                        <a:rPr lang="en-US" sz="1600" dirty="0" smtClean="0">
                          <a:latin typeface="Arial" pitchFamily="34" charset="0"/>
                          <a:cs typeface="Arial" pitchFamily="34" charset="0"/>
                        </a:rPr>
                        <a:t>Jessica</a:t>
                      </a:r>
                    </a:p>
                  </a:txBody>
                  <a:tcPr>
                    <a:solidFill>
                      <a:srgbClr val="D0D8E8"/>
                    </a:solidFill>
                  </a:tcPr>
                </a:tc>
                <a:tc>
                  <a:txBody>
                    <a:bodyPr/>
                    <a:lstStyle/>
                    <a:p>
                      <a:r>
                        <a:rPr lang="en-US" sz="1600" dirty="0" smtClean="0">
                          <a:latin typeface="Arial" pitchFamily="34" charset="0"/>
                          <a:cs typeface="Arial" pitchFamily="34" charset="0"/>
                        </a:rPr>
                        <a:t>1</a:t>
                      </a:r>
                      <a:endParaRPr lang="en-US" sz="1600" dirty="0">
                        <a:latin typeface="Arial" pitchFamily="34" charset="0"/>
                        <a:cs typeface="Arial" pitchFamily="34" charset="0"/>
                      </a:endParaRPr>
                    </a:p>
                  </a:txBody>
                  <a:tcPr>
                    <a:solidFill>
                      <a:srgbClr val="D0D8E8"/>
                    </a:solidFill>
                  </a:tcPr>
                </a:tc>
                <a:tc>
                  <a:txBody>
                    <a:bodyPr/>
                    <a:lstStyle/>
                    <a:p>
                      <a:r>
                        <a:rPr lang="en-US" sz="1600" dirty="0" smtClean="0">
                          <a:latin typeface="Arial" pitchFamily="34" charset="0"/>
                          <a:cs typeface="Arial" pitchFamily="34" charset="0"/>
                        </a:rPr>
                        <a:t>1</a:t>
                      </a:r>
                      <a:endParaRPr lang="en-US" sz="1600" dirty="0">
                        <a:latin typeface="Arial" pitchFamily="34" charset="0"/>
                        <a:cs typeface="Arial" pitchFamily="34" charset="0"/>
                      </a:endParaRPr>
                    </a:p>
                  </a:txBody>
                  <a:tcPr>
                    <a:solidFill>
                      <a:srgbClr val="D0D8E8"/>
                    </a:solidFill>
                  </a:tcPr>
                </a:tc>
                <a:tc>
                  <a:txBody>
                    <a:bodyPr/>
                    <a:lstStyle/>
                    <a:p>
                      <a:r>
                        <a:rPr lang="en-US" sz="1600" dirty="0" smtClean="0">
                          <a:latin typeface="Arial" pitchFamily="34" charset="0"/>
                          <a:cs typeface="Arial" pitchFamily="34" charset="0"/>
                        </a:rPr>
                        <a:t>0</a:t>
                      </a:r>
                      <a:endParaRPr lang="en-US" sz="1600" dirty="0">
                        <a:latin typeface="Arial" pitchFamily="34" charset="0"/>
                        <a:cs typeface="Arial" pitchFamily="34" charset="0"/>
                      </a:endParaRPr>
                    </a:p>
                  </a:txBody>
                  <a:tcPr>
                    <a:solidFill>
                      <a:srgbClr val="D0D8E8"/>
                    </a:solidFill>
                  </a:tcPr>
                </a:tc>
              </a:tr>
              <a:tr h="362969">
                <a:tc>
                  <a:txBody>
                    <a:bodyPr/>
                    <a:lstStyle/>
                    <a:p>
                      <a:r>
                        <a:rPr lang="en-US" sz="1600" dirty="0" smtClean="0">
                          <a:latin typeface="Arial" pitchFamily="34" charset="0"/>
                          <a:cs typeface="Arial" pitchFamily="34" charset="0"/>
                        </a:rPr>
                        <a:t>Tyler</a:t>
                      </a:r>
                    </a:p>
                  </a:txBody>
                  <a:tcPr>
                    <a:solidFill>
                      <a:srgbClr val="E9EDF4"/>
                    </a:solidFill>
                  </a:tcPr>
                </a:tc>
                <a:tc>
                  <a:txBody>
                    <a:bodyPr/>
                    <a:lstStyle/>
                    <a:p>
                      <a:r>
                        <a:rPr lang="en-US" sz="1600" dirty="0" smtClean="0">
                          <a:latin typeface="Arial" pitchFamily="34" charset="0"/>
                          <a:cs typeface="Arial" pitchFamily="34" charset="0"/>
                        </a:rPr>
                        <a:t>2</a:t>
                      </a:r>
                      <a:endParaRPr lang="en-US" sz="1600" dirty="0">
                        <a:latin typeface="Arial" pitchFamily="34" charset="0"/>
                        <a:cs typeface="Arial" pitchFamily="34" charset="0"/>
                      </a:endParaRP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0</a:t>
                      </a:r>
                    </a:p>
                  </a:txBody>
                  <a:tcPr>
                    <a:solidFill>
                      <a:srgbClr val="E9EDF4"/>
                    </a:solidFill>
                  </a:tcPr>
                </a:tc>
              </a:tr>
              <a:tr h="362969">
                <a:tc>
                  <a:txBody>
                    <a:bodyPr/>
                    <a:lstStyle/>
                    <a:p>
                      <a:r>
                        <a:rPr lang="en-US" sz="1600" dirty="0" smtClean="0">
                          <a:latin typeface="Arial" pitchFamily="34" charset="0"/>
                          <a:cs typeface="Arial" pitchFamily="34" charset="0"/>
                        </a:rPr>
                        <a:t>Ashley</a:t>
                      </a:r>
                    </a:p>
                  </a:txBody>
                  <a:tcPr>
                    <a:solidFill>
                      <a:srgbClr val="D0D8E8"/>
                    </a:solidFill>
                  </a:tcPr>
                </a:tc>
                <a:tc>
                  <a:txBody>
                    <a:bodyPr/>
                    <a:lstStyle/>
                    <a:p>
                      <a:r>
                        <a:rPr lang="en-US" sz="1600" dirty="0" smtClean="0">
                          <a:latin typeface="Arial" pitchFamily="34" charset="0"/>
                          <a:cs typeface="Arial" pitchFamily="34" charset="0"/>
                        </a:rPr>
                        <a:t>1</a:t>
                      </a:r>
                      <a:endParaRPr lang="en-US" sz="1600" dirty="0">
                        <a:latin typeface="Arial" pitchFamily="34" charset="0"/>
                        <a:cs typeface="Arial" pitchFamily="34" charset="0"/>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D0D8E8"/>
                    </a:solidFill>
                  </a:tcPr>
                </a:tc>
              </a:tr>
              <a:tr h="362969">
                <a:tc>
                  <a:txBody>
                    <a:bodyPr/>
                    <a:lstStyle/>
                    <a:p>
                      <a:r>
                        <a:rPr lang="en-US" sz="1600" dirty="0" smtClean="0">
                          <a:latin typeface="Arial" pitchFamily="34" charset="0"/>
                          <a:cs typeface="Arial" pitchFamily="34" charset="0"/>
                        </a:rPr>
                        <a:t>Emily</a:t>
                      </a:r>
                    </a:p>
                  </a:txBody>
                  <a:tcPr>
                    <a:solidFill>
                      <a:srgbClr val="E9EDF4"/>
                    </a:solidFill>
                  </a:tcPr>
                </a:tc>
                <a:tc>
                  <a:txBody>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E9EDF4"/>
                    </a:solidFill>
                  </a:tcPr>
                </a:tc>
              </a:tr>
              <a:tr h="362969">
                <a:tc>
                  <a:txBody>
                    <a:bodyPr/>
                    <a:lstStyle/>
                    <a:p>
                      <a:r>
                        <a:rPr lang="en-US" sz="1600" dirty="0" smtClean="0">
                          <a:latin typeface="Arial" pitchFamily="34" charset="0"/>
                          <a:cs typeface="Arial" pitchFamily="34" charset="0"/>
                        </a:rPr>
                        <a:t>Jacob</a:t>
                      </a:r>
                    </a:p>
                  </a:txBody>
                  <a:tcPr>
                    <a:solidFill>
                      <a:srgbClr val="D0D8E8"/>
                    </a:solidFill>
                  </a:tcPr>
                </a:tc>
                <a:tc>
                  <a:txBody>
                    <a:bodyPr/>
                    <a:lstStyle/>
                    <a:p>
                      <a:r>
                        <a:rPr lang="en-US" sz="1600" dirty="0" smtClean="0">
                          <a:latin typeface="Arial" pitchFamily="34" charset="0"/>
                          <a:cs typeface="Arial" pitchFamily="34" charset="0"/>
                        </a:rPr>
                        <a:t>3</a:t>
                      </a:r>
                      <a:endParaRPr lang="en-US" sz="1600" dirty="0">
                        <a:latin typeface="Arial" pitchFamily="34" charset="0"/>
                        <a:cs typeface="Arial" pitchFamily="34" charset="0"/>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2</a:t>
                      </a: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D0D8E8"/>
                    </a:solidFill>
                  </a:tcPr>
                </a:tc>
              </a:tr>
              <a:tr h="362969">
                <a:tc gridSpan="3">
                  <a:txBody>
                    <a:bodyPr/>
                    <a:lstStyle/>
                    <a:p>
                      <a:r>
                        <a:rPr lang="en-US" sz="1600" dirty="0" smtClean="0">
                          <a:latin typeface="Arial" pitchFamily="34" charset="0"/>
                          <a:cs typeface="Arial" pitchFamily="34" charset="0"/>
                        </a:rPr>
                        <a:t>Total Difference (Sum of Differences)</a:t>
                      </a:r>
                    </a:p>
                  </a:txBody>
                  <a:tcPr>
                    <a:solidFill>
                      <a:srgbClr val="E9EDF4"/>
                    </a:solidFill>
                  </a:tcPr>
                </a:tc>
                <a:tc hMerge="1">
                  <a:txBody>
                    <a:bodyPr/>
                    <a:lstStyle/>
                    <a:p>
                      <a:endParaRPr lang="en-US" sz="14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a:t>
                      </a:r>
                    </a:p>
                  </a:txBody>
                  <a:tcPr>
                    <a:solidFill>
                      <a:srgbClr val="E9EDF4"/>
                    </a:solidFill>
                  </a:tcPr>
                </a:tc>
              </a:tr>
              <a:tr h="548849">
                <a:tc gridSpan="3">
                  <a:txBody>
                    <a:bodyPr/>
                    <a:lstStyle/>
                    <a:p>
                      <a:r>
                        <a:rPr lang="en-US" sz="1600" dirty="0" smtClean="0">
                          <a:latin typeface="Arial" pitchFamily="34" charset="0"/>
                          <a:cs typeface="Arial" pitchFamily="34" charset="0"/>
                        </a:rPr>
                        <a:t>Average</a:t>
                      </a:r>
                      <a:r>
                        <a:rPr lang="en-US" sz="1600" baseline="0" dirty="0" smtClean="0">
                          <a:latin typeface="Arial" pitchFamily="34" charset="0"/>
                          <a:cs typeface="Arial" pitchFamily="34" charset="0"/>
                        </a:rPr>
                        <a:t> Difference </a:t>
                      </a:r>
                      <a:br>
                        <a:rPr lang="en-US" sz="1600" baseline="0" dirty="0" smtClean="0">
                          <a:latin typeface="Arial" pitchFamily="34" charset="0"/>
                          <a:cs typeface="Arial" pitchFamily="34" charset="0"/>
                        </a:rPr>
                      </a:br>
                      <a:r>
                        <a:rPr lang="en-US" sz="1600" baseline="0" dirty="0" smtClean="0">
                          <a:latin typeface="Arial" pitchFamily="34" charset="0"/>
                          <a:cs typeface="Arial" pitchFamily="34" charset="0"/>
                        </a:rPr>
                        <a:t>(Total Difference/Number of Students)</a:t>
                      </a:r>
                      <a:endParaRPr lang="en-US" sz="1600" dirty="0" smtClean="0">
                        <a:latin typeface="Arial" pitchFamily="34" charset="0"/>
                        <a:cs typeface="Arial" pitchFamily="34" charset="0"/>
                      </a:endParaRPr>
                    </a:p>
                  </a:txBody>
                  <a:tcPr>
                    <a:solidFill>
                      <a:srgbClr val="D0D8E8"/>
                    </a:solid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1/5 = .2</a:t>
                      </a:r>
                    </a:p>
                  </a:txBody>
                  <a:tcPr>
                    <a:solidFill>
                      <a:srgbClr val="D0D8E8"/>
                    </a:solidFill>
                  </a:tcPr>
                </a:tc>
              </a:tr>
            </a:tbl>
          </a:graphicData>
        </a:graphic>
      </p:graphicFrame>
      <p:sp>
        <p:nvSpPr>
          <p:cNvPr id="6" name="Rectangular Callout 5"/>
          <p:cNvSpPr/>
          <p:nvPr/>
        </p:nvSpPr>
        <p:spPr>
          <a:xfrm>
            <a:off x="6584950" y="1327150"/>
            <a:ext cx="2025650" cy="3092450"/>
          </a:xfrm>
          <a:prstGeom prst="wedgeRectCallout">
            <a:avLst>
              <a:gd name="adj1" fmla="val -55940"/>
              <a:gd name="adj2" fmla="val 72113"/>
            </a:avLst>
          </a:prstGeom>
          <a:solidFill>
            <a:schemeClr val="bg1">
              <a:alpha val="0"/>
            </a:schemeClr>
          </a:solidFill>
          <a:ln>
            <a:solidFill>
              <a:srgbClr val="3D7F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cs typeface="Arial" pitchFamily="34" charset="0"/>
              </a:rPr>
              <a:t>Principal’s score on this metric is 0.2.  On average, students at this school are passing 0.2 Regents Exams more than similar students statewide. A zero represents average or effective results.</a:t>
            </a:r>
          </a:p>
        </p:txBody>
      </p:sp>
      <p:sp>
        <p:nvSpPr>
          <p:cNvPr id="7" name="TextBox 4"/>
          <p:cNvSpPr txBox="1">
            <a:spLocks noChangeArrowheads="1"/>
          </p:cNvSpPr>
          <p:nvPr/>
        </p:nvSpPr>
        <p:spPr bwMode="auto">
          <a:xfrm>
            <a:off x="1919288" y="1143000"/>
            <a:ext cx="3249612" cy="369888"/>
          </a:xfrm>
          <a:prstGeom prst="rect">
            <a:avLst/>
          </a:prstGeom>
          <a:noFill/>
          <a:ln w="9525">
            <a:noFill/>
            <a:miter lim="800000"/>
            <a:headEnd/>
            <a:tailEnd/>
          </a:ln>
        </p:spPr>
        <p:txBody>
          <a:bodyPr wrap="none">
            <a:spAutoFit/>
          </a:bodyPr>
          <a:lstStyle/>
          <a:p>
            <a:r>
              <a:rPr lang="en-US" dirty="0">
                <a:cs typeface="Arial" charset="0"/>
              </a:rPr>
              <a:t>Simplified Illustrative Example</a:t>
            </a:r>
          </a:p>
        </p:txBody>
      </p:sp>
      <p:sp>
        <p:nvSpPr>
          <p:cNvPr id="8" name="TextBox 8"/>
          <p:cNvSpPr txBox="1">
            <a:spLocks noChangeArrowheads="1"/>
          </p:cNvSpPr>
          <p:nvPr/>
        </p:nvSpPr>
        <p:spPr bwMode="auto">
          <a:xfrm>
            <a:off x="104775" y="5588000"/>
            <a:ext cx="8156575" cy="584200"/>
          </a:xfrm>
          <a:prstGeom prst="rect">
            <a:avLst/>
          </a:prstGeom>
          <a:noFill/>
          <a:ln w="9525">
            <a:noFill/>
            <a:miter lim="800000"/>
            <a:headEnd/>
            <a:tailEnd/>
          </a:ln>
        </p:spPr>
        <p:txBody>
          <a:bodyPr>
            <a:spAutoFit/>
          </a:bodyPr>
          <a:lstStyle/>
          <a:p>
            <a:r>
              <a:rPr lang="en-US" sz="1600" b="1" dirty="0">
                <a:cs typeface="Arial" charset="0"/>
              </a:rPr>
              <a:t>NOTE: </a:t>
            </a:r>
            <a:r>
              <a:rPr lang="en-US" sz="1600" dirty="0">
                <a:cs typeface="Arial" charset="0"/>
              </a:rPr>
              <a:t>0 means student or school achieved the average (or “effective”) result compared to similar students statewide.</a:t>
            </a:r>
          </a:p>
        </p:txBody>
      </p:sp>
    </p:spTree>
    <p:extLst>
      <p:ext uri="{BB962C8B-B14F-4D97-AF65-F5344CB8AC3E}">
        <p14:creationId xmlns:p14="http://schemas.microsoft.com/office/powerpoint/2010/main" val="1968369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18" y="259436"/>
            <a:ext cx="8375722" cy="847471"/>
          </a:xfrm>
        </p:spPr>
        <p:txBody>
          <a:bodyPr>
            <a:normAutofit fontScale="90000"/>
          </a:bodyPr>
          <a:lstStyle/>
          <a:p>
            <a:r>
              <a:rPr lang="en-US" dirty="0" smtClean="0">
                <a:solidFill>
                  <a:schemeClr val="tx1"/>
                </a:solidFill>
                <a:latin typeface="Arial" panose="020B0604020202020204" pitchFamily="34" charset="0"/>
                <a:cs typeface="Arial" panose="020B0604020202020204" pitchFamily="34" charset="0"/>
              </a:rPr>
              <a:t>MGPs and Statistical Confidence</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228600" y="4495800"/>
            <a:ext cx="8305800" cy="1935163"/>
          </a:xfrm>
        </p:spPr>
        <p:txBody>
          <a:bodyPr>
            <a:normAutofit lnSpcReduction="10000"/>
          </a:bodyPr>
          <a:lstStyle/>
          <a:p>
            <a:pPr marL="231775" indent="-231775">
              <a:defRPr/>
            </a:pPr>
            <a:r>
              <a:rPr lang="en-US" sz="1600" b="0" dirty="0" smtClean="0">
                <a:solidFill>
                  <a:schemeClr val="tx1"/>
                </a:solidFill>
                <a:cs typeface="Arial" pitchFamily="34" charset="0"/>
              </a:rPr>
              <a:t>New York State Education Department (NYSED) provides </a:t>
            </a:r>
            <a:r>
              <a:rPr lang="en-US" sz="1600" b="0" dirty="0">
                <a:solidFill>
                  <a:schemeClr val="tx1"/>
                </a:solidFill>
                <a:cs typeface="Arial" pitchFamily="34" charset="0"/>
              </a:rPr>
              <a:t>a 95 percent confidence range, meaning we can be 95 percent confident that an educator’s “true” MGP lies within that range. Upper and lower limits of MGPs will </a:t>
            </a:r>
            <a:r>
              <a:rPr lang="en-US" sz="1600" b="0" dirty="0" smtClean="0">
                <a:solidFill>
                  <a:schemeClr val="tx1"/>
                </a:solidFill>
                <a:cs typeface="Arial" pitchFamily="34" charset="0"/>
              </a:rPr>
              <a:t>be used </a:t>
            </a:r>
            <a:r>
              <a:rPr lang="en-US" sz="1600" b="0" dirty="0">
                <a:solidFill>
                  <a:schemeClr val="tx1"/>
                </a:solidFill>
                <a:cs typeface="Arial" pitchFamily="34" charset="0"/>
              </a:rPr>
              <a:t>when classifying educators into HEDI categories.</a:t>
            </a:r>
          </a:p>
          <a:p>
            <a:pPr marL="231775" indent="-231775">
              <a:spcBef>
                <a:spcPts val="1200"/>
              </a:spcBef>
              <a:defRPr/>
            </a:pPr>
            <a:r>
              <a:rPr lang="en-US" sz="1600" b="0" dirty="0" smtClean="0">
                <a:solidFill>
                  <a:schemeClr val="tx1"/>
                </a:solidFill>
                <a:cs typeface="Arial" pitchFamily="34" charset="0"/>
              </a:rPr>
              <a:t>An </a:t>
            </a:r>
            <a:r>
              <a:rPr lang="en-US" sz="1600" b="0" dirty="0">
                <a:solidFill>
                  <a:schemeClr val="tx1"/>
                </a:solidFill>
                <a:cs typeface="Arial" pitchFamily="34" charset="0"/>
              </a:rPr>
              <a:t>educator’s confidence range depends on a number of factors, </a:t>
            </a:r>
            <a:r>
              <a:rPr lang="en-US" sz="1600" b="0" dirty="0" smtClean="0">
                <a:solidFill>
                  <a:schemeClr val="tx1"/>
                </a:solidFill>
                <a:cs typeface="Arial" pitchFamily="34" charset="0"/>
              </a:rPr>
              <a:t>including the number </a:t>
            </a:r>
            <a:r>
              <a:rPr lang="en-US" sz="1600" b="0" dirty="0">
                <a:solidFill>
                  <a:schemeClr val="tx1"/>
                </a:solidFill>
                <a:cs typeface="Arial" pitchFamily="34" charset="0"/>
              </a:rPr>
              <a:t>of student scores included in </a:t>
            </a:r>
            <a:r>
              <a:rPr lang="en-US" sz="1600" b="0" dirty="0" smtClean="0">
                <a:solidFill>
                  <a:schemeClr val="tx1"/>
                </a:solidFill>
                <a:cs typeface="Arial" pitchFamily="34" charset="0"/>
              </a:rPr>
              <a:t>his or her </a:t>
            </a:r>
            <a:r>
              <a:rPr lang="en-US" sz="1600" b="0" dirty="0">
                <a:solidFill>
                  <a:schemeClr val="tx1"/>
                </a:solidFill>
                <a:cs typeface="Arial" pitchFamily="34" charset="0"/>
              </a:rPr>
              <a:t>MGP and the variability of student performance in </a:t>
            </a:r>
            <a:r>
              <a:rPr lang="en-US" sz="1600" b="0" dirty="0" smtClean="0">
                <a:solidFill>
                  <a:schemeClr val="tx1"/>
                </a:solidFill>
                <a:cs typeface="Arial" pitchFamily="34" charset="0"/>
              </a:rPr>
              <a:t>the class or school. </a:t>
            </a:r>
            <a:endParaRPr lang="en-US" sz="1600" b="0" dirty="0">
              <a:solidFill>
                <a:schemeClr val="tx1"/>
              </a:solidFill>
              <a:cs typeface="Arial" pitchFamily="34" charset="0"/>
            </a:endParaRPr>
          </a:p>
          <a:p>
            <a:pPr>
              <a:defRPr/>
            </a:pPr>
            <a:endParaRPr lang="en-US" sz="1600" dirty="0"/>
          </a:p>
        </p:txBody>
      </p:sp>
      <p:grpSp>
        <p:nvGrpSpPr>
          <p:cNvPr id="8" name="Group 19"/>
          <p:cNvGrpSpPr>
            <a:grpSpLocks/>
          </p:cNvGrpSpPr>
          <p:nvPr/>
        </p:nvGrpSpPr>
        <p:grpSpPr bwMode="auto">
          <a:xfrm>
            <a:off x="914400" y="1216025"/>
            <a:ext cx="6270625" cy="3154363"/>
            <a:chOff x="712" y="690"/>
            <a:chExt cx="3950" cy="1987"/>
          </a:xfrm>
        </p:grpSpPr>
        <p:grpSp>
          <p:nvGrpSpPr>
            <p:cNvPr id="9" name="Group 22"/>
            <p:cNvGrpSpPr>
              <a:grpSpLocks/>
            </p:cNvGrpSpPr>
            <p:nvPr/>
          </p:nvGrpSpPr>
          <p:grpSpPr bwMode="auto">
            <a:xfrm>
              <a:off x="1650" y="1358"/>
              <a:ext cx="2117" cy="646"/>
              <a:chOff x="2187145" y="1977082"/>
              <a:chExt cx="3361040" cy="1025610"/>
            </a:xfrm>
          </p:grpSpPr>
          <p:sp>
            <p:nvSpPr>
              <p:cNvPr id="18" name="Oval 17"/>
              <p:cNvSpPr/>
              <p:nvPr/>
            </p:nvSpPr>
            <p:spPr>
              <a:xfrm>
                <a:off x="3361206" y="1977082"/>
                <a:ext cx="1012916" cy="1025610"/>
              </a:xfrm>
              <a:prstGeom prst="ellipse">
                <a:avLst/>
              </a:prstGeom>
              <a:noFill/>
              <a:ln w="19050">
                <a:solidFill>
                  <a:srgbClr val="3D7F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rPr>
                  <a:t>87</a:t>
                </a:r>
              </a:p>
            </p:txBody>
          </p:sp>
          <p:cxnSp>
            <p:nvCxnSpPr>
              <p:cNvPr id="19" name="Straight Connector 18"/>
              <p:cNvCxnSpPr>
                <a:stCxn id="18" idx="6"/>
              </p:cNvCxnSpPr>
              <p:nvPr/>
            </p:nvCxnSpPr>
            <p:spPr>
              <a:xfrm>
                <a:off x="4374123" y="2489888"/>
                <a:ext cx="1174062" cy="0"/>
              </a:xfrm>
              <a:prstGeom prst="line">
                <a:avLst/>
              </a:prstGeom>
              <a:ln w="19050">
                <a:solidFill>
                  <a:srgbClr val="3D7FA9"/>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18" idx="2"/>
              </p:cNvCxnSpPr>
              <p:nvPr/>
            </p:nvCxnSpPr>
            <p:spPr>
              <a:xfrm>
                <a:off x="2187145" y="2489888"/>
                <a:ext cx="1174061" cy="0"/>
              </a:xfrm>
              <a:prstGeom prst="line">
                <a:avLst/>
              </a:prstGeom>
              <a:ln w="19050">
                <a:solidFill>
                  <a:srgbClr val="3D7FA9"/>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548185" y="2273969"/>
                <a:ext cx="0" cy="395320"/>
              </a:xfrm>
              <a:prstGeom prst="line">
                <a:avLst/>
              </a:prstGeom>
              <a:ln w="19050">
                <a:solidFill>
                  <a:srgbClr val="3D7FA9"/>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87145" y="2273969"/>
                <a:ext cx="0" cy="395320"/>
              </a:xfrm>
              <a:prstGeom prst="line">
                <a:avLst/>
              </a:prstGeom>
              <a:ln w="19050">
                <a:solidFill>
                  <a:srgbClr val="3D7FA9"/>
                </a:solidFill>
              </a:ln>
              <a:effectLst/>
            </p:spPr>
            <p:style>
              <a:lnRef idx="2">
                <a:schemeClr val="accent1"/>
              </a:lnRef>
              <a:fillRef idx="0">
                <a:schemeClr val="accent1"/>
              </a:fillRef>
              <a:effectRef idx="1">
                <a:schemeClr val="accent1"/>
              </a:effectRef>
              <a:fontRef idx="minor">
                <a:schemeClr val="tx1"/>
              </a:fontRef>
            </p:style>
          </p:cxnSp>
        </p:grpSp>
        <p:sp>
          <p:nvSpPr>
            <p:cNvPr id="10" name="Left Brace 9"/>
            <p:cNvSpPr>
              <a:spLocks/>
            </p:cNvSpPr>
            <p:nvPr/>
          </p:nvSpPr>
          <p:spPr bwMode="auto">
            <a:xfrm rot="16200000">
              <a:off x="2560" y="1237"/>
              <a:ext cx="296" cy="2117"/>
            </a:xfrm>
            <a:prstGeom prst="leftBrace">
              <a:avLst>
                <a:gd name="adj1" fmla="val 8319"/>
                <a:gd name="adj2" fmla="val 50000"/>
              </a:avLst>
            </a:prstGeom>
            <a:noFill/>
            <a:ln w="25400" algn="ctr">
              <a:solidFill>
                <a:schemeClr val="tx1"/>
              </a:solidFill>
              <a:round/>
              <a:headEnd/>
              <a:tailEnd/>
            </a:ln>
            <a:effectLst/>
          </p:spPr>
          <p:txBody>
            <a:bodyPr vert="eaVert" anchor="ctr"/>
            <a:lstStyle/>
            <a:p>
              <a:pPr algn="ctr">
                <a:defRPr/>
              </a:pPr>
              <a:endParaRPr lang="en-US" dirty="0">
                <a:latin typeface="+mn-lt"/>
              </a:endParaRPr>
            </a:p>
          </p:txBody>
        </p:sp>
        <p:sp>
          <p:nvSpPr>
            <p:cNvPr id="11" name="TextBox 21"/>
            <p:cNvSpPr txBox="1">
              <a:spLocks noChangeArrowheads="1"/>
            </p:cNvSpPr>
            <p:nvPr/>
          </p:nvSpPr>
          <p:spPr bwMode="auto">
            <a:xfrm>
              <a:off x="1650" y="2444"/>
              <a:ext cx="2117" cy="233"/>
            </a:xfrm>
            <a:prstGeom prst="rect">
              <a:avLst/>
            </a:prstGeom>
            <a:noFill/>
            <a:ln w="9525">
              <a:noFill/>
              <a:miter lim="800000"/>
              <a:headEnd/>
              <a:tailEnd/>
            </a:ln>
          </p:spPr>
          <p:txBody>
            <a:bodyPr>
              <a:spAutoFit/>
            </a:bodyPr>
            <a:lstStyle/>
            <a:p>
              <a:pPr algn="ctr"/>
              <a:r>
                <a:rPr lang="en-US" dirty="0">
                  <a:ea typeface="ＭＳ Ｐゴシック"/>
                  <a:cs typeface="ＭＳ Ｐゴシック"/>
                </a:rPr>
                <a:t>Confidence Range</a:t>
              </a:r>
            </a:p>
          </p:txBody>
        </p:sp>
        <p:cxnSp>
          <p:nvCxnSpPr>
            <p:cNvPr id="12" name="Straight Arrow Connector 11"/>
            <p:cNvCxnSpPr/>
            <p:nvPr/>
          </p:nvCxnSpPr>
          <p:spPr>
            <a:xfrm flipH="1">
              <a:off x="3876" y="1667"/>
              <a:ext cx="249"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28"/>
            <p:cNvSpPr txBox="1">
              <a:spLocks noChangeArrowheads="1"/>
            </p:cNvSpPr>
            <p:nvPr/>
          </p:nvSpPr>
          <p:spPr bwMode="auto">
            <a:xfrm>
              <a:off x="4125" y="1522"/>
              <a:ext cx="537" cy="582"/>
            </a:xfrm>
            <a:prstGeom prst="rect">
              <a:avLst/>
            </a:prstGeom>
            <a:noFill/>
            <a:ln w="9525">
              <a:noFill/>
              <a:miter lim="800000"/>
              <a:headEnd/>
              <a:tailEnd/>
            </a:ln>
          </p:spPr>
          <p:txBody>
            <a:bodyPr>
              <a:spAutoFit/>
            </a:bodyPr>
            <a:lstStyle/>
            <a:p>
              <a:r>
                <a:rPr lang="en-US" dirty="0">
                  <a:ea typeface="ＭＳ Ｐゴシック"/>
                  <a:cs typeface="ＭＳ Ｐゴシック"/>
                </a:rPr>
                <a:t>90</a:t>
              </a:r>
            </a:p>
            <a:p>
              <a:r>
                <a:rPr lang="en-US" dirty="0">
                  <a:ea typeface="ＭＳ Ｐゴシック"/>
                  <a:cs typeface="ＭＳ Ｐゴシック"/>
                </a:rPr>
                <a:t>Upper Limit</a:t>
              </a:r>
            </a:p>
          </p:txBody>
        </p:sp>
        <p:cxnSp>
          <p:nvCxnSpPr>
            <p:cNvPr id="14" name="Straight Arrow Connector 13"/>
            <p:cNvCxnSpPr/>
            <p:nvPr/>
          </p:nvCxnSpPr>
          <p:spPr>
            <a:xfrm>
              <a:off x="1214" y="1667"/>
              <a:ext cx="33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32"/>
            <p:cNvSpPr txBox="1">
              <a:spLocks noChangeArrowheads="1"/>
            </p:cNvSpPr>
            <p:nvPr/>
          </p:nvSpPr>
          <p:spPr bwMode="auto">
            <a:xfrm>
              <a:off x="712" y="1522"/>
              <a:ext cx="614" cy="582"/>
            </a:xfrm>
            <a:prstGeom prst="rect">
              <a:avLst/>
            </a:prstGeom>
            <a:noFill/>
            <a:ln w="9525">
              <a:noFill/>
              <a:miter lim="800000"/>
              <a:headEnd/>
              <a:tailEnd/>
            </a:ln>
          </p:spPr>
          <p:txBody>
            <a:bodyPr>
              <a:spAutoFit/>
            </a:bodyPr>
            <a:lstStyle/>
            <a:p>
              <a:r>
                <a:rPr lang="en-US" dirty="0">
                  <a:ea typeface="ＭＳ Ｐゴシック"/>
                  <a:cs typeface="ＭＳ Ｐゴシック"/>
                </a:rPr>
                <a:t>84</a:t>
              </a:r>
            </a:p>
            <a:p>
              <a:r>
                <a:rPr lang="en-US" dirty="0">
                  <a:ea typeface="ＭＳ Ｐゴシック"/>
                  <a:cs typeface="ＭＳ Ｐゴシック"/>
                </a:rPr>
                <a:t>Lower Limit</a:t>
              </a:r>
            </a:p>
          </p:txBody>
        </p:sp>
        <p:cxnSp>
          <p:nvCxnSpPr>
            <p:cNvPr id="16" name="Straight Arrow Connector 15"/>
            <p:cNvCxnSpPr/>
            <p:nvPr/>
          </p:nvCxnSpPr>
          <p:spPr>
            <a:xfrm>
              <a:off x="2699" y="926"/>
              <a:ext cx="0" cy="31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36"/>
            <p:cNvSpPr txBox="1">
              <a:spLocks noChangeArrowheads="1"/>
            </p:cNvSpPr>
            <p:nvPr/>
          </p:nvSpPr>
          <p:spPr bwMode="auto">
            <a:xfrm>
              <a:off x="2431" y="690"/>
              <a:ext cx="537" cy="233"/>
            </a:xfrm>
            <a:prstGeom prst="rect">
              <a:avLst/>
            </a:prstGeom>
            <a:noFill/>
            <a:ln w="9525">
              <a:noFill/>
              <a:miter lim="800000"/>
              <a:headEnd/>
              <a:tailEnd/>
            </a:ln>
          </p:spPr>
          <p:txBody>
            <a:bodyPr>
              <a:spAutoFit/>
            </a:bodyPr>
            <a:lstStyle/>
            <a:p>
              <a:pPr algn="ctr"/>
              <a:r>
                <a:rPr lang="en-US" dirty="0" smtClean="0">
                  <a:ea typeface="ＭＳ Ｐゴシック"/>
                  <a:cs typeface="ＭＳ Ｐゴシック"/>
                </a:rPr>
                <a:t>MGP</a:t>
              </a:r>
              <a:endParaRPr lang="en-US" dirty="0">
                <a:ea typeface="ＭＳ Ｐゴシック"/>
                <a:cs typeface="ＭＳ Ｐゴシック"/>
              </a:endParaRPr>
            </a:p>
          </p:txBody>
        </p:sp>
      </p:grpSp>
    </p:spTree>
    <p:extLst>
      <p:ext uri="{BB962C8B-B14F-4D97-AF65-F5344CB8AC3E}">
        <p14:creationId xmlns:p14="http://schemas.microsoft.com/office/powerpoint/2010/main" val="859994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pSp>
        <p:nvGrpSpPr>
          <p:cNvPr id="25" name="Group 29"/>
          <p:cNvGrpSpPr>
            <a:grpSpLocks/>
          </p:cNvGrpSpPr>
          <p:nvPr/>
        </p:nvGrpSpPr>
        <p:grpSpPr bwMode="auto">
          <a:xfrm>
            <a:off x="-562829" y="1247500"/>
            <a:ext cx="10196513" cy="5526087"/>
            <a:chOff x="105241927" y="107122320"/>
            <a:chExt cx="10197247" cy="5526969"/>
          </a:xfrm>
        </p:grpSpPr>
        <p:pic>
          <p:nvPicPr>
            <p:cNvPr id="1054" name="Picture 30" descr="normdist_intro1"/>
            <p:cNvPicPr>
              <a:picLocks noChangeAspect="1" noChangeArrowheads="1"/>
            </p:cNvPicPr>
            <p:nvPr/>
          </p:nvPicPr>
          <p:blipFill>
            <a:blip r:embed="rId3">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55"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6"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7"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058"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6"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0</a:t>
              </a:r>
              <a:endParaRPr lang="en-US" altLang="en-US" dirty="0" smtClean="0">
                <a:solidFill>
                  <a:prstClr val="black"/>
                </a:solidFill>
                <a:latin typeface="Arial" pitchFamily="34" charset="0"/>
                <a:cs typeface="Arial" pitchFamily="34" charset="0"/>
              </a:endParaRPr>
            </a:p>
          </p:txBody>
        </p:sp>
        <p:sp>
          <p:nvSpPr>
            <p:cNvPr id="27"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28"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+2</a:t>
              </a:r>
              <a:endParaRPr lang="en-US" altLang="en-US" dirty="0" smtClean="0">
                <a:solidFill>
                  <a:prstClr val="black"/>
                </a:solidFill>
                <a:latin typeface="Arial" pitchFamily="34" charset="0"/>
                <a:cs typeface="Arial" pitchFamily="34" charset="0"/>
              </a:endParaRPr>
            </a:p>
          </p:txBody>
        </p:sp>
        <p:sp>
          <p:nvSpPr>
            <p:cNvPr id="29"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a:t>
              </a:r>
              <a:endParaRPr lang="en-US" altLang="en-US" dirty="0" smtClean="0">
                <a:solidFill>
                  <a:prstClr val="black"/>
                </a:solidFill>
                <a:latin typeface="Arial" pitchFamily="34" charset="0"/>
                <a:cs typeface="Arial" pitchFamily="34" charset="0"/>
              </a:endParaRPr>
            </a:p>
          </p:txBody>
        </p:sp>
        <p:sp>
          <p:nvSpPr>
            <p:cNvPr id="30"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31"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24"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Effective Range (77.4%)</a:t>
              </a:r>
              <a:endParaRPr lang="en-US" altLang="en-US" dirty="0" smtClean="0">
                <a:solidFill>
                  <a:prstClr val="black"/>
                </a:solidFill>
                <a:latin typeface="Arial" pitchFamily="34" charset="0"/>
                <a:cs typeface="Arial" pitchFamily="34" charset="0"/>
              </a:endParaRPr>
            </a:p>
          </p:txBody>
        </p:sp>
        <p:grpSp>
          <p:nvGrpSpPr>
            <p:cNvPr id="1025" name="Group 42"/>
            <p:cNvGrpSpPr>
              <a:grpSpLocks/>
            </p:cNvGrpSpPr>
            <p:nvPr/>
          </p:nvGrpSpPr>
          <p:grpSpPr bwMode="auto">
            <a:xfrm flipH="1">
              <a:off x="107067209" y="109409048"/>
              <a:ext cx="1895248" cy="1828800"/>
              <a:chOff x="115902864" y="108824232"/>
              <a:chExt cx="1895248" cy="1116419"/>
            </a:xfrm>
          </p:grpSpPr>
          <p:sp>
            <p:nvSpPr>
              <p:cNvPr id="1042"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43"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FFFFFF"/>
                    </a:solidFill>
                    <a:latin typeface="Arial" pitchFamily="34" charset="0"/>
                    <a:cs typeface="Arial" pitchFamily="34" charset="0"/>
                  </a:rPr>
                  <a:t>Ineffective</a:t>
                </a:r>
                <a:br>
                  <a:rPr lang="en-US" altLang="en-US" sz="1200" b="1" dirty="0" smtClean="0">
                    <a:solidFill>
                      <a:srgbClr val="FFFFFF"/>
                    </a:solidFill>
                    <a:latin typeface="Arial" pitchFamily="34" charset="0"/>
                    <a:cs typeface="Arial" pitchFamily="34" charset="0"/>
                  </a:rPr>
                </a:br>
                <a:r>
                  <a:rPr lang="en-US" altLang="en-US" sz="1200" b="1" dirty="0" smtClean="0">
                    <a:solidFill>
                      <a:srgbClr val="FFFFFF"/>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grpSp>
          <p:nvGrpSpPr>
            <p:cNvPr id="1027" name="Group 45"/>
            <p:cNvGrpSpPr>
              <a:grpSpLocks/>
            </p:cNvGrpSpPr>
            <p:nvPr/>
          </p:nvGrpSpPr>
          <p:grpSpPr bwMode="auto">
            <a:xfrm>
              <a:off x="111689709" y="109409048"/>
              <a:ext cx="1895248" cy="1828800"/>
              <a:chOff x="116017164" y="109244221"/>
              <a:chExt cx="1895248" cy="1116419"/>
            </a:xfrm>
          </p:grpSpPr>
          <p:sp>
            <p:nvSpPr>
              <p:cNvPr id="1040"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41"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Highly Effective</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sp>
          <p:nvSpPr>
            <p:cNvPr id="1033"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034"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Developing</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 Range (9.2%)</a:t>
              </a:r>
              <a:endParaRPr lang="en-US" altLang="en-US" dirty="0" smtClean="0">
                <a:solidFill>
                  <a:prstClr val="black"/>
                </a:solidFill>
                <a:latin typeface="Arial" pitchFamily="34" charset="0"/>
                <a:cs typeface="Arial" pitchFamily="34" charset="0"/>
              </a:endParaRPr>
            </a:p>
          </p:txBody>
        </p:sp>
        <p:sp>
          <p:nvSpPr>
            <p:cNvPr id="1035"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mean</a:t>
              </a:r>
              <a:endParaRPr lang="en-US" altLang="en-US" dirty="0" smtClean="0">
                <a:solidFill>
                  <a:prstClr val="black"/>
                </a:solidFill>
                <a:latin typeface="Arial" pitchFamily="34" charset="0"/>
                <a:cs typeface="Arial" pitchFamily="34" charset="0"/>
              </a:endParaRPr>
            </a:p>
          </p:txBody>
        </p:sp>
        <p:sp>
          <p:nvSpPr>
            <p:cNvPr id="1036"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6%</a:t>
              </a:r>
              <a:endParaRPr lang="en-US" altLang="en-US" dirty="0" smtClean="0">
                <a:solidFill>
                  <a:prstClr val="black"/>
                </a:solidFill>
                <a:latin typeface="Arial" pitchFamily="34" charset="0"/>
                <a:cs typeface="Arial" pitchFamily="34" charset="0"/>
              </a:endParaRPr>
            </a:p>
          </p:txBody>
        </p:sp>
        <p:sp>
          <p:nvSpPr>
            <p:cNvPr id="1037"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94%</a:t>
              </a:r>
              <a:endParaRPr lang="en-US" altLang="en-US" dirty="0" smtClean="0">
                <a:solidFill>
                  <a:prstClr val="black"/>
                </a:solidFill>
                <a:latin typeface="Arial" pitchFamily="34" charset="0"/>
                <a:cs typeface="Arial" pitchFamily="34" charset="0"/>
              </a:endParaRPr>
            </a:p>
          </p:txBody>
        </p:sp>
        <p:sp>
          <p:nvSpPr>
            <p:cNvPr id="1038"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50%</a:t>
              </a:r>
              <a:endParaRPr lang="en-US" altLang="en-US" dirty="0" smtClean="0">
                <a:solidFill>
                  <a:prstClr val="black"/>
                </a:solidFill>
                <a:latin typeface="Arial" pitchFamily="34" charset="0"/>
                <a:cs typeface="Arial" pitchFamily="34" charset="0"/>
              </a:endParaRPr>
            </a:p>
          </p:txBody>
        </p:sp>
        <p:sp>
          <p:nvSpPr>
            <p:cNvPr id="1039"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16%</a:t>
              </a:r>
              <a:endParaRPr lang="en-US" altLang="en-US" dirty="0" smtClean="0">
                <a:solidFill>
                  <a:prstClr val="black"/>
                </a:solidFill>
                <a:latin typeface="Arial" pitchFamily="34" charset="0"/>
                <a:cs typeface="Arial" pitchFamily="34" charset="0"/>
              </a:endParaRPr>
            </a:p>
          </p:txBody>
        </p:sp>
      </p:grpSp>
      <p:sp>
        <p:nvSpPr>
          <p:cNvPr id="32" name="Title 1"/>
          <p:cNvSpPr txBox="1">
            <a:spLocks/>
          </p:cNvSpPr>
          <p:nvPr/>
        </p:nvSpPr>
        <p:spPr bwMode="auto">
          <a:xfrm>
            <a:off x="0" y="31554"/>
            <a:ext cx="9144000" cy="13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kern="0" dirty="0" smtClean="0">
                <a:latin typeface="Rockwell" panose="02060603020205020403" pitchFamily="18" charset="0"/>
              </a:rPr>
              <a:t>Distribution of HEDI Labels</a:t>
            </a:r>
          </a:p>
          <a:p>
            <a:pPr algn="ctr" defTabSz="914400"/>
            <a:r>
              <a:rPr lang="en-US" kern="0" dirty="0" smtClean="0">
                <a:latin typeface="Rockwell" panose="02060603020205020403" pitchFamily="18" charset="0"/>
              </a:rPr>
              <a:t>State-Provided Teacher and Principal Scores</a:t>
            </a:r>
            <a:endParaRPr lang="en-US" kern="0" dirty="0">
              <a:latin typeface="Rockwell" panose="02060603020205020403" pitchFamily="18" charset="0"/>
            </a:endParaRPr>
          </a:p>
        </p:txBody>
      </p:sp>
    </p:spTree>
    <p:extLst>
      <p:ext uri="{BB962C8B-B14F-4D97-AF65-F5344CB8AC3E}">
        <p14:creationId xmlns:p14="http://schemas.microsoft.com/office/powerpoint/2010/main" val="539089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1154"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273132" y="373152"/>
            <a:ext cx="8562110" cy="88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sz="4000" kern="0" dirty="0" smtClean="0">
                <a:solidFill>
                  <a:schemeClr val="tx1"/>
                </a:solidFill>
                <a:latin typeface="Arial" panose="020B0604020202020204" pitchFamily="34" charset="0"/>
                <a:cs typeface="Arial" panose="020B0604020202020204" pitchFamily="34" charset="0"/>
              </a:rPr>
              <a:t>Assigning Points to HEDI Labels</a:t>
            </a:r>
          </a:p>
        </p:txBody>
      </p:sp>
    </p:spTree>
    <p:extLst>
      <p:ext uri="{BB962C8B-B14F-4D97-AF65-F5344CB8AC3E}">
        <p14:creationId xmlns:p14="http://schemas.microsoft.com/office/powerpoint/2010/main" val="243991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a:cs typeface="Arial"/>
              </a:rPr>
              <a:t>Our Components</a:t>
            </a:r>
            <a:endParaRPr lang="en-US" b="1" dirty="0">
              <a:latin typeface="Arial"/>
              <a:cs typeface="Arial"/>
            </a:endParaRPr>
          </a:p>
        </p:txBody>
      </p:sp>
      <p:sp>
        <p:nvSpPr>
          <p:cNvPr id="6" name="Content Placeholder 5"/>
          <p:cNvSpPr>
            <a:spLocks noGrp="1"/>
          </p:cNvSpPr>
          <p:nvPr>
            <p:ph idx="1"/>
          </p:nvPr>
        </p:nvSpPr>
        <p:spPr/>
        <p:txBody>
          <a:bodyPr>
            <a:normAutofit/>
          </a:bodyPr>
          <a:lstStyle/>
          <a:p>
            <a:pPr marL="514350" indent="-514350">
              <a:buFont typeface="+mj-lt"/>
              <a:buAutoNum type="arabicPeriod" startAt="10"/>
            </a:pPr>
            <a:r>
              <a:rPr lang="en-US" dirty="0" smtClean="0">
                <a:latin typeface="Arial"/>
                <a:cs typeface="Arial"/>
              </a:rPr>
              <a:t>Managing the APPR (especially in d)</a:t>
            </a:r>
          </a:p>
          <a:p>
            <a:pPr marL="514350" indent="-514350">
              <a:buFont typeface="+mj-lt"/>
              <a:buAutoNum type="arabicPeriod" startAt="10"/>
            </a:pPr>
            <a:r>
              <a:rPr lang="en-US" dirty="0" smtClean="0">
                <a:latin typeface="Arial"/>
                <a:cs typeface="Arial"/>
              </a:rPr>
              <a:t>Connecting it to Learning</a:t>
            </a:r>
          </a:p>
          <a:p>
            <a:pPr marL="514350" indent="-514350">
              <a:buFont typeface="+mj-lt"/>
              <a:buAutoNum type="arabicPeriod" startAt="10"/>
            </a:pPr>
            <a:r>
              <a:rPr lang="en-US" dirty="0" smtClean="0">
                <a:latin typeface="Arial"/>
                <a:cs typeface="Arial"/>
              </a:rPr>
              <a:t>Increasing the likelihood that it makes a difference</a:t>
            </a:r>
            <a:endParaRPr lang="en-US" dirty="0">
              <a:latin typeface="Arial"/>
              <a:cs typeface="Arial"/>
            </a:endParaRPr>
          </a:p>
        </p:txBody>
      </p:sp>
    </p:spTree>
    <p:extLst>
      <p:ext uri="{BB962C8B-B14F-4D97-AF65-F5344CB8AC3E}">
        <p14:creationId xmlns:p14="http://schemas.microsoft.com/office/powerpoint/2010/main" val="31288409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590800" y="-1089179"/>
            <a:ext cx="14697497" cy="7965434"/>
            <a:chOff x="105241927" y="107122320"/>
            <a:chExt cx="10197247" cy="5526969"/>
          </a:xfrm>
        </p:grpSpPr>
        <p:pic>
          <p:nvPicPr>
            <p:cNvPr id="3" name="Picture 30" descr="normdist_intro1"/>
            <p:cNvPicPr>
              <a:picLocks noChangeAspect="1" noChangeArrowheads="1"/>
            </p:cNvPicPr>
            <p:nvPr/>
          </p:nvPicPr>
          <p:blipFill>
            <a:blip r:embed="rId3">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4"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5"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0</a:t>
              </a:r>
              <a:endParaRPr lang="en-US" altLang="en-US" dirty="0" smtClean="0">
                <a:solidFill>
                  <a:prstClr val="black"/>
                </a:solidFill>
                <a:latin typeface="Arial" pitchFamily="34" charset="0"/>
                <a:cs typeface="Arial" pitchFamily="34" charset="0"/>
              </a:endParaRPr>
            </a:p>
          </p:txBody>
        </p:sp>
        <p:sp>
          <p:nvSpPr>
            <p:cNvPr id="9"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0"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+2</a:t>
              </a:r>
              <a:endParaRPr lang="en-US" altLang="en-US" dirty="0" smtClean="0">
                <a:solidFill>
                  <a:prstClr val="black"/>
                </a:solidFill>
                <a:latin typeface="Arial" pitchFamily="34" charset="0"/>
                <a:cs typeface="Arial" pitchFamily="34" charset="0"/>
              </a:endParaRPr>
            </a:p>
          </p:txBody>
        </p:sp>
        <p:sp>
          <p:nvSpPr>
            <p:cNvPr id="11"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a:t>
              </a:r>
              <a:endParaRPr lang="en-US" altLang="en-US" dirty="0" smtClean="0">
                <a:solidFill>
                  <a:prstClr val="black"/>
                </a:solidFill>
                <a:latin typeface="Arial" pitchFamily="34" charset="0"/>
                <a:cs typeface="Arial" pitchFamily="34" charset="0"/>
              </a:endParaRPr>
            </a:p>
          </p:txBody>
        </p:sp>
        <p:sp>
          <p:nvSpPr>
            <p:cNvPr id="12"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3"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4"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Effective Range (77.4%)</a:t>
              </a:r>
              <a:endParaRPr lang="en-US" altLang="en-US" dirty="0" smtClean="0">
                <a:solidFill>
                  <a:prstClr val="black"/>
                </a:solidFill>
                <a:latin typeface="Arial" pitchFamily="34" charset="0"/>
                <a:cs typeface="Arial" pitchFamily="34" charset="0"/>
              </a:endParaRPr>
            </a:p>
          </p:txBody>
        </p:sp>
        <p:grpSp>
          <p:nvGrpSpPr>
            <p:cNvPr id="15" name="Group 42"/>
            <p:cNvGrpSpPr>
              <a:grpSpLocks/>
            </p:cNvGrpSpPr>
            <p:nvPr/>
          </p:nvGrpSpPr>
          <p:grpSpPr bwMode="auto">
            <a:xfrm flipH="1">
              <a:off x="107067209" y="109409048"/>
              <a:ext cx="1895248" cy="1828800"/>
              <a:chOff x="115902864" y="108824232"/>
              <a:chExt cx="1895248" cy="1116419"/>
            </a:xfrm>
          </p:grpSpPr>
          <p:sp>
            <p:nvSpPr>
              <p:cNvPr id="26"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7"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FFFFFF"/>
                    </a:solidFill>
                    <a:latin typeface="Arial" pitchFamily="34" charset="0"/>
                    <a:cs typeface="Arial" pitchFamily="34" charset="0"/>
                  </a:rPr>
                  <a:t>Ineffective</a:t>
                </a:r>
                <a:br>
                  <a:rPr lang="en-US" altLang="en-US" sz="1200" b="1" dirty="0" smtClean="0">
                    <a:solidFill>
                      <a:srgbClr val="FFFFFF"/>
                    </a:solidFill>
                    <a:latin typeface="Arial" pitchFamily="34" charset="0"/>
                    <a:cs typeface="Arial" pitchFamily="34" charset="0"/>
                  </a:rPr>
                </a:br>
                <a:r>
                  <a:rPr lang="en-US" altLang="en-US" sz="1200" b="1" dirty="0" smtClean="0">
                    <a:solidFill>
                      <a:srgbClr val="FFFFFF"/>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grpSp>
          <p:nvGrpSpPr>
            <p:cNvPr id="16" name="Group 45"/>
            <p:cNvGrpSpPr>
              <a:grpSpLocks/>
            </p:cNvGrpSpPr>
            <p:nvPr/>
          </p:nvGrpSpPr>
          <p:grpSpPr bwMode="auto">
            <a:xfrm>
              <a:off x="111689709" y="109409048"/>
              <a:ext cx="1895248" cy="1828800"/>
              <a:chOff x="116017164" y="109244221"/>
              <a:chExt cx="1895248" cy="1116419"/>
            </a:xfrm>
          </p:grpSpPr>
          <p:sp>
            <p:nvSpPr>
              <p:cNvPr id="24"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5"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Highly Effective</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sp>
          <p:nvSpPr>
            <p:cNvPr id="17"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8"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Developing</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 Range (9.2%)</a:t>
              </a:r>
              <a:endParaRPr lang="en-US" altLang="en-US" dirty="0" smtClean="0">
                <a:solidFill>
                  <a:prstClr val="black"/>
                </a:solidFill>
                <a:latin typeface="Arial" pitchFamily="34" charset="0"/>
                <a:cs typeface="Arial" pitchFamily="34" charset="0"/>
              </a:endParaRPr>
            </a:p>
          </p:txBody>
        </p:sp>
        <p:sp>
          <p:nvSpPr>
            <p:cNvPr id="19"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mean</a:t>
              </a:r>
              <a:endParaRPr lang="en-US" altLang="en-US" dirty="0" smtClean="0">
                <a:solidFill>
                  <a:prstClr val="black"/>
                </a:solidFill>
                <a:latin typeface="Arial" pitchFamily="34" charset="0"/>
                <a:cs typeface="Arial" pitchFamily="34" charset="0"/>
              </a:endParaRPr>
            </a:p>
          </p:txBody>
        </p:sp>
        <p:sp>
          <p:nvSpPr>
            <p:cNvPr id="20"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6%</a:t>
              </a:r>
              <a:endParaRPr lang="en-US" altLang="en-US" dirty="0" smtClean="0">
                <a:solidFill>
                  <a:prstClr val="black"/>
                </a:solidFill>
                <a:latin typeface="Arial" pitchFamily="34" charset="0"/>
                <a:cs typeface="Arial" pitchFamily="34" charset="0"/>
              </a:endParaRPr>
            </a:p>
          </p:txBody>
        </p:sp>
        <p:sp>
          <p:nvSpPr>
            <p:cNvPr id="21"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94%</a:t>
              </a:r>
              <a:endParaRPr lang="en-US" altLang="en-US" dirty="0" smtClean="0">
                <a:solidFill>
                  <a:prstClr val="black"/>
                </a:solidFill>
                <a:latin typeface="Arial" pitchFamily="34" charset="0"/>
                <a:cs typeface="Arial" pitchFamily="34" charset="0"/>
              </a:endParaRPr>
            </a:p>
          </p:txBody>
        </p:sp>
        <p:sp>
          <p:nvSpPr>
            <p:cNvPr id="22"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50%</a:t>
              </a:r>
              <a:endParaRPr lang="en-US" altLang="en-US" dirty="0" smtClean="0">
                <a:solidFill>
                  <a:prstClr val="black"/>
                </a:solidFill>
                <a:latin typeface="Arial" pitchFamily="34" charset="0"/>
                <a:cs typeface="Arial" pitchFamily="34" charset="0"/>
              </a:endParaRPr>
            </a:p>
          </p:txBody>
        </p:sp>
        <p:sp>
          <p:nvSpPr>
            <p:cNvPr id="23"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16%</a:t>
              </a:r>
              <a:endParaRPr lang="en-US" altLang="en-US" dirty="0" smtClean="0">
                <a:solidFill>
                  <a:prstClr val="black"/>
                </a:solidFill>
                <a:latin typeface="Arial" pitchFamily="34" charset="0"/>
                <a:cs typeface="Arial" pitchFamily="34" charset="0"/>
              </a:endParaRPr>
            </a:p>
          </p:txBody>
        </p:sp>
      </p:grpSp>
      <p:sp>
        <p:nvSpPr>
          <p:cNvPr id="43" name="TextBox 42"/>
          <p:cNvSpPr txBox="1"/>
          <p:nvPr/>
        </p:nvSpPr>
        <p:spPr>
          <a:xfrm>
            <a:off x="-85304" y="2370186"/>
            <a:ext cx="2730555" cy="461665"/>
          </a:xfrm>
          <a:prstGeom prst="rect">
            <a:avLst/>
          </a:prstGeom>
          <a:solidFill>
            <a:srgbClr val="FFFF00"/>
          </a:solidFill>
        </p:spPr>
        <p:txBody>
          <a:bodyPr wrap="square" rtlCol="0">
            <a:spAutoFit/>
          </a:bodyPr>
          <a:lstStyle/>
          <a:p>
            <a:pPr algn="ctr" defTabSz="914400"/>
            <a:r>
              <a:rPr lang="en-US" sz="2400" dirty="0" smtClean="0">
                <a:solidFill>
                  <a:prstClr val="black"/>
                </a:solidFill>
                <a:latin typeface="Arial" panose="020B0604020202020204" pitchFamily="34" charset="0"/>
                <a:cs typeface="Arial" panose="020B0604020202020204" pitchFamily="34" charset="0"/>
              </a:rPr>
              <a:t>0         1           2</a:t>
            </a:r>
            <a:endParaRPr lang="en-US" sz="2400" dirty="0">
              <a:solidFill>
                <a:prstClr val="black"/>
              </a:solidFill>
              <a:latin typeface="Arial" panose="020B0604020202020204" pitchFamily="34" charset="0"/>
              <a:cs typeface="Arial" panose="020B0604020202020204" pitchFamily="34" charset="0"/>
            </a:endParaRPr>
          </a:p>
        </p:txBody>
      </p:sp>
      <p:sp>
        <p:nvSpPr>
          <p:cNvPr id="44" name="TextBox 43"/>
          <p:cNvSpPr txBox="1"/>
          <p:nvPr/>
        </p:nvSpPr>
        <p:spPr>
          <a:xfrm>
            <a:off x="2554614" y="2370186"/>
            <a:ext cx="1062426" cy="461665"/>
          </a:xfrm>
          <a:prstGeom prst="rect">
            <a:avLst/>
          </a:prstGeom>
          <a:solidFill>
            <a:srgbClr val="FFFF00"/>
          </a:solidFill>
        </p:spPr>
        <p:txBody>
          <a:bodyPr wrap="square" rtlCol="0">
            <a:spAutoFit/>
          </a:bodyPr>
          <a:lstStyle/>
          <a:p>
            <a:pPr algn="ctr" defTabSz="914400"/>
            <a:r>
              <a:rPr lang="en-US" sz="2400" spc="-300" dirty="0" smtClean="0">
                <a:solidFill>
                  <a:prstClr val="black"/>
                </a:solidFill>
                <a:latin typeface="Arial Narrow" panose="020B0606020202030204" pitchFamily="34" charset="0"/>
                <a:cs typeface="Arial" panose="020B0604020202020204" pitchFamily="34" charset="0"/>
              </a:rPr>
              <a:t>3 4 5 6 7 8</a:t>
            </a:r>
            <a:endParaRPr lang="en-US" sz="2400" spc="-300" dirty="0">
              <a:solidFill>
                <a:prstClr val="black"/>
              </a:solidFill>
              <a:latin typeface="Arial Narrow" panose="020B0606020202030204" pitchFamily="34" charset="0"/>
              <a:cs typeface="Arial" panose="020B0604020202020204" pitchFamily="34" charset="0"/>
            </a:endParaRPr>
          </a:p>
        </p:txBody>
      </p:sp>
      <p:sp>
        <p:nvSpPr>
          <p:cNvPr id="45" name="TextBox 44"/>
          <p:cNvSpPr txBox="1"/>
          <p:nvPr/>
        </p:nvSpPr>
        <p:spPr>
          <a:xfrm>
            <a:off x="3562015" y="2370186"/>
            <a:ext cx="3226064"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9  10  11  12  13  14   15   16  17</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6" name="TextBox 45"/>
          <p:cNvSpPr txBox="1"/>
          <p:nvPr/>
        </p:nvSpPr>
        <p:spPr>
          <a:xfrm>
            <a:off x="6772697" y="2370186"/>
            <a:ext cx="2509080" cy="461665"/>
          </a:xfrm>
          <a:prstGeom prst="rect">
            <a:avLst/>
          </a:prstGeom>
          <a:solidFill>
            <a:srgbClr val="FFFF00"/>
          </a:solidFill>
        </p:spPr>
        <p:txBody>
          <a:bodyPr wrap="square" rtlCol="0">
            <a:spAutoFit/>
          </a:bodyPr>
          <a:lstStyle/>
          <a:p>
            <a:pPr algn="ctr" defTabSz="914400"/>
            <a:r>
              <a:rPr lang="en-US" sz="2400" dirty="0" smtClean="0">
                <a:solidFill>
                  <a:prstClr val="black"/>
                </a:solidFill>
                <a:latin typeface="Arial" panose="020B0604020202020204" pitchFamily="34" charset="0"/>
                <a:cs typeface="Arial" panose="020B0604020202020204" pitchFamily="34" charset="0"/>
              </a:rPr>
              <a:t>18     19     20</a:t>
            </a:r>
            <a:endParaRPr lang="en-US" sz="2400" dirty="0">
              <a:solidFill>
                <a:prstClr val="black"/>
              </a:solidFill>
              <a:latin typeface="Arial" panose="020B0604020202020204" pitchFamily="34" charset="0"/>
              <a:cs typeface="Arial" panose="020B0604020202020204" pitchFamily="34" charset="0"/>
            </a:endParaRPr>
          </a:p>
        </p:txBody>
      </p:sp>
      <p:sp>
        <p:nvSpPr>
          <p:cNvPr id="63" name="Rectangle 62"/>
          <p:cNvSpPr/>
          <p:nvPr/>
        </p:nvSpPr>
        <p:spPr>
          <a:xfrm>
            <a:off x="-510135" y="-1066800"/>
            <a:ext cx="10744200" cy="2509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2" name="Title 1"/>
          <p:cNvSpPr txBox="1">
            <a:spLocks/>
          </p:cNvSpPr>
          <p:nvPr/>
        </p:nvSpPr>
        <p:spPr bwMode="auto">
          <a:xfrm>
            <a:off x="824307" y="-102924"/>
            <a:ext cx="8058440" cy="13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sz="4000" kern="0" dirty="0" smtClean="0">
                <a:solidFill>
                  <a:schemeClr val="tx1"/>
                </a:solidFill>
                <a:latin typeface="Arial" panose="020B0604020202020204" pitchFamily="34" charset="0"/>
                <a:cs typeface="Arial" panose="020B0604020202020204" pitchFamily="34" charset="0"/>
              </a:rPr>
              <a:t>Assigning Points to HEDI Labels</a:t>
            </a:r>
          </a:p>
          <a:p>
            <a:pPr algn="ctr" defTabSz="914400"/>
            <a:r>
              <a:rPr lang="en-US" sz="4000" kern="0" dirty="0" smtClean="0">
                <a:solidFill>
                  <a:schemeClr val="tx1"/>
                </a:solidFill>
                <a:latin typeface="Arial" panose="020B0604020202020204" pitchFamily="34" charset="0"/>
                <a:cs typeface="Arial" panose="020B0604020202020204" pitchFamily="34" charset="0"/>
              </a:rPr>
              <a:t>Previous Distribution</a:t>
            </a:r>
            <a:endParaRPr lang="en-US" sz="40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199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590800" y="-1089179"/>
            <a:ext cx="14697497" cy="7965434"/>
            <a:chOff x="105241927" y="107122320"/>
            <a:chExt cx="10197247" cy="5526969"/>
          </a:xfrm>
        </p:grpSpPr>
        <p:pic>
          <p:nvPicPr>
            <p:cNvPr id="3" name="Picture 30" descr="normdist_intro1"/>
            <p:cNvPicPr>
              <a:picLocks noChangeAspect="1" noChangeArrowheads="1"/>
            </p:cNvPicPr>
            <p:nvPr/>
          </p:nvPicPr>
          <p:blipFill>
            <a:blip r:embed="rId3">
              <a:extLst>
                <a:ext uri="{28A0092B-C50C-407E-A947-70E740481C1C}">
                  <a14:useLocalDpi xmlns:a14="http://schemas.microsoft.com/office/drawing/2010/main" val="0"/>
                </a:ext>
              </a:extLst>
            </a:blip>
            <a:srcRect l="6647" t="5003" r="3557" b="3038"/>
            <a:stretch>
              <a:fillRect/>
            </a:stretch>
          </p:blipFill>
          <p:spPr bwMode="auto">
            <a:xfrm>
              <a:off x="105241927" y="107122320"/>
              <a:ext cx="10197247" cy="54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4" name="AutoShape 31"/>
            <p:cNvCxnSpPr>
              <a:cxnSpLocks noChangeShapeType="1"/>
            </p:cNvCxnSpPr>
            <p:nvPr/>
          </p:nvCxnSpPr>
          <p:spPr bwMode="auto">
            <a:xfrm>
              <a:off x="110334056" y="107410114"/>
              <a:ext cx="0" cy="4572000"/>
            </a:xfrm>
            <a:prstGeom prst="straightConnector1">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5" name="AutoShape 32"/>
            <p:cNvCxnSpPr>
              <a:cxnSpLocks noChangeShapeType="1"/>
            </p:cNvCxnSpPr>
            <p:nvPr/>
          </p:nvCxnSpPr>
          <p:spPr bwMode="auto">
            <a:xfrm>
              <a:off x="111749072"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33"/>
            <p:cNvCxnSpPr>
              <a:cxnSpLocks noChangeShapeType="1"/>
            </p:cNvCxnSpPr>
            <p:nvPr/>
          </p:nvCxnSpPr>
          <p:spPr bwMode="auto">
            <a:xfrm>
              <a:off x="109425858"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34"/>
            <p:cNvCxnSpPr>
              <a:cxnSpLocks noChangeShapeType="1"/>
            </p:cNvCxnSpPr>
            <p:nvPr/>
          </p:nvCxnSpPr>
          <p:spPr bwMode="auto">
            <a:xfrm>
              <a:off x="108966000" y="107410114"/>
              <a:ext cx="0" cy="457200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 name="Text Box 35"/>
            <p:cNvSpPr txBox="1">
              <a:spLocks noChangeArrowheads="1"/>
            </p:cNvSpPr>
            <p:nvPr/>
          </p:nvSpPr>
          <p:spPr bwMode="auto">
            <a:xfrm>
              <a:off x="110110769" y="11206715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0</a:t>
              </a:r>
              <a:endParaRPr lang="en-US" altLang="en-US" dirty="0" smtClean="0">
                <a:solidFill>
                  <a:prstClr val="black"/>
                </a:solidFill>
                <a:latin typeface="Arial" pitchFamily="34" charset="0"/>
                <a:cs typeface="Arial" pitchFamily="34" charset="0"/>
              </a:endParaRPr>
            </a:p>
          </p:txBody>
        </p:sp>
        <p:sp>
          <p:nvSpPr>
            <p:cNvPr id="9" name="Text Box 36"/>
            <p:cNvSpPr txBox="1">
              <a:spLocks noChangeArrowheads="1"/>
            </p:cNvSpPr>
            <p:nvPr/>
          </p:nvSpPr>
          <p:spPr bwMode="auto">
            <a:xfrm>
              <a:off x="111405284" y="112075134"/>
              <a:ext cx="59542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0" name="Text Box 37"/>
            <p:cNvSpPr txBox="1">
              <a:spLocks noChangeArrowheads="1"/>
            </p:cNvSpPr>
            <p:nvPr/>
          </p:nvSpPr>
          <p:spPr bwMode="auto">
            <a:xfrm>
              <a:off x="111966151" y="112072476"/>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+2</a:t>
              </a:r>
              <a:endParaRPr lang="en-US" altLang="en-US" dirty="0" smtClean="0">
                <a:solidFill>
                  <a:prstClr val="black"/>
                </a:solidFill>
                <a:latin typeface="Arial" pitchFamily="34" charset="0"/>
                <a:cs typeface="Arial" pitchFamily="34" charset="0"/>
              </a:endParaRPr>
            </a:p>
          </p:txBody>
        </p:sp>
        <p:sp>
          <p:nvSpPr>
            <p:cNvPr id="11" name="Text Box 38"/>
            <p:cNvSpPr txBox="1">
              <a:spLocks noChangeArrowheads="1"/>
            </p:cNvSpPr>
            <p:nvPr/>
          </p:nvSpPr>
          <p:spPr bwMode="auto">
            <a:xfrm>
              <a:off x="109177762" y="112069817"/>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a:t>
              </a:r>
              <a:endParaRPr lang="en-US" altLang="en-US" dirty="0" smtClean="0">
                <a:solidFill>
                  <a:prstClr val="black"/>
                </a:solidFill>
                <a:latin typeface="Arial" pitchFamily="34" charset="0"/>
                <a:cs typeface="Arial" pitchFamily="34" charset="0"/>
              </a:endParaRPr>
            </a:p>
          </p:txBody>
        </p:sp>
        <p:sp>
          <p:nvSpPr>
            <p:cNvPr id="12" name="Text Box 39"/>
            <p:cNvSpPr txBox="1">
              <a:spLocks noChangeArrowheads="1"/>
            </p:cNvSpPr>
            <p:nvPr/>
          </p:nvSpPr>
          <p:spPr bwMode="auto">
            <a:xfrm>
              <a:off x="108622211" y="112067159"/>
              <a:ext cx="552892"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000" dirty="0" smtClean="0">
                  <a:solidFill>
                    <a:srgbClr val="000000"/>
                  </a:solidFill>
                  <a:latin typeface="Arial Narrow" pitchFamily="34" charset="0"/>
                  <a:cs typeface="Arial" pitchFamily="34" charset="0"/>
                </a:rPr>
                <a:t>SD = -1.5</a:t>
              </a:r>
              <a:endParaRPr lang="en-US" altLang="en-US" dirty="0" smtClean="0">
                <a:solidFill>
                  <a:prstClr val="black"/>
                </a:solidFill>
                <a:latin typeface="Arial" pitchFamily="34" charset="0"/>
                <a:cs typeface="Arial" pitchFamily="34" charset="0"/>
              </a:endParaRPr>
            </a:p>
          </p:txBody>
        </p:sp>
        <p:sp>
          <p:nvSpPr>
            <p:cNvPr id="13" name="AutoShape 40"/>
            <p:cNvSpPr>
              <a:spLocks noChangeArrowheads="1"/>
            </p:cNvSpPr>
            <p:nvPr/>
          </p:nvSpPr>
          <p:spPr bwMode="auto">
            <a:xfrm>
              <a:off x="109419656" y="109409048"/>
              <a:ext cx="2328530" cy="1828800"/>
            </a:xfrm>
            <a:prstGeom prst="leftRightArrow">
              <a:avLst>
                <a:gd name="adj1" fmla="val 50000"/>
                <a:gd name="adj2" fmla="val 25465"/>
              </a:avLst>
            </a:prstGeom>
            <a:solidFill>
              <a:srgbClr val="00B05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4" name="Text Box 41"/>
            <p:cNvSpPr txBox="1">
              <a:spLocks noChangeArrowheads="1"/>
            </p:cNvSpPr>
            <p:nvPr/>
          </p:nvSpPr>
          <p:spPr bwMode="auto">
            <a:xfrm>
              <a:off x="109696102" y="110121428"/>
              <a:ext cx="1861426" cy="46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Effective Range (77.4%)</a:t>
              </a:r>
              <a:endParaRPr lang="en-US" altLang="en-US" dirty="0" smtClean="0">
                <a:solidFill>
                  <a:prstClr val="black"/>
                </a:solidFill>
                <a:latin typeface="Arial" pitchFamily="34" charset="0"/>
                <a:cs typeface="Arial" pitchFamily="34" charset="0"/>
              </a:endParaRPr>
            </a:p>
          </p:txBody>
        </p:sp>
        <p:grpSp>
          <p:nvGrpSpPr>
            <p:cNvPr id="15" name="Group 42"/>
            <p:cNvGrpSpPr>
              <a:grpSpLocks/>
            </p:cNvGrpSpPr>
            <p:nvPr/>
          </p:nvGrpSpPr>
          <p:grpSpPr bwMode="auto">
            <a:xfrm flipH="1">
              <a:off x="107067209" y="109409048"/>
              <a:ext cx="1895248" cy="1828800"/>
              <a:chOff x="115902864" y="108824232"/>
              <a:chExt cx="1895248" cy="1116419"/>
            </a:xfrm>
          </p:grpSpPr>
          <p:sp>
            <p:nvSpPr>
              <p:cNvPr id="26" name="AutoShape 43"/>
              <p:cNvSpPr>
                <a:spLocks noChangeArrowheads="1"/>
              </p:cNvSpPr>
              <p:nvPr/>
            </p:nvSpPr>
            <p:spPr bwMode="auto">
              <a:xfrm>
                <a:off x="115990577" y="108824232"/>
                <a:ext cx="1807535" cy="1116419"/>
              </a:xfrm>
              <a:prstGeom prst="rightArrow">
                <a:avLst>
                  <a:gd name="adj1" fmla="val 50000"/>
                  <a:gd name="adj2" fmla="val 40476"/>
                </a:avLst>
              </a:prstGeom>
              <a:solidFill>
                <a:srgbClr val="FF0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7" name="Text Box 44"/>
              <p:cNvSpPr txBox="1">
                <a:spLocks noChangeArrowheads="1"/>
              </p:cNvSpPr>
              <p:nvPr/>
            </p:nvSpPr>
            <p:spPr bwMode="auto">
              <a:xfrm>
                <a:off x="115902864" y="109129921"/>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FFFFFF"/>
                    </a:solidFill>
                    <a:latin typeface="Arial" pitchFamily="34" charset="0"/>
                    <a:cs typeface="Arial" pitchFamily="34" charset="0"/>
                  </a:rPr>
                  <a:t>Ineffective</a:t>
                </a:r>
                <a:br>
                  <a:rPr lang="en-US" altLang="en-US" sz="1200" b="1" dirty="0" smtClean="0">
                    <a:solidFill>
                      <a:srgbClr val="FFFFFF"/>
                    </a:solidFill>
                    <a:latin typeface="Arial" pitchFamily="34" charset="0"/>
                    <a:cs typeface="Arial" pitchFamily="34" charset="0"/>
                  </a:rPr>
                </a:br>
                <a:r>
                  <a:rPr lang="en-US" altLang="en-US" sz="1200" b="1" dirty="0" smtClean="0">
                    <a:solidFill>
                      <a:srgbClr val="FFFFFF"/>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grpSp>
          <p:nvGrpSpPr>
            <p:cNvPr id="16" name="Group 45"/>
            <p:cNvGrpSpPr>
              <a:grpSpLocks/>
            </p:cNvGrpSpPr>
            <p:nvPr/>
          </p:nvGrpSpPr>
          <p:grpSpPr bwMode="auto">
            <a:xfrm>
              <a:off x="111689709" y="109409048"/>
              <a:ext cx="1895248" cy="1828800"/>
              <a:chOff x="116017164" y="109244221"/>
              <a:chExt cx="1895248" cy="1116419"/>
            </a:xfrm>
          </p:grpSpPr>
          <p:sp>
            <p:nvSpPr>
              <p:cNvPr id="24" name="AutoShape 46"/>
              <p:cNvSpPr>
                <a:spLocks noChangeArrowheads="1"/>
              </p:cNvSpPr>
              <p:nvPr/>
            </p:nvSpPr>
            <p:spPr bwMode="auto">
              <a:xfrm>
                <a:off x="116104877" y="109244221"/>
                <a:ext cx="1807535" cy="1116419"/>
              </a:xfrm>
              <a:prstGeom prst="rightArrow">
                <a:avLst>
                  <a:gd name="adj1" fmla="val 50000"/>
                  <a:gd name="adj2" fmla="val 40476"/>
                </a:avLst>
              </a:prstGeom>
              <a:solidFill>
                <a:srgbClr val="FFC00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25" name="Text Box 47"/>
              <p:cNvSpPr txBox="1">
                <a:spLocks noChangeArrowheads="1"/>
              </p:cNvSpPr>
              <p:nvPr/>
            </p:nvSpPr>
            <p:spPr bwMode="auto">
              <a:xfrm>
                <a:off x="116017164" y="109549910"/>
                <a:ext cx="1786270" cy="5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Highly Effective</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Range (6.7%)</a:t>
                </a:r>
                <a:endParaRPr lang="en-US" altLang="en-US" dirty="0" smtClean="0">
                  <a:solidFill>
                    <a:prstClr val="black"/>
                  </a:solidFill>
                  <a:latin typeface="Arial" pitchFamily="34" charset="0"/>
                  <a:cs typeface="Arial" pitchFamily="34" charset="0"/>
                </a:endParaRPr>
              </a:p>
            </p:txBody>
          </p:sp>
        </p:grpSp>
        <p:sp>
          <p:nvSpPr>
            <p:cNvPr id="17" name="AutoShape 48"/>
            <p:cNvSpPr>
              <a:spLocks noChangeArrowheads="1"/>
            </p:cNvSpPr>
            <p:nvPr/>
          </p:nvSpPr>
          <p:spPr bwMode="auto">
            <a:xfrm>
              <a:off x="108949165" y="109409048"/>
              <a:ext cx="478465" cy="1828800"/>
            </a:xfrm>
            <a:prstGeom prst="leftRightArrow">
              <a:avLst>
                <a:gd name="adj1" fmla="val 50000"/>
                <a:gd name="adj2" fmla="val 20000"/>
              </a:avLst>
            </a:prstGeom>
            <a:solidFill>
              <a:srgbClr val="00B0F0"/>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4400"/>
              <a:endParaRPr lang="en-US" dirty="0">
                <a:solidFill>
                  <a:prstClr val="black"/>
                </a:solidFill>
              </a:endParaRPr>
            </a:p>
          </p:txBody>
        </p:sp>
        <p:sp>
          <p:nvSpPr>
            <p:cNvPr id="18" name="Text Box 49"/>
            <p:cNvSpPr txBox="1">
              <a:spLocks noChangeArrowheads="1"/>
            </p:cNvSpPr>
            <p:nvPr/>
          </p:nvSpPr>
          <p:spPr bwMode="auto">
            <a:xfrm rot="16200000">
              <a:off x="108550447" y="110070924"/>
              <a:ext cx="1297172" cy="520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smtClean="0">
                  <a:solidFill>
                    <a:srgbClr val="000000"/>
                  </a:solidFill>
                  <a:latin typeface="Arial" pitchFamily="34" charset="0"/>
                  <a:cs typeface="Arial" pitchFamily="34" charset="0"/>
                </a:rPr>
                <a:t>Developing</a:t>
              </a:r>
              <a:br>
                <a:rPr lang="en-US" altLang="en-US" sz="1200" b="1" dirty="0" smtClean="0">
                  <a:solidFill>
                    <a:srgbClr val="000000"/>
                  </a:solidFill>
                  <a:latin typeface="Arial" pitchFamily="34" charset="0"/>
                  <a:cs typeface="Arial" pitchFamily="34" charset="0"/>
                </a:rPr>
              </a:br>
              <a:r>
                <a:rPr lang="en-US" altLang="en-US" sz="1200" b="1" dirty="0" smtClean="0">
                  <a:solidFill>
                    <a:srgbClr val="000000"/>
                  </a:solidFill>
                  <a:latin typeface="Arial" pitchFamily="34" charset="0"/>
                  <a:cs typeface="Arial" pitchFamily="34" charset="0"/>
                </a:rPr>
                <a:t> Range (9.2%)</a:t>
              </a:r>
              <a:endParaRPr lang="en-US" altLang="en-US" dirty="0" smtClean="0">
                <a:solidFill>
                  <a:prstClr val="black"/>
                </a:solidFill>
                <a:latin typeface="Arial" pitchFamily="34" charset="0"/>
                <a:cs typeface="Arial" pitchFamily="34" charset="0"/>
              </a:endParaRPr>
            </a:p>
          </p:txBody>
        </p:sp>
        <p:sp>
          <p:nvSpPr>
            <p:cNvPr id="19" name="Text Box 50"/>
            <p:cNvSpPr txBox="1">
              <a:spLocks noChangeArrowheads="1"/>
            </p:cNvSpPr>
            <p:nvPr/>
          </p:nvSpPr>
          <p:spPr bwMode="auto">
            <a:xfrm>
              <a:off x="110118744" y="107141629"/>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mean</a:t>
              </a:r>
              <a:endParaRPr lang="en-US" altLang="en-US" dirty="0" smtClean="0">
                <a:solidFill>
                  <a:prstClr val="black"/>
                </a:solidFill>
                <a:latin typeface="Arial" pitchFamily="34" charset="0"/>
                <a:cs typeface="Arial" pitchFamily="34" charset="0"/>
              </a:endParaRPr>
            </a:p>
          </p:txBody>
        </p:sp>
        <p:sp>
          <p:nvSpPr>
            <p:cNvPr id="20" name="Text Box 51"/>
            <p:cNvSpPr txBox="1">
              <a:spLocks noChangeArrowheads="1"/>
            </p:cNvSpPr>
            <p:nvPr/>
          </p:nvSpPr>
          <p:spPr bwMode="auto">
            <a:xfrm>
              <a:off x="108712588"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6%</a:t>
              </a:r>
              <a:endParaRPr lang="en-US" altLang="en-US" dirty="0" smtClean="0">
                <a:solidFill>
                  <a:prstClr val="black"/>
                </a:solidFill>
                <a:latin typeface="Arial" pitchFamily="34" charset="0"/>
                <a:cs typeface="Arial" pitchFamily="34" charset="0"/>
              </a:endParaRPr>
            </a:p>
          </p:txBody>
        </p:sp>
        <p:sp>
          <p:nvSpPr>
            <p:cNvPr id="21" name="Text Box 52"/>
            <p:cNvSpPr txBox="1">
              <a:spLocks noChangeArrowheads="1"/>
            </p:cNvSpPr>
            <p:nvPr/>
          </p:nvSpPr>
          <p:spPr bwMode="auto">
            <a:xfrm>
              <a:off x="111524900"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94%</a:t>
              </a:r>
              <a:endParaRPr lang="en-US" altLang="en-US" dirty="0" smtClean="0">
                <a:solidFill>
                  <a:prstClr val="black"/>
                </a:solidFill>
                <a:latin typeface="Arial" pitchFamily="34" charset="0"/>
                <a:cs typeface="Arial" pitchFamily="34" charset="0"/>
              </a:endParaRPr>
            </a:p>
          </p:txBody>
        </p:sp>
        <p:sp>
          <p:nvSpPr>
            <p:cNvPr id="22" name="Text Box 53"/>
            <p:cNvSpPr txBox="1">
              <a:spLocks noChangeArrowheads="1"/>
            </p:cNvSpPr>
            <p:nvPr/>
          </p:nvSpPr>
          <p:spPr bwMode="auto">
            <a:xfrm>
              <a:off x="110118745"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50%</a:t>
              </a:r>
              <a:endParaRPr lang="en-US" altLang="en-US" dirty="0" smtClean="0">
                <a:solidFill>
                  <a:prstClr val="black"/>
                </a:solidFill>
                <a:latin typeface="Arial" pitchFamily="34" charset="0"/>
                <a:cs typeface="Arial" pitchFamily="34" charset="0"/>
              </a:endParaRPr>
            </a:p>
          </p:txBody>
        </p:sp>
        <p:sp>
          <p:nvSpPr>
            <p:cNvPr id="23" name="Text Box 54"/>
            <p:cNvSpPr txBox="1">
              <a:spLocks noChangeArrowheads="1"/>
            </p:cNvSpPr>
            <p:nvPr/>
          </p:nvSpPr>
          <p:spPr bwMode="auto">
            <a:xfrm>
              <a:off x="109180421" y="112298414"/>
              <a:ext cx="467831" cy="3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400" dirty="0" smtClean="0">
                  <a:solidFill>
                    <a:srgbClr val="000000"/>
                  </a:solidFill>
                  <a:latin typeface="Arial Narrow" pitchFamily="34" charset="0"/>
                  <a:cs typeface="Arial" pitchFamily="34" charset="0"/>
                </a:rPr>
                <a:t>16%</a:t>
              </a:r>
              <a:endParaRPr lang="en-US" altLang="en-US" dirty="0" smtClean="0">
                <a:solidFill>
                  <a:prstClr val="black"/>
                </a:solidFill>
                <a:latin typeface="Arial" pitchFamily="34" charset="0"/>
                <a:cs typeface="Arial" pitchFamily="34" charset="0"/>
              </a:endParaRPr>
            </a:p>
          </p:txBody>
        </p:sp>
      </p:grpSp>
      <p:sp>
        <p:nvSpPr>
          <p:cNvPr id="43" name="TextBox 42"/>
          <p:cNvSpPr txBox="1"/>
          <p:nvPr/>
        </p:nvSpPr>
        <p:spPr>
          <a:xfrm>
            <a:off x="-85304" y="2370186"/>
            <a:ext cx="2730555"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0 1 2 3 4 5 6 7 8 9 10 11 12</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4" name="TextBox 43"/>
          <p:cNvSpPr txBox="1"/>
          <p:nvPr/>
        </p:nvSpPr>
        <p:spPr>
          <a:xfrm>
            <a:off x="2554614" y="2370186"/>
            <a:ext cx="1062426"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13  14</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5" name="TextBox 44"/>
          <p:cNvSpPr txBox="1"/>
          <p:nvPr/>
        </p:nvSpPr>
        <p:spPr>
          <a:xfrm>
            <a:off x="3562015" y="2370186"/>
            <a:ext cx="3226064" cy="461665"/>
          </a:xfrm>
          <a:prstGeom prst="rect">
            <a:avLst/>
          </a:prstGeom>
          <a:solidFill>
            <a:srgbClr val="FFFF00"/>
          </a:solidFill>
        </p:spPr>
        <p:txBody>
          <a:bodyPr wrap="square" rtlCol="0">
            <a:spAutoFit/>
          </a:bodyPr>
          <a:lstStyle/>
          <a:p>
            <a:pPr algn="ctr" defTabSz="914400"/>
            <a:r>
              <a:rPr lang="en-US" sz="2400" spc="-150" dirty="0" smtClean="0">
                <a:solidFill>
                  <a:prstClr val="black"/>
                </a:solidFill>
                <a:latin typeface="Arial Narrow" panose="020B0606020202030204" pitchFamily="34" charset="0"/>
                <a:cs typeface="Arial" panose="020B0604020202020204" pitchFamily="34" charset="0"/>
              </a:rPr>
              <a:t>15                  16                17</a:t>
            </a:r>
            <a:endParaRPr lang="en-US" sz="2400" spc="-150" dirty="0">
              <a:solidFill>
                <a:prstClr val="black"/>
              </a:solidFill>
              <a:latin typeface="Arial Narrow" panose="020B0606020202030204" pitchFamily="34" charset="0"/>
              <a:cs typeface="Arial" panose="020B0604020202020204" pitchFamily="34" charset="0"/>
            </a:endParaRPr>
          </a:p>
        </p:txBody>
      </p:sp>
      <p:sp>
        <p:nvSpPr>
          <p:cNvPr id="46" name="TextBox 45"/>
          <p:cNvSpPr txBox="1"/>
          <p:nvPr/>
        </p:nvSpPr>
        <p:spPr>
          <a:xfrm>
            <a:off x="6772697" y="2370186"/>
            <a:ext cx="2509080" cy="461665"/>
          </a:xfrm>
          <a:prstGeom prst="rect">
            <a:avLst/>
          </a:prstGeom>
          <a:solidFill>
            <a:srgbClr val="FFFF00"/>
          </a:solidFill>
        </p:spPr>
        <p:txBody>
          <a:bodyPr wrap="square" rtlCol="0">
            <a:spAutoFit/>
          </a:bodyPr>
          <a:lstStyle/>
          <a:p>
            <a:pPr algn="ctr" defTabSz="914400"/>
            <a:r>
              <a:rPr lang="en-US" sz="2400" dirty="0" smtClean="0">
                <a:solidFill>
                  <a:prstClr val="black"/>
                </a:solidFill>
                <a:latin typeface="Arial" panose="020B0604020202020204" pitchFamily="34" charset="0"/>
                <a:cs typeface="Arial" panose="020B0604020202020204" pitchFamily="34" charset="0"/>
              </a:rPr>
              <a:t>18     19     20</a:t>
            </a:r>
            <a:endParaRPr lang="en-US" sz="2400" dirty="0">
              <a:solidFill>
                <a:prstClr val="black"/>
              </a:solidFill>
              <a:latin typeface="Arial" panose="020B0604020202020204" pitchFamily="34" charset="0"/>
              <a:cs typeface="Arial" panose="020B0604020202020204" pitchFamily="34" charset="0"/>
            </a:endParaRPr>
          </a:p>
        </p:txBody>
      </p:sp>
      <p:sp>
        <p:nvSpPr>
          <p:cNvPr id="63" name="Rectangle 62"/>
          <p:cNvSpPr/>
          <p:nvPr/>
        </p:nvSpPr>
        <p:spPr>
          <a:xfrm>
            <a:off x="-510135" y="-1066800"/>
            <a:ext cx="10744200" cy="2509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2" name="Title 1"/>
          <p:cNvSpPr txBox="1">
            <a:spLocks/>
          </p:cNvSpPr>
          <p:nvPr/>
        </p:nvSpPr>
        <p:spPr bwMode="auto">
          <a:xfrm>
            <a:off x="197088" y="-79174"/>
            <a:ext cx="8733156" cy="134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r>
              <a:rPr lang="en-US" sz="4000" kern="0" dirty="0" smtClean="0">
                <a:solidFill>
                  <a:schemeClr val="tx1"/>
                </a:solidFill>
                <a:latin typeface="Arial" panose="020B0604020202020204" pitchFamily="34" charset="0"/>
                <a:cs typeface="Arial" panose="020B0604020202020204" pitchFamily="34" charset="0"/>
              </a:rPr>
              <a:t>Assigning Points to HEDI Labels</a:t>
            </a:r>
          </a:p>
          <a:p>
            <a:pPr algn="ctr" defTabSz="914400"/>
            <a:r>
              <a:rPr lang="en-US" sz="4000" kern="0" dirty="0" smtClean="0">
                <a:solidFill>
                  <a:schemeClr val="tx1"/>
                </a:solidFill>
                <a:latin typeface="Arial" panose="020B0604020202020204" pitchFamily="34" charset="0"/>
                <a:cs typeface="Arial" panose="020B0604020202020204" pitchFamily="34" charset="0"/>
              </a:rPr>
              <a:t>Future Distribution</a:t>
            </a:r>
            <a:endParaRPr lang="en-US" sz="40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8058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12018" y="93186"/>
            <a:ext cx="8161966" cy="84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ts val="3600"/>
              </a:lnSpc>
              <a:spcBef>
                <a:spcPct val="0"/>
              </a:spcBef>
              <a:spcAft>
                <a:spcPct val="0"/>
              </a:spcAft>
              <a:defRPr sz="3200" b="1">
                <a:solidFill>
                  <a:srgbClr val="22315E"/>
                </a:solidFill>
                <a:latin typeface="+mn-lt"/>
                <a:ea typeface="Verdana" panose="020B0604030504040204" pitchFamily="34" charset="0"/>
                <a:cs typeface="Verdana" panose="020B0604030504040204" pitchFamily="34" charset="0"/>
              </a:defRPr>
            </a:lvl1pPr>
            <a:lvl2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2pPr>
            <a:lvl3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3pPr>
            <a:lvl4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4pPr>
            <a:lvl5pPr algn="ctr" rtl="0" eaLnBrk="0" fontAlgn="base" hangingPunct="0">
              <a:lnSpc>
                <a:spcPts val="3600"/>
              </a:lnSpc>
              <a:spcBef>
                <a:spcPct val="0"/>
              </a:spcBef>
              <a:spcAft>
                <a:spcPct val="0"/>
              </a:spcAft>
              <a:defRPr sz="3200" b="1">
                <a:solidFill>
                  <a:schemeClr val="bg1"/>
                </a:solidFill>
                <a:latin typeface="Arial" charset="0"/>
                <a:ea typeface="Verdana" pitchFamily="34" charset="0"/>
                <a:cs typeface="Verdana"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a:lstStyle>
          <a:p>
            <a:pPr algn="ctr" defTabSz="914400">
              <a:defRPr/>
            </a:pPr>
            <a:r>
              <a:rPr lang="en-US" sz="3600" kern="0" dirty="0" smtClean="0">
                <a:solidFill>
                  <a:schemeClr val="tx1"/>
                </a:solidFill>
                <a:latin typeface="Arial"/>
              </a:rPr>
              <a:t>§3012-c to </a:t>
            </a:r>
            <a:r>
              <a:rPr lang="en-US" sz="3600" kern="0" dirty="0">
                <a:solidFill>
                  <a:schemeClr val="tx1"/>
                </a:solidFill>
                <a:latin typeface="Arial"/>
              </a:rPr>
              <a:t>§ </a:t>
            </a:r>
            <a:r>
              <a:rPr lang="en-US" sz="3600" kern="0" dirty="0" smtClean="0">
                <a:solidFill>
                  <a:schemeClr val="tx1"/>
                </a:solidFill>
                <a:latin typeface="Arial"/>
              </a:rPr>
              <a:t>3012-d </a:t>
            </a:r>
            <a:r>
              <a:rPr lang="en-US" sz="3600" kern="0" dirty="0">
                <a:solidFill>
                  <a:schemeClr val="tx1"/>
                </a:solidFill>
                <a:latin typeface="Arial"/>
              </a:rPr>
              <a:t>S</a:t>
            </a:r>
            <a:r>
              <a:rPr lang="en-US" sz="3600" kern="0" dirty="0" smtClean="0">
                <a:solidFill>
                  <a:schemeClr val="tx1"/>
                </a:solidFill>
                <a:latin typeface="Arial"/>
              </a:rPr>
              <a:t>coring </a:t>
            </a:r>
            <a:r>
              <a:rPr lang="en-US" sz="3600" kern="0" dirty="0">
                <a:solidFill>
                  <a:schemeClr val="tx1"/>
                </a:solidFill>
                <a:latin typeface="Arial"/>
              </a:rPr>
              <a:t>B</a:t>
            </a:r>
            <a:r>
              <a:rPr lang="en-US" sz="3600" kern="0" dirty="0" smtClean="0">
                <a:solidFill>
                  <a:schemeClr val="tx1"/>
                </a:solidFill>
                <a:latin typeface="Arial"/>
              </a:rPr>
              <a:t>ands</a:t>
            </a:r>
            <a:endParaRPr lang="en-US" sz="3600" kern="0" dirty="0">
              <a:solidFill>
                <a:schemeClr val="tx1"/>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46835887"/>
              </p:ext>
            </p:extLst>
          </p:nvPr>
        </p:nvGraphicFramePr>
        <p:xfrm>
          <a:off x="4234524" y="1219200"/>
          <a:ext cx="4071276" cy="5346505"/>
        </p:xfrm>
        <a:graphic>
          <a:graphicData uri="http://schemas.openxmlformats.org/drawingml/2006/table">
            <a:tbl>
              <a:tblPr/>
              <a:tblGrid>
                <a:gridCol w="838718"/>
                <a:gridCol w="716404"/>
                <a:gridCol w="838718"/>
                <a:gridCol w="838718"/>
                <a:gridCol w="838718"/>
              </a:tblGrid>
              <a:tr h="2571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n-US" sz="1100" b="1" i="0" u="none" strike="noStrike" baseline="30000" dirty="0">
                        <a:solidFill>
                          <a:srgbClr val="000000"/>
                        </a:solidFill>
                        <a:latin typeface="+mn-lt"/>
                      </a:endParaRPr>
                    </a:p>
                  </a:txBody>
                  <a:tcPr marL="8816" marR="8816" marT="88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smtClean="0">
                          <a:solidFill>
                            <a:srgbClr val="000000"/>
                          </a:solidFill>
                          <a:latin typeface="+mn-lt"/>
                        </a:rPr>
                        <a:t>3012-c Bands</a:t>
                      </a:r>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fontAlgn="b"/>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smtClean="0">
                          <a:solidFill>
                            <a:srgbClr val="000000"/>
                          </a:solidFill>
                          <a:latin typeface="+mn-lt"/>
                        </a:rPr>
                        <a:t>3012-d Bands</a:t>
                      </a:r>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fontAlgn="b"/>
                      <a:endParaRPr lang="en-US" sz="1100" b="1" i="0" u="none" strike="noStrike" dirty="0">
                        <a:solidFill>
                          <a:srgbClr val="000000"/>
                        </a:solidFill>
                        <a:latin typeface="+mn-lt"/>
                      </a:endParaRP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71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HEDI </a:t>
                      </a:r>
                      <a:r>
                        <a:rPr lang="en-US" sz="1100" b="1" i="0" u="none" strike="noStrike" dirty="0" smtClean="0">
                          <a:solidFill>
                            <a:srgbClr val="000000"/>
                          </a:solidFill>
                          <a:latin typeface="+mn-lt"/>
                        </a:rPr>
                        <a:t>Points</a:t>
                      </a:r>
                      <a:endParaRPr lang="en-US" sz="1100" b="1" i="0" u="none" strike="noStrike" baseline="30000" dirty="0">
                        <a:solidFill>
                          <a:srgbClr val="000000"/>
                        </a:solidFill>
                        <a:latin typeface="+mn-lt"/>
                      </a:endParaRPr>
                    </a:p>
                  </a:txBody>
                  <a:tcPr marL="8816" marR="8816" marT="88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Min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Max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Min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1" i="0" u="none" strike="noStrike" dirty="0">
                          <a:solidFill>
                            <a:srgbClr val="000000"/>
                          </a:solidFill>
                          <a:latin typeface="+mn-lt"/>
                        </a:rPr>
                        <a:t>Max MGP</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a:t>
                      </a:r>
                      <a:r>
                        <a:rPr lang="en-US" sz="1200" b="0" i="0" u="none" strike="noStrike" dirty="0">
                          <a:solidFill>
                            <a:schemeClr val="tx1"/>
                          </a:solidFill>
                          <a:effectLst/>
                          <a:latin typeface="+mn-lt"/>
                        </a:rPr>
                        <a:t>5</a:t>
                      </a:r>
                      <a:endParaRPr lang="en-US" sz="1200" b="0" i="0" u="none" strike="noStrike" dirty="0" smtClean="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200" b="0" i="0" u="none" strike="noStrike" kern="1200" dirty="0" smtClean="0">
                          <a:solidFill>
                            <a:schemeClr val="tx1"/>
                          </a:solidFill>
                          <a:effectLst/>
                          <a:latin typeface="+mn-lt"/>
                          <a:ea typeface="+mn-ea"/>
                          <a:cs typeface="+mn-cs"/>
                        </a:rPr>
                        <a:t>26</a:t>
                      </a:r>
                      <a:endParaRPr lang="en-US" sz="1200" b="0" i="0" u="none" strike="noStrike" kern="1200" dirty="0">
                        <a:solidFill>
                          <a:schemeClr val="tx1"/>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200" b="0" i="0" u="none" strike="noStrike" kern="1200" dirty="0" smtClean="0">
                          <a:solidFill>
                            <a:schemeClr val="tx1"/>
                          </a:solidFill>
                          <a:effectLst/>
                          <a:latin typeface="+mn-lt"/>
                          <a:ea typeface="+mn-ea"/>
                          <a:cs typeface="+mn-cs"/>
                        </a:rPr>
                        <a:t>26</a:t>
                      </a:r>
                      <a:endParaRPr lang="en-US" sz="1200" b="0" i="0" u="none" strike="noStrike" kern="1200" dirty="0">
                        <a:solidFill>
                          <a:schemeClr val="tx1"/>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34</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28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36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60</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49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55</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61</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56</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68</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r>
              <a:tr h="2295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69</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72</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r>
              <a:tr h="24103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a:solidFill>
                            <a:srgbClr val="000000"/>
                          </a:solidFill>
                          <a:effectLst/>
                          <a:latin typeface="+mn-lt"/>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73</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200" b="0" i="0" u="none" strike="noStrike" dirty="0" smtClean="0">
                          <a:solidFill>
                            <a:schemeClr val="tx1"/>
                          </a:solidFill>
                          <a:effectLst/>
                          <a:latin typeface="+mn-lt"/>
                        </a:rPr>
                        <a:t>97</a:t>
                      </a:r>
                      <a:endParaRPr lang="en-US" sz="1200" b="0" i="0" u="none" strike="noStrike" dirty="0">
                        <a:solidFill>
                          <a:schemeClr val="tx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13473708"/>
              </p:ext>
            </p:extLst>
          </p:nvPr>
        </p:nvGraphicFramePr>
        <p:xfrm>
          <a:off x="609600" y="1447800"/>
          <a:ext cx="3200400" cy="2518835"/>
        </p:xfrm>
        <a:graphic>
          <a:graphicData uri="http://schemas.openxmlformats.org/drawingml/2006/table">
            <a:tbl>
              <a:tblPr firstRow="1" bandRow="1"/>
              <a:tblGrid>
                <a:gridCol w="1066800"/>
                <a:gridCol w="2133600"/>
              </a:tblGrid>
              <a:tr h="50376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KEY</a:t>
                      </a:r>
                    </a:p>
                  </a:txBody>
                  <a:tcPr anchor="ctr" horzOverflow="overflow">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Description</a:t>
                      </a:r>
                    </a:p>
                  </a:txBody>
                  <a:tcPr anchor="ctr" horzOverflow="overflow">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Ineffective</a:t>
                      </a:r>
                    </a:p>
                  </a:txBody>
                  <a:tcPr anchor="ctr" horzOverflow="overflow">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5B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Well-below state average for similar students</a:t>
                      </a:r>
                    </a:p>
                  </a:txBody>
                  <a:tcPr anchor="ctr" horzOverflow="overflow">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CD5B4"/>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Developing</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2D69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Below state average for similar students</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2D69A"/>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Effective</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5B3D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Results meet state average for similar students</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5B3D7"/>
                    </a:solidFill>
                  </a:tcPr>
                </a:tc>
              </a:tr>
              <a:tr h="5037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mn-lt"/>
                          <a:ea typeface="ＭＳ Ｐゴシック" pitchFamily="34" charset="-128"/>
                          <a:cs typeface="Arial" pitchFamily="34" charset="0"/>
                        </a:rPr>
                        <a:t>Highly Effective</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2A1C7"/>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34" charset="-128"/>
                          <a:cs typeface="Arial" pitchFamily="34" charset="0"/>
                        </a:rPr>
                        <a:t>Well-above state average for similar students</a:t>
                      </a:r>
                    </a:p>
                  </a:txBody>
                  <a:tcPr anchor="ctr" horzOverflow="overflow">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B2A1C7"/>
                    </a:solidFill>
                  </a:tcPr>
                </a:tc>
              </a:tr>
            </a:tbl>
          </a:graphicData>
        </a:graphic>
      </p:graphicFrame>
      <p:sp>
        <p:nvSpPr>
          <p:cNvPr id="7" name="TextBox 6"/>
          <p:cNvSpPr txBox="1"/>
          <p:nvPr/>
        </p:nvSpPr>
        <p:spPr>
          <a:xfrm>
            <a:off x="685800" y="5181600"/>
            <a:ext cx="3124200" cy="1200329"/>
          </a:xfrm>
          <a:prstGeom prst="rect">
            <a:avLst/>
          </a:prstGeom>
          <a:noFill/>
        </p:spPr>
        <p:txBody>
          <a:bodyPr wrap="square" rtlCol="0">
            <a:spAutoFit/>
          </a:bodyPr>
          <a:lstStyle/>
          <a:p>
            <a:pPr defTabSz="914400" eaLnBrk="0" fontAlgn="base" hangingPunct="0">
              <a:spcBef>
                <a:spcPct val="0"/>
              </a:spcBef>
              <a:spcAft>
                <a:spcPct val="0"/>
              </a:spcAft>
            </a:pPr>
            <a:r>
              <a:rPr lang="en-US" sz="1200" dirty="0">
                <a:solidFill>
                  <a:srgbClr val="000000"/>
                </a:solidFill>
                <a:latin typeface="Arial" charset="0"/>
              </a:rPr>
              <a:t>*For illustrative purposes only. 3012-d scoring bands were not in place for most teachers during 2014-15. The minimum and maximum MGPs associated with each point range may change in future years based on the MGPs of teachers statewide.</a:t>
            </a:r>
          </a:p>
        </p:txBody>
      </p:sp>
    </p:spTree>
    <p:extLst>
      <p:ext uri="{BB962C8B-B14F-4D97-AF65-F5344CB8AC3E}">
        <p14:creationId xmlns:p14="http://schemas.microsoft.com/office/powerpoint/2010/main" val="3472873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Three-Minute Pause</a:t>
            </a:r>
            <a:endParaRPr lang="en-US" dirty="0"/>
          </a:p>
        </p:txBody>
      </p:sp>
      <p:pic>
        <p:nvPicPr>
          <p:cNvPr id="2052" name="Picture 4" descr="https://upload.wikimedia.org/wikipedia/commons/5/57/Pause_icon_stat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143" y="1654380"/>
            <a:ext cx="3715781" cy="371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50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Year at a Glance</a:t>
            </a:r>
            <a:endParaRPr lang="en-US" dirty="0"/>
          </a:p>
        </p:txBody>
      </p:sp>
    </p:spTree>
    <p:extLst>
      <p:ext uri="{BB962C8B-B14F-4D97-AF65-F5344CB8AC3E}">
        <p14:creationId xmlns:p14="http://schemas.microsoft.com/office/powerpoint/2010/main" val="2293380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at a Glance (§3012-c)</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a:t>
            </a:r>
            <a:r>
              <a:rPr lang="en-US" dirty="0" smtClean="0"/>
              <a:t>1 </a:t>
            </a:r>
            <a:r>
              <a:rPr lang="en-US" dirty="0"/>
              <a:t>and 2</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008917" y="2374448"/>
            <a:ext cx="3040083" cy="3951288"/>
          </a:xfrm>
        </p:spPr>
        <p:txBody>
          <a:bodyPr>
            <a:noAutofit/>
          </a:bodyPr>
          <a:lstStyle/>
          <a:p>
            <a:r>
              <a:rPr lang="en-US" dirty="0"/>
              <a:t>Evidence from the year </a:t>
            </a:r>
            <a:r>
              <a:rPr lang="en-US" dirty="0" smtClean="0"/>
              <a:t>collected</a:t>
            </a:r>
          </a:p>
          <a:p>
            <a:r>
              <a:rPr lang="en-US" dirty="0"/>
              <a:t>Standards </a:t>
            </a:r>
            <a:r>
              <a:rPr lang="en-US" dirty="0" smtClean="0"/>
              <a:t>6 </a:t>
            </a:r>
            <a:r>
              <a:rPr lang="en-US" dirty="0"/>
              <a:t>and 7</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096578" y="2374448"/>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Tree>
    <p:extLst>
      <p:ext uri="{BB962C8B-B14F-4D97-AF65-F5344CB8AC3E}">
        <p14:creationId xmlns:p14="http://schemas.microsoft.com/office/powerpoint/2010/main" val="170799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at a Glance (§3012-d)</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a:t>
            </a:r>
            <a:r>
              <a:rPr lang="en-US" dirty="0" smtClean="0"/>
              <a:t>1 </a:t>
            </a:r>
            <a:r>
              <a:rPr lang="en-US" dirty="0"/>
              <a:t>and 2</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008917" y="2374448"/>
            <a:ext cx="3040083" cy="3951288"/>
          </a:xfrm>
        </p:spPr>
        <p:txBody>
          <a:bodyPr>
            <a:noAutofit/>
          </a:bodyPr>
          <a:lstStyle/>
          <a:p>
            <a:r>
              <a:rPr lang="en-US" dirty="0"/>
              <a:t>Evidence from the year </a:t>
            </a:r>
            <a:r>
              <a:rPr lang="en-US" dirty="0" smtClean="0"/>
              <a:t>collected</a:t>
            </a:r>
          </a:p>
          <a:p>
            <a:r>
              <a:rPr lang="en-US" dirty="0"/>
              <a:t>Standards </a:t>
            </a:r>
            <a:r>
              <a:rPr lang="en-US" dirty="0" smtClean="0"/>
              <a:t>6 </a:t>
            </a:r>
            <a:r>
              <a:rPr lang="en-US" dirty="0"/>
              <a:t>and 7</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096578" y="2374448"/>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7873340" y="4750131"/>
            <a:ext cx="1116084" cy="60564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096578" y="2262343"/>
            <a:ext cx="2814452" cy="137647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9548" y="2990654"/>
            <a:ext cx="2814452" cy="75751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52400" y="3309304"/>
            <a:ext cx="2814452" cy="96383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00098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Messaging APPR</a:t>
            </a:r>
            <a:endParaRPr lang="en-US" dirty="0"/>
          </a:p>
        </p:txBody>
      </p:sp>
    </p:spTree>
    <p:extLst>
      <p:ext uri="{BB962C8B-B14F-4D97-AF65-F5344CB8AC3E}">
        <p14:creationId xmlns:p14="http://schemas.microsoft.com/office/powerpoint/2010/main" val="541078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5" y="855220"/>
            <a:ext cx="38100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rot="5400000">
            <a:off x="3880246" y="2199913"/>
            <a:ext cx="4821381" cy="321227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93854" y="1578035"/>
            <a:ext cx="3794166" cy="4456029"/>
          </a:xfrm>
        </p:spPr>
        <p:txBody>
          <a:bodyPr/>
          <a:lstStyle/>
          <a:p>
            <a:r>
              <a:rPr lang="en-US" dirty="0" smtClean="0"/>
              <a:t>Evaluation has to be about “Getting Better”</a:t>
            </a:r>
            <a:endParaRPr lang="en-US" dirty="0"/>
          </a:p>
        </p:txBody>
      </p:sp>
    </p:spTree>
    <p:extLst>
      <p:ext uri="{BB962C8B-B14F-4D97-AF65-F5344CB8AC3E}">
        <p14:creationId xmlns:p14="http://schemas.microsoft.com/office/powerpoint/2010/main" val="3721415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913"/>
            <a:ext cx="8229600" cy="1143000"/>
          </a:xfrm>
        </p:spPr>
        <p:txBody>
          <a:bodyPr/>
          <a:lstStyle/>
          <a:p>
            <a:r>
              <a:rPr lang="en-US" dirty="0" smtClean="0"/>
              <a:t>3x3 Messaging Example</a:t>
            </a:r>
            <a:endParaRPr lang="en-US" dirty="0"/>
          </a:p>
        </p:txBody>
      </p:sp>
      <p:sp>
        <p:nvSpPr>
          <p:cNvPr id="3" name="Content Placeholder 2"/>
          <p:cNvSpPr>
            <a:spLocks noGrp="1"/>
          </p:cNvSpPr>
          <p:nvPr>
            <p:ph idx="1"/>
          </p:nvPr>
        </p:nvSpPr>
        <p:spPr/>
        <p:txBody>
          <a:bodyPr>
            <a:normAutofit/>
          </a:bodyPr>
          <a:lstStyle/>
          <a:p>
            <a:pPr marL="0" indent="0">
              <a:buNone/>
            </a:pPr>
            <a:r>
              <a:rPr lang="en-US" b="1" dirty="0"/>
              <a:t>In a situation such as bullying or </a:t>
            </a:r>
            <a:r>
              <a:rPr lang="en-US" b="1" dirty="0" smtClean="0"/>
              <a:t>hazing:</a:t>
            </a:r>
            <a:endParaRPr lang="en-US" dirty="0" smtClean="0"/>
          </a:p>
          <a:p>
            <a:pPr marL="514350" indent="-514350">
              <a:buFont typeface="+mj-lt"/>
              <a:buAutoNum type="arabicPeriod"/>
            </a:pPr>
            <a:r>
              <a:rPr lang="en-US" dirty="0" smtClean="0"/>
              <a:t>Nothing </a:t>
            </a:r>
            <a:r>
              <a:rPr lang="en-US" dirty="0"/>
              <a:t>is more important to us than our student’s safety and </a:t>
            </a:r>
            <a:r>
              <a:rPr lang="en-US" dirty="0" smtClean="0"/>
              <a:t>well-being.</a:t>
            </a:r>
          </a:p>
          <a:p>
            <a:pPr marL="514350" indent="-514350">
              <a:buFont typeface="+mj-lt"/>
              <a:buAutoNum type="arabicPeriod"/>
            </a:pPr>
            <a:r>
              <a:rPr lang="en-US" dirty="0" smtClean="0"/>
              <a:t>We </a:t>
            </a:r>
            <a:r>
              <a:rPr lang="en-US" dirty="0"/>
              <a:t>have policies and procedures to ensure an environment of </a:t>
            </a:r>
            <a:r>
              <a:rPr lang="en-US" dirty="0" smtClean="0"/>
              <a:t>respect.</a:t>
            </a:r>
          </a:p>
          <a:p>
            <a:pPr marL="514350" indent="-514350">
              <a:buFont typeface="+mj-lt"/>
              <a:buAutoNum type="arabicPeriod"/>
            </a:pPr>
            <a:r>
              <a:rPr lang="en-US" dirty="0" smtClean="0"/>
              <a:t>We </a:t>
            </a:r>
            <a:r>
              <a:rPr lang="en-US" dirty="0"/>
              <a:t>respond promptly to any and all concerns raised by students and adults.</a:t>
            </a:r>
          </a:p>
          <a:p>
            <a:endParaRPr lang="en-US" dirty="0"/>
          </a:p>
          <a:p>
            <a:pPr marL="0" indent="0">
              <a:buNone/>
            </a:pPr>
            <a:endParaRPr lang="en-US" dirty="0"/>
          </a:p>
        </p:txBody>
      </p:sp>
    </p:spTree>
    <p:extLst>
      <p:ext uri="{BB962C8B-B14F-4D97-AF65-F5344CB8AC3E}">
        <p14:creationId xmlns:p14="http://schemas.microsoft.com/office/powerpoint/2010/main" val="298026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90915"/>
            <a:ext cx="8229600" cy="4745511"/>
          </a:xfrm>
        </p:spPr>
        <p:txBody>
          <a:bodyPr>
            <a:normAutofit lnSpcReduction="10000"/>
          </a:bodyPr>
          <a:lstStyle/>
          <a:p>
            <a:r>
              <a:rPr lang="en-US" dirty="0" smtClean="0"/>
              <a:t>3012-d Review (as promised in our waiver applications)</a:t>
            </a:r>
          </a:p>
          <a:p>
            <a:r>
              <a:rPr lang="en-US" dirty="0" smtClean="0"/>
              <a:t>Mini-Lesson: Teacher and Principal scores from SED</a:t>
            </a:r>
          </a:p>
          <a:p>
            <a:r>
              <a:rPr lang="en-US" dirty="0" smtClean="0"/>
              <a:t>Messaging APPR</a:t>
            </a:r>
          </a:p>
          <a:p>
            <a:r>
              <a:rPr lang="en-US" dirty="0" smtClean="0"/>
              <a:t>Our Learning (article choice)</a:t>
            </a:r>
          </a:p>
          <a:p>
            <a:r>
              <a:rPr lang="en-US" dirty="0" smtClean="0"/>
              <a:t>Important and Observable</a:t>
            </a:r>
          </a:p>
          <a:p>
            <a:r>
              <a:rPr lang="en-US" dirty="0" smtClean="0"/>
              <a:t>Evidence Collection &amp; Scoring (with feedback)</a:t>
            </a:r>
          </a:p>
          <a:p>
            <a:endParaRPr lang="en-US" dirty="0" smtClean="0"/>
          </a:p>
        </p:txBody>
      </p:sp>
    </p:spTree>
    <p:extLst>
      <p:ext uri="{BB962C8B-B14F-4D97-AF65-F5344CB8AC3E}">
        <p14:creationId xmlns:p14="http://schemas.microsoft.com/office/powerpoint/2010/main" val="29340070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p:txBody>
          <a:bodyPr/>
          <a:lstStyle/>
          <a:p>
            <a:r>
              <a:rPr lang="en-US" dirty="0"/>
              <a:t>It’s what we always </a:t>
            </a:r>
            <a:r>
              <a:rPr lang="en-US" dirty="0" smtClean="0"/>
              <a:t>say; you </a:t>
            </a:r>
            <a:r>
              <a:rPr lang="en-US" dirty="0"/>
              <a:t>always say it no matter what.</a:t>
            </a:r>
          </a:p>
          <a:p>
            <a:r>
              <a:rPr lang="en-US" dirty="0" smtClean="0"/>
              <a:t>Using </a:t>
            </a:r>
            <a:r>
              <a:rPr lang="en-US" dirty="0"/>
              <a:t>messaging is not </a:t>
            </a:r>
            <a:r>
              <a:rPr lang="en-US" dirty="0" smtClean="0"/>
              <a:t>natural.</a:t>
            </a:r>
          </a:p>
          <a:p>
            <a:r>
              <a:rPr lang="en-US" dirty="0" smtClean="0"/>
              <a:t>You </a:t>
            </a:r>
            <a:r>
              <a:rPr lang="en-US" dirty="0"/>
              <a:t>can use it to manage </a:t>
            </a:r>
            <a:r>
              <a:rPr lang="en-US" dirty="0" smtClean="0"/>
              <a:t>any important or challenging conversation.</a:t>
            </a:r>
            <a:endParaRPr lang="en-US" dirty="0"/>
          </a:p>
        </p:txBody>
      </p:sp>
    </p:spTree>
    <p:extLst>
      <p:ext uri="{BB962C8B-B14F-4D97-AF65-F5344CB8AC3E}">
        <p14:creationId xmlns:p14="http://schemas.microsoft.com/office/powerpoint/2010/main" val="3274695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the messaging to work, the message must be:</a:t>
            </a:r>
          </a:p>
          <a:p>
            <a:pPr marL="914400" indent="-450850"/>
            <a:r>
              <a:rPr lang="en-US" dirty="0" smtClean="0"/>
              <a:t>Written</a:t>
            </a:r>
          </a:p>
          <a:p>
            <a:pPr marL="914400" indent="-450850"/>
            <a:r>
              <a:rPr lang="en-US" dirty="0" smtClean="0"/>
              <a:t>Honed</a:t>
            </a:r>
          </a:p>
          <a:p>
            <a:pPr marL="914400" indent="-450850"/>
            <a:r>
              <a:rPr lang="en-US" dirty="0" smtClean="0"/>
              <a:t>Vetted</a:t>
            </a:r>
          </a:p>
          <a:p>
            <a:pPr marL="914400" indent="-450850"/>
            <a:r>
              <a:rPr lang="en-US" dirty="0" smtClean="0"/>
              <a:t>Learned</a:t>
            </a:r>
          </a:p>
          <a:p>
            <a:pPr marL="914400" indent="-450850"/>
            <a:r>
              <a:rPr lang="en-US" dirty="0" smtClean="0"/>
              <a:t>Practiced</a:t>
            </a:r>
            <a:endParaRPr lang="en-US" dirty="0"/>
          </a:p>
        </p:txBody>
      </p:sp>
    </p:spTree>
    <p:extLst>
      <p:ext uri="{BB962C8B-B14F-4D97-AF65-F5344CB8AC3E}">
        <p14:creationId xmlns:p14="http://schemas.microsoft.com/office/powerpoint/2010/main" val="2180777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a:t>
            </a:r>
            <a:endParaRPr lang="en-US" dirty="0"/>
          </a:p>
        </p:txBody>
      </p:sp>
      <p:sp>
        <p:nvSpPr>
          <p:cNvPr id="3" name="Content Placeholder 2"/>
          <p:cNvSpPr>
            <a:spLocks noGrp="1"/>
          </p:cNvSpPr>
          <p:nvPr>
            <p:ph idx="1"/>
          </p:nvPr>
        </p:nvSpPr>
        <p:spPr/>
        <p:txBody>
          <a:bodyPr>
            <a:normAutofit/>
          </a:bodyPr>
          <a:lstStyle/>
          <a:p>
            <a:pPr marL="0" indent="0">
              <a:buNone/>
            </a:pPr>
            <a:r>
              <a:rPr lang="en-US" dirty="0"/>
              <a:t>Messaging follows a 3x3 </a:t>
            </a:r>
            <a:r>
              <a:rPr lang="en-US" dirty="0" smtClean="0"/>
              <a:t>form:</a:t>
            </a:r>
          </a:p>
          <a:p>
            <a:r>
              <a:rPr lang="en-US" dirty="0" smtClean="0"/>
              <a:t>Three </a:t>
            </a:r>
            <a:r>
              <a:rPr lang="en-US" dirty="0"/>
              <a:t>(exactly) messages (assertions, lofty claims, or </a:t>
            </a:r>
            <a:r>
              <a:rPr lang="en-US" dirty="0" smtClean="0"/>
              <a:t>even statements </a:t>
            </a:r>
            <a:r>
              <a:rPr lang="en-US" dirty="0"/>
              <a:t>of </a:t>
            </a:r>
            <a:r>
              <a:rPr lang="en-US" dirty="0" smtClean="0"/>
              <a:t>values)</a:t>
            </a:r>
          </a:p>
          <a:p>
            <a:r>
              <a:rPr lang="en-US" dirty="0"/>
              <a:t>E</a:t>
            </a:r>
            <a:r>
              <a:rPr lang="en-US" dirty="0" smtClean="0"/>
              <a:t>ach </a:t>
            </a:r>
            <a:r>
              <a:rPr lang="en-US" dirty="0"/>
              <a:t>with three (or more) proof points (facts, statistics, anecdotes</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934" y="431686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871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Three-Point Message: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Teacher Evaluation and APPR</a:t>
            </a:r>
          </a:p>
          <a:p>
            <a:pPr marL="0" indent="0">
              <a:buNone/>
            </a:pPr>
            <a:endParaRPr lang="en-US" b="1" dirty="0" smtClean="0"/>
          </a:p>
          <a:p>
            <a:pPr marL="0" indent="0">
              <a:buNone/>
            </a:pPr>
            <a:r>
              <a:rPr lang="en-US" b="1" dirty="0" smtClean="0"/>
              <a:t>1.</a:t>
            </a:r>
          </a:p>
          <a:p>
            <a:pPr marL="0" indent="0">
              <a:buNone/>
            </a:pPr>
            <a:endParaRPr lang="en-US" b="1" dirty="0" smtClean="0"/>
          </a:p>
          <a:p>
            <a:pPr marL="0" indent="0">
              <a:buNone/>
            </a:pPr>
            <a:r>
              <a:rPr lang="en-US" b="1" dirty="0" smtClean="0"/>
              <a:t>2.</a:t>
            </a:r>
          </a:p>
          <a:p>
            <a:pPr marL="0" indent="0">
              <a:buNone/>
            </a:pPr>
            <a:endParaRPr lang="en-US" b="1" dirty="0" smtClean="0"/>
          </a:p>
          <a:p>
            <a:pPr marL="0" indent="0">
              <a:buNone/>
            </a:pPr>
            <a:r>
              <a:rPr lang="en-US" b="1" dirty="0" smtClean="0"/>
              <a:t>3.</a:t>
            </a:r>
            <a:endParaRPr lang="en-US" dirty="0"/>
          </a:p>
          <a:p>
            <a:pPr marL="0" indent="0">
              <a:buNone/>
            </a:pPr>
            <a:endParaRPr lang="en-US" dirty="0"/>
          </a:p>
        </p:txBody>
      </p:sp>
    </p:spTree>
    <p:extLst>
      <p:ext uri="{BB962C8B-B14F-4D97-AF65-F5344CB8AC3E}">
        <p14:creationId xmlns:p14="http://schemas.microsoft.com/office/powerpoint/2010/main" val="1096086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Learning</a:t>
            </a:r>
            <a:endParaRPr lang="en-US" dirty="0"/>
          </a:p>
        </p:txBody>
      </p:sp>
    </p:spTree>
    <p:extLst>
      <p:ext uri="{BB962C8B-B14F-4D97-AF65-F5344CB8AC3E}">
        <p14:creationId xmlns:p14="http://schemas.microsoft.com/office/powerpoint/2010/main" val="3972219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Pick &amp; Gist</a:t>
            </a:r>
            <a:endParaRPr lang="en-US" dirty="0"/>
          </a:p>
        </p:txBody>
      </p:sp>
      <p:sp>
        <p:nvSpPr>
          <p:cNvPr id="3" name="Content Placeholder 2"/>
          <p:cNvSpPr>
            <a:spLocks noGrp="1"/>
          </p:cNvSpPr>
          <p:nvPr>
            <p:ph idx="1"/>
          </p:nvPr>
        </p:nvSpPr>
        <p:spPr>
          <a:xfrm>
            <a:off x="457199" y="1690915"/>
            <a:ext cx="8686801" cy="4525963"/>
          </a:xfrm>
        </p:spPr>
        <p:txBody>
          <a:bodyPr/>
          <a:lstStyle/>
          <a:p>
            <a:r>
              <a:rPr lang="en-US" dirty="0" smtClean="0"/>
              <a:t>Take a glance at the articles at your table</a:t>
            </a:r>
          </a:p>
          <a:p>
            <a:r>
              <a:rPr lang="en-US" dirty="0" smtClean="0"/>
              <a:t>Each person picks one that they are interested in reading (arm-wrestle if needed)</a:t>
            </a:r>
          </a:p>
          <a:p>
            <a:r>
              <a:rPr lang="en-US" dirty="0" smtClean="0"/>
              <a:t>Take your article to the section of the room; read it</a:t>
            </a:r>
          </a:p>
          <a:p>
            <a:r>
              <a:rPr lang="en-US" dirty="0" smtClean="0"/>
              <a:t>Discuss within article group</a:t>
            </a:r>
          </a:p>
          <a:p>
            <a:r>
              <a:rPr lang="en-US" dirty="0" smtClean="0"/>
              <a:t>Agree on the “</a:t>
            </a:r>
            <a:r>
              <a:rPr lang="en-US" dirty="0"/>
              <a:t>g</a:t>
            </a:r>
            <a:r>
              <a:rPr lang="en-US" dirty="0" smtClean="0"/>
              <a:t>ist” to report back</a:t>
            </a:r>
          </a:p>
          <a:p>
            <a:r>
              <a:rPr lang="en-US" dirty="0" smtClean="0"/>
              <a:t>Go back to original seat, report the “</a:t>
            </a:r>
            <a:r>
              <a:rPr lang="en-US" dirty="0" smtClean="0"/>
              <a:t>gists</a:t>
            </a:r>
            <a:r>
              <a:rPr lang="en-US" dirty="0" smtClean="0"/>
              <a:t>”</a:t>
            </a:r>
            <a:endParaRPr lang="en-US" dirty="0"/>
          </a:p>
        </p:txBody>
      </p:sp>
    </p:spTree>
    <p:extLst>
      <p:ext uri="{BB962C8B-B14F-4D97-AF65-F5344CB8AC3E}">
        <p14:creationId xmlns:p14="http://schemas.microsoft.com/office/powerpoint/2010/main" val="176026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Important &amp; Observable</a:t>
            </a:r>
            <a:endParaRPr lang="en-US" dirty="0"/>
          </a:p>
        </p:txBody>
      </p:sp>
    </p:spTree>
    <p:extLst>
      <p:ext uri="{BB962C8B-B14F-4D97-AF65-F5344CB8AC3E}">
        <p14:creationId xmlns:p14="http://schemas.microsoft.com/office/powerpoint/2010/main" val="14303224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&amp; Observable</a:t>
            </a:r>
            <a:endParaRPr lang="en-US" dirty="0"/>
          </a:p>
        </p:txBody>
      </p:sp>
      <p:sp>
        <p:nvSpPr>
          <p:cNvPr id="3" name="Content Placeholder 2"/>
          <p:cNvSpPr>
            <a:spLocks noGrp="1"/>
          </p:cNvSpPr>
          <p:nvPr>
            <p:ph idx="1"/>
          </p:nvPr>
        </p:nvSpPr>
        <p:spPr/>
        <p:txBody>
          <a:bodyPr/>
          <a:lstStyle/>
          <a:p>
            <a:pPr marL="0" indent="0">
              <a:buNone/>
            </a:pPr>
            <a:r>
              <a:rPr lang="en-US" dirty="0" smtClean="0"/>
              <a:t>Get out the organizer you filled in for today’s warm-up</a:t>
            </a:r>
          </a:p>
          <a:p>
            <a:pPr marL="514350" indent="-514350">
              <a:buFont typeface="+mj-lt"/>
              <a:buAutoNum type="arabicPeriod"/>
            </a:pPr>
            <a:r>
              <a:rPr lang="en-US" dirty="0" smtClean="0"/>
              <a:t>Label the middle column as “observable?”</a:t>
            </a:r>
          </a:p>
          <a:p>
            <a:pPr marL="514350" indent="-514350">
              <a:buFont typeface="+mj-lt"/>
              <a:buAutoNum type="arabicPeriod"/>
            </a:pPr>
            <a:r>
              <a:rPr lang="en-US" dirty="0" smtClean="0"/>
              <a:t>Write Yes or No or Maybe in the middle column for each of the things you listed</a:t>
            </a:r>
          </a:p>
          <a:p>
            <a:pPr marL="514350" indent="-514350">
              <a:buFont typeface="+mj-lt"/>
              <a:buAutoNum type="arabicPeriod"/>
            </a:pPr>
            <a:r>
              <a:rPr lang="en-US" dirty="0" smtClean="0"/>
              <a:t>Label the right column as “How it might be observable”</a:t>
            </a:r>
          </a:p>
          <a:p>
            <a:pPr marL="514350" indent="-514350">
              <a:buFont typeface="+mj-lt"/>
              <a:buAutoNum type="arabicPeriod"/>
            </a:pPr>
            <a:r>
              <a:rPr lang="en-US" dirty="0" smtClean="0"/>
              <a:t>Write down one way each for each item</a:t>
            </a:r>
            <a:endParaRPr lang="en-US" dirty="0"/>
          </a:p>
        </p:txBody>
      </p:sp>
    </p:spTree>
    <p:extLst>
      <p:ext uri="{BB962C8B-B14F-4D97-AF65-F5344CB8AC3E}">
        <p14:creationId xmlns:p14="http://schemas.microsoft.com/office/powerpoint/2010/main" val="532449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&amp; Observable</a:t>
            </a:r>
            <a:endParaRPr lang="en-US" dirty="0"/>
          </a:p>
        </p:txBody>
      </p:sp>
      <p:pic>
        <p:nvPicPr>
          <p:cNvPr id="5" name="Picture 4" descr="MostImportantThingsOrganizer - Microsoft Word"/>
          <p:cNvPicPr>
            <a:picLocks noChangeAspect="1"/>
          </p:cNvPicPr>
          <p:nvPr/>
        </p:nvPicPr>
        <p:blipFill rotWithShape="1">
          <a:blip r:embed="rId2">
            <a:extLst>
              <a:ext uri="{28A0092B-C50C-407E-A947-70E740481C1C}">
                <a14:useLocalDpi xmlns:a14="http://schemas.microsoft.com/office/drawing/2010/main" val="0"/>
              </a:ext>
            </a:extLst>
          </a:blip>
          <a:srcRect l="20520" t="24936" r="19221" b="16027"/>
          <a:stretch/>
        </p:blipFill>
        <p:spPr>
          <a:xfrm>
            <a:off x="634939" y="1508353"/>
            <a:ext cx="8134986" cy="4821381"/>
          </a:xfrm>
          <a:prstGeom prst="rect">
            <a:avLst/>
          </a:prstGeom>
        </p:spPr>
      </p:pic>
    </p:spTree>
    <p:extLst>
      <p:ext uri="{BB962C8B-B14F-4D97-AF65-F5344CB8AC3E}">
        <p14:creationId xmlns:p14="http://schemas.microsoft.com/office/powerpoint/2010/main" val="2825691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Evidence Collection Practice</a:t>
            </a:r>
            <a:endParaRPr lang="en-US" dirty="0"/>
          </a:p>
        </p:txBody>
      </p:sp>
    </p:spTree>
    <p:extLst>
      <p:ext uri="{BB962C8B-B14F-4D97-AF65-F5344CB8AC3E}">
        <p14:creationId xmlns:p14="http://schemas.microsoft.com/office/powerpoint/2010/main" val="360215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Activity</a:t>
            </a:r>
            <a:endParaRPr lang="en-US" dirty="0"/>
          </a:p>
        </p:txBody>
      </p:sp>
      <p:sp>
        <p:nvSpPr>
          <p:cNvPr id="3" name="Content Placeholder 2"/>
          <p:cNvSpPr>
            <a:spLocks noGrp="1"/>
          </p:cNvSpPr>
          <p:nvPr>
            <p:ph idx="1"/>
          </p:nvPr>
        </p:nvSpPr>
        <p:spPr/>
        <p:txBody>
          <a:bodyPr/>
          <a:lstStyle/>
          <a:p>
            <a:pPr marL="0" indent="0">
              <a:buNone/>
            </a:pPr>
            <a:r>
              <a:rPr lang="en-US" dirty="0" smtClean="0"/>
              <a:t>Most Important:</a:t>
            </a:r>
          </a:p>
          <a:p>
            <a:r>
              <a:rPr lang="en-US" dirty="0" smtClean="0"/>
              <a:t>What are the most important things that a teacher does?</a:t>
            </a:r>
          </a:p>
          <a:p>
            <a:r>
              <a:rPr lang="en-US" dirty="0" smtClean="0"/>
              <a:t>Talk about this at your table</a:t>
            </a:r>
          </a:p>
          <a:p>
            <a:r>
              <a:rPr lang="en-US" dirty="0" smtClean="0"/>
              <a:t>List these things on the organizer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96639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4682169"/>
          </a:xfrm>
        </p:spPr>
        <p:txBody>
          <a:bodyPr>
            <a:normAutofit/>
          </a:bodyPr>
          <a:lstStyle/>
          <a:p>
            <a:pPr marL="68580" indent="0">
              <a:buNone/>
            </a:pPr>
            <a:r>
              <a:rPr lang="en-US" dirty="0" smtClean="0"/>
              <a:t>There are three priorities in the Teaching Standards</a:t>
            </a:r>
          </a:p>
          <a:p>
            <a:r>
              <a:rPr lang="en-US" dirty="0" smtClean="0"/>
              <a:t>Engagement</a:t>
            </a:r>
          </a:p>
          <a:p>
            <a:r>
              <a:rPr lang="en-US" dirty="0" smtClean="0"/>
              <a:t>Constructivism</a:t>
            </a:r>
          </a:p>
          <a:p>
            <a:r>
              <a:rPr lang="en-US" dirty="0" smtClean="0"/>
              <a:t>21</a:t>
            </a:r>
            <a:r>
              <a:rPr lang="en-US" baseline="30000" dirty="0" smtClean="0"/>
              <a:t>st</a:t>
            </a:r>
            <a:r>
              <a:rPr lang="en-US" dirty="0" smtClean="0"/>
              <a:t> Century</a:t>
            </a:r>
            <a:br>
              <a:rPr lang="en-US" dirty="0" smtClean="0"/>
            </a:br>
            <a:r>
              <a:rPr lang="en-US" dirty="0" smtClean="0"/>
              <a:t>Readiness</a:t>
            </a:r>
          </a:p>
          <a:p>
            <a:pPr marL="68580" indent="0">
              <a:buNone/>
            </a:pPr>
            <a:endParaRPr lang="en-US" dirty="0" smtClean="0"/>
          </a:p>
        </p:txBody>
      </p:sp>
      <p:grpSp>
        <p:nvGrpSpPr>
          <p:cNvPr id="3" name="Group 2"/>
          <p:cNvGrpSpPr/>
          <p:nvPr/>
        </p:nvGrpSpPr>
        <p:grpSpPr>
          <a:xfrm>
            <a:off x="4332169" y="2199441"/>
            <a:ext cx="4106824" cy="4106824"/>
            <a:chOff x="4332169" y="2199441"/>
            <a:chExt cx="4106824" cy="4106824"/>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169" y="2199441"/>
              <a:ext cx="4106824" cy="41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45679" y="3709380"/>
              <a:ext cx="2454482" cy="804041"/>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7037540" y="3930101"/>
              <a:ext cx="515323" cy="3404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208742" y="3851270"/>
              <a:ext cx="1923393" cy="523220"/>
            </a:xfrm>
            <a:prstGeom prst="rect">
              <a:avLst/>
            </a:prstGeom>
            <a:noFill/>
          </p:spPr>
          <p:txBody>
            <a:bodyPr wrap="square" rtlCol="0">
              <a:spAutoFit/>
            </a:bodyPr>
            <a:lstStyle/>
            <a:p>
              <a:r>
                <a:rPr lang="en-US" sz="2800" dirty="0" smtClean="0">
                  <a:solidFill>
                    <a:schemeClr val="bg1"/>
                  </a:solidFill>
                  <a:latin typeface="Arial Narrow" pitchFamily="34" charset="0"/>
                </a:rPr>
                <a:t>PRIORITIES</a:t>
              </a:r>
              <a:endParaRPr lang="en-US" sz="2800" dirty="0">
                <a:solidFill>
                  <a:schemeClr val="bg1"/>
                </a:solidFill>
                <a:latin typeface="Arial Narrow" pitchFamily="34" charset="0"/>
              </a:endParaRPr>
            </a:p>
          </p:txBody>
        </p:sp>
      </p:grpSp>
    </p:spTree>
    <p:extLst>
      <p:ext uri="{BB962C8B-B14F-4D97-AF65-F5344CB8AC3E}">
        <p14:creationId xmlns:p14="http://schemas.microsoft.com/office/powerpoint/2010/main" val="23102956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2"/>
          <p:cNvSpPr>
            <a:spLocks noGrp="1"/>
          </p:cNvSpPr>
          <p:nvPr>
            <p:ph idx="1"/>
          </p:nvPr>
        </p:nvSpPr>
        <p:spPr>
          <a:xfrm>
            <a:off x="914400" y="914399"/>
            <a:ext cx="7572651" cy="5291091"/>
          </a:xfrm>
        </p:spPr>
        <p:txBody>
          <a:bodyPr/>
          <a:lstStyle/>
          <a:p>
            <a:pPr marL="68580" indent="0">
              <a:buNone/>
            </a:pPr>
            <a:r>
              <a:rPr lang="en-US" sz="2800" dirty="0">
                <a:solidFill>
                  <a:schemeClr val="tx1"/>
                </a:solidFill>
              </a:rPr>
              <a:t>Three “Gates” for Effective </a:t>
            </a:r>
            <a:r>
              <a:rPr lang="en-US" sz="2800" dirty="0" smtClean="0">
                <a:solidFill>
                  <a:schemeClr val="tx1"/>
                </a:solidFill>
              </a:rPr>
              <a:t>Teacher Evaluation</a:t>
            </a:r>
            <a:r>
              <a:rPr lang="en-US" sz="2800" dirty="0">
                <a:solidFill>
                  <a:schemeClr val="tx1"/>
                </a:solidFill>
              </a:rPr>
              <a:t>	</a:t>
            </a:r>
            <a:endParaRPr lang="en-US" sz="2800" dirty="0" smtClean="0">
              <a:solidFill>
                <a:schemeClr val="tx1"/>
              </a:solidFill>
            </a:endParaRPr>
          </a:p>
          <a:p>
            <a:r>
              <a:rPr lang="en-US" sz="2800" dirty="0" smtClean="0">
                <a:solidFill>
                  <a:schemeClr val="tx1"/>
                </a:solidFill>
              </a:rPr>
              <a:t>Fairness</a:t>
            </a:r>
          </a:p>
          <a:p>
            <a:endParaRPr lang="en-US" sz="2800" dirty="0" smtClean="0">
              <a:solidFill>
                <a:schemeClr val="tx1"/>
              </a:solidFill>
            </a:endParaRPr>
          </a:p>
          <a:p>
            <a:r>
              <a:rPr lang="en-US" sz="2800" dirty="0" smtClean="0">
                <a:solidFill>
                  <a:schemeClr val="tx1"/>
                </a:solidFill>
              </a:rPr>
              <a:t>Reliability</a:t>
            </a:r>
          </a:p>
          <a:p>
            <a:endParaRPr lang="en-US" sz="2800" dirty="0" smtClean="0">
              <a:solidFill>
                <a:schemeClr val="tx1"/>
              </a:solidFill>
            </a:endParaRPr>
          </a:p>
          <a:p>
            <a:r>
              <a:rPr lang="en-US" sz="2800" dirty="0" smtClean="0">
                <a:solidFill>
                  <a:schemeClr val="tx1"/>
                </a:solidFill>
              </a:rPr>
              <a:t>Validity</a:t>
            </a: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65" y="2714731"/>
            <a:ext cx="4916102" cy="325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4528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3"/>
          <p:cNvSpPr>
            <a:spLocks noGrp="1" noChangeArrowheads="1"/>
          </p:cNvSpPr>
          <p:nvPr>
            <p:ph idx="1"/>
          </p:nvPr>
        </p:nvSpPr>
        <p:spPr>
          <a:xfrm>
            <a:off x="914400" y="914400"/>
            <a:ext cx="7788275" cy="4194175"/>
          </a:xfrm>
        </p:spPr>
        <p:txBody>
          <a:bodyPr/>
          <a:lstStyle/>
          <a:p>
            <a:pPr marL="68580" indent="0">
              <a:buNone/>
            </a:pPr>
            <a:r>
              <a:rPr lang="en-US" dirty="0"/>
              <a:t>Other Threats to Observer </a:t>
            </a:r>
            <a:r>
              <a:rPr lang="en-US" dirty="0" smtClean="0"/>
              <a:t>Accuracy</a:t>
            </a:r>
          </a:p>
          <a:p>
            <a:r>
              <a:rPr lang="en-US" dirty="0" smtClean="0"/>
              <a:t>Assessor bias</a:t>
            </a:r>
          </a:p>
          <a:p>
            <a:r>
              <a:rPr lang="en-US" dirty="0" smtClean="0"/>
              <a:t>Leniency</a:t>
            </a:r>
          </a:p>
          <a:p>
            <a:r>
              <a:rPr lang="en-US" dirty="0" smtClean="0"/>
              <a:t>Central Tendency</a:t>
            </a:r>
          </a:p>
          <a:p>
            <a:r>
              <a:rPr lang="en-US" dirty="0" smtClean="0"/>
              <a:t>“Halo” or “Horns”</a:t>
            </a:r>
            <a:br>
              <a:rPr lang="en-US" dirty="0" smtClean="0"/>
            </a:br>
            <a:r>
              <a:rPr lang="en-US" dirty="0" smtClean="0"/>
              <a:t>Effect</a:t>
            </a:r>
          </a:p>
        </p:txBody>
      </p:sp>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69" y="1610435"/>
            <a:ext cx="4365570" cy="45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99691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2209800" cy="266700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3517780" y="1321280"/>
            <a:ext cx="1676400" cy="16002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a:latin typeface="+mj-lt"/>
              </a:rPr>
              <a:t>SORT TO</a:t>
            </a:r>
          </a:p>
          <a:p>
            <a:pPr algn="ctr" fontAlgn="auto">
              <a:spcBef>
                <a:spcPts val="0"/>
              </a:spcBef>
              <a:spcAft>
                <a:spcPts val="0"/>
              </a:spcAft>
              <a:defRPr/>
            </a:pPr>
            <a:r>
              <a:rPr lang="en-US" b="1" dirty="0">
                <a:latin typeface="+mj-lt"/>
              </a:rPr>
              <a:t>ALIGN </a:t>
            </a:r>
          </a:p>
          <a:p>
            <a:pPr algn="ctr" fontAlgn="auto">
              <a:spcBef>
                <a:spcPts val="0"/>
              </a:spcBef>
              <a:spcAft>
                <a:spcPts val="0"/>
              </a:spcAft>
              <a:defRPr/>
            </a:pPr>
            <a:r>
              <a:rPr lang="en-US" b="1" dirty="0">
                <a:latin typeface="+mj-lt"/>
              </a:rPr>
              <a:t>WITH YOUR</a:t>
            </a:r>
          </a:p>
          <a:p>
            <a:pPr algn="ctr" fontAlgn="auto">
              <a:spcBef>
                <a:spcPts val="0"/>
              </a:spcBef>
              <a:spcAft>
                <a:spcPts val="0"/>
              </a:spcAft>
              <a:defRPr/>
            </a:pPr>
            <a:r>
              <a:rPr lang="en-US" b="1" dirty="0">
                <a:latin typeface="+mj-lt"/>
              </a:rPr>
              <a:t>FRAMEWORK</a:t>
            </a:r>
          </a:p>
        </p:txBody>
      </p:sp>
      <p:sp>
        <p:nvSpPr>
          <p:cNvPr id="45064" name="Rectangle 6"/>
          <p:cNvSpPr>
            <a:spLocks noChangeArrowheads="1"/>
          </p:cNvSpPr>
          <p:nvPr/>
        </p:nvSpPr>
        <p:spPr bwMode="auto">
          <a:xfrm>
            <a:off x="5956180" y="13212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Interpret:</a:t>
            </a:r>
          </a:p>
          <a:p>
            <a:pPr algn="ctr" fontAlgn="auto">
              <a:spcBef>
                <a:spcPts val="0"/>
              </a:spcBef>
              <a:spcAft>
                <a:spcPts val="0"/>
              </a:spcAft>
              <a:defRPr/>
            </a:pPr>
            <a:r>
              <a:rPr lang="en-US" sz="2400" b="1" dirty="0">
                <a:latin typeface="+mj-lt"/>
              </a:rPr>
              <a:t>Clarify</a:t>
            </a:r>
          </a:p>
        </p:txBody>
      </p:sp>
      <p:sp>
        <p:nvSpPr>
          <p:cNvPr id="45065" name="Rectangle 7"/>
          <p:cNvSpPr>
            <a:spLocks noChangeArrowheads="1"/>
          </p:cNvSpPr>
          <p:nvPr/>
        </p:nvSpPr>
        <p:spPr bwMode="auto">
          <a:xfrm>
            <a:off x="5956180" y="33024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498980" y="49788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2679580" y="1702280"/>
            <a:ext cx="838200" cy="3810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6" name="Line 10"/>
          <p:cNvSpPr>
            <a:spLocks noChangeShapeType="1"/>
          </p:cNvSpPr>
          <p:nvPr/>
        </p:nvSpPr>
        <p:spPr bwMode="auto">
          <a:xfrm>
            <a:off x="5346580" y="1930880"/>
            <a:ext cx="457200" cy="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022980" y="26166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099180" y="43692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5" name="Line 13"/>
          <p:cNvSpPr>
            <a:spLocks noChangeShapeType="1"/>
          </p:cNvSpPr>
          <p:nvPr/>
        </p:nvSpPr>
        <p:spPr bwMode="auto">
          <a:xfrm flipV="1">
            <a:off x="2298580" y="3759680"/>
            <a:ext cx="3581400" cy="0"/>
          </a:xfrm>
          <a:prstGeom prst="line">
            <a:avLst/>
          </a:prstGeom>
          <a:noFill/>
          <a:ln w="38100">
            <a:solidFill>
              <a:srgbClr val="C000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13326" name="Text Box 14"/>
          <p:cNvSpPr txBox="1">
            <a:spLocks noChangeArrowheads="1"/>
          </p:cNvSpPr>
          <p:nvPr/>
        </p:nvSpPr>
        <p:spPr bwMode="auto">
          <a:xfrm>
            <a:off x="3670180" y="3912080"/>
            <a:ext cx="1066800" cy="461963"/>
          </a:xfrm>
          <a:prstGeom prst="rect">
            <a:avLst/>
          </a:prstGeom>
          <a:solidFill>
            <a:schemeClr val="bg1"/>
          </a:solidFill>
          <a:ln>
            <a:noFill/>
          </a:ln>
          <a:extLst/>
        </p:spPr>
        <p:txBody>
          <a:bodyPr>
            <a:spAutoFit/>
          </a:bodyPr>
          <a:lstStyle>
            <a:lvl1pPr eaLnBrk="0" hangingPunct="0">
              <a:defRPr>
                <a:solidFill>
                  <a:schemeClr val="tx1"/>
                </a:solidFill>
                <a:latin typeface="Calibri" charset="0"/>
                <a:cs typeface="Arial" charset="0"/>
              </a:defRPr>
            </a:lvl1pPr>
            <a:lvl2pPr marL="742950" indent="-285750" eaLnBrk="0" hangingPunct="0">
              <a:defRPr>
                <a:solidFill>
                  <a:schemeClr val="tx1"/>
                </a:solidFill>
                <a:latin typeface="Calibri" charset="0"/>
                <a:cs typeface="Arial" charset="0"/>
              </a:defRPr>
            </a:lvl2pPr>
            <a:lvl3pPr marL="1143000" indent="-228600" eaLnBrk="0" hangingPunct="0">
              <a:defRPr>
                <a:solidFill>
                  <a:schemeClr val="tx1"/>
                </a:solidFill>
                <a:latin typeface="Calibri" charset="0"/>
                <a:cs typeface="Arial" charset="0"/>
              </a:defRPr>
            </a:lvl3pPr>
            <a:lvl4pPr marL="1600200" indent="-228600" eaLnBrk="0" hangingPunct="0">
              <a:defRPr>
                <a:solidFill>
                  <a:schemeClr val="tx1"/>
                </a:solidFill>
                <a:latin typeface="Calibri" charset="0"/>
                <a:cs typeface="Arial" charset="0"/>
              </a:defRPr>
            </a:lvl4pPr>
            <a:lvl5pPr marL="2057400" indent="-2286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lgn="ctr" eaLnBrk="1" fontAlgn="auto" hangingPunct="1">
              <a:spcBef>
                <a:spcPts val="0"/>
              </a:spcBef>
              <a:spcAft>
                <a:spcPts val="0"/>
              </a:spcAft>
              <a:defRPr/>
            </a:pPr>
            <a:r>
              <a:rPr lang="en-US" sz="2400" b="1" dirty="0" smtClean="0">
                <a:solidFill>
                  <a:srgbClr val="C00000"/>
                </a:solidFill>
                <a:latin typeface="+mj-lt"/>
              </a:rPr>
              <a:t>NO!</a:t>
            </a:r>
          </a:p>
        </p:txBody>
      </p:sp>
    </p:spTree>
    <p:extLst>
      <p:ext uri="{BB962C8B-B14F-4D97-AF65-F5344CB8AC3E}">
        <p14:creationId xmlns:p14="http://schemas.microsoft.com/office/powerpoint/2010/main" val="4093659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2000" fill="hold"/>
                                        <p:tgtEl>
                                          <p:spTgt spid="13325"/>
                                        </p:tgtEl>
                                        <p:attrNameLst>
                                          <p:attrName>ppt_x</p:attrName>
                                        </p:attrNameLst>
                                      </p:cBhvr>
                                      <p:tavLst>
                                        <p:tav tm="0">
                                          <p:val>
                                            <p:strVal val="0-#ppt_w/2"/>
                                          </p:val>
                                        </p:tav>
                                        <p:tav tm="100000">
                                          <p:val>
                                            <p:strVal val="#ppt_x"/>
                                          </p:val>
                                        </p:tav>
                                      </p:tavLst>
                                    </p:anim>
                                    <p:anim calcmode="lin" valueType="num">
                                      <p:cBhvr additive="base">
                                        <p:cTn id="8" dur="2000" fill="hold"/>
                                        <p:tgtEl>
                                          <p:spTgt spid="1332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326"/>
                                        </p:tgtEl>
                                        <p:attrNameLst>
                                          <p:attrName>style.visibility</p:attrName>
                                        </p:attrNameLst>
                                      </p:cBhvr>
                                      <p:to>
                                        <p:strVal val="visible"/>
                                      </p:to>
                                    </p:set>
                                    <p:animEffect transition="in" filter="box(in)">
                                      <p:cBhvr>
                                        <p:cTn id="11"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189028999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 Practice</a:t>
            </a:r>
            <a:endParaRPr lang="en-US" dirty="0"/>
          </a:p>
        </p:txBody>
      </p:sp>
      <p:sp>
        <p:nvSpPr>
          <p:cNvPr id="3" name="Content Placeholder 2"/>
          <p:cNvSpPr>
            <a:spLocks noGrp="1"/>
          </p:cNvSpPr>
          <p:nvPr>
            <p:ph idx="1"/>
          </p:nvPr>
        </p:nvSpPr>
        <p:spPr/>
        <p:txBody>
          <a:bodyPr/>
          <a:lstStyle/>
          <a:p>
            <a:pPr marL="0" indent="0">
              <a:buNone/>
            </a:pPr>
            <a:r>
              <a:rPr lang="en-US" dirty="0" smtClean="0"/>
              <a:t>Elementary Math Lesson</a:t>
            </a:r>
          </a:p>
          <a:p>
            <a:pPr marL="514350" indent="-514350">
              <a:buFont typeface="+mj-lt"/>
              <a:buAutoNum type="arabicPeriod"/>
            </a:pPr>
            <a:r>
              <a:rPr lang="en-US" dirty="0" smtClean="0"/>
              <a:t>Watch it</a:t>
            </a:r>
          </a:p>
          <a:p>
            <a:pPr marL="514350" indent="-514350">
              <a:buFont typeface="+mj-lt"/>
              <a:buAutoNum type="arabicPeriod"/>
            </a:pPr>
            <a:r>
              <a:rPr lang="en-US" dirty="0" smtClean="0"/>
              <a:t>Collect evidence, clean it up, sort, etc.</a:t>
            </a:r>
          </a:p>
          <a:p>
            <a:pPr marL="514350" indent="-514350">
              <a:buFont typeface="+mj-lt"/>
              <a:buAutoNum type="arabicPeriod"/>
            </a:pPr>
            <a:r>
              <a:rPr lang="en-US" dirty="0" smtClean="0"/>
              <a:t>Score on the provided rubric</a:t>
            </a:r>
          </a:p>
          <a:p>
            <a:pPr marL="514350" indent="-514350">
              <a:buFont typeface="+mj-lt"/>
              <a:buAutoNum type="arabicPeriod"/>
            </a:pPr>
            <a:r>
              <a:rPr lang="en-US" dirty="0" smtClean="0"/>
              <a:t>Check out inter-rater reliability</a:t>
            </a:r>
            <a:endParaRPr lang="en-US" dirty="0"/>
          </a:p>
        </p:txBody>
      </p:sp>
    </p:spTree>
    <p:extLst>
      <p:ext uri="{BB962C8B-B14F-4D97-AF65-F5344CB8AC3E}">
        <p14:creationId xmlns:p14="http://schemas.microsoft.com/office/powerpoint/2010/main" val="1002045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 Practice</a:t>
            </a:r>
            <a:endParaRPr lang="en-US" dirty="0"/>
          </a:p>
        </p:txBody>
      </p:sp>
      <p:pic>
        <p:nvPicPr>
          <p:cNvPr id="6" name="Picture 5" descr="Screen Clipping">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34" y="1508353"/>
            <a:ext cx="7908966" cy="4324915"/>
          </a:xfrm>
          <a:prstGeom prst="rect">
            <a:avLst/>
          </a:prstGeom>
        </p:spPr>
      </p:pic>
    </p:spTree>
    <p:extLst>
      <p:ext uri="{BB962C8B-B14F-4D97-AF65-F5344CB8AC3E}">
        <p14:creationId xmlns:p14="http://schemas.microsoft.com/office/powerpoint/2010/main" val="4133677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Closure</a:t>
            </a:r>
            <a:endParaRPr lang="en-US" dirty="0"/>
          </a:p>
        </p:txBody>
      </p:sp>
    </p:spTree>
    <p:extLst>
      <p:ext uri="{BB962C8B-B14F-4D97-AF65-F5344CB8AC3E}">
        <p14:creationId xmlns:p14="http://schemas.microsoft.com/office/powerpoint/2010/main" val="36693825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95313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normAutofit fontScale="92500" lnSpcReduction="10000"/>
          </a:bodyPr>
          <a:lstStyle/>
          <a:p>
            <a:r>
              <a:rPr lang="en-US" dirty="0">
                <a:solidFill>
                  <a:srgbClr val="000000"/>
                </a:solidFill>
                <a:latin typeface="Arial"/>
              </a:rPr>
              <a:t>February 2, 2016, 8:30a - 11:30a, McEvoy 701, Cortland (</a:t>
            </a:r>
            <a:r>
              <a:rPr lang="en-US" dirty="0">
                <a:solidFill>
                  <a:srgbClr val="0066FF"/>
                </a:solidFill>
                <a:latin typeface="Arial"/>
                <a:hlinkClick r:id="rId2"/>
              </a:rPr>
              <a:t>register</a:t>
            </a:r>
            <a:r>
              <a:rPr lang="en-US" dirty="0">
                <a:solidFill>
                  <a:srgbClr val="000000"/>
                </a:solidFill>
                <a:latin typeface="Arial"/>
              </a:rPr>
              <a:t>)</a:t>
            </a:r>
          </a:p>
          <a:p>
            <a:r>
              <a:rPr lang="en-US" dirty="0">
                <a:solidFill>
                  <a:srgbClr val="000000"/>
                </a:solidFill>
                <a:latin typeface="Arial"/>
              </a:rPr>
              <a:t>February 2, 2016, 12:30p - 3:30p, McEvoy 701, Cortland (</a:t>
            </a:r>
            <a:r>
              <a:rPr lang="en-US" dirty="0">
                <a:solidFill>
                  <a:srgbClr val="0066FF"/>
                </a:solidFill>
                <a:latin typeface="Arial"/>
                <a:hlinkClick r:id="rId3"/>
              </a:rPr>
              <a:t>register</a:t>
            </a:r>
            <a:r>
              <a:rPr lang="en-US" dirty="0">
                <a:solidFill>
                  <a:srgbClr val="000000"/>
                </a:solidFill>
                <a:latin typeface="Arial"/>
              </a:rPr>
              <a:t>)</a:t>
            </a:r>
          </a:p>
          <a:p>
            <a:r>
              <a:rPr lang="en-US" dirty="0">
                <a:solidFill>
                  <a:srgbClr val="000000"/>
                </a:solidFill>
                <a:latin typeface="Arial"/>
              </a:rPr>
              <a:t>February 1, 2016, 8:30a - 11:30a, Rodax 8 Conference Rooms, Henry Campus, Syracuse (</a:t>
            </a:r>
            <a:r>
              <a:rPr lang="en-US" dirty="0">
                <a:solidFill>
                  <a:srgbClr val="0066FF"/>
                </a:solidFill>
                <a:latin typeface="Arial"/>
                <a:hlinkClick r:id="rId4"/>
              </a:rPr>
              <a:t>register</a:t>
            </a:r>
            <a:r>
              <a:rPr lang="en-US" dirty="0">
                <a:solidFill>
                  <a:srgbClr val="000000"/>
                </a:solidFill>
                <a:latin typeface="Arial"/>
              </a:rPr>
              <a:t>)</a:t>
            </a:r>
          </a:p>
          <a:p>
            <a:r>
              <a:rPr lang="en-US" dirty="0">
                <a:solidFill>
                  <a:srgbClr val="000000"/>
                </a:solidFill>
                <a:latin typeface="Arial"/>
              </a:rPr>
              <a:t>February 1, 2016, 12:30p - 3:30p, Rodax 8 Conference Rooms, Henry Campus, Syracuse (</a:t>
            </a:r>
            <a:r>
              <a:rPr lang="en-US" dirty="0">
                <a:solidFill>
                  <a:srgbClr val="0066FF"/>
                </a:solidFill>
                <a:latin typeface="Arial"/>
                <a:hlinkClick r:id="rId5"/>
              </a:rPr>
              <a:t>register</a:t>
            </a:r>
            <a:r>
              <a:rPr lang="en-US" dirty="0">
                <a:solidFill>
                  <a:srgbClr val="000000"/>
                </a:solidFill>
                <a:latin typeface="Arial"/>
              </a:rPr>
              <a:t>)</a:t>
            </a:r>
            <a:endParaRPr lang="en-US" b="0" i="0" u="none" strike="noStrike" dirty="0">
              <a:solidFill>
                <a:srgbClr val="000000"/>
              </a:solidFill>
              <a:effectLst/>
              <a:latin typeface="Arial"/>
            </a:endParaRPr>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 §3012-d</a:t>
            </a:r>
            <a:endParaRPr lang="en-US" dirty="0"/>
          </a:p>
        </p:txBody>
      </p:sp>
      <p:sp>
        <p:nvSpPr>
          <p:cNvPr id="3" name="TextBox 2"/>
          <p:cNvSpPr txBox="1"/>
          <p:nvPr/>
        </p:nvSpPr>
        <p:spPr>
          <a:xfrm>
            <a:off x="2254102" y="3413051"/>
            <a:ext cx="4614531" cy="1569660"/>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As Adopted by Emergency Action</a:t>
            </a:r>
            <a:br>
              <a:rPr lang="en-US" sz="3200"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June, 2015</a:t>
            </a:r>
            <a:endParaRPr lang="en-US" sz="32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436915" y="6488668"/>
            <a:ext cx="3526971" cy="369332"/>
          </a:xfrm>
          <a:prstGeom prst="rect">
            <a:avLst/>
          </a:prstGeom>
          <a:noFill/>
        </p:spPr>
        <p:txBody>
          <a:bodyPr wrap="square" rtlCol="0">
            <a:spAutoFit/>
          </a:bodyPr>
          <a:lstStyle/>
          <a:p>
            <a:r>
              <a:rPr lang="en-US" dirty="0" smtClean="0">
                <a:solidFill>
                  <a:schemeClr val="bg1"/>
                </a:solidFill>
              </a:rPr>
              <a:t>Slides updated 10.29.15</a:t>
            </a:r>
            <a:endParaRPr lang="en-US" dirty="0">
              <a:solidFill>
                <a:schemeClr val="bg1"/>
              </a:solidFill>
            </a:endParaRPr>
          </a:p>
        </p:txBody>
      </p:sp>
    </p:spTree>
    <p:extLst>
      <p:ext uri="{BB962C8B-B14F-4D97-AF65-F5344CB8AC3E}">
        <p14:creationId xmlns:p14="http://schemas.microsoft.com/office/powerpoint/2010/main" val="108145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Board of Regents took emergency action on June 15, 2015.</a:t>
            </a:r>
          </a:p>
          <a:p>
            <a:pPr marL="0" indent="0">
              <a:buNone/>
            </a:pPr>
            <a:endParaRPr lang="en-US" dirty="0"/>
          </a:p>
          <a:p>
            <a:pPr marL="0" indent="0">
              <a:buNone/>
            </a:pPr>
            <a:r>
              <a:rPr lang="en-US" dirty="0" smtClean="0"/>
              <a:t>A few small changes were made in September after public comment period.</a:t>
            </a:r>
          </a:p>
          <a:p>
            <a:pPr marL="0" indent="0">
              <a:buNone/>
            </a:pPr>
            <a:endParaRPr lang="en-US" dirty="0"/>
          </a:p>
          <a:p>
            <a:pPr marL="0" indent="0">
              <a:buNone/>
            </a:pPr>
            <a:r>
              <a:rPr lang="en-US" b="1" i="1" dirty="0" smtClean="0">
                <a:solidFill>
                  <a:schemeClr val="tx2"/>
                </a:solidFill>
              </a:rPr>
              <a:t>These slides are not official. </a:t>
            </a:r>
            <a:r>
              <a:rPr lang="en-US" dirty="0" smtClean="0">
                <a:solidFill>
                  <a:schemeClr val="tx2"/>
                </a:solidFill>
              </a:rPr>
              <a:t>They are meant to provide local guidance.</a:t>
            </a:r>
            <a:endParaRPr lang="en-US" dirty="0">
              <a:solidFill>
                <a:schemeClr val="tx2"/>
              </a:solidFill>
            </a:endParaRPr>
          </a:p>
        </p:txBody>
      </p:sp>
    </p:spTree>
    <p:extLst>
      <p:ext uri="{BB962C8B-B14F-4D97-AF65-F5344CB8AC3E}">
        <p14:creationId xmlns:p14="http://schemas.microsoft.com/office/powerpoint/2010/main" val="160565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3070</TotalTime>
  <Words>3486</Words>
  <Application>Microsoft Office PowerPoint</Application>
  <PresentationFormat>On-screen Show (4:3)</PresentationFormat>
  <Paragraphs>725</Paragraphs>
  <Slides>79</Slides>
  <Notes>44</Notes>
  <HiddenSlides>0</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IS_template</vt:lpstr>
      <vt:lpstr>Office Theme</vt:lpstr>
      <vt:lpstr>Lead Evaluator Training</vt:lpstr>
      <vt:lpstr>Welcome Back!</vt:lpstr>
      <vt:lpstr>Nine Required Components</vt:lpstr>
      <vt:lpstr>Nine Required Components</vt:lpstr>
      <vt:lpstr>Our Components</vt:lpstr>
      <vt:lpstr>Agenda</vt:lpstr>
      <vt:lpstr>Warm Up Activity</vt:lpstr>
      <vt:lpstr>APPR: §3012-d</vt:lpstr>
      <vt:lpstr>Emergency Action</vt:lpstr>
      <vt:lpstr>The Matrix</vt:lpstr>
      <vt:lpstr>The Matrix</vt:lpstr>
      <vt:lpstr>Student Performance Half</vt:lpstr>
      <vt:lpstr>Student Performance Half</vt:lpstr>
      <vt:lpstr>Assessment Approval</vt:lpstr>
      <vt:lpstr>Student Performance Half</vt:lpstr>
      <vt:lpstr>The Matrix</vt:lpstr>
      <vt:lpstr>The Matrix</vt:lpstr>
      <vt:lpstr>The Observation Portion</vt:lpstr>
      <vt:lpstr>The Observation Portion</vt:lpstr>
      <vt:lpstr>The Observation Portion</vt:lpstr>
      <vt:lpstr>The Observation Portion</vt:lpstr>
      <vt:lpstr>The Matrix</vt:lpstr>
      <vt:lpstr>The Matrix</vt:lpstr>
      <vt:lpstr>The Matrix</vt:lpstr>
      <vt:lpstr>The Matrix</vt:lpstr>
      <vt:lpstr>Student Performance for Principals</vt:lpstr>
      <vt:lpstr>Principals “Observation”</vt:lpstr>
      <vt:lpstr>Principals “Observation”</vt:lpstr>
      <vt:lpstr>The Observation Portion</vt:lpstr>
      <vt:lpstr>The Matrix</vt:lpstr>
      <vt:lpstr>APPR: §3012-d</vt:lpstr>
      <vt:lpstr>Training</vt:lpstr>
      <vt:lpstr>Improvement Plans</vt:lpstr>
      <vt:lpstr>Corrective Action</vt:lpstr>
      <vt:lpstr>Plan Approval</vt:lpstr>
      <vt:lpstr>Plan Approval</vt:lpstr>
      <vt:lpstr>Plan Approval</vt:lpstr>
      <vt:lpstr>Hardship Waivers</vt:lpstr>
      <vt:lpstr>2016-2017 Implementation</vt:lpstr>
      <vt:lpstr>Wait or Go?</vt:lpstr>
      <vt:lpstr>Three-Minute Pause</vt:lpstr>
      <vt:lpstr>Principal and Teacher Scores from the State</vt:lpstr>
      <vt:lpstr>PowerPoint Presentation</vt:lpstr>
      <vt:lpstr>SGPs to MGPs for Teachers</vt:lpstr>
      <vt:lpstr>SGPs to MGPs for Principals</vt:lpstr>
      <vt:lpstr>GREs for Principals</vt:lpstr>
      <vt:lpstr>MGPs and Statistical Confidence</vt:lpstr>
      <vt:lpstr>PowerPoint Presentation</vt:lpstr>
      <vt:lpstr>PowerPoint Presentation</vt:lpstr>
      <vt:lpstr>PowerPoint Presentation</vt:lpstr>
      <vt:lpstr>PowerPoint Presentation</vt:lpstr>
      <vt:lpstr>PowerPoint Presentation</vt:lpstr>
      <vt:lpstr>Three-Minute Pause</vt:lpstr>
      <vt:lpstr>A Year at a Glance</vt:lpstr>
      <vt:lpstr>Year at a Glance (§3012-c)</vt:lpstr>
      <vt:lpstr>Year at a Glance (§3012-d)</vt:lpstr>
      <vt:lpstr>Messaging APPR</vt:lpstr>
      <vt:lpstr>Evaluation has to be about “Getting Better”</vt:lpstr>
      <vt:lpstr>3x3 Messaging Example</vt:lpstr>
      <vt:lpstr>Messaging</vt:lpstr>
      <vt:lpstr>Messaging</vt:lpstr>
      <vt:lpstr>Messaging</vt:lpstr>
      <vt:lpstr>Your Three-Point Message:</vt:lpstr>
      <vt:lpstr>Our Learning</vt:lpstr>
      <vt:lpstr>Article Pick &amp; Gist</vt:lpstr>
      <vt:lpstr>Important &amp; Observable</vt:lpstr>
      <vt:lpstr>Important &amp; Observable</vt:lpstr>
      <vt:lpstr>Important &amp; Observable</vt:lpstr>
      <vt:lpstr>Evidence Collection Practice</vt:lpstr>
      <vt:lpstr>PowerPoint Presentation</vt:lpstr>
      <vt:lpstr>PowerPoint Presentation</vt:lpstr>
      <vt:lpstr>PowerPoint Presentation</vt:lpstr>
      <vt:lpstr>PowerPoint Presentation</vt:lpstr>
      <vt:lpstr>PowerPoint Presentation</vt:lpstr>
      <vt:lpstr>Evidence Collection Practice</vt:lpstr>
      <vt:lpstr>Evidence Collection Practice</vt:lpstr>
      <vt:lpstr>Closure</vt:lpstr>
      <vt:lpstr>PowerPoint Presentation</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147</cp:revision>
  <cp:lastPrinted>2014-11-03T17:01:35Z</cp:lastPrinted>
  <dcterms:created xsi:type="dcterms:W3CDTF">2012-08-15T11:27:34Z</dcterms:created>
  <dcterms:modified xsi:type="dcterms:W3CDTF">2015-11-12T11:30:34Z</dcterms:modified>
</cp:coreProperties>
</file>