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03" r:id="rId3"/>
    <p:sldId id="305" r:id="rId4"/>
    <p:sldId id="306" r:id="rId5"/>
    <p:sldId id="307" r:id="rId6"/>
    <p:sldId id="315" r:id="rId7"/>
    <p:sldId id="308" r:id="rId8"/>
    <p:sldId id="339" r:id="rId9"/>
    <p:sldId id="324" r:id="rId10"/>
    <p:sldId id="309" r:id="rId11"/>
    <p:sldId id="311" r:id="rId12"/>
    <p:sldId id="319" r:id="rId13"/>
    <p:sldId id="341" r:id="rId14"/>
    <p:sldId id="347" r:id="rId15"/>
    <p:sldId id="316" r:id="rId16"/>
    <p:sldId id="317" r:id="rId17"/>
    <p:sldId id="336" r:id="rId18"/>
    <p:sldId id="318" r:id="rId19"/>
    <p:sldId id="321" r:id="rId20"/>
    <p:sldId id="322" r:id="rId21"/>
    <p:sldId id="349" r:id="rId22"/>
    <p:sldId id="294" r:id="rId23"/>
    <p:sldId id="345" r:id="rId24"/>
    <p:sldId id="346" r:id="rId25"/>
    <p:sldId id="337" r:id="rId26"/>
    <p:sldId id="326" r:id="rId27"/>
    <p:sldId id="342" r:id="rId28"/>
    <p:sldId id="343" r:id="rId29"/>
    <p:sldId id="348" r:id="rId30"/>
    <p:sldId id="328" r:id="rId31"/>
    <p:sldId id="331" r:id="rId32"/>
    <p:sldId id="330" r:id="rId33"/>
    <p:sldId id="332" r:id="rId34"/>
    <p:sldId id="277" r:id="rId35"/>
    <p:sldId id="335" r:id="rId36"/>
    <p:sldId id="344" r:id="rId37"/>
    <p:sldId id="290" r:id="rId38"/>
    <p:sldId id="340" r:id="rId3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7" autoAdjust="0"/>
    <p:restoredTop sz="86272" autoAdjust="0"/>
  </p:normalViewPr>
  <p:slideViewPr>
    <p:cSldViewPr snapToGrid="0" snapToObjects="1">
      <p:cViewPr>
        <p:scale>
          <a:sx n="80" d="100"/>
          <a:sy n="80" d="100"/>
        </p:scale>
        <p:origin x="-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11/7/2014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VqTwnAuHws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70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6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from </a:t>
            </a:r>
            <a:r>
              <a:rPr lang="en-US" i="1" dirty="0" smtClean="0"/>
              <a:t>Rethinking Teacher Supervision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ed, p. 155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33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dirty="0" smtClean="0"/>
              <a:t>NOTES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5DEBA5-9182-4CF7-98FC-01473FC37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http://www.youtube.com/watch?v=0VqTwnAuHws</a:t>
            </a:r>
            <a:r>
              <a:rPr lang="en-US" dirty="0" smtClean="0"/>
              <a:t> (3:21)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6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“nine” official goals of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language about ongoing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5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s://www.youtube.com/watch?v=-4EDhdAHrOg&amp;feature=youtu.b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0VqTwnAuHw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VqTwnAuHw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2014-2015 Ongoing Training</a:t>
            </a:r>
          </a:p>
          <a:p>
            <a:r>
              <a:rPr lang="en-US" dirty="0" smtClean="0"/>
              <a:t>Day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5441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353"/>
            <a:ext cx="8229600" cy="513810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Teaching Standards 1 &amp; 2 (FFT Domain 1), what kind of artifacts are helpful?</a:t>
            </a:r>
          </a:p>
          <a:p>
            <a:r>
              <a:rPr lang="en-US" dirty="0" smtClean="0"/>
              <a:t>LAT</a:t>
            </a:r>
          </a:p>
          <a:p>
            <a:r>
              <a:rPr lang="en-US" dirty="0" smtClean="0"/>
              <a:t>Lesson Plan</a:t>
            </a:r>
          </a:p>
          <a:p>
            <a:r>
              <a:rPr lang="en-US" dirty="0" smtClean="0"/>
              <a:t>Unit Plan</a:t>
            </a:r>
          </a:p>
          <a:p>
            <a:r>
              <a:rPr lang="en-US" dirty="0" smtClean="0"/>
              <a:t>Schedule</a:t>
            </a:r>
          </a:p>
          <a:p>
            <a:r>
              <a:rPr lang="en-US" smtClean="0"/>
              <a:t>Other items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Take a look at the artifacts in the folder. </a:t>
            </a:r>
          </a:p>
          <a:p>
            <a:r>
              <a:rPr lang="en-US" dirty="0" smtClean="0"/>
              <a:t>What do you see?</a:t>
            </a:r>
          </a:p>
          <a:p>
            <a:r>
              <a:rPr lang="en-US" dirty="0" smtClean="0"/>
              <a:t>What is missing?</a:t>
            </a:r>
          </a:p>
          <a:p>
            <a:r>
              <a:rPr lang="en-US" dirty="0" smtClean="0"/>
              <a:t>What questions do</a:t>
            </a:r>
            <a:br>
              <a:rPr lang="en-US" dirty="0" smtClean="0"/>
            </a:br>
            <a:r>
              <a:rPr lang="en-US" dirty="0" smtClean="0"/>
              <a:t>you have for the</a:t>
            </a:r>
            <a:br>
              <a:rPr lang="en-US" dirty="0" smtClean="0"/>
            </a:br>
            <a:r>
              <a:rPr lang="en-US" dirty="0" smtClean="0"/>
              <a:t>teacher?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7" t="24569" r="6940" b="8997"/>
          <a:stretch/>
        </p:blipFill>
        <p:spPr bwMode="auto">
          <a:xfrm rot="21011225">
            <a:off x="4616807" y="2787928"/>
            <a:ext cx="3953033" cy="293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5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you have specific goals in mind for your teachers? Or, do you just start from scratch for each 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8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“Middle” part of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3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99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lesson plan</a:t>
            </a:r>
          </a:p>
          <a:p>
            <a:r>
              <a:rPr lang="en-US" dirty="0" smtClean="0"/>
              <a:t>Read the organizer</a:t>
            </a:r>
          </a:p>
          <a:p>
            <a:r>
              <a:rPr lang="en-US" dirty="0" smtClean="0"/>
              <a:t>Take a break</a:t>
            </a:r>
          </a:p>
          <a:p>
            <a:r>
              <a:rPr lang="en-US" dirty="0" smtClean="0"/>
              <a:t>Be ready to </a:t>
            </a:r>
            <a:r>
              <a:rPr lang="en-US" smtClean="0"/>
              <a:t>collect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31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44225" y="1696239"/>
            <a:ext cx="3247846" cy="73755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Year at a Glance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31" y="1625828"/>
            <a:ext cx="3086670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Beginning of the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240" y="2374448"/>
            <a:ext cx="2743200" cy="3951288"/>
          </a:xfrm>
        </p:spPr>
        <p:txBody>
          <a:bodyPr/>
          <a:lstStyle/>
          <a:p>
            <a:r>
              <a:rPr lang="en-US" dirty="0"/>
              <a:t>Beginning of the year meeting</a:t>
            </a:r>
          </a:p>
          <a:p>
            <a:r>
              <a:rPr lang="en-US" dirty="0"/>
              <a:t>Standards I and II</a:t>
            </a:r>
          </a:p>
          <a:p>
            <a:r>
              <a:rPr lang="en-US" dirty="0"/>
              <a:t>SLO and </a:t>
            </a:r>
            <a:br>
              <a:rPr lang="en-US" dirty="0"/>
            </a:br>
            <a:r>
              <a:rPr lang="en-US" dirty="0"/>
              <a:t>local (LAT) target setting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246224" y="1641748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End of the Year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246224" y="2390368"/>
            <a:ext cx="2743200" cy="3951288"/>
          </a:xfrm>
        </p:spPr>
        <p:txBody>
          <a:bodyPr>
            <a:normAutofit fontScale="92500"/>
          </a:bodyPr>
          <a:lstStyle/>
          <a:p>
            <a:r>
              <a:rPr lang="en-US" dirty="0"/>
              <a:t>Evidence from the year collected</a:t>
            </a:r>
          </a:p>
          <a:p>
            <a:r>
              <a:rPr lang="en-US" dirty="0"/>
              <a:t>Compare collected evidence to the </a:t>
            </a:r>
            <a:r>
              <a:rPr lang="en-US" dirty="0" smtClean="0"/>
              <a:t>rubric</a:t>
            </a:r>
          </a:p>
          <a:p>
            <a:r>
              <a:rPr lang="en-US" dirty="0" smtClean="0"/>
              <a:t>Summative score determination and communication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202669" y="1632119"/>
            <a:ext cx="2743200" cy="639762"/>
          </a:xfrm>
        </p:spPr>
        <p:txBody>
          <a:bodyPr/>
          <a:lstStyle/>
          <a:p>
            <a:pPr algn="ctr"/>
            <a:r>
              <a:rPr lang="en-US" dirty="0" smtClean="0"/>
              <a:t>Ongoing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202669" y="2380739"/>
            <a:ext cx="2743200" cy="3951288"/>
          </a:xfrm>
        </p:spPr>
        <p:txBody>
          <a:bodyPr/>
          <a:lstStyle/>
          <a:p>
            <a:r>
              <a:rPr lang="en-US" dirty="0"/>
              <a:t>Evidence Submission by </a:t>
            </a:r>
            <a:br>
              <a:rPr lang="en-US" dirty="0"/>
            </a:br>
            <a:r>
              <a:rPr lang="en-US" dirty="0"/>
              <a:t>Teacher</a:t>
            </a:r>
          </a:p>
          <a:p>
            <a:r>
              <a:rPr lang="en-US" dirty="0"/>
              <a:t>Evidence Collection</a:t>
            </a:r>
          </a:p>
          <a:p>
            <a:r>
              <a:rPr lang="en-US" dirty="0"/>
              <a:t>Sharing the evidence</a:t>
            </a:r>
          </a:p>
          <a:p>
            <a:r>
              <a:rPr lang="en-US" dirty="0"/>
              <a:t>Feedback </a:t>
            </a:r>
            <a:r>
              <a:rPr lang="en-US" dirty="0" smtClean="0"/>
              <a:t>Conversations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944225" y="3402239"/>
            <a:ext cx="3247846" cy="13062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[re]Orientation</a:t>
            </a:r>
          </a:p>
          <a:p>
            <a:r>
              <a:rPr lang="en-US" dirty="0" smtClean="0"/>
              <a:t>Lead Evaluator Training</a:t>
            </a:r>
          </a:p>
          <a:p>
            <a:r>
              <a:rPr lang="en-US" dirty="0" smtClean="0"/>
              <a:t>Agenda Review	</a:t>
            </a:r>
            <a:endParaRPr lang="en-US" dirty="0"/>
          </a:p>
        </p:txBody>
      </p:sp>
      <p:pic>
        <p:nvPicPr>
          <p:cNvPr id="9218" name="Picture 2" descr="C:\Users\jcraig\AppData\Local\Microsoft\Windows\Temporary Internet Files\Content.IE5\SK5XLSR9\MC90038356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590" flipH="1">
            <a:off x="5453615" y="3729638"/>
            <a:ext cx="2598575" cy="308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Preconference Meeting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conference</a:t>
            </a:r>
          </a:p>
          <a:p>
            <a:r>
              <a:rPr lang="en-US" dirty="0" smtClean="0"/>
              <a:t>Collect </a:t>
            </a:r>
            <a:r>
              <a:rPr lang="en-US" dirty="0" smtClean="0"/>
              <a:t>evidence about teacher</a:t>
            </a:r>
          </a:p>
          <a:p>
            <a:r>
              <a:rPr lang="en-US" dirty="0"/>
              <a:t>T</a:t>
            </a:r>
            <a:r>
              <a:rPr lang="en-US" dirty="0" smtClean="0"/>
              <a:t>ake some notes about observers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32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Preconference Meeting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conference</a:t>
            </a:r>
          </a:p>
          <a:p>
            <a:r>
              <a:rPr lang="en-US" dirty="0" smtClean="0"/>
              <a:t>Collect </a:t>
            </a:r>
            <a:r>
              <a:rPr lang="en-US" dirty="0" smtClean="0"/>
              <a:t>evidence about teacher</a:t>
            </a:r>
          </a:p>
          <a:p>
            <a:r>
              <a:rPr lang="en-US" dirty="0"/>
              <a:t>T</a:t>
            </a:r>
            <a:r>
              <a:rPr lang="en-US" dirty="0" smtClean="0"/>
              <a:t>ake some notes about observers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Look </a:t>
            </a:r>
            <a:r>
              <a:rPr lang="en-US" dirty="0" smtClean="0"/>
              <a:t>at the rubric… think about how you would score it BUT DON”T ACTUALLY SCORE IT.</a:t>
            </a:r>
          </a:p>
        </p:txBody>
      </p:sp>
      <p:sp>
        <p:nvSpPr>
          <p:cNvPr id="4" name="Rectangle 3"/>
          <p:cNvSpPr/>
          <p:nvPr/>
        </p:nvSpPr>
        <p:spPr>
          <a:xfrm rot="20968152">
            <a:off x="491701" y="3435159"/>
            <a:ext cx="1951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 &amp;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at your table about the evidence you collected.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alk </a:t>
            </a:r>
            <a:r>
              <a:rPr lang="en-US" dirty="0" smtClean="0"/>
              <a:t>about the questions the observers asked of the teacher.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968152">
            <a:off x="257785" y="2733402"/>
            <a:ext cx="1951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THEN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7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Pre-Conference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questions work better than others.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 at the question suggestions. Which ones might have worked well in the pre-conference?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59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Pre-Conference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4336"/>
            <a:ext cx="335988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 are important…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b="1" i="1" u="sng" dirty="0" smtClean="0"/>
              <a:t>listening</a:t>
            </a:r>
            <a:r>
              <a:rPr lang="en-US" dirty="0" smtClean="0"/>
              <a:t> </a:t>
            </a:r>
            <a:r>
              <a:rPr lang="en-US" dirty="0" smtClean="0"/>
              <a:t>is </a:t>
            </a:r>
            <a:r>
              <a:rPr lang="en-US" dirty="0" smtClean="0"/>
              <a:t>important, too.</a:t>
            </a:r>
            <a:endParaRPr lang="en-US" dirty="0"/>
          </a:p>
        </p:txBody>
      </p:sp>
      <p:pic>
        <p:nvPicPr>
          <p:cNvPr id="4" name="Picture 3" descr="It's Not About The Nail - YouTube - Google Chrome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t="14881" r="37093" b="38578"/>
          <a:stretch/>
        </p:blipFill>
        <p:spPr>
          <a:xfrm>
            <a:off x="4019106" y="2345173"/>
            <a:ext cx="4582633" cy="257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79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Instructional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instructional leadership you provide should be based on</a:t>
            </a:r>
          </a:p>
          <a:p>
            <a:r>
              <a:rPr lang="en-US" dirty="0" smtClean="0"/>
              <a:t>District goals</a:t>
            </a:r>
          </a:p>
          <a:p>
            <a:r>
              <a:rPr lang="en-US" dirty="0" smtClean="0"/>
              <a:t>RTTT/Reform Agenda</a:t>
            </a:r>
          </a:p>
          <a:p>
            <a:r>
              <a:rPr lang="en-US" dirty="0" smtClean="0"/>
              <a:t>Needs of your </a:t>
            </a:r>
            <a:r>
              <a:rPr lang="en-US" dirty="0" smtClean="0"/>
              <a:t>staff</a:t>
            </a:r>
          </a:p>
          <a:p>
            <a:r>
              <a:rPr lang="en-US" dirty="0" smtClean="0"/>
              <a:t>Shared vision</a:t>
            </a:r>
          </a:p>
          <a:p>
            <a:r>
              <a:rPr lang="en-US" dirty="0" smtClean="0"/>
              <a:t>Your “shifts”</a:t>
            </a:r>
          </a:p>
          <a:p>
            <a:endParaRPr lang="en-US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36" y="4482516"/>
            <a:ext cx="2312482" cy="173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2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</a:t>
            </a:r>
            <a:endParaRPr lang="en-US" dirty="0"/>
          </a:p>
        </p:txBody>
      </p:sp>
      <p:pic>
        <p:nvPicPr>
          <p:cNvPr id="7" name="Picture 6" descr="www.ocmboces.org/tfiles/folder1602/ELAsixShifts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5" t="24147" r="30349" b="7617"/>
          <a:stretch/>
        </p:blipFill>
        <p:spPr>
          <a:xfrm>
            <a:off x="318975" y="1041991"/>
            <a:ext cx="2727746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common-core-shifts (2)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t="52018" r="29187" b="13961"/>
          <a:stretch/>
        </p:blipFill>
        <p:spPr>
          <a:xfrm>
            <a:off x="4553767" y="1297177"/>
            <a:ext cx="3838355" cy="18819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ShiftsNGSS - Microsoft Publish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8" t="25685" r="33140" b="11653"/>
          <a:stretch/>
        </p:blipFill>
        <p:spPr>
          <a:xfrm>
            <a:off x="4274288" y="2594343"/>
            <a:ext cx="2120510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ShiftsDDI - Microsoft Publisher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8" t="27223" r="33140" b="15690"/>
          <a:stretch/>
        </p:blipFill>
        <p:spPr>
          <a:xfrm>
            <a:off x="2257134" y="3264195"/>
            <a:ext cx="2327564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 descr="ShiftsSocialStudies - Microsoft Publishe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07" t="26069" r="32790" b="17420"/>
          <a:stretch/>
        </p:blipFill>
        <p:spPr>
          <a:xfrm>
            <a:off x="6134987" y="3604437"/>
            <a:ext cx="2351314" cy="2743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7610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74" y="2413959"/>
            <a:ext cx="3763926" cy="24983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the “shifts” you’d like to take place at your school?</a:t>
            </a:r>
            <a:endParaRPr lang="en-US" dirty="0"/>
          </a:p>
        </p:txBody>
      </p:sp>
      <p:pic>
        <p:nvPicPr>
          <p:cNvPr id="4" name="Picture 3" descr="ShiftsOfYourSchool - Microsoft Publish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1" t="25493" r="33023" b="17420"/>
          <a:stretch/>
        </p:blipFill>
        <p:spPr>
          <a:xfrm>
            <a:off x="542259" y="1233376"/>
            <a:ext cx="4211645" cy="49835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76971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Choose one of the initiatives/emphases that are posted around the room that you are working on or thinking about.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Move the chairs to form a group and talk about the initiative. Share your efforts and your thoughts.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8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</a:t>
            </a:r>
            <a:r>
              <a:rPr lang="en-US" dirty="0"/>
              <a:t>York State Teaching Standards and Leadership Standards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Evidence-based </a:t>
            </a:r>
            <a:r>
              <a:rPr lang="en-US" dirty="0"/>
              <a:t>observation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Student Growth Percentile and VA Growth Model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the State-approved teacher or principal rubrics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any assessment tools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State-approved locally selected measures of student achievement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of the Statewide Instructional Reporting </a:t>
            </a:r>
            <a:r>
              <a:rPr lang="en-US" dirty="0" smtClean="0"/>
              <a:t>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Scoring </a:t>
            </a:r>
            <a:r>
              <a:rPr lang="en-US" dirty="0"/>
              <a:t>methodology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Specific </a:t>
            </a:r>
            <a:r>
              <a:rPr lang="en-US" dirty="0"/>
              <a:t>considerations in evaluating teachers and principals of ELLs and students with disabilities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11" y="325527"/>
            <a:ext cx="225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Year 1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the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Have you looked at last year’s rubrics </a:t>
            </a:r>
            <a:r>
              <a:rPr lang="en-US" smtClean="0"/>
              <a:t>(and </a:t>
            </a:r>
            <a:r>
              <a:rPr lang="en-US" dirty="0" smtClean="0"/>
              <a:t>maybe even the year’s before, too):</a:t>
            </a:r>
          </a:p>
          <a:p>
            <a:r>
              <a:rPr lang="en-US" dirty="0" smtClean="0"/>
              <a:t>Electronic platforms do this for you</a:t>
            </a:r>
          </a:p>
          <a:p>
            <a:r>
              <a:rPr lang="en-US" dirty="0" smtClean="0"/>
              <a:t>Otherwise, tally marks might be the way to go</a:t>
            </a:r>
          </a:p>
        </p:txBody>
      </p:sp>
    </p:spTree>
    <p:extLst>
      <p:ext uri="{BB962C8B-B14F-4D97-AF65-F5344CB8AC3E}">
        <p14:creationId xmlns:p14="http://schemas.microsoft.com/office/powerpoint/2010/main" val="25416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6357" r="18547" b="44806"/>
          <a:stretch/>
        </p:blipFill>
        <p:spPr>
          <a:xfrm>
            <a:off x="1687140" y="1618637"/>
            <a:ext cx="5769720" cy="474018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36535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Kim Marshall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52371" r="54871" b="23815"/>
          <a:stretch/>
        </p:blipFill>
        <p:spPr bwMode="auto">
          <a:xfrm>
            <a:off x="961696" y="4656413"/>
            <a:ext cx="7315200" cy="17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6482" r="55819" b="31565"/>
          <a:stretch/>
        </p:blipFill>
        <p:spPr bwMode="auto">
          <a:xfrm>
            <a:off x="961696" y="1209029"/>
            <a:ext cx="7315200" cy="313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6535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OASYS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Tech Example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26779" r="7885" b="19659"/>
          <a:stretch/>
        </p:blipFill>
        <p:spPr>
          <a:xfrm>
            <a:off x="457200" y="2008164"/>
            <a:ext cx="8304587" cy="4116189"/>
          </a:xfrm>
        </p:spPr>
      </p:pic>
    </p:spTree>
    <p:extLst>
      <p:ext uri="{BB962C8B-B14F-4D97-AF65-F5344CB8AC3E}">
        <p14:creationId xmlns:p14="http://schemas.microsoft.com/office/powerpoint/2010/main" val="37702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690328"/>
            <a:ext cx="794385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" y="3629661"/>
            <a:ext cx="2500585" cy="1127051"/>
            <a:chOff x="159488" y="3629661"/>
            <a:chExt cx="2500585" cy="1127051"/>
          </a:xfrm>
        </p:grpSpPr>
        <p:sp>
          <p:nvSpPr>
            <p:cNvPr id="2" name="TextBox 1"/>
            <p:cNvSpPr txBox="1"/>
            <p:nvPr/>
          </p:nvSpPr>
          <p:spPr>
            <a:xfrm>
              <a:off x="1080655" y="3823855"/>
              <a:ext cx="1579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59488" y="3629661"/>
              <a:ext cx="2307265" cy="1127051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712" y="3997892"/>
              <a:ext cx="194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Faculty meetings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9496" y="4600768"/>
            <a:ext cx="2619152" cy="1127051"/>
            <a:chOff x="40921" y="3629661"/>
            <a:chExt cx="2619152" cy="1127051"/>
          </a:xfrm>
        </p:grpSpPr>
        <p:sp>
          <p:nvSpPr>
            <p:cNvPr id="12" name="TextBox 11"/>
            <p:cNvSpPr txBox="1"/>
            <p:nvPr/>
          </p:nvSpPr>
          <p:spPr>
            <a:xfrm>
              <a:off x="1080655" y="3823855"/>
              <a:ext cx="1579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59488" y="3629661"/>
              <a:ext cx="2307265" cy="1127051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921" y="3997892"/>
              <a:ext cx="2466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Assessment  meetings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9880" y="5483270"/>
            <a:ext cx="2500585" cy="1127051"/>
            <a:chOff x="159488" y="3629661"/>
            <a:chExt cx="2500585" cy="1127051"/>
          </a:xfrm>
        </p:grpSpPr>
        <p:sp>
          <p:nvSpPr>
            <p:cNvPr id="16" name="TextBox 15"/>
            <p:cNvSpPr txBox="1"/>
            <p:nvPr/>
          </p:nvSpPr>
          <p:spPr>
            <a:xfrm>
              <a:off x="1080655" y="3823855"/>
              <a:ext cx="1579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59488" y="3629661"/>
              <a:ext cx="2307265" cy="1127051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712" y="3997892"/>
              <a:ext cx="1945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Culture actions</a:t>
              </a:r>
              <a:endParaRPr lang="en-US" dirty="0"/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/>
          <a:p>
            <a:r>
              <a:rPr lang="en-US" dirty="0" smtClean="0"/>
              <a:t>Planning the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Thinking</a:t>
            </a:r>
            <a:endParaRPr lang="en-US" dirty="0"/>
          </a:p>
        </p:txBody>
      </p:sp>
      <p:pic>
        <p:nvPicPr>
          <p:cNvPr id="10242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64" y="1662352"/>
            <a:ext cx="5667472" cy="425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7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will your staff know what you want for them?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Don’t forget the rational, or “why” for everything.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Share the plan with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68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/>
              <a:t>January 26</a:t>
            </a:r>
            <a:r>
              <a:rPr lang="en-US" baseline="30000" dirty="0"/>
              <a:t>th</a:t>
            </a:r>
            <a:r>
              <a:rPr lang="en-US" dirty="0"/>
              <a:t> in Cortland</a:t>
            </a:r>
          </a:p>
          <a:p>
            <a:r>
              <a:rPr lang="en-US" dirty="0" smtClean="0"/>
              <a:t>January 27</a:t>
            </a:r>
            <a:r>
              <a:rPr lang="en-US" baseline="30000" dirty="0" smtClean="0"/>
              <a:t>th</a:t>
            </a:r>
            <a:r>
              <a:rPr lang="en-US" dirty="0" smtClean="0"/>
              <a:t> in Syracuse</a:t>
            </a:r>
          </a:p>
          <a:p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 smtClean="0"/>
              <a:t>Evidence Collection (observation)</a:t>
            </a:r>
          </a:p>
          <a:p>
            <a:pPr lvl="1"/>
            <a:r>
              <a:rPr lang="en-US" dirty="0" smtClean="0"/>
              <a:t>Agreement and Reliability</a:t>
            </a:r>
          </a:p>
          <a:p>
            <a:pPr lvl="1"/>
            <a:r>
              <a:rPr lang="en-US" dirty="0" smtClean="0"/>
              <a:t>Growth-Producing Feedback (with a video of a post-conference)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509379" cy="4525963"/>
          </a:xfrm>
        </p:spPr>
        <p:txBody>
          <a:bodyPr/>
          <a:lstStyle/>
          <a:p>
            <a:r>
              <a:rPr lang="en-US" dirty="0" smtClean="0"/>
              <a:t>Leave folder and contents at table (pile)</a:t>
            </a:r>
          </a:p>
          <a:p>
            <a:r>
              <a:rPr lang="en-US" dirty="0" smtClean="0"/>
              <a:t>Leave your answer sheet at the table (pile)</a:t>
            </a:r>
          </a:p>
          <a:p>
            <a:r>
              <a:rPr lang="en-US" dirty="0" smtClean="0"/>
              <a:t>Leave the red answer key at the table (pile)</a:t>
            </a:r>
          </a:p>
        </p:txBody>
      </p:sp>
    </p:spTree>
    <p:extLst>
      <p:ext uri="{BB962C8B-B14F-4D97-AF65-F5344CB8AC3E}">
        <p14:creationId xmlns:p14="http://schemas.microsoft.com/office/powerpoint/2010/main" val="32336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From the Review Room: “Describe </a:t>
            </a:r>
            <a:r>
              <a:rPr lang="en-US" dirty="0"/>
              <a:t>the process by which evaluators will be trained and the process for how the district will certify and re-certify lead evaluators. Describe the process for ensuring inter-rater reliability. Describe the duration and nature of such training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1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6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Or, to basically increase the likelihood that all of this can make a difference.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2014-2015: What do you want?</a:t>
            </a:r>
          </a:p>
          <a:p>
            <a:r>
              <a:rPr lang="en-US" dirty="0" smtClean="0"/>
              <a:t>Artifact Review</a:t>
            </a:r>
          </a:p>
          <a:p>
            <a:r>
              <a:rPr lang="en-US" dirty="0" smtClean="0"/>
              <a:t>Evidence Collection</a:t>
            </a:r>
          </a:p>
          <a:p>
            <a:r>
              <a:rPr lang="en-US" dirty="0" smtClean="0"/>
              <a:t>Scoring (with feedback)</a:t>
            </a:r>
          </a:p>
          <a:p>
            <a:r>
              <a:rPr lang="en-US" dirty="0" smtClean="0"/>
              <a:t>School-wide data from the rubric</a:t>
            </a:r>
          </a:p>
          <a:p>
            <a:r>
              <a:rPr lang="en-US" dirty="0" smtClean="0"/>
              <a:t>Planning PD for the year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400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Model Standards-Based:</a:t>
            </a:r>
          </a:p>
          <a:p>
            <a:r>
              <a:rPr lang="en-US" dirty="0" smtClean="0"/>
              <a:t>NYS Teaching Standards</a:t>
            </a:r>
          </a:p>
          <a:p>
            <a:r>
              <a:rPr lang="en-US" dirty="0" smtClean="0"/>
              <a:t>Translate into “I Can” statements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4508205" cy="4525963"/>
          </a:xfrm>
        </p:spPr>
        <p:txBody>
          <a:bodyPr/>
          <a:lstStyle/>
          <a:p>
            <a:r>
              <a:rPr lang="en-US" dirty="0" smtClean="0"/>
              <a:t>Mr. Greenburgh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Math Teacher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59" y="2915013"/>
            <a:ext cx="5197262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Words>976</Words>
  <Application>Microsoft Office PowerPoint</Application>
  <PresentationFormat>On-screen Show (4:3)</PresentationFormat>
  <Paragraphs>215</Paragraphs>
  <Slides>38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IS_template</vt:lpstr>
      <vt:lpstr>Lead Evaluator Training</vt:lpstr>
      <vt:lpstr>Welcome Back!</vt:lpstr>
      <vt:lpstr>Lead Evaluator Training</vt:lpstr>
      <vt:lpstr>Lead Evaluator Training</vt:lpstr>
      <vt:lpstr>Lead Evaluator Training</vt:lpstr>
      <vt:lpstr>Lead Evaluator Training</vt:lpstr>
      <vt:lpstr>Agenda</vt:lpstr>
      <vt:lpstr>Warm Up Activity</vt:lpstr>
      <vt:lpstr>Introduction</vt:lpstr>
      <vt:lpstr>Beginning of the Year</vt:lpstr>
      <vt:lpstr>The Year at a Glance</vt:lpstr>
      <vt:lpstr>Artifacts</vt:lpstr>
      <vt:lpstr>Review of Artifacts</vt:lpstr>
      <vt:lpstr>Your Teachers</vt:lpstr>
      <vt:lpstr>“Middle” part of the Year</vt:lpstr>
      <vt:lpstr>The Year at a Glance</vt:lpstr>
      <vt:lpstr>Break</vt:lpstr>
      <vt:lpstr>The Year at a Glance</vt:lpstr>
      <vt:lpstr>The Year at a Glance</vt:lpstr>
      <vt:lpstr>Preconference Meeting Evidence Collection</vt:lpstr>
      <vt:lpstr>Preconference Meeting Evidence Collection</vt:lpstr>
      <vt:lpstr>Agreement &amp; Reliability</vt:lpstr>
      <vt:lpstr>Pre-Conference Questions</vt:lpstr>
      <vt:lpstr>Pre-Conference Questions</vt:lpstr>
      <vt:lpstr>Instructional Leadership</vt:lpstr>
      <vt:lpstr>Planning the Year</vt:lpstr>
      <vt:lpstr>Shifts</vt:lpstr>
      <vt:lpstr>Shifts</vt:lpstr>
      <vt:lpstr>Interest Groups</vt:lpstr>
      <vt:lpstr>Planning the Year</vt:lpstr>
      <vt:lpstr>PowerPoint Presentation</vt:lpstr>
      <vt:lpstr>PowerPoint Presentation</vt:lpstr>
      <vt:lpstr>Low Tech Example</vt:lpstr>
      <vt:lpstr>Planning the Year</vt:lpstr>
      <vt:lpstr>Systems Thinking</vt:lpstr>
      <vt:lpstr>Communication</vt:lpstr>
      <vt:lpstr>Next Session</vt:lpstr>
      <vt:lpstr>Housekeeping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ocm boces</cp:lastModifiedBy>
  <cp:revision>127</cp:revision>
  <cp:lastPrinted>2014-11-03T17:01:35Z</cp:lastPrinted>
  <dcterms:created xsi:type="dcterms:W3CDTF">2012-08-15T11:27:34Z</dcterms:created>
  <dcterms:modified xsi:type="dcterms:W3CDTF">2014-11-07T12:39:03Z</dcterms:modified>
</cp:coreProperties>
</file>