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8.xml" ContentType="application/vnd.openxmlformats-officedocument.presentationml.tags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heme/themeOverride1.xml" ContentType="application/vnd.openxmlformats-officedocument.themeOverr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heme/themeOverride2.xml" ContentType="application/vnd.openxmlformats-officedocument.themeOverr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13.xml" ContentType="application/vnd.openxmlformats-officedocument.theme+xml"/>
  <Override PartName="/ppt/theme/theme14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2" r:id="rId2"/>
    <p:sldMasterId id="2147483653" r:id="rId3"/>
    <p:sldMasterId id="2147483654" r:id="rId4"/>
    <p:sldMasterId id="2147483655" r:id="rId5"/>
    <p:sldMasterId id="2147483656" r:id="rId6"/>
    <p:sldMasterId id="2147483657" r:id="rId7"/>
    <p:sldMasterId id="2147483658" r:id="rId8"/>
    <p:sldMasterId id="2147483659" r:id="rId9"/>
    <p:sldMasterId id="2147483660" r:id="rId10"/>
    <p:sldMasterId id="2147483661" r:id="rId11"/>
    <p:sldMasterId id="2147483816" r:id="rId12"/>
  </p:sldMasterIdLst>
  <p:notesMasterIdLst>
    <p:notesMasterId r:id="rId21"/>
  </p:notesMasterIdLst>
  <p:handoutMasterIdLst>
    <p:handoutMasterId r:id="rId22"/>
  </p:handoutMasterIdLst>
  <p:sldIdLst>
    <p:sldId id="288" r:id="rId13"/>
    <p:sldId id="258" r:id="rId14"/>
    <p:sldId id="305" r:id="rId15"/>
    <p:sldId id="306" r:id="rId16"/>
    <p:sldId id="265" r:id="rId17"/>
    <p:sldId id="304" r:id="rId18"/>
    <p:sldId id="282" r:id="rId19"/>
    <p:sldId id="307" r:id="rId20"/>
  </p:sldIdLst>
  <p:sldSz cx="13004800" cy="97536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78" y="-35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198BDBBC-A87F-4E2F-9700-847C5F8E0B23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BD903291-AF32-4967-9921-4DBBEC840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82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B03CA8-8858-4737-9BA7-17D8AF2DD166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3AB052-4219-4E50-AC36-C94AD72842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44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2.xml"/><Relationship Id="rId2" Type="http://schemas.openxmlformats.org/officeDocument/2006/relationships/tags" Target="../tags/tag24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123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slideMaster" Target="../slideMasters/slideMaster12.xml"/><Relationship Id="rId2" Type="http://schemas.openxmlformats.org/officeDocument/2006/relationships/tags" Target="../tags/tag32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Layouts/_rels/slideLayout125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3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2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502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16977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12421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83802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510240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41300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1528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51599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301031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039174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533163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446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90120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2107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2511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91319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930742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7275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80250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40579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219254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7102887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48526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69669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91616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73869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2"/>
            </p:custDataLst>
          </p:nvPr>
        </p:nvSpPr>
        <p:spPr bwMode="ltGray">
          <a:xfrm>
            <a:off x="0" y="0"/>
            <a:ext cx="13004800" cy="730408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 bwMode="invGray">
          <a:xfrm>
            <a:off x="0" y="7292975"/>
            <a:ext cx="13004800" cy="6508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4772762"/>
            <a:ext cx="11487573" cy="2379878"/>
          </a:xfrm>
        </p:spPr>
        <p:txBody>
          <a:bodyPr tIns="0" bIns="0" anchor="t"/>
          <a:lstStyle>
            <a:lvl1pPr algn="l">
              <a:defRPr sz="6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600960"/>
            <a:ext cx="11487573" cy="2132787"/>
          </a:xfrm>
        </p:spPr>
        <p:txBody>
          <a:bodyPr lIns="169060" tIns="0" rIns="65023" bIns="0" anchor="b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B929D-4CDD-40E2-BC39-DD729A8421EC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7ACD-3B00-4DD7-90A0-37A3695B4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45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221081"/>
            <a:ext cx="11704320" cy="178165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16C4-A4D5-4767-A0F0-94FEBD5471B7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7629-59FA-49B4-BAEC-3F174CCF38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6856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2"/>
            </p:custDataLst>
          </p:nvPr>
        </p:nvSpPr>
        <p:spPr bwMode="ltGray">
          <a:xfrm>
            <a:off x="0" y="0"/>
            <a:ext cx="13004800" cy="370205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 bwMode="invGray">
          <a:xfrm>
            <a:off x="0" y="3702050"/>
            <a:ext cx="13004800" cy="6508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393" y="169063"/>
            <a:ext cx="11396540" cy="2327859"/>
          </a:xfrm>
        </p:spPr>
        <p:txBody>
          <a:bodyPr tIns="0" rIns="130046" bIns="0" anchor="b"/>
          <a:lstStyle>
            <a:lvl1pPr algn="l">
              <a:defRPr sz="6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389" y="2600960"/>
            <a:ext cx="11409545" cy="975360"/>
          </a:xfrm>
        </p:spPr>
        <p:txBody>
          <a:bodyPr lIns="208074" tIns="0" rIns="65023" bIns="0"/>
          <a:lstStyle>
            <a:lvl1pPr marL="0" indent="0">
              <a:buNone/>
              <a:defRPr sz="2800">
                <a:solidFill>
                  <a:srgbClr val="FFFFFF"/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49E20-3051-4443-8E06-39D25ADD9584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28C8-73AC-45C6-950E-8C34C6720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69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522931"/>
            <a:ext cx="5743787" cy="6576094"/>
          </a:xfrm>
        </p:spPr>
        <p:txBody>
          <a:bodyPr lIns="130046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522931"/>
            <a:ext cx="5743787" cy="6576094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C980-5B48-4B95-9C88-6F0894FB9C14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01EBC-64FF-4554-9422-C4BCB9F15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2245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416338"/>
            <a:ext cx="5746045" cy="1017394"/>
          </a:xfrm>
        </p:spPr>
        <p:txBody>
          <a:bodyPr lIns="208074" anchor="ctr"/>
          <a:lstStyle>
            <a:lvl1pPr marL="0" indent="0">
              <a:buNone/>
              <a:defRPr sz="3300" b="1" cap="all" baseline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483750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416338"/>
            <a:ext cx="5748302" cy="1017394"/>
          </a:xfrm>
        </p:spPr>
        <p:txBody>
          <a:bodyPr lIns="208074" anchor="ctr"/>
          <a:lstStyle>
            <a:lvl1pPr marL="0" indent="0">
              <a:buNone/>
              <a:defRPr sz="3300" b="1" cap="all" baseline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483750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D4321-C608-4D9D-A8E6-FA2F526C678D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DA82E-A54B-4891-B139-403868707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726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E967-7861-42BF-AEC4-9B7D9529231B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D55D-7E53-42B3-93D4-AE7D61B0F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2413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CBA5-FE69-4D4F-9B40-1CE8CDE2C29A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3C01-DA0B-4C08-A315-B9883C800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8748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 bwMode="invGray">
          <a:xfrm>
            <a:off x="4060825" y="0"/>
            <a:ext cx="65088" cy="2068513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 bwMode="invGray">
          <a:xfrm>
            <a:off x="4060825" y="0"/>
            <a:ext cx="65088" cy="2068513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03" y="216746"/>
            <a:ext cx="3589325" cy="1391514"/>
          </a:xfrm>
        </p:spPr>
        <p:txBody>
          <a:bodyPr lIns="104037" bIns="0" anchor="b">
            <a:sp3d prstMaterial="matte"/>
          </a:bodyPr>
          <a:lstStyle>
            <a:lvl1pPr algn="l">
              <a:defRPr sz="28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226" y="2479123"/>
            <a:ext cx="8420467" cy="648374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03" y="2460470"/>
            <a:ext cx="3511296" cy="6502400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8D33C-1D37-4F45-AADD-EF596344538D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3245-8D7F-4886-A47F-01B5F4BC9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20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34914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4060825" y="0"/>
            <a:ext cx="65088" cy="97536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 bwMode="invGray">
          <a:xfrm>
            <a:off x="4060825" y="0"/>
            <a:ext cx="65088" cy="97536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87" y="221081"/>
            <a:ext cx="3591324" cy="1391514"/>
          </a:xfrm>
        </p:spPr>
        <p:txBody>
          <a:bodyPr lIns="104037" bIns="0" anchor="b">
            <a:sp3d prstMaterial="matte"/>
          </a:bodyPr>
          <a:lstStyle>
            <a:lvl1pPr algn="l">
              <a:defRPr sz="28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29857" y="2111727"/>
            <a:ext cx="8885187" cy="7641873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086" y="2457907"/>
            <a:ext cx="3511296" cy="6502400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233363" y="1665288"/>
            <a:ext cx="358933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C7980-999C-4708-BD49-522B905E2580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318000" y="1665288"/>
            <a:ext cx="7386638" cy="285750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11860213" y="1665288"/>
            <a:ext cx="104457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DA810-C041-4F83-8127-1E3190999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88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D4DA-A255-4D33-AD08-D250D2AAC85D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6D978-E590-47F0-9ED9-B2364C9781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1256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 bwMode="invGray">
          <a:xfrm>
            <a:off x="9385300" y="0"/>
            <a:ext cx="65088" cy="97536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ltGray">
          <a:xfrm>
            <a:off x="9455150" y="0"/>
            <a:ext cx="3575050" cy="97536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45227" y="390600"/>
            <a:ext cx="2709333" cy="832216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433494"/>
            <a:ext cx="8561493" cy="8322169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4812-0F4D-42D1-B20A-30927EB1467B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756025" y="9069388"/>
            <a:ext cx="5456238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78DCD-355F-4B78-982D-1F8CF19550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0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45576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4579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8955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05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90110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867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2729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0134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3134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534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1791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0096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63389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760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1232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0282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7627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836196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574440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509168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5415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8926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5690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2232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86608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0745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1548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459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5774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18988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77822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1085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9108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0512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99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4787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829749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2301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420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78477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70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14356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351650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23776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61862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9926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3686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7050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933343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610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0216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1679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1248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92480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127113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40020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1855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936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0016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57690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47081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1150858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6207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16780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37723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0843906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167894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9817668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21884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9014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51826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47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74532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214534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25794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98669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9311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384908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542746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176348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20057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20558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510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8832404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91263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91842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87014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24254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93317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03682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616044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45030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009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545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tags" Target="../tags/tag14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ags" Target="../tags/tag15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tags" Target="../tags/tag1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17" Type="http://schemas.openxmlformats.org/officeDocument/2006/relationships/tags" Target="../tags/tag21.xml"/><Relationship Id="rId2" Type="http://schemas.openxmlformats.org/officeDocument/2006/relationships/slideLayout" Target="../slideLayouts/slideLayout123.xml"/><Relationship Id="rId16" Type="http://schemas.openxmlformats.org/officeDocument/2006/relationships/tags" Target="../tags/tag20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5" Type="http://schemas.openxmlformats.org/officeDocument/2006/relationships/tags" Target="../tags/tag19.xml"/><Relationship Id="rId10" Type="http://schemas.openxmlformats.org/officeDocument/2006/relationships/slideLayout" Target="../slideLayouts/slideLayout131.xml"/><Relationship Id="rId19" Type="http://schemas.openxmlformats.org/officeDocument/2006/relationships/tags" Target="../tags/tag23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tags" Target="../tags/tag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ags" Target="../tags/tag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tags" Target="../tags/tag1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ags" Target="../tags/tag11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  <p:sldLayoutId id="2147484387" r:id="rId2"/>
    <p:sldLayoutId id="2147484388" r:id="rId3"/>
    <p:sldLayoutId id="2147484389" r:id="rId4"/>
    <p:sldLayoutId id="2147484390" r:id="rId5"/>
    <p:sldLayoutId id="2147484391" r:id="rId6"/>
    <p:sldLayoutId id="2147484392" r:id="rId7"/>
    <p:sldLayoutId id="2147484393" r:id="rId8"/>
    <p:sldLayoutId id="2147484394" r:id="rId9"/>
    <p:sldLayoutId id="2147484395" r:id="rId10"/>
    <p:sldLayoutId id="214748439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>
            <p:custDataLst>
              <p:tags r:id="rId13"/>
            </p:custDataLst>
          </p:nvPr>
        </p:nvSpPr>
        <p:spPr bwMode="invGray">
          <a:xfrm>
            <a:off x="0" y="2041525"/>
            <a:ext cx="13004800" cy="6508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14"/>
            </p:custDataLst>
          </p:nvPr>
        </p:nvSpPr>
        <p:spPr bwMode="ltGray">
          <a:xfrm>
            <a:off x="0" y="0"/>
            <a:ext cx="13004800" cy="203835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50875" y="217488"/>
            <a:ext cx="11703050" cy="1778000"/>
          </a:xfrm>
          <a:prstGeom prst="rect">
            <a:avLst/>
          </a:prstGeom>
        </p:spPr>
        <p:txBody>
          <a:bodyPr vert="horz" lIns="130046" tIns="65023" rIns="65023" bIns="65023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9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50875" y="2524125"/>
            <a:ext cx="11703050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028" tIns="130046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50875" y="9212263"/>
            <a:ext cx="3033713" cy="388937"/>
          </a:xfrm>
          <a:prstGeom prst="rect">
            <a:avLst/>
          </a:prstGeom>
        </p:spPr>
        <p:txBody>
          <a:bodyPr vert="horz" lIns="156055" tIns="65023" rIns="65023" bIns="0" rtlCol="0" anchor="b"/>
          <a:lstStyle>
            <a:lvl1pPr algn="l" eaLnBrk="1" latinLnBrk="0" hangingPunct="1">
              <a:defRPr kumimoji="0" sz="17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E5655694-96CF-4E3D-9BC7-C19B5DDA328A}" type="datetimeFigureOut">
              <a:rPr lang="en-US"/>
              <a:pPr>
                <a:defRPr/>
              </a:pPr>
              <a:t>5/17/2011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756025" y="9212263"/>
            <a:ext cx="7832725" cy="388937"/>
          </a:xfrm>
          <a:prstGeom prst="rect">
            <a:avLst/>
          </a:prstGeom>
        </p:spPr>
        <p:txBody>
          <a:bodyPr vert="horz" lIns="65023" tIns="65023" rIns="65023" bIns="0" rtlCol="0" anchor="b"/>
          <a:lstStyle>
            <a:lvl1pPr algn="l" eaLnBrk="1" latinLnBrk="0" hangingPunct="1">
              <a:defRPr kumimoji="0" sz="17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11668125" y="9212263"/>
            <a:ext cx="1044575" cy="388937"/>
          </a:xfrm>
          <a:prstGeom prst="rect">
            <a:avLst/>
          </a:prstGeom>
        </p:spPr>
        <p:txBody>
          <a:bodyPr vert="horz" lIns="130046" tIns="65023" rIns="130046" bIns="0" rtlCol="0" anchor="b"/>
          <a:lstStyle>
            <a:lvl1pPr algn="r" eaLnBrk="1" latinLnBrk="0" hangingPunct="1">
              <a:defRPr kumimoji="0" sz="17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CFF0AB2-CA27-49B2-8D1B-17D67EEFB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2" r:id="rId1"/>
    <p:sldLayoutId id="2147484507" r:id="rId2"/>
    <p:sldLayoutId id="2147484513" r:id="rId3"/>
    <p:sldLayoutId id="2147484508" r:id="rId4"/>
    <p:sldLayoutId id="2147484509" r:id="rId5"/>
    <p:sldLayoutId id="2147484510" r:id="rId6"/>
    <p:sldLayoutId id="2147484514" r:id="rId7"/>
    <p:sldLayoutId id="2147484515" r:id="rId8"/>
    <p:sldLayoutId id="2147484516" r:id="rId9"/>
    <p:sldLayoutId id="2147484511" r:id="rId10"/>
    <p:sldLayoutId id="21474845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623888" indent="-45402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3889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416050" indent="-3238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788" indent="-2587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27238" indent="-2587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4818" indent="-260092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919" indent="-260092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020" indent="-260092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3122" indent="-260092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31" r:id="rId2"/>
    <p:sldLayoutId id="2147484432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  <p:sldLayoutId id="2147484439" r:id="rId10"/>
    <p:sldLayoutId id="214748444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52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64" r:id="rId2"/>
    <p:sldLayoutId id="2147484465" r:id="rId3"/>
    <p:sldLayoutId id="2147484466" r:id="rId4"/>
    <p:sldLayoutId id="2147484467" r:id="rId5"/>
    <p:sldLayoutId id="2147484468" r:id="rId6"/>
    <p:sldLayoutId id="2147484469" r:id="rId7"/>
    <p:sldLayoutId id="2147484470" r:id="rId8"/>
    <p:sldLayoutId id="2147484471" r:id="rId9"/>
    <p:sldLayoutId id="2147484472" r:id="rId10"/>
    <p:sldLayoutId id="21474844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1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3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3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1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35000" y="2344522"/>
            <a:ext cx="11487573" cy="237987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Teacher and Principal Evaluation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54000" y="7545387"/>
            <a:ext cx="12573000" cy="2132013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Annual Professional Performance Review (APPR)</a:t>
            </a:r>
          </a:p>
          <a:p>
            <a:pPr algn="ctr" eaLnBrk="1" hangingPunct="1"/>
            <a:endParaRPr lang="en-US" sz="1400" b="1" dirty="0" smtClean="0"/>
          </a:p>
          <a:p>
            <a:pPr algn="ctr" eaLnBrk="1" hangingPunct="1"/>
            <a:r>
              <a:rPr lang="en-US" sz="3600" b="1" dirty="0" smtClean="0"/>
              <a:t>Regulations adopted by Board of Regents on May 16, 2011</a:t>
            </a:r>
          </a:p>
          <a:p>
            <a:pPr algn="ctr" eaLnBrk="1" hangingPunct="1"/>
            <a:endParaRPr lang="en-US" sz="3600" b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36600" y="444500"/>
            <a:ext cx="11442700" cy="11557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Classroom teachers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1003300" y="2489200"/>
            <a:ext cx="10998200" cy="7264400"/>
          </a:xfrm>
        </p:spPr>
        <p:txBody>
          <a:bodyPr/>
          <a:lstStyle/>
          <a:p>
            <a:pPr marL="168275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9600" dirty="0" smtClean="0"/>
              <a:t>Annual Evaluation</a:t>
            </a:r>
          </a:p>
          <a:p>
            <a:pPr lvl="1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800" dirty="0" smtClean="0"/>
              <a:t>100 point scale</a:t>
            </a:r>
          </a:p>
          <a:p>
            <a:pPr lvl="2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200" dirty="0" smtClean="0"/>
              <a:t>Highly Effective</a:t>
            </a:r>
          </a:p>
          <a:p>
            <a:pPr lvl="2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200" dirty="0" smtClean="0"/>
              <a:t>Effective</a:t>
            </a:r>
          </a:p>
          <a:p>
            <a:pPr lvl="2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200" dirty="0" smtClean="0"/>
              <a:t>Developing</a:t>
            </a:r>
          </a:p>
          <a:p>
            <a:pPr lvl="2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200" dirty="0" smtClean="0"/>
              <a:t>Ineffective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36600" y="444500"/>
            <a:ext cx="11442700" cy="11557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Classroom teachers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435600" y="4419600"/>
            <a:ext cx="2286000" cy="2362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88000" y="51816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When</a:t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Value-Added is implemented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2583597"/>
            <a:ext cx="415463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523" y="2583597"/>
            <a:ext cx="416327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20579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36600" y="444500"/>
            <a:ext cx="11442700" cy="11557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Principals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435600" y="4419600"/>
            <a:ext cx="2286000" cy="2362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88000" y="51816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When</a:t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Value-Added is implemented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514600"/>
            <a:ext cx="413476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2514600"/>
            <a:ext cx="413476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63628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062358"/>
              </p:ext>
            </p:extLst>
          </p:nvPr>
        </p:nvGraphicFramePr>
        <p:xfrm>
          <a:off x="914400" y="2997200"/>
          <a:ext cx="10882313" cy="5211763"/>
        </p:xfrm>
        <a:graphic>
          <a:graphicData uri="http://schemas.openxmlformats.org/drawingml/2006/table">
            <a:tbl>
              <a:tblPr/>
              <a:tblGrid>
                <a:gridCol w="2176463"/>
                <a:gridCol w="2176462"/>
                <a:gridCol w="2176463"/>
                <a:gridCol w="2176462"/>
                <a:gridCol w="2176463"/>
              </a:tblGrid>
              <a:tr h="1077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ヒラギノ角ゴ ProN W3" charset="0"/>
                        <a:cs typeface="ヒラギノ角ゴ ProN W3" charset="0"/>
                        <a:sym typeface="Arial Narrow" charset="0"/>
                      </a:endParaRP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BCBC">
                        <a:alpha val="9764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Student Growth 20%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9764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Achievement</a:t>
                      </a:r>
                      <a:b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</a:b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20%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9764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Other 60%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9764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Composite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97646"/>
                      </a:srgbClr>
                    </a:solidFill>
                  </a:tcPr>
                </a:tc>
              </a:tr>
              <a:tr h="1019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Ineffective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9764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0-2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0-2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Ranges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determined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locally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0-64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Developing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9764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3-11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3-11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65-74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Effective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9764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12-17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12-17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75-90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Highly</a:t>
                      </a:r>
                      <a:b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</a:b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Effective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>
                        <a:alpha val="9764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18-20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18-20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91-100</a:t>
                      </a:r>
                    </a:p>
                  </a:txBody>
                  <a:tcPr marL="50800" marR="50800" marT="50803" marB="508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" name="Rectangle 1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736600" y="444500"/>
            <a:ext cx="11442700" cy="1155700"/>
          </a:xfrm>
          <a:prstGeom prst="rect">
            <a:avLst/>
          </a:prstGeom>
          <a:ln/>
        </p:spPr>
        <p:txBody>
          <a:bodyPr lIns="130046" tIns="65023" rIns="65023" bIns="65023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n-US" dirty="0" smtClean="0"/>
              <a:t>Scoring and Rating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36600" y="444500"/>
            <a:ext cx="11442700" cy="11557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Evaluator Training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1003300" y="2489200"/>
            <a:ext cx="10998200" cy="7264400"/>
          </a:xfrm>
        </p:spPr>
        <p:txBody>
          <a:bodyPr/>
          <a:lstStyle/>
          <a:p>
            <a:pPr marL="168275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9600" dirty="0" smtClean="0"/>
              <a:t>Required training</a:t>
            </a:r>
          </a:p>
          <a:p>
            <a:pPr lvl="1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800" dirty="0" smtClean="0"/>
              <a:t>Lead-evaluator certified to evaluate</a:t>
            </a:r>
          </a:p>
          <a:p>
            <a:pPr lvl="1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800" dirty="0" smtClean="0"/>
              <a:t>All evaluators trained to observe and/or evaluate</a:t>
            </a:r>
          </a:p>
          <a:p>
            <a:pPr lvl="1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800" dirty="0" smtClean="0"/>
              <a:t>Ongoing training and monitoring</a:t>
            </a:r>
          </a:p>
          <a:p>
            <a:pPr lvl="1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endParaRPr lang="en-US" sz="5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12946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APPR Plan Requirements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4035" name="Rectangle 1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1270000" y="2667000"/>
            <a:ext cx="10464800" cy="6477000"/>
          </a:xfrm>
        </p:spPr>
        <p:txBody>
          <a:bodyPr/>
          <a:lstStyle/>
          <a:p>
            <a:pPr marL="647700" indent="-381000" eaLnBrk="1" hangingPunct="1">
              <a:lnSpc>
                <a:spcPct val="80000"/>
              </a:lnSpc>
              <a:buSzPct val="77000"/>
              <a:buBlip>
                <a:blip r:embed="rId5"/>
              </a:buBlip>
            </a:pPr>
            <a:r>
              <a:rPr lang="en-US" sz="6400" dirty="0" smtClean="0"/>
              <a:t>Describe process</a:t>
            </a:r>
          </a:p>
          <a:p>
            <a:pPr marL="647700" indent="-381000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6400" dirty="0" smtClean="0"/>
              <a:t>Describe tools</a:t>
            </a:r>
          </a:p>
          <a:p>
            <a:pPr marL="647700" indent="-381000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6400" dirty="0" smtClean="0"/>
              <a:t>Describe reporting</a:t>
            </a:r>
          </a:p>
          <a:p>
            <a:pPr marL="647700" indent="-381000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6400" dirty="0" smtClean="0"/>
              <a:t>Describe support</a:t>
            </a:r>
          </a:p>
          <a:p>
            <a:pPr marL="647700" indent="-381000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6400" dirty="0" smtClean="0"/>
              <a:t>Describe training</a:t>
            </a:r>
          </a:p>
          <a:p>
            <a:pPr marL="647700" indent="-381000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6400" dirty="0" smtClean="0"/>
              <a:t>Describe timing</a:t>
            </a:r>
          </a:p>
          <a:p>
            <a:pPr marL="647700" indent="-381000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6400" dirty="0" smtClean="0"/>
              <a:t>Describe appeals</a:t>
            </a:r>
          </a:p>
          <a:p>
            <a:pPr marL="647700" indent="-381000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6400" dirty="0" smtClean="0"/>
              <a:t>Posted to web by 9.1.11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36600" y="444500"/>
            <a:ext cx="11442700" cy="11557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When and Who?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1003300" y="2489200"/>
            <a:ext cx="10998200" cy="7264400"/>
          </a:xfrm>
        </p:spPr>
        <p:txBody>
          <a:bodyPr/>
          <a:lstStyle/>
          <a:p>
            <a:pPr marL="168275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9600" dirty="0" smtClean="0"/>
              <a:t>Phase-In</a:t>
            </a:r>
          </a:p>
          <a:p>
            <a:pPr lvl="1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800" dirty="0" smtClean="0"/>
              <a:t>Math and ELA 4-8 2011-2012</a:t>
            </a:r>
          </a:p>
          <a:p>
            <a:pPr lvl="1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800" dirty="0" smtClean="0"/>
              <a:t>Everyone else 2012-2013</a:t>
            </a:r>
          </a:p>
          <a:p>
            <a:pPr lvl="1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800" dirty="0" smtClean="0"/>
              <a:t>Everyone else sooner if possible</a:t>
            </a:r>
          </a:p>
          <a:p>
            <a:pPr lvl="1" eaLnBrk="1" hangingPunct="1">
              <a:lnSpc>
                <a:spcPct val="80000"/>
              </a:lnSpc>
              <a:buSzPct val="77000"/>
              <a:buFont typeface="Gill Sans" charset="0"/>
              <a:buBlip>
                <a:blip r:embed="rId5"/>
              </a:buBlip>
            </a:pPr>
            <a:r>
              <a:rPr lang="en-US" sz="5800" dirty="0" smtClean="0"/>
              <a:t>Unless specifically addressed by a labor agreement signed prior to July 1, 2010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642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U8hXHgSgJ5kc8r2KvvA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ApJvudqBa17C0n8f1gX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fpj344btfd8MjGs1RhLA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KgtGWv4NNO3eOet9hxoZ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46cTjYmp5coX4UO7wdH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huL2TTgWTFKnqlFwuigp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6LdDDDz9rLCg65PYCq7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knbIhpQN4egub0W1qCWZ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CGnyMEiqwuy1WPwMwUIf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pMDpJ7LEAbjEpBy61k8X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zNXtzf8kCvAdTK93wxL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GMOBZPO9nqT8FyrzUTPY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mweXFvAziR4p3BLEbor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PnFlShCqEp4lrreBADK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9uHxiSlnurxcHRijDiX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lIajpzOO6EX5eaEkZJ4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NeJnigZs5kwu9YmYsMy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fBC8FijdOVIIUVA2gyO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r0Wsh5X7vH7YYBBwCRM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zm5S4BlQVZmhY3uV8p3K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v3UuoOF4Jw6RrAnp1m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PnFlShCqEp4lrreBADK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K7kR2FGFQM9z4l1dGyJ5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9uHxiSlnurxcHRijDiX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lIajpzOO6EX5eaEkZJ4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PPSOWWI2qRK8UW1kr5ob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2NYFUsBcKgPwBOTt7ISB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c1SyYGpttPo0H3Gwy12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cgdRMtPb4gKVj56filG6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o3EvYpenODD0LEHbdzip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PnFlShCqEp4lrreBADK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9uHxiSlnurxcHRijDiX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lIajpzOO6EX5eaEkZJ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BGWptR7BS3cRfvqWfEgTC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PnFlShCqEp4lrreBADK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9uHxiSlnurxcHRijDiX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lIajpzOO6EX5eaEkZJ4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PnFlShCqEp4lrreBADK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9uHxiSlnurxcHRijDiXS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lIajpzOO6EX5eaEkZJ4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DURPRl3aCT7QXbcJ0EK7S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oEro6RvFC5RDEv130xIb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iexKh1zOrhYntapXWi6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6xxeYAKAatyrmcQmAu6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Ryo6rRtpxXNXT4TunpQ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Fg1RE2Bq4Kry8Zc22Z4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3HPe4uLX1WagmsJdJv4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65qV1iGzyiDK8zp6ARxCU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8QMEGvdqEVDoWBpi2b4n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vdTk78EwJZMXz9nCam8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7JCOHhOlxxRujgrNb6hZo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b9OmyJHoyXnYL0Yijyru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vocXhQp2IJ47ZGOIi8GsP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ZScNhKrAd1SpGKBogShm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PnFlShCqEp4lrreBADK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Yl22vjtiCBALpr9bwBMkp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9uHxiSlnurxcHRijDiX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lIajpzOO6EX5eaEkZJ4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dKBqFRurf7uysGEWDk6u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m7sWh1LN4Co4Mv332IzJ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GEqUykJ1fAGEGon5Rh7x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gHrHbmCBZBMUZw9Y2hNJ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e35N60bUMMQ6nJsR8no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MNMatCKt0bfdULbvV6C8n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jXyVNk2ywORngLW2F4f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vc3AMz5NmjOWsGNZM1q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w1I5IIVuUG8IA8rVKwgJ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7lLf8RVexSKNGNZSLXov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ejdr6ztYdP34VfXjEaet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xtLjb2shLBWR5Z2NzILB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7lLf8RVexSKNGNZSLXov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ejdr6ztYdP34VfXjEaet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7lLf8RVexSKNGNZSLXov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ejdr6ztYdP34VfXjEaet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QXIUUI14Wqio0qhgWI2zi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cEBzV2Vm3Hw5ucMHFhW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LumttBJnBTsfmcMLpMPv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8S6CCSzBjQF6Ynog7KTV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7lLf8RVexSKNGNZSLXov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ejdr6ztYdP34VfXjEae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xtLjb2shLBWR5Z2NzIL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dG5caIe7WJb9F0iv7irLI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yQ51PdvSZFQad0iwiNUoO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2Jxw4wmcAK4bnq59d4ymi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7lLf8RVexSKNGNZSLXov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ejdr6ztYdP34VfXjEae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xtLjb2shLBWR5Z2NzIL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iqSQ5HjKQrSkkePghVY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Pages>0</Pages>
  <Words>125</Words>
  <Characters>0</Characters>
  <Application>Microsoft Office PowerPoint</Application>
  <PresentationFormat>Custom</PresentationFormat>
  <Lines>0</Lines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Module</vt:lpstr>
      <vt:lpstr>Teacher and Principal Evaluation</vt:lpstr>
      <vt:lpstr>Classroom teachers</vt:lpstr>
      <vt:lpstr>Classroom teachers</vt:lpstr>
      <vt:lpstr>Principals</vt:lpstr>
      <vt:lpstr>PowerPoint Presentation</vt:lpstr>
      <vt:lpstr>Evaluator Training</vt:lpstr>
      <vt:lpstr>APPR Plan Requirements</vt:lpstr>
      <vt:lpstr>When and Who?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and Principal Evaluation</dc:title>
  <dc:subject/>
  <dc:creator/>
  <cp:keywords/>
  <dc:description/>
  <cp:lastModifiedBy>Jeff Craig</cp:lastModifiedBy>
  <cp:revision>44</cp:revision>
  <cp:lastPrinted>2011-05-09T10:50:55Z</cp:lastPrinted>
  <dcterms:modified xsi:type="dcterms:W3CDTF">2011-05-17T15:52:00Z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1zXN5wgTg7go3fnHGxLgZHwrtQMA_Y6ZdsIe4oNpExk4</vt:lpwstr>
  </property>
  <property fmtid="{D5CDD505-2E9C-101B-9397-08002B2CF9AE}" pid="4" name="Google.Documents.RevisionId">
    <vt:lpwstr>07209452777560275193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</Properties>
</file>