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23" r:id="rId2"/>
    <p:sldMasterId id="2147483736" r:id="rId3"/>
  </p:sldMasterIdLst>
  <p:notesMasterIdLst>
    <p:notesMasterId r:id="rId21"/>
  </p:notesMasterIdLst>
  <p:sldIdLst>
    <p:sldId id="256" r:id="rId4"/>
    <p:sldId id="275" r:id="rId5"/>
    <p:sldId id="276" r:id="rId6"/>
    <p:sldId id="277" r:id="rId7"/>
    <p:sldId id="283" r:id="rId8"/>
    <p:sldId id="279" r:id="rId9"/>
    <p:sldId id="281" r:id="rId10"/>
    <p:sldId id="257" r:id="rId11"/>
    <p:sldId id="274" r:id="rId12"/>
    <p:sldId id="287" r:id="rId13"/>
    <p:sldId id="285" r:id="rId14"/>
    <p:sldId id="282" r:id="rId15"/>
    <p:sldId id="284" r:id="rId16"/>
    <p:sldId id="280" r:id="rId17"/>
    <p:sldId id="286" r:id="rId18"/>
    <p:sldId id="265" r:id="rId19"/>
    <p:sldId id="267" r:id="rId20"/>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69298" autoAdjust="0"/>
  </p:normalViewPr>
  <p:slideViewPr>
    <p:cSldViewPr snapToGrid="0" snapToObjects="1">
      <p:cViewPr>
        <p:scale>
          <a:sx n="70" d="100"/>
          <a:sy n="70" d="100"/>
        </p:scale>
        <p:origin x="-88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4A7AB-3CC4-42FE-B036-0E68DAD49FE6}" type="doc">
      <dgm:prSet loTypeId="urn:microsoft.com/office/officeart/2011/layout/HexagonRadial" loCatId="cycle" qsTypeId="urn:microsoft.com/office/officeart/2005/8/quickstyle/simple1" qsCatId="simple" csTypeId="urn:microsoft.com/office/officeart/2005/8/colors/colorful3" csCatId="colorful" phldr="1"/>
      <dgm:spPr/>
      <dgm:t>
        <a:bodyPr/>
        <a:lstStyle/>
        <a:p>
          <a:endParaRPr lang="en-US"/>
        </a:p>
      </dgm:t>
    </dgm:pt>
    <dgm:pt modelId="{196DBAB7-2830-4942-86CA-3C2A181CEBA1}">
      <dgm:prSet phldrT="[Text]" custT="1"/>
      <dgm:spPr/>
      <dgm:t>
        <a:bodyPr/>
        <a:lstStyle/>
        <a:p>
          <a:r>
            <a:rPr lang="en-US" sz="1800" b="1" dirty="0" smtClean="0"/>
            <a:t>General Education Setting</a:t>
          </a:r>
          <a:endParaRPr lang="en-US" sz="1800" b="1" dirty="0"/>
        </a:p>
      </dgm:t>
    </dgm:pt>
    <dgm:pt modelId="{E1757D3E-6050-4375-A050-029EA49404A4}" type="parTrans" cxnId="{51E2F09A-4595-4C48-AF15-92DE7CF42CB6}">
      <dgm:prSet/>
      <dgm:spPr/>
      <dgm:t>
        <a:bodyPr/>
        <a:lstStyle/>
        <a:p>
          <a:endParaRPr lang="en-US"/>
        </a:p>
      </dgm:t>
    </dgm:pt>
    <dgm:pt modelId="{72EC1710-5A5A-4C68-AABA-79381C7DC473}" type="sibTrans" cxnId="{51E2F09A-4595-4C48-AF15-92DE7CF42CB6}">
      <dgm:prSet/>
      <dgm:spPr/>
      <dgm:t>
        <a:bodyPr/>
        <a:lstStyle/>
        <a:p>
          <a:endParaRPr lang="en-US"/>
        </a:p>
      </dgm:t>
    </dgm:pt>
    <dgm:pt modelId="{314D697C-ECA0-4E15-B0D6-5C94CD04519E}">
      <dgm:prSet phldrT="[Text]" custT="1"/>
      <dgm:spPr/>
      <dgm:t>
        <a:bodyPr/>
        <a:lstStyle/>
        <a:p>
          <a:r>
            <a:rPr lang="en-US" sz="1400" b="1" dirty="0" smtClean="0">
              <a:solidFill>
                <a:schemeClr val="tx1"/>
              </a:solidFill>
            </a:rPr>
            <a:t>Direct Consultant Teacher</a:t>
          </a:r>
          <a:endParaRPr lang="en-US" sz="1400" b="1" dirty="0">
            <a:solidFill>
              <a:schemeClr val="tx1"/>
            </a:solidFill>
          </a:endParaRPr>
        </a:p>
      </dgm:t>
    </dgm:pt>
    <dgm:pt modelId="{E243E72C-517D-493A-BF9C-C4CD72A7219B}" type="parTrans" cxnId="{56A3D8AD-42CB-40E3-AD9A-BAF1BB403510}">
      <dgm:prSet/>
      <dgm:spPr/>
      <dgm:t>
        <a:bodyPr/>
        <a:lstStyle/>
        <a:p>
          <a:endParaRPr lang="en-US"/>
        </a:p>
      </dgm:t>
    </dgm:pt>
    <dgm:pt modelId="{7CBA2727-84DD-46C2-89A6-A9CA774D8367}" type="sibTrans" cxnId="{56A3D8AD-42CB-40E3-AD9A-BAF1BB403510}">
      <dgm:prSet/>
      <dgm:spPr/>
      <dgm:t>
        <a:bodyPr/>
        <a:lstStyle/>
        <a:p>
          <a:endParaRPr lang="en-US"/>
        </a:p>
      </dgm:t>
    </dgm:pt>
    <dgm:pt modelId="{0E973581-998E-4277-A8A0-7488A8BEEA37}">
      <dgm:prSet phldrT="[Text]" custT="1"/>
      <dgm:spPr/>
      <dgm:t>
        <a:bodyPr/>
        <a:lstStyle/>
        <a:p>
          <a:r>
            <a:rPr lang="en-US" sz="1400" b="1" dirty="0" smtClean="0">
              <a:solidFill>
                <a:schemeClr val="tx1"/>
              </a:solidFill>
            </a:rPr>
            <a:t>Indirect Consultant Teacher</a:t>
          </a:r>
          <a:endParaRPr lang="en-US" sz="1400" b="1" dirty="0">
            <a:solidFill>
              <a:schemeClr val="tx1"/>
            </a:solidFill>
          </a:endParaRPr>
        </a:p>
      </dgm:t>
    </dgm:pt>
    <dgm:pt modelId="{22AEEF57-04B0-480C-BD21-D0FC58C1938C}" type="parTrans" cxnId="{BA6D07A8-B197-4934-B9A3-91A371F90469}">
      <dgm:prSet/>
      <dgm:spPr/>
      <dgm:t>
        <a:bodyPr/>
        <a:lstStyle/>
        <a:p>
          <a:endParaRPr lang="en-US"/>
        </a:p>
      </dgm:t>
    </dgm:pt>
    <dgm:pt modelId="{0DC079E6-56DB-464E-97E9-C93D22550CCA}" type="sibTrans" cxnId="{BA6D07A8-B197-4934-B9A3-91A371F90469}">
      <dgm:prSet/>
      <dgm:spPr/>
      <dgm:t>
        <a:bodyPr/>
        <a:lstStyle/>
        <a:p>
          <a:endParaRPr lang="en-US"/>
        </a:p>
      </dgm:t>
    </dgm:pt>
    <dgm:pt modelId="{7103B0D8-3377-4429-9F47-A5C3E5EB888C}">
      <dgm:prSet phldrT="[Text]" custT="1"/>
      <dgm:spPr/>
      <dgm:t>
        <a:bodyPr/>
        <a:lstStyle/>
        <a:p>
          <a:r>
            <a:rPr lang="en-US" sz="1400" b="1" dirty="0" smtClean="0">
              <a:solidFill>
                <a:schemeClr val="tx1"/>
              </a:solidFill>
            </a:rPr>
            <a:t>Resource Services</a:t>
          </a:r>
          <a:endParaRPr lang="en-US" sz="1400" b="1" dirty="0">
            <a:solidFill>
              <a:schemeClr val="tx1"/>
            </a:solidFill>
          </a:endParaRPr>
        </a:p>
      </dgm:t>
    </dgm:pt>
    <dgm:pt modelId="{E09F8F11-7026-4FED-AA7A-383559B95A5F}" type="parTrans" cxnId="{BDB0A60A-20A1-4645-83F6-A79CE2E2B405}">
      <dgm:prSet/>
      <dgm:spPr/>
      <dgm:t>
        <a:bodyPr/>
        <a:lstStyle/>
        <a:p>
          <a:endParaRPr lang="en-US"/>
        </a:p>
      </dgm:t>
    </dgm:pt>
    <dgm:pt modelId="{55C3604C-FBC4-4A6E-B6E7-D47B13AA8279}" type="sibTrans" cxnId="{BDB0A60A-20A1-4645-83F6-A79CE2E2B405}">
      <dgm:prSet/>
      <dgm:spPr/>
      <dgm:t>
        <a:bodyPr/>
        <a:lstStyle/>
        <a:p>
          <a:endParaRPr lang="en-US"/>
        </a:p>
      </dgm:t>
    </dgm:pt>
    <dgm:pt modelId="{09C40E4C-ED0A-422F-98F7-C9E9F7F612D0}">
      <dgm:prSet phldrT="[Text]" custT="1"/>
      <dgm:spPr/>
      <dgm:t>
        <a:bodyPr/>
        <a:lstStyle/>
        <a:p>
          <a:r>
            <a:rPr lang="en-US" sz="1400" b="1" dirty="0" smtClean="0">
              <a:solidFill>
                <a:schemeClr val="tx1"/>
              </a:solidFill>
            </a:rPr>
            <a:t>Special</a:t>
          </a:r>
        </a:p>
        <a:p>
          <a:r>
            <a:rPr lang="en-US" sz="1400" b="1" dirty="0" smtClean="0">
              <a:solidFill>
                <a:schemeClr val="tx1"/>
              </a:solidFill>
            </a:rPr>
            <a:t>Class </a:t>
          </a:r>
          <a:endParaRPr lang="en-US" sz="1400" b="1" dirty="0">
            <a:solidFill>
              <a:schemeClr val="tx1"/>
            </a:solidFill>
          </a:endParaRPr>
        </a:p>
      </dgm:t>
    </dgm:pt>
    <dgm:pt modelId="{CC647E43-E16A-4A6B-A6C8-D385E727CEDE}" type="parTrans" cxnId="{99BBEBC8-65B9-453B-BBC2-4E0B76BF8F2F}">
      <dgm:prSet/>
      <dgm:spPr/>
      <dgm:t>
        <a:bodyPr/>
        <a:lstStyle/>
        <a:p>
          <a:endParaRPr lang="en-US"/>
        </a:p>
      </dgm:t>
    </dgm:pt>
    <dgm:pt modelId="{937B56CC-CCF1-4F0E-A3D6-558136DB8F03}" type="sibTrans" cxnId="{99BBEBC8-65B9-453B-BBC2-4E0B76BF8F2F}">
      <dgm:prSet/>
      <dgm:spPr/>
      <dgm:t>
        <a:bodyPr/>
        <a:lstStyle/>
        <a:p>
          <a:endParaRPr lang="en-US"/>
        </a:p>
      </dgm:t>
    </dgm:pt>
    <dgm:pt modelId="{3AAAE1A2-8D57-45D4-A6A4-458830F3B66B}">
      <dgm:prSet phldrT="[Text]" custT="1"/>
      <dgm:spPr/>
      <dgm:t>
        <a:bodyPr/>
        <a:lstStyle/>
        <a:p>
          <a:r>
            <a:rPr lang="en-US" sz="1300" b="1" dirty="0" smtClean="0">
              <a:solidFill>
                <a:schemeClr val="tx1"/>
              </a:solidFill>
            </a:rPr>
            <a:t>*</a:t>
          </a:r>
          <a:r>
            <a:rPr lang="en-US" sz="1400" b="1" dirty="0" smtClean="0">
              <a:solidFill>
                <a:schemeClr val="tx1"/>
              </a:solidFill>
            </a:rPr>
            <a:t>Integrated Coteaching</a:t>
          </a:r>
          <a:endParaRPr lang="en-US" sz="1400" b="1" dirty="0">
            <a:solidFill>
              <a:schemeClr val="tx1"/>
            </a:solidFill>
          </a:endParaRPr>
        </a:p>
      </dgm:t>
    </dgm:pt>
    <dgm:pt modelId="{B19E8519-F61B-4FFE-96A2-94ED4C088036}" type="parTrans" cxnId="{F835D6CB-048F-4257-BF9B-0A168DDAE034}">
      <dgm:prSet/>
      <dgm:spPr/>
      <dgm:t>
        <a:bodyPr/>
        <a:lstStyle/>
        <a:p>
          <a:endParaRPr lang="en-US"/>
        </a:p>
      </dgm:t>
    </dgm:pt>
    <dgm:pt modelId="{517BD4B6-A124-4683-AAA0-77AE81A5E35B}" type="sibTrans" cxnId="{F835D6CB-048F-4257-BF9B-0A168DDAE034}">
      <dgm:prSet/>
      <dgm:spPr/>
      <dgm:t>
        <a:bodyPr/>
        <a:lstStyle/>
        <a:p>
          <a:endParaRPr lang="en-US"/>
        </a:p>
      </dgm:t>
    </dgm:pt>
    <dgm:pt modelId="{8CBA9A5D-2492-461E-911D-1A772269438A}">
      <dgm:prSet phldrT="[Text]" custT="1"/>
      <dgm:spPr/>
      <dgm:t>
        <a:bodyPr/>
        <a:lstStyle/>
        <a:p>
          <a:r>
            <a:rPr lang="en-US" sz="1400" b="1" dirty="0" smtClean="0">
              <a:solidFill>
                <a:schemeClr val="tx1"/>
              </a:solidFill>
            </a:rPr>
            <a:t>Related Services</a:t>
          </a:r>
          <a:endParaRPr lang="en-US" sz="1400" b="1" dirty="0">
            <a:solidFill>
              <a:schemeClr val="tx1"/>
            </a:solidFill>
          </a:endParaRPr>
        </a:p>
      </dgm:t>
    </dgm:pt>
    <dgm:pt modelId="{B3AA179F-5274-4F09-B9EA-AEF7E4DE817B}" type="sibTrans" cxnId="{ACE0E940-4C85-4D6F-B279-FC2D9D21116F}">
      <dgm:prSet/>
      <dgm:spPr/>
      <dgm:t>
        <a:bodyPr/>
        <a:lstStyle/>
        <a:p>
          <a:endParaRPr lang="en-US"/>
        </a:p>
      </dgm:t>
    </dgm:pt>
    <dgm:pt modelId="{11F0AE09-AF64-4056-A1B3-AE54503B7E37}" type="parTrans" cxnId="{ACE0E940-4C85-4D6F-B279-FC2D9D21116F}">
      <dgm:prSet/>
      <dgm:spPr/>
      <dgm:t>
        <a:bodyPr/>
        <a:lstStyle/>
        <a:p>
          <a:endParaRPr lang="en-US"/>
        </a:p>
      </dgm:t>
    </dgm:pt>
    <dgm:pt modelId="{61E6E1F6-D7D0-42AC-976E-57BB2D6A2A69}" type="pres">
      <dgm:prSet presAssocID="{2844A7AB-3CC4-42FE-B036-0E68DAD49FE6}" presName="Name0" presStyleCnt="0">
        <dgm:presLayoutVars>
          <dgm:chMax val="1"/>
          <dgm:chPref val="1"/>
          <dgm:dir/>
          <dgm:animOne val="branch"/>
          <dgm:animLvl val="lvl"/>
        </dgm:presLayoutVars>
      </dgm:prSet>
      <dgm:spPr/>
      <dgm:t>
        <a:bodyPr/>
        <a:lstStyle/>
        <a:p>
          <a:endParaRPr lang="en-US"/>
        </a:p>
      </dgm:t>
    </dgm:pt>
    <dgm:pt modelId="{34596F88-8C1A-4621-AD39-81656BCD82A5}" type="pres">
      <dgm:prSet presAssocID="{196DBAB7-2830-4942-86CA-3C2A181CEBA1}" presName="Parent" presStyleLbl="node0" presStyleIdx="0" presStyleCnt="1">
        <dgm:presLayoutVars>
          <dgm:chMax val="6"/>
          <dgm:chPref val="6"/>
        </dgm:presLayoutVars>
      </dgm:prSet>
      <dgm:spPr/>
      <dgm:t>
        <a:bodyPr/>
        <a:lstStyle/>
        <a:p>
          <a:endParaRPr lang="en-US"/>
        </a:p>
      </dgm:t>
    </dgm:pt>
    <dgm:pt modelId="{818F7438-6E56-4A1B-99E4-B7636805359F}" type="pres">
      <dgm:prSet presAssocID="{314D697C-ECA0-4E15-B0D6-5C94CD04519E}" presName="Accent1" presStyleCnt="0"/>
      <dgm:spPr/>
    </dgm:pt>
    <dgm:pt modelId="{25AA86A4-D686-45A0-A1E3-D3A15C7F980E}" type="pres">
      <dgm:prSet presAssocID="{314D697C-ECA0-4E15-B0D6-5C94CD04519E}" presName="Accent" presStyleLbl="bgShp" presStyleIdx="0" presStyleCnt="6"/>
      <dgm:spPr/>
    </dgm:pt>
    <dgm:pt modelId="{C476BE96-5420-461A-BE59-3A88D6AEE5B3}" type="pres">
      <dgm:prSet presAssocID="{314D697C-ECA0-4E15-B0D6-5C94CD04519E}" presName="Child1" presStyleLbl="node1" presStyleIdx="0" presStyleCnt="6">
        <dgm:presLayoutVars>
          <dgm:chMax val="0"/>
          <dgm:chPref val="0"/>
          <dgm:bulletEnabled val="1"/>
        </dgm:presLayoutVars>
      </dgm:prSet>
      <dgm:spPr/>
      <dgm:t>
        <a:bodyPr/>
        <a:lstStyle/>
        <a:p>
          <a:endParaRPr lang="en-US"/>
        </a:p>
      </dgm:t>
    </dgm:pt>
    <dgm:pt modelId="{D8687913-D211-43C9-944B-8E5238881FF0}" type="pres">
      <dgm:prSet presAssocID="{0E973581-998E-4277-A8A0-7488A8BEEA37}" presName="Accent2" presStyleCnt="0"/>
      <dgm:spPr/>
    </dgm:pt>
    <dgm:pt modelId="{F3C06086-95BF-4600-BB2F-C55FC9AB2E77}" type="pres">
      <dgm:prSet presAssocID="{0E973581-998E-4277-A8A0-7488A8BEEA37}" presName="Accent" presStyleLbl="bgShp" presStyleIdx="1" presStyleCnt="6"/>
      <dgm:spPr/>
    </dgm:pt>
    <dgm:pt modelId="{2C6B21AF-EFB2-4908-B6CF-E197AB19B5E9}" type="pres">
      <dgm:prSet presAssocID="{0E973581-998E-4277-A8A0-7488A8BEEA37}" presName="Child2" presStyleLbl="node1" presStyleIdx="1" presStyleCnt="6">
        <dgm:presLayoutVars>
          <dgm:chMax val="0"/>
          <dgm:chPref val="0"/>
          <dgm:bulletEnabled val="1"/>
        </dgm:presLayoutVars>
      </dgm:prSet>
      <dgm:spPr/>
      <dgm:t>
        <a:bodyPr/>
        <a:lstStyle/>
        <a:p>
          <a:endParaRPr lang="en-US"/>
        </a:p>
      </dgm:t>
    </dgm:pt>
    <dgm:pt modelId="{9F2CDA42-6B2E-41E0-9E35-B94B4625421A}" type="pres">
      <dgm:prSet presAssocID="{7103B0D8-3377-4429-9F47-A5C3E5EB888C}" presName="Accent3" presStyleCnt="0"/>
      <dgm:spPr/>
    </dgm:pt>
    <dgm:pt modelId="{AF52BB56-02F0-44C9-85E8-2BCA9864B355}" type="pres">
      <dgm:prSet presAssocID="{7103B0D8-3377-4429-9F47-A5C3E5EB888C}" presName="Accent" presStyleLbl="bgShp" presStyleIdx="2" presStyleCnt="6"/>
      <dgm:spPr/>
    </dgm:pt>
    <dgm:pt modelId="{1E4D9DDC-10EA-4800-95E0-DEE65959015A}" type="pres">
      <dgm:prSet presAssocID="{7103B0D8-3377-4429-9F47-A5C3E5EB888C}" presName="Child3" presStyleLbl="node1" presStyleIdx="2" presStyleCnt="6">
        <dgm:presLayoutVars>
          <dgm:chMax val="0"/>
          <dgm:chPref val="0"/>
          <dgm:bulletEnabled val="1"/>
        </dgm:presLayoutVars>
      </dgm:prSet>
      <dgm:spPr/>
      <dgm:t>
        <a:bodyPr/>
        <a:lstStyle/>
        <a:p>
          <a:endParaRPr lang="en-US"/>
        </a:p>
      </dgm:t>
    </dgm:pt>
    <dgm:pt modelId="{49660F22-77FA-42D5-9952-3ACBF50F86DD}" type="pres">
      <dgm:prSet presAssocID="{8CBA9A5D-2492-461E-911D-1A772269438A}" presName="Accent4" presStyleCnt="0"/>
      <dgm:spPr/>
    </dgm:pt>
    <dgm:pt modelId="{63F3188A-96A3-4326-BEA1-98AFB2796313}" type="pres">
      <dgm:prSet presAssocID="{8CBA9A5D-2492-461E-911D-1A772269438A}" presName="Accent" presStyleLbl="bgShp" presStyleIdx="3" presStyleCnt="6"/>
      <dgm:spPr/>
    </dgm:pt>
    <dgm:pt modelId="{D2AF152A-E34A-420D-8B67-A7398AD3265A}" type="pres">
      <dgm:prSet presAssocID="{8CBA9A5D-2492-461E-911D-1A772269438A}" presName="Child4" presStyleLbl="node1" presStyleIdx="3" presStyleCnt="6">
        <dgm:presLayoutVars>
          <dgm:chMax val="0"/>
          <dgm:chPref val="0"/>
          <dgm:bulletEnabled val="1"/>
        </dgm:presLayoutVars>
      </dgm:prSet>
      <dgm:spPr/>
      <dgm:t>
        <a:bodyPr/>
        <a:lstStyle/>
        <a:p>
          <a:endParaRPr lang="en-US"/>
        </a:p>
      </dgm:t>
    </dgm:pt>
    <dgm:pt modelId="{1C8550DB-B7DF-494E-AE82-32590B827474}" type="pres">
      <dgm:prSet presAssocID="{09C40E4C-ED0A-422F-98F7-C9E9F7F612D0}" presName="Accent5" presStyleCnt="0"/>
      <dgm:spPr/>
    </dgm:pt>
    <dgm:pt modelId="{B6EB275A-9D07-4D30-87F2-C24ABA58C685}" type="pres">
      <dgm:prSet presAssocID="{09C40E4C-ED0A-422F-98F7-C9E9F7F612D0}" presName="Accent" presStyleLbl="bgShp" presStyleIdx="4" presStyleCnt="6"/>
      <dgm:spPr/>
    </dgm:pt>
    <dgm:pt modelId="{3185F5DA-7256-4C85-917C-ECA165C64EA8}" type="pres">
      <dgm:prSet presAssocID="{09C40E4C-ED0A-422F-98F7-C9E9F7F612D0}" presName="Child5" presStyleLbl="node1" presStyleIdx="4" presStyleCnt="6">
        <dgm:presLayoutVars>
          <dgm:chMax val="0"/>
          <dgm:chPref val="0"/>
          <dgm:bulletEnabled val="1"/>
        </dgm:presLayoutVars>
      </dgm:prSet>
      <dgm:spPr/>
      <dgm:t>
        <a:bodyPr/>
        <a:lstStyle/>
        <a:p>
          <a:endParaRPr lang="en-US"/>
        </a:p>
      </dgm:t>
    </dgm:pt>
    <dgm:pt modelId="{205C144C-3BF6-4313-A070-AB9CF0C71D82}" type="pres">
      <dgm:prSet presAssocID="{3AAAE1A2-8D57-45D4-A6A4-458830F3B66B}" presName="Accent6" presStyleCnt="0"/>
      <dgm:spPr/>
    </dgm:pt>
    <dgm:pt modelId="{C95FC99E-F224-45EC-AC93-A91EAC0CF7C4}" type="pres">
      <dgm:prSet presAssocID="{3AAAE1A2-8D57-45D4-A6A4-458830F3B66B}" presName="Accent" presStyleLbl="bgShp" presStyleIdx="5" presStyleCnt="6"/>
      <dgm:spPr/>
    </dgm:pt>
    <dgm:pt modelId="{A21B7C48-CDAF-42CB-BF3B-0B017D4132D0}" type="pres">
      <dgm:prSet presAssocID="{3AAAE1A2-8D57-45D4-A6A4-458830F3B66B}" presName="Child6" presStyleLbl="node1" presStyleIdx="5" presStyleCnt="6">
        <dgm:presLayoutVars>
          <dgm:chMax val="0"/>
          <dgm:chPref val="0"/>
          <dgm:bulletEnabled val="1"/>
        </dgm:presLayoutVars>
      </dgm:prSet>
      <dgm:spPr/>
      <dgm:t>
        <a:bodyPr/>
        <a:lstStyle/>
        <a:p>
          <a:endParaRPr lang="en-US"/>
        </a:p>
      </dgm:t>
    </dgm:pt>
  </dgm:ptLst>
  <dgm:cxnLst>
    <dgm:cxn modelId="{9140E0FC-0EE4-4513-986D-4D358AC7E862}" type="presOf" srcId="{09C40E4C-ED0A-422F-98F7-C9E9F7F612D0}" destId="{3185F5DA-7256-4C85-917C-ECA165C64EA8}" srcOrd="0" destOrd="0" presId="urn:microsoft.com/office/officeart/2011/layout/HexagonRadial"/>
    <dgm:cxn modelId="{ACE0E940-4C85-4D6F-B279-FC2D9D21116F}" srcId="{196DBAB7-2830-4942-86CA-3C2A181CEBA1}" destId="{8CBA9A5D-2492-461E-911D-1A772269438A}" srcOrd="3" destOrd="0" parTransId="{11F0AE09-AF64-4056-A1B3-AE54503B7E37}" sibTransId="{B3AA179F-5274-4F09-B9EA-AEF7E4DE817B}"/>
    <dgm:cxn modelId="{99BBEBC8-65B9-453B-BBC2-4E0B76BF8F2F}" srcId="{196DBAB7-2830-4942-86CA-3C2A181CEBA1}" destId="{09C40E4C-ED0A-422F-98F7-C9E9F7F612D0}" srcOrd="4" destOrd="0" parTransId="{CC647E43-E16A-4A6B-A6C8-D385E727CEDE}" sibTransId="{937B56CC-CCF1-4F0E-A3D6-558136DB8F03}"/>
    <dgm:cxn modelId="{BA6D07A8-B197-4934-B9A3-91A371F90469}" srcId="{196DBAB7-2830-4942-86CA-3C2A181CEBA1}" destId="{0E973581-998E-4277-A8A0-7488A8BEEA37}" srcOrd="1" destOrd="0" parTransId="{22AEEF57-04B0-480C-BD21-D0FC58C1938C}" sibTransId="{0DC079E6-56DB-464E-97E9-C93D22550CCA}"/>
    <dgm:cxn modelId="{D84F16E3-B27C-40AF-9DB2-36285706E8F2}" type="presOf" srcId="{2844A7AB-3CC4-42FE-B036-0E68DAD49FE6}" destId="{61E6E1F6-D7D0-42AC-976E-57BB2D6A2A69}" srcOrd="0" destOrd="0" presId="urn:microsoft.com/office/officeart/2011/layout/HexagonRadial"/>
    <dgm:cxn modelId="{8364B991-F5D1-4F11-B743-6039A4E5B99F}" type="presOf" srcId="{196DBAB7-2830-4942-86CA-3C2A181CEBA1}" destId="{34596F88-8C1A-4621-AD39-81656BCD82A5}" srcOrd="0" destOrd="0" presId="urn:microsoft.com/office/officeart/2011/layout/HexagonRadial"/>
    <dgm:cxn modelId="{2CD894BB-F7F5-4547-92D2-311B147104A9}" type="presOf" srcId="{8CBA9A5D-2492-461E-911D-1A772269438A}" destId="{D2AF152A-E34A-420D-8B67-A7398AD3265A}" srcOrd="0" destOrd="0" presId="urn:microsoft.com/office/officeart/2011/layout/HexagonRadial"/>
    <dgm:cxn modelId="{F835D6CB-048F-4257-BF9B-0A168DDAE034}" srcId="{196DBAB7-2830-4942-86CA-3C2A181CEBA1}" destId="{3AAAE1A2-8D57-45D4-A6A4-458830F3B66B}" srcOrd="5" destOrd="0" parTransId="{B19E8519-F61B-4FFE-96A2-94ED4C088036}" sibTransId="{517BD4B6-A124-4683-AAA0-77AE81A5E35B}"/>
    <dgm:cxn modelId="{BDB0A60A-20A1-4645-83F6-A79CE2E2B405}" srcId="{196DBAB7-2830-4942-86CA-3C2A181CEBA1}" destId="{7103B0D8-3377-4429-9F47-A5C3E5EB888C}" srcOrd="2" destOrd="0" parTransId="{E09F8F11-7026-4FED-AA7A-383559B95A5F}" sibTransId="{55C3604C-FBC4-4A6E-B6E7-D47B13AA8279}"/>
    <dgm:cxn modelId="{2AD1C74D-05F2-41BE-B11A-18C164015FD3}" type="presOf" srcId="{7103B0D8-3377-4429-9F47-A5C3E5EB888C}" destId="{1E4D9DDC-10EA-4800-95E0-DEE65959015A}" srcOrd="0" destOrd="0" presId="urn:microsoft.com/office/officeart/2011/layout/HexagonRadial"/>
    <dgm:cxn modelId="{51E2F09A-4595-4C48-AF15-92DE7CF42CB6}" srcId="{2844A7AB-3CC4-42FE-B036-0E68DAD49FE6}" destId="{196DBAB7-2830-4942-86CA-3C2A181CEBA1}" srcOrd="0" destOrd="0" parTransId="{E1757D3E-6050-4375-A050-029EA49404A4}" sibTransId="{72EC1710-5A5A-4C68-AABA-79381C7DC473}"/>
    <dgm:cxn modelId="{56A3D8AD-42CB-40E3-AD9A-BAF1BB403510}" srcId="{196DBAB7-2830-4942-86CA-3C2A181CEBA1}" destId="{314D697C-ECA0-4E15-B0D6-5C94CD04519E}" srcOrd="0" destOrd="0" parTransId="{E243E72C-517D-493A-BF9C-C4CD72A7219B}" sibTransId="{7CBA2727-84DD-46C2-89A6-A9CA774D8367}"/>
    <dgm:cxn modelId="{05A97BE3-667E-48B0-9CA6-C2D8E861A7D1}" type="presOf" srcId="{3AAAE1A2-8D57-45D4-A6A4-458830F3B66B}" destId="{A21B7C48-CDAF-42CB-BF3B-0B017D4132D0}" srcOrd="0" destOrd="0" presId="urn:microsoft.com/office/officeart/2011/layout/HexagonRadial"/>
    <dgm:cxn modelId="{3D420CDC-C6E8-4388-89B1-B344441DE7B9}" type="presOf" srcId="{314D697C-ECA0-4E15-B0D6-5C94CD04519E}" destId="{C476BE96-5420-461A-BE59-3A88D6AEE5B3}" srcOrd="0" destOrd="0" presId="urn:microsoft.com/office/officeart/2011/layout/HexagonRadial"/>
    <dgm:cxn modelId="{D622AC25-9C4E-4F52-A26F-58600D10A637}" type="presOf" srcId="{0E973581-998E-4277-A8A0-7488A8BEEA37}" destId="{2C6B21AF-EFB2-4908-B6CF-E197AB19B5E9}" srcOrd="0" destOrd="0" presId="urn:microsoft.com/office/officeart/2011/layout/HexagonRadial"/>
    <dgm:cxn modelId="{C82F5FA5-6623-43C6-A899-6276B24D5004}" type="presParOf" srcId="{61E6E1F6-D7D0-42AC-976E-57BB2D6A2A69}" destId="{34596F88-8C1A-4621-AD39-81656BCD82A5}" srcOrd="0" destOrd="0" presId="urn:microsoft.com/office/officeart/2011/layout/HexagonRadial"/>
    <dgm:cxn modelId="{1CE2B402-FEFD-4582-BD13-2DC615D057AD}" type="presParOf" srcId="{61E6E1F6-D7D0-42AC-976E-57BB2D6A2A69}" destId="{818F7438-6E56-4A1B-99E4-B7636805359F}" srcOrd="1" destOrd="0" presId="urn:microsoft.com/office/officeart/2011/layout/HexagonRadial"/>
    <dgm:cxn modelId="{6510BF92-7BB7-4579-B1A2-AC38C2AA333D}" type="presParOf" srcId="{818F7438-6E56-4A1B-99E4-B7636805359F}" destId="{25AA86A4-D686-45A0-A1E3-D3A15C7F980E}" srcOrd="0" destOrd="0" presId="urn:microsoft.com/office/officeart/2011/layout/HexagonRadial"/>
    <dgm:cxn modelId="{EE0F3B24-A6CE-4C81-AC82-2BBAB1BD29D1}" type="presParOf" srcId="{61E6E1F6-D7D0-42AC-976E-57BB2D6A2A69}" destId="{C476BE96-5420-461A-BE59-3A88D6AEE5B3}" srcOrd="2" destOrd="0" presId="urn:microsoft.com/office/officeart/2011/layout/HexagonRadial"/>
    <dgm:cxn modelId="{316568AF-3AD7-4E65-BD10-5469CDC78766}" type="presParOf" srcId="{61E6E1F6-D7D0-42AC-976E-57BB2D6A2A69}" destId="{D8687913-D211-43C9-944B-8E5238881FF0}" srcOrd="3" destOrd="0" presId="urn:microsoft.com/office/officeart/2011/layout/HexagonRadial"/>
    <dgm:cxn modelId="{62974221-04CE-4394-8B13-F91B0C12BD8B}" type="presParOf" srcId="{D8687913-D211-43C9-944B-8E5238881FF0}" destId="{F3C06086-95BF-4600-BB2F-C55FC9AB2E77}" srcOrd="0" destOrd="0" presId="urn:microsoft.com/office/officeart/2011/layout/HexagonRadial"/>
    <dgm:cxn modelId="{8C2FB500-B59F-46ED-B3E5-E57D5DEB2576}" type="presParOf" srcId="{61E6E1F6-D7D0-42AC-976E-57BB2D6A2A69}" destId="{2C6B21AF-EFB2-4908-B6CF-E197AB19B5E9}" srcOrd="4" destOrd="0" presId="urn:microsoft.com/office/officeart/2011/layout/HexagonRadial"/>
    <dgm:cxn modelId="{51C57DCF-8FAC-409D-A959-EC4E07192B3F}" type="presParOf" srcId="{61E6E1F6-D7D0-42AC-976E-57BB2D6A2A69}" destId="{9F2CDA42-6B2E-41E0-9E35-B94B4625421A}" srcOrd="5" destOrd="0" presId="urn:microsoft.com/office/officeart/2011/layout/HexagonRadial"/>
    <dgm:cxn modelId="{BDE453BD-49AE-44C7-A773-E454BDDA096C}" type="presParOf" srcId="{9F2CDA42-6B2E-41E0-9E35-B94B4625421A}" destId="{AF52BB56-02F0-44C9-85E8-2BCA9864B355}" srcOrd="0" destOrd="0" presId="urn:microsoft.com/office/officeart/2011/layout/HexagonRadial"/>
    <dgm:cxn modelId="{9AD74211-733B-4882-AB61-9D2BF0BA9BD7}" type="presParOf" srcId="{61E6E1F6-D7D0-42AC-976E-57BB2D6A2A69}" destId="{1E4D9DDC-10EA-4800-95E0-DEE65959015A}" srcOrd="6" destOrd="0" presId="urn:microsoft.com/office/officeart/2011/layout/HexagonRadial"/>
    <dgm:cxn modelId="{9FFB9C3C-E118-49B3-94E5-75C482DA199B}" type="presParOf" srcId="{61E6E1F6-D7D0-42AC-976E-57BB2D6A2A69}" destId="{49660F22-77FA-42D5-9952-3ACBF50F86DD}" srcOrd="7" destOrd="0" presId="urn:microsoft.com/office/officeart/2011/layout/HexagonRadial"/>
    <dgm:cxn modelId="{91CD8419-E3D4-4C0B-92B7-51ECEDB23948}" type="presParOf" srcId="{49660F22-77FA-42D5-9952-3ACBF50F86DD}" destId="{63F3188A-96A3-4326-BEA1-98AFB2796313}" srcOrd="0" destOrd="0" presId="urn:microsoft.com/office/officeart/2011/layout/HexagonRadial"/>
    <dgm:cxn modelId="{AE41F6E4-2688-4419-B9E8-26C553D577CA}" type="presParOf" srcId="{61E6E1F6-D7D0-42AC-976E-57BB2D6A2A69}" destId="{D2AF152A-E34A-420D-8B67-A7398AD3265A}" srcOrd="8" destOrd="0" presId="urn:microsoft.com/office/officeart/2011/layout/HexagonRadial"/>
    <dgm:cxn modelId="{52D2AA7D-7F54-4E61-819F-5FF9AE2AD0BD}" type="presParOf" srcId="{61E6E1F6-D7D0-42AC-976E-57BB2D6A2A69}" destId="{1C8550DB-B7DF-494E-AE82-32590B827474}" srcOrd="9" destOrd="0" presId="urn:microsoft.com/office/officeart/2011/layout/HexagonRadial"/>
    <dgm:cxn modelId="{51FFC894-BC03-4A2A-9193-DBE3C79430C8}" type="presParOf" srcId="{1C8550DB-B7DF-494E-AE82-32590B827474}" destId="{B6EB275A-9D07-4D30-87F2-C24ABA58C685}" srcOrd="0" destOrd="0" presId="urn:microsoft.com/office/officeart/2011/layout/HexagonRadial"/>
    <dgm:cxn modelId="{4F84C222-E020-4B83-AB80-31021EE94FC3}" type="presParOf" srcId="{61E6E1F6-D7D0-42AC-976E-57BB2D6A2A69}" destId="{3185F5DA-7256-4C85-917C-ECA165C64EA8}" srcOrd="10" destOrd="0" presId="urn:microsoft.com/office/officeart/2011/layout/HexagonRadial"/>
    <dgm:cxn modelId="{645C5FFF-11DB-425C-9AB5-2DDC04A9E14B}" type="presParOf" srcId="{61E6E1F6-D7D0-42AC-976E-57BB2D6A2A69}" destId="{205C144C-3BF6-4313-A070-AB9CF0C71D82}" srcOrd="11" destOrd="0" presId="urn:microsoft.com/office/officeart/2011/layout/HexagonRadial"/>
    <dgm:cxn modelId="{0860E543-3F55-426C-9B2C-019E89031CB2}" type="presParOf" srcId="{205C144C-3BF6-4313-A070-AB9CF0C71D82}" destId="{C95FC99E-F224-45EC-AC93-A91EAC0CF7C4}" srcOrd="0" destOrd="0" presId="urn:microsoft.com/office/officeart/2011/layout/HexagonRadial"/>
    <dgm:cxn modelId="{31792462-42DF-4549-80FB-D1931A07FCED}" type="presParOf" srcId="{61E6E1F6-D7D0-42AC-976E-57BB2D6A2A69}" destId="{A21B7C48-CDAF-42CB-BF3B-0B017D4132D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04B73-5BF4-4081-BE5F-6907E979105A}" type="doc">
      <dgm:prSet loTypeId="urn:microsoft.com/office/officeart/2005/8/layout/pyramid1" loCatId="pyramid" qsTypeId="urn:microsoft.com/office/officeart/2005/8/quickstyle/simple1" qsCatId="simple" csTypeId="urn:microsoft.com/office/officeart/2005/8/colors/accent1_2" csCatId="accent1" phldr="1"/>
      <dgm:spPr/>
    </dgm:pt>
    <dgm:pt modelId="{33377EF7-E376-4E3E-AA14-11EDCDADEAB3}">
      <dgm:prSet phldrT="[Text]" custT="1"/>
      <dgm:spPr/>
      <dgm:t>
        <a:bodyPr/>
        <a:lstStyle/>
        <a:p>
          <a:r>
            <a:rPr lang="en-US" sz="2400" dirty="0" smtClean="0"/>
            <a:t>SDI</a:t>
          </a:r>
          <a:endParaRPr lang="en-US" sz="2400" dirty="0"/>
        </a:p>
      </dgm:t>
    </dgm:pt>
    <dgm:pt modelId="{400605AA-7BEE-418E-BB3F-0D8D5B843F1A}" type="parTrans" cxnId="{372B9AED-3B7E-42D2-BF78-77725F8C7EA3}">
      <dgm:prSet/>
      <dgm:spPr/>
      <dgm:t>
        <a:bodyPr/>
        <a:lstStyle/>
        <a:p>
          <a:endParaRPr lang="en-US"/>
        </a:p>
      </dgm:t>
    </dgm:pt>
    <dgm:pt modelId="{1499E891-208C-456F-A7CE-50E4C5D913D4}" type="sibTrans" cxnId="{372B9AED-3B7E-42D2-BF78-77725F8C7EA3}">
      <dgm:prSet/>
      <dgm:spPr/>
      <dgm:t>
        <a:bodyPr/>
        <a:lstStyle/>
        <a:p>
          <a:endParaRPr lang="en-US"/>
        </a:p>
      </dgm:t>
    </dgm:pt>
    <dgm:pt modelId="{D5BE6A39-34DC-40D8-95BF-8B65D7A8EF54}">
      <dgm:prSet phldrT="[Text]" custT="1"/>
      <dgm:spPr>
        <a:solidFill>
          <a:srgbClr val="92D050"/>
        </a:solidFill>
      </dgm:spPr>
      <dgm:t>
        <a:bodyPr/>
        <a:lstStyle/>
        <a:p>
          <a:r>
            <a:rPr lang="en-US" sz="2400" dirty="0" smtClean="0"/>
            <a:t>Differentiated Instruction</a:t>
          </a:r>
          <a:endParaRPr lang="en-US" sz="2400" dirty="0"/>
        </a:p>
      </dgm:t>
    </dgm:pt>
    <dgm:pt modelId="{984C8A32-5908-42FB-AE3E-6381598AE3F3}" type="parTrans" cxnId="{AA545747-7B9C-4574-B463-F59A9427C917}">
      <dgm:prSet/>
      <dgm:spPr/>
      <dgm:t>
        <a:bodyPr/>
        <a:lstStyle/>
        <a:p>
          <a:endParaRPr lang="en-US"/>
        </a:p>
      </dgm:t>
    </dgm:pt>
    <dgm:pt modelId="{20BFAA5D-435A-47E5-9A01-3CF5D4E38AE0}" type="sibTrans" cxnId="{AA545747-7B9C-4574-B463-F59A9427C917}">
      <dgm:prSet/>
      <dgm:spPr/>
      <dgm:t>
        <a:bodyPr/>
        <a:lstStyle/>
        <a:p>
          <a:endParaRPr lang="en-US"/>
        </a:p>
      </dgm:t>
    </dgm:pt>
    <dgm:pt modelId="{F6FC4DBC-BC8D-4284-AAA6-3A6054349736}">
      <dgm:prSet phldrT="[Text]" custT="1"/>
      <dgm:spPr>
        <a:solidFill>
          <a:schemeClr val="accent6">
            <a:lumMod val="60000"/>
            <a:lumOff val="40000"/>
          </a:schemeClr>
        </a:solidFill>
      </dgm:spPr>
      <dgm:t>
        <a:bodyPr/>
        <a:lstStyle/>
        <a:p>
          <a:r>
            <a:rPr lang="en-US" sz="2400" dirty="0" smtClean="0"/>
            <a:t>Universal Design for Learning</a:t>
          </a:r>
          <a:endParaRPr lang="en-US" sz="2400" dirty="0"/>
        </a:p>
      </dgm:t>
    </dgm:pt>
    <dgm:pt modelId="{D2AEA315-095E-41B3-9D72-BAAB2EE60BD5}" type="parTrans" cxnId="{B04FF807-B35E-4154-B34A-FBE05CD1B07E}">
      <dgm:prSet/>
      <dgm:spPr/>
      <dgm:t>
        <a:bodyPr/>
        <a:lstStyle/>
        <a:p>
          <a:endParaRPr lang="en-US"/>
        </a:p>
      </dgm:t>
    </dgm:pt>
    <dgm:pt modelId="{790DB464-152F-4382-91B4-18B6F8C3E234}" type="sibTrans" cxnId="{B04FF807-B35E-4154-B34A-FBE05CD1B07E}">
      <dgm:prSet/>
      <dgm:spPr/>
      <dgm:t>
        <a:bodyPr/>
        <a:lstStyle/>
        <a:p>
          <a:endParaRPr lang="en-US"/>
        </a:p>
      </dgm:t>
    </dgm:pt>
    <dgm:pt modelId="{2DDE9895-29E7-45E8-A5E4-9F86EEA1BF52}" type="pres">
      <dgm:prSet presAssocID="{E1C04B73-5BF4-4081-BE5F-6907E979105A}" presName="Name0" presStyleCnt="0">
        <dgm:presLayoutVars>
          <dgm:dir/>
          <dgm:animLvl val="lvl"/>
          <dgm:resizeHandles val="exact"/>
        </dgm:presLayoutVars>
      </dgm:prSet>
      <dgm:spPr/>
    </dgm:pt>
    <dgm:pt modelId="{2E966E50-BB14-42A8-A39D-749FB6CBE0F3}" type="pres">
      <dgm:prSet presAssocID="{33377EF7-E376-4E3E-AA14-11EDCDADEAB3}" presName="Name8" presStyleCnt="0"/>
      <dgm:spPr/>
    </dgm:pt>
    <dgm:pt modelId="{D8FFE040-681F-40FC-B4DC-5CC8CA991FA3}" type="pres">
      <dgm:prSet presAssocID="{33377EF7-E376-4E3E-AA14-11EDCDADEAB3}" presName="level" presStyleLbl="node1" presStyleIdx="0" presStyleCnt="3">
        <dgm:presLayoutVars>
          <dgm:chMax val="1"/>
          <dgm:bulletEnabled val="1"/>
        </dgm:presLayoutVars>
      </dgm:prSet>
      <dgm:spPr/>
      <dgm:t>
        <a:bodyPr/>
        <a:lstStyle/>
        <a:p>
          <a:endParaRPr lang="en-US"/>
        </a:p>
      </dgm:t>
    </dgm:pt>
    <dgm:pt modelId="{926E321F-A154-412B-9C2C-51B693C04BF7}" type="pres">
      <dgm:prSet presAssocID="{33377EF7-E376-4E3E-AA14-11EDCDADEAB3}" presName="levelTx" presStyleLbl="revTx" presStyleIdx="0" presStyleCnt="0">
        <dgm:presLayoutVars>
          <dgm:chMax val="1"/>
          <dgm:bulletEnabled val="1"/>
        </dgm:presLayoutVars>
      </dgm:prSet>
      <dgm:spPr/>
      <dgm:t>
        <a:bodyPr/>
        <a:lstStyle/>
        <a:p>
          <a:endParaRPr lang="en-US"/>
        </a:p>
      </dgm:t>
    </dgm:pt>
    <dgm:pt modelId="{BBD679CF-B7B1-4A09-8BEA-FC83836A15EF}" type="pres">
      <dgm:prSet presAssocID="{D5BE6A39-34DC-40D8-95BF-8B65D7A8EF54}" presName="Name8" presStyleCnt="0"/>
      <dgm:spPr/>
    </dgm:pt>
    <dgm:pt modelId="{6757106B-0D0A-427D-B05F-3692F262EBC8}" type="pres">
      <dgm:prSet presAssocID="{D5BE6A39-34DC-40D8-95BF-8B65D7A8EF54}" presName="level" presStyleLbl="node1" presStyleIdx="1" presStyleCnt="3">
        <dgm:presLayoutVars>
          <dgm:chMax val="1"/>
          <dgm:bulletEnabled val="1"/>
        </dgm:presLayoutVars>
      </dgm:prSet>
      <dgm:spPr/>
      <dgm:t>
        <a:bodyPr/>
        <a:lstStyle/>
        <a:p>
          <a:endParaRPr lang="en-US"/>
        </a:p>
      </dgm:t>
    </dgm:pt>
    <dgm:pt modelId="{0489C1CA-3A5F-48CF-8B8C-01673BEECB31}" type="pres">
      <dgm:prSet presAssocID="{D5BE6A39-34DC-40D8-95BF-8B65D7A8EF54}" presName="levelTx" presStyleLbl="revTx" presStyleIdx="0" presStyleCnt="0">
        <dgm:presLayoutVars>
          <dgm:chMax val="1"/>
          <dgm:bulletEnabled val="1"/>
        </dgm:presLayoutVars>
      </dgm:prSet>
      <dgm:spPr/>
      <dgm:t>
        <a:bodyPr/>
        <a:lstStyle/>
        <a:p>
          <a:endParaRPr lang="en-US"/>
        </a:p>
      </dgm:t>
    </dgm:pt>
    <dgm:pt modelId="{3C548B4F-5DE8-45C8-9248-801CA60C1DA8}" type="pres">
      <dgm:prSet presAssocID="{F6FC4DBC-BC8D-4284-AAA6-3A6054349736}" presName="Name8" presStyleCnt="0"/>
      <dgm:spPr/>
    </dgm:pt>
    <dgm:pt modelId="{4C779FE6-2614-4466-A495-1E091AAA5088}" type="pres">
      <dgm:prSet presAssocID="{F6FC4DBC-BC8D-4284-AAA6-3A6054349736}" presName="level" presStyleLbl="node1" presStyleIdx="2" presStyleCnt="3" custLinFactNeighborX="-3424" custLinFactNeighborY="-2591">
        <dgm:presLayoutVars>
          <dgm:chMax val="1"/>
          <dgm:bulletEnabled val="1"/>
        </dgm:presLayoutVars>
      </dgm:prSet>
      <dgm:spPr/>
      <dgm:t>
        <a:bodyPr/>
        <a:lstStyle/>
        <a:p>
          <a:endParaRPr lang="en-US"/>
        </a:p>
      </dgm:t>
    </dgm:pt>
    <dgm:pt modelId="{A580D85A-3DDF-416A-A654-E5A40BD43031}" type="pres">
      <dgm:prSet presAssocID="{F6FC4DBC-BC8D-4284-AAA6-3A6054349736}" presName="levelTx" presStyleLbl="revTx" presStyleIdx="0" presStyleCnt="0">
        <dgm:presLayoutVars>
          <dgm:chMax val="1"/>
          <dgm:bulletEnabled val="1"/>
        </dgm:presLayoutVars>
      </dgm:prSet>
      <dgm:spPr/>
      <dgm:t>
        <a:bodyPr/>
        <a:lstStyle/>
        <a:p>
          <a:endParaRPr lang="en-US"/>
        </a:p>
      </dgm:t>
    </dgm:pt>
  </dgm:ptLst>
  <dgm:cxnLst>
    <dgm:cxn modelId="{9AAE767F-A0AE-4874-A03E-352D19B94ED4}" type="presOf" srcId="{D5BE6A39-34DC-40D8-95BF-8B65D7A8EF54}" destId="{6757106B-0D0A-427D-B05F-3692F262EBC8}" srcOrd="0" destOrd="0" presId="urn:microsoft.com/office/officeart/2005/8/layout/pyramid1"/>
    <dgm:cxn modelId="{5C164AC7-56AF-4D0F-A396-83AF06050E53}" type="presOf" srcId="{E1C04B73-5BF4-4081-BE5F-6907E979105A}" destId="{2DDE9895-29E7-45E8-A5E4-9F86EEA1BF52}" srcOrd="0" destOrd="0" presId="urn:microsoft.com/office/officeart/2005/8/layout/pyramid1"/>
    <dgm:cxn modelId="{372B9AED-3B7E-42D2-BF78-77725F8C7EA3}" srcId="{E1C04B73-5BF4-4081-BE5F-6907E979105A}" destId="{33377EF7-E376-4E3E-AA14-11EDCDADEAB3}" srcOrd="0" destOrd="0" parTransId="{400605AA-7BEE-418E-BB3F-0D8D5B843F1A}" sibTransId="{1499E891-208C-456F-A7CE-50E4C5D913D4}"/>
    <dgm:cxn modelId="{B04FF807-B35E-4154-B34A-FBE05CD1B07E}" srcId="{E1C04B73-5BF4-4081-BE5F-6907E979105A}" destId="{F6FC4DBC-BC8D-4284-AAA6-3A6054349736}" srcOrd="2" destOrd="0" parTransId="{D2AEA315-095E-41B3-9D72-BAAB2EE60BD5}" sibTransId="{790DB464-152F-4382-91B4-18B6F8C3E234}"/>
    <dgm:cxn modelId="{656D4C16-9D6E-4367-BD93-E166FF7E9EED}" type="presOf" srcId="{D5BE6A39-34DC-40D8-95BF-8B65D7A8EF54}" destId="{0489C1CA-3A5F-48CF-8B8C-01673BEECB31}" srcOrd="1" destOrd="0" presId="urn:microsoft.com/office/officeart/2005/8/layout/pyramid1"/>
    <dgm:cxn modelId="{8DE092CE-1B6D-45AD-B66E-AD0F37E8E806}" type="presOf" srcId="{F6FC4DBC-BC8D-4284-AAA6-3A6054349736}" destId="{A580D85A-3DDF-416A-A654-E5A40BD43031}" srcOrd="1" destOrd="0" presId="urn:microsoft.com/office/officeart/2005/8/layout/pyramid1"/>
    <dgm:cxn modelId="{C2C372D7-16DC-485C-B783-4D44ED6958CC}" type="presOf" srcId="{33377EF7-E376-4E3E-AA14-11EDCDADEAB3}" destId="{926E321F-A154-412B-9C2C-51B693C04BF7}" srcOrd="1" destOrd="0" presId="urn:microsoft.com/office/officeart/2005/8/layout/pyramid1"/>
    <dgm:cxn modelId="{93CB83E4-7CE7-4170-ACDF-008B38327E51}" type="presOf" srcId="{F6FC4DBC-BC8D-4284-AAA6-3A6054349736}" destId="{4C779FE6-2614-4466-A495-1E091AAA5088}" srcOrd="0" destOrd="0" presId="urn:microsoft.com/office/officeart/2005/8/layout/pyramid1"/>
    <dgm:cxn modelId="{1AE03C6E-ACEF-4008-8ED3-DD77B59D545A}" type="presOf" srcId="{33377EF7-E376-4E3E-AA14-11EDCDADEAB3}" destId="{D8FFE040-681F-40FC-B4DC-5CC8CA991FA3}" srcOrd="0" destOrd="0" presId="urn:microsoft.com/office/officeart/2005/8/layout/pyramid1"/>
    <dgm:cxn modelId="{AA545747-7B9C-4574-B463-F59A9427C917}" srcId="{E1C04B73-5BF4-4081-BE5F-6907E979105A}" destId="{D5BE6A39-34DC-40D8-95BF-8B65D7A8EF54}" srcOrd="1" destOrd="0" parTransId="{984C8A32-5908-42FB-AE3E-6381598AE3F3}" sibTransId="{20BFAA5D-435A-47E5-9A01-3CF5D4E38AE0}"/>
    <dgm:cxn modelId="{7844E5FA-202E-4B27-9982-578D0AA6E787}" type="presParOf" srcId="{2DDE9895-29E7-45E8-A5E4-9F86EEA1BF52}" destId="{2E966E50-BB14-42A8-A39D-749FB6CBE0F3}" srcOrd="0" destOrd="0" presId="urn:microsoft.com/office/officeart/2005/8/layout/pyramid1"/>
    <dgm:cxn modelId="{C3D7E866-0DE3-462A-A3E9-92A18A0F6B97}" type="presParOf" srcId="{2E966E50-BB14-42A8-A39D-749FB6CBE0F3}" destId="{D8FFE040-681F-40FC-B4DC-5CC8CA991FA3}" srcOrd="0" destOrd="0" presId="urn:microsoft.com/office/officeart/2005/8/layout/pyramid1"/>
    <dgm:cxn modelId="{4A9C7424-91BF-4708-A1C4-B3233D9B2E41}" type="presParOf" srcId="{2E966E50-BB14-42A8-A39D-749FB6CBE0F3}" destId="{926E321F-A154-412B-9C2C-51B693C04BF7}" srcOrd="1" destOrd="0" presId="urn:microsoft.com/office/officeart/2005/8/layout/pyramid1"/>
    <dgm:cxn modelId="{99B753B4-C751-4C56-9C8A-3B7C583830E3}" type="presParOf" srcId="{2DDE9895-29E7-45E8-A5E4-9F86EEA1BF52}" destId="{BBD679CF-B7B1-4A09-8BEA-FC83836A15EF}" srcOrd="1" destOrd="0" presId="urn:microsoft.com/office/officeart/2005/8/layout/pyramid1"/>
    <dgm:cxn modelId="{C3E7FFA5-4680-4309-9FB1-363664EC577D}" type="presParOf" srcId="{BBD679CF-B7B1-4A09-8BEA-FC83836A15EF}" destId="{6757106B-0D0A-427D-B05F-3692F262EBC8}" srcOrd="0" destOrd="0" presId="urn:microsoft.com/office/officeart/2005/8/layout/pyramid1"/>
    <dgm:cxn modelId="{A9F19A8D-AE0E-4044-8E53-F1CDD61CEFB8}" type="presParOf" srcId="{BBD679CF-B7B1-4A09-8BEA-FC83836A15EF}" destId="{0489C1CA-3A5F-48CF-8B8C-01673BEECB31}" srcOrd="1" destOrd="0" presId="urn:microsoft.com/office/officeart/2005/8/layout/pyramid1"/>
    <dgm:cxn modelId="{CC73BFE8-8918-499C-B710-7C3003D5B758}" type="presParOf" srcId="{2DDE9895-29E7-45E8-A5E4-9F86EEA1BF52}" destId="{3C548B4F-5DE8-45C8-9248-801CA60C1DA8}" srcOrd="2" destOrd="0" presId="urn:microsoft.com/office/officeart/2005/8/layout/pyramid1"/>
    <dgm:cxn modelId="{51E8640D-8F53-4EA2-9FF8-ABD3A77B391E}" type="presParOf" srcId="{3C548B4F-5DE8-45C8-9248-801CA60C1DA8}" destId="{4C779FE6-2614-4466-A495-1E091AAA5088}" srcOrd="0" destOrd="0" presId="urn:microsoft.com/office/officeart/2005/8/layout/pyramid1"/>
    <dgm:cxn modelId="{84A08CFE-154D-49CE-92D5-4676214483AC}" type="presParOf" srcId="{3C548B4F-5DE8-45C8-9248-801CA60C1DA8}" destId="{A580D85A-3DDF-416A-A654-E5A40BD4303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7F22089-554E-4961-B9CF-EF0DCAE20344}" type="datetimeFigureOut">
              <a:rPr lang="en-US" smtClean="0"/>
              <a:t>11/30/2012</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9A8680BC-BF45-4AE4-A954-71F6BEB307A5}" type="slidenum">
              <a:rPr lang="en-US" smtClean="0"/>
              <a:t>‹#›</a:t>
            </a:fld>
            <a:endParaRPr lang="en-US" dirty="0"/>
          </a:p>
        </p:txBody>
      </p:sp>
    </p:spTree>
    <p:extLst>
      <p:ext uri="{BB962C8B-B14F-4D97-AF65-F5344CB8AC3E}">
        <p14:creationId xmlns:p14="http://schemas.microsoft.com/office/powerpoint/2010/main" val="30926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1</a:t>
            </a:fld>
            <a:endParaRPr lang="en-US" dirty="0"/>
          </a:p>
        </p:txBody>
      </p:sp>
    </p:spTree>
    <p:extLst>
      <p:ext uri="{BB962C8B-B14F-4D97-AF65-F5344CB8AC3E}">
        <p14:creationId xmlns:p14="http://schemas.microsoft.com/office/powerpoint/2010/main" val="140913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for your additional information and reference. There is a handout on the table that takes a deeper look at the elements deeper look</a:t>
            </a:r>
            <a:r>
              <a:rPr lang="en-US" baseline="0" dirty="0" smtClean="0"/>
              <a:t> at all of the elements and how they fit together. </a:t>
            </a:r>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10</a:t>
            </a:fld>
            <a:endParaRPr lang="en-US" dirty="0"/>
          </a:p>
        </p:txBody>
      </p:sp>
    </p:spTree>
    <p:extLst>
      <p:ext uri="{BB962C8B-B14F-4D97-AF65-F5344CB8AC3E}">
        <p14:creationId xmlns:p14="http://schemas.microsoft.com/office/powerpoint/2010/main" val="169637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very</a:t>
            </a:r>
            <a:r>
              <a:rPr lang="en-US" baseline="0" dirty="0" smtClean="0"/>
              <a:t> simple example. Please take a look at each of these scenarios and at your table identify which one is UDL, DI, Scaffolding or SDI. 2 min. I give the answers</a:t>
            </a:r>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11</a:t>
            </a:fld>
            <a:endParaRPr lang="en-US" dirty="0"/>
          </a:p>
        </p:txBody>
      </p:sp>
    </p:spTree>
    <p:extLst>
      <p:ext uri="{BB962C8B-B14F-4D97-AF65-F5344CB8AC3E}">
        <p14:creationId xmlns:p14="http://schemas.microsoft.com/office/powerpoint/2010/main" val="407821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saw in the pyramid, We are able to deliver</a:t>
            </a:r>
            <a:r>
              <a:rPr lang="en-US" baseline="0" dirty="0" smtClean="0"/>
              <a:t> the provisions of specially designed instruction through Explicit Instruction. Explicit instruction is</a:t>
            </a:r>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12</a:t>
            </a:fld>
            <a:endParaRPr lang="en-US" dirty="0"/>
          </a:p>
        </p:txBody>
      </p:sp>
    </p:spTree>
    <p:extLst>
      <p:ext uri="{BB962C8B-B14F-4D97-AF65-F5344CB8AC3E}">
        <p14:creationId xmlns:p14="http://schemas.microsoft.com/office/powerpoint/2010/main" val="1615211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an</a:t>
            </a:r>
            <a:r>
              <a:rPr lang="en-US" baseline="0" dirty="0" smtClean="0"/>
              <a:t> explicitly designed lesson Specially designed instruction is inserted</a:t>
            </a:r>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13</a:t>
            </a:fld>
            <a:endParaRPr lang="en-US" dirty="0"/>
          </a:p>
        </p:txBody>
      </p:sp>
    </p:spTree>
    <p:extLst>
      <p:ext uri="{BB962C8B-B14F-4D97-AF65-F5344CB8AC3E}">
        <p14:creationId xmlns:p14="http://schemas.microsoft.com/office/powerpoint/2010/main" val="54817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network the RSE TASC has developed a walkthrough tool that all specialists use as an initial data point when entering schools. While</a:t>
            </a:r>
            <a:r>
              <a:rPr lang="en-US" baseline="0" dirty="0" smtClean="0"/>
              <a:t> initially it focuses on what is occurring in classrooms. The main purpose is to look at trends that are occurring across the school.</a:t>
            </a:r>
          </a:p>
          <a:p>
            <a:r>
              <a:rPr lang="en-US" baseline="0" dirty="0" smtClean="0"/>
              <a:t>The walkthrough tool encompasses classroom environment, explicit instruction and specially designed instruction</a:t>
            </a:r>
          </a:p>
          <a:p>
            <a:endParaRPr lang="en-US" baseline="0" dirty="0" smtClean="0"/>
          </a:p>
          <a:p>
            <a:r>
              <a:rPr lang="en-US" baseline="0" dirty="0" smtClean="0"/>
              <a:t>The tool was developed using the RSE TASCS’ Quality indicator guide and the work of Anita Archer, Charles Hughs, John Hollingsworth and Sylvia Ybarra. We have also  conducted a crosswalk of the tool with the NYSED teaching standards.</a:t>
            </a:r>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14</a:t>
            </a:fld>
            <a:endParaRPr lang="en-US" dirty="0"/>
          </a:p>
        </p:txBody>
      </p:sp>
    </p:spTree>
    <p:extLst>
      <p:ext uri="{BB962C8B-B14F-4D97-AF65-F5344CB8AC3E}">
        <p14:creationId xmlns:p14="http://schemas.microsoft.com/office/powerpoint/2010/main" val="916815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as educators are successful in our endeavor</a:t>
            </a:r>
            <a:r>
              <a:rPr lang="en-US" baseline="0" dirty="0" smtClean="0"/>
              <a:t>. We should be able to provide accommodations modifications, special equipment, and strategy instruction to support students in being successful.</a:t>
            </a:r>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15</a:t>
            </a:fld>
            <a:endParaRPr lang="en-US" dirty="0"/>
          </a:p>
        </p:txBody>
      </p:sp>
    </p:spTree>
    <p:extLst>
      <p:ext uri="{BB962C8B-B14F-4D97-AF65-F5344CB8AC3E}">
        <p14:creationId xmlns:p14="http://schemas.microsoft.com/office/powerpoint/2010/main" val="224329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16</a:t>
            </a:fld>
            <a:endParaRPr lang="en-US" dirty="0"/>
          </a:p>
        </p:txBody>
      </p:sp>
    </p:spTree>
    <p:extLst>
      <p:ext uri="{BB962C8B-B14F-4D97-AF65-F5344CB8AC3E}">
        <p14:creationId xmlns:p14="http://schemas.microsoft.com/office/powerpoint/2010/main" val="136096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17</a:t>
            </a:fld>
            <a:endParaRPr lang="en-US" dirty="0"/>
          </a:p>
        </p:txBody>
      </p:sp>
    </p:spTree>
    <p:extLst>
      <p:ext uri="{BB962C8B-B14F-4D97-AF65-F5344CB8AC3E}">
        <p14:creationId xmlns:p14="http://schemas.microsoft.com/office/powerpoint/2010/main" val="156292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slide….For the next 15 minutes, we’ll look at the “how” in relation to students with disabilities.</a:t>
            </a:r>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2</a:t>
            </a:fld>
            <a:endParaRPr lang="en-US" dirty="0"/>
          </a:p>
        </p:txBody>
      </p:sp>
    </p:spTree>
    <p:extLst>
      <p:ext uri="{BB962C8B-B14F-4D97-AF65-F5344CB8AC3E}">
        <p14:creationId xmlns:p14="http://schemas.microsoft.com/office/powerpoint/2010/main" val="36977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rPr>
              <a:t>The “how” for students with disabilities will look differently based on individual needs and unique</a:t>
            </a:r>
            <a:r>
              <a:rPr lang="en-US" baseline="0" dirty="0" smtClean="0">
                <a:latin typeface="Arial" charset="0"/>
              </a:rPr>
              <a:t> learning characteristics. </a:t>
            </a:r>
          </a:p>
          <a:p>
            <a:endParaRPr lang="en-US" baseline="0" dirty="0" smtClean="0">
              <a:latin typeface="Arial" charset="0"/>
            </a:endParaRPr>
          </a:p>
          <a:p>
            <a:r>
              <a:rPr lang="en-US" baseline="0" dirty="0" smtClean="0">
                <a:latin typeface="Arial" charset="0"/>
              </a:rPr>
              <a:t>So while the goal for all students is the same, the methods for getting there need to be purposefully chosen and specially designed. </a:t>
            </a:r>
          </a:p>
          <a:p>
            <a:endParaRPr lang="en-US" baseline="0" dirty="0" smtClean="0">
              <a:latin typeface="Arial" charset="0"/>
            </a:endParaRPr>
          </a:p>
          <a:p>
            <a:r>
              <a:rPr lang="en-US" baseline="0" dirty="0" smtClean="0">
                <a:latin typeface="Arial" charset="0"/>
              </a:rPr>
              <a:t>The provision of specially designed instruction to students with disabilities is embedded within NYSED Part 200 regulations</a:t>
            </a:r>
            <a:endParaRPr lang="en-US" dirty="0" smtClean="0">
              <a:latin typeface="Arial" charset="0"/>
            </a:endParaRPr>
          </a:p>
          <a:p>
            <a:endParaRPr lang="en-US" dirty="0" smtClean="0">
              <a:latin typeface="Arial" charset="0"/>
            </a:endParaRPr>
          </a:p>
          <a:p>
            <a:r>
              <a:rPr lang="en-US" dirty="0" smtClean="0">
                <a:latin typeface="Arial" charset="0"/>
              </a:rPr>
              <a:t>Take a moment</a:t>
            </a:r>
            <a:r>
              <a:rPr lang="en-US" baseline="0" dirty="0" smtClean="0">
                <a:latin typeface="Arial" charset="0"/>
              </a:rPr>
              <a:t> at your table and choose an animal. Think about the animals unique needs and talk about accommodations, modifications, equipment, technology or strategies you would use to help the animal you chose reach the goal of climbing up the tree. 2 min. report out 1 minute.</a:t>
            </a:r>
          </a:p>
          <a:p>
            <a:endParaRPr lang="en-US" baseline="0" dirty="0" smtClean="0">
              <a:latin typeface="Arial" charset="0"/>
            </a:endParaRPr>
          </a:p>
          <a:p>
            <a:r>
              <a:rPr lang="en-US" baseline="0" dirty="0" smtClean="0">
                <a:latin typeface="Arial" charset="0"/>
              </a:rPr>
              <a:t>Essentially, in simple terms this is what we are doing when we talk about specially designed instruction</a:t>
            </a:r>
            <a:endParaRPr lang="en-US" dirty="0" smtClean="0">
              <a:latin typeface="Arial" charset="0"/>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856" indent="-285713" eaLnBrk="0" hangingPunct="0">
              <a:defRPr>
                <a:solidFill>
                  <a:schemeClr val="tx1"/>
                </a:solidFill>
                <a:latin typeface="Arial" charset="0"/>
                <a:ea typeface="ＭＳ Ｐゴシック" pitchFamily="1" charset="-128"/>
              </a:defRPr>
            </a:lvl2pPr>
            <a:lvl3pPr marL="1142855" indent="-228570" eaLnBrk="0" hangingPunct="0">
              <a:defRPr>
                <a:solidFill>
                  <a:schemeClr val="tx1"/>
                </a:solidFill>
                <a:latin typeface="Arial" charset="0"/>
                <a:ea typeface="ＭＳ Ｐゴシック" pitchFamily="1" charset="-128"/>
              </a:defRPr>
            </a:lvl3pPr>
            <a:lvl4pPr marL="1599996" indent="-228570" eaLnBrk="0" hangingPunct="0">
              <a:defRPr>
                <a:solidFill>
                  <a:schemeClr val="tx1"/>
                </a:solidFill>
                <a:latin typeface="Arial" charset="0"/>
                <a:ea typeface="ＭＳ Ｐゴシック" pitchFamily="1" charset="-128"/>
              </a:defRPr>
            </a:lvl4pPr>
            <a:lvl5pPr marL="2057139" indent="-228570" eaLnBrk="0" hangingPunct="0">
              <a:defRPr>
                <a:solidFill>
                  <a:schemeClr val="tx1"/>
                </a:solidFill>
                <a:latin typeface="Arial" charset="0"/>
                <a:ea typeface="ＭＳ Ｐゴシック" pitchFamily="1" charset="-128"/>
              </a:defRPr>
            </a:lvl5pPr>
            <a:lvl6pPr marL="2514280" indent="-228570" eaLnBrk="0" fontAlgn="base" hangingPunct="0">
              <a:spcBef>
                <a:spcPct val="0"/>
              </a:spcBef>
              <a:spcAft>
                <a:spcPct val="0"/>
              </a:spcAft>
              <a:defRPr>
                <a:solidFill>
                  <a:schemeClr val="tx1"/>
                </a:solidFill>
                <a:latin typeface="Arial" charset="0"/>
                <a:ea typeface="ＭＳ Ｐゴシック" pitchFamily="1" charset="-128"/>
              </a:defRPr>
            </a:lvl6pPr>
            <a:lvl7pPr marL="2971420" indent="-228570" eaLnBrk="0" fontAlgn="base" hangingPunct="0">
              <a:spcBef>
                <a:spcPct val="0"/>
              </a:spcBef>
              <a:spcAft>
                <a:spcPct val="0"/>
              </a:spcAft>
              <a:defRPr>
                <a:solidFill>
                  <a:schemeClr val="tx1"/>
                </a:solidFill>
                <a:latin typeface="Arial" charset="0"/>
                <a:ea typeface="ＭＳ Ｐゴシック" pitchFamily="1" charset="-128"/>
              </a:defRPr>
            </a:lvl7pPr>
            <a:lvl8pPr marL="3428563" indent="-228570" eaLnBrk="0" fontAlgn="base" hangingPunct="0">
              <a:spcBef>
                <a:spcPct val="0"/>
              </a:spcBef>
              <a:spcAft>
                <a:spcPct val="0"/>
              </a:spcAft>
              <a:defRPr>
                <a:solidFill>
                  <a:schemeClr val="tx1"/>
                </a:solidFill>
                <a:latin typeface="Arial" charset="0"/>
                <a:ea typeface="ＭＳ Ｐゴシック" pitchFamily="1" charset="-128"/>
              </a:defRPr>
            </a:lvl8pPr>
            <a:lvl9pPr marL="3885704" indent="-22857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BF9A118A-B7EA-4F1A-A74D-3A15BE891475}" type="slidenum">
              <a:rPr lang="en-US">
                <a:solidFill>
                  <a:prstClr val="black"/>
                </a:solidFill>
              </a:rPr>
              <a:pPr eaLnBrk="1" hangingPunct="1"/>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Specially designed Instruction is at the core of</a:t>
            </a:r>
            <a:r>
              <a:rPr lang="en-US" baseline="0" dirty="0" smtClean="0"/>
              <a:t> special education. </a:t>
            </a:r>
          </a:p>
          <a:p>
            <a:r>
              <a:rPr lang="en-US" baseline="0" dirty="0" smtClean="0"/>
              <a:t>It’s what makes special education special. </a:t>
            </a:r>
          </a:p>
          <a:p>
            <a:r>
              <a:rPr lang="en-US" dirty="0" smtClean="0"/>
              <a:t>Specially Designed Instruction is the “how” for students with disabilities to meet the educational standards that apply to all students. This is the NYS part 200 regulatory definition of</a:t>
            </a:r>
            <a:r>
              <a:rPr lang="en-US" baseline="0" dirty="0" smtClean="0"/>
              <a:t> SDI. </a:t>
            </a:r>
          </a:p>
        </p:txBody>
      </p:sp>
      <p:sp>
        <p:nvSpPr>
          <p:cNvPr id="4" name="Slide Number Placeholder 3"/>
          <p:cNvSpPr>
            <a:spLocks noGrp="1"/>
          </p:cNvSpPr>
          <p:nvPr>
            <p:ph type="sldNum" sz="quarter" idx="10"/>
          </p:nvPr>
        </p:nvSpPr>
        <p:spPr/>
        <p:txBody>
          <a:bodyPr/>
          <a:lstStyle/>
          <a:p>
            <a:fld id="{9A8680BC-BF45-4AE4-A954-71F6BEB307A5}" type="slidenum">
              <a:rPr lang="en-US" smtClean="0"/>
              <a:t>4</a:t>
            </a:fld>
            <a:endParaRPr lang="en-US" dirty="0"/>
          </a:p>
        </p:txBody>
      </p:sp>
    </p:spTree>
    <p:extLst>
      <p:ext uri="{BB962C8B-B14F-4D97-AF65-F5344CB8AC3E}">
        <p14:creationId xmlns:p14="http://schemas.microsoft.com/office/powerpoint/2010/main" val="167915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take apart the definition of specially designed instruction we see that special education teachers must address</a:t>
            </a:r>
            <a:r>
              <a:rPr lang="en-US" baseline="0" dirty="0" smtClean="0"/>
              <a:t> all of </a:t>
            </a:r>
            <a:r>
              <a:rPr lang="en-US" dirty="0" smtClean="0"/>
              <a:t>these specific components when making instructional decisions for students with disabilities.</a:t>
            </a:r>
          </a:p>
          <a:p>
            <a:endParaRPr lang="en-US" dirty="0" smtClean="0"/>
          </a:p>
        </p:txBody>
      </p:sp>
      <p:sp>
        <p:nvSpPr>
          <p:cNvPr id="4" name="Slide Number Placeholder 3"/>
          <p:cNvSpPr>
            <a:spLocks noGrp="1"/>
          </p:cNvSpPr>
          <p:nvPr>
            <p:ph type="sldNum" sz="quarter" idx="10"/>
          </p:nvPr>
        </p:nvSpPr>
        <p:spPr/>
        <p:txBody>
          <a:bodyPr/>
          <a:lstStyle/>
          <a:p>
            <a:fld id="{9A8680BC-BF45-4AE4-A954-71F6BEB307A5}" type="slidenum">
              <a:rPr lang="en-US" smtClean="0"/>
              <a:t>5</a:t>
            </a:fld>
            <a:endParaRPr lang="en-US" dirty="0"/>
          </a:p>
        </p:txBody>
      </p:sp>
    </p:spTree>
    <p:extLst>
      <p:ext uri="{BB962C8B-B14F-4D97-AF65-F5344CB8AC3E}">
        <p14:creationId xmlns:p14="http://schemas.microsoft.com/office/powerpoint/2010/main" val="248677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6</a:t>
            </a:fld>
            <a:endParaRPr lang="en-US" dirty="0"/>
          </a:p>
        </p:txBody>
      </p:sp>
    </p:spTree>
    <p:extLst>
      <p:ext uri="{BB962C8B-B14F-4D97-AF65-F5344CB8AC3E}">
        <p14:creationId xmlns:p14="http://schemas.microsoft.com/office/powerpoint/2010/main" val="502748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Based upon individual student need, often specially designed instruction involves a combination of accommodations, modifications, assistive tech, specialized equipment, strategy instruction.</a:t>
            </a:r>
          </a:p>
          <a:p>
            <a:endParaRPr lang="en-US" dirty="0" smtClean="0"/>
          </a:p>
          <a:p>
            <a:r>
              <a:rPr lang="en-US" dirty="0" smtClean="0"/>
              <a:t>These provisions are provided across the continuum of services.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7</a:t>
            </a:fld>
            <a:endParaRPr lang="en-US" dirty="0"/>
          </a:p>
        </p:txBody>
      </p:sp>
    </p:spTree>
    <p:extLst>
      <p:ext uri="{BB962C8B-B14F-4D97-AF65-F5344CB8AC3E}">
        <p14:creationId xmlns:p14="http://schemas.microsoft.com/office/powerpoint/2010/main" val="414154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provisions are consistent</a:t>
            </a:r>
            <a:r>
              <a:rPr lang="en-US" baseline="0" dirty="0" smtClean="0"/>
              <a:t> across special education services. You have a hand out on your table that outlines in more detail the components of each of these services.</a:t>
            </a:r>
            <a:endParaRPr lang="en-US" dirty="0"/>
          </a:p>
        </p:txBody>
      </p:sp>
      <p:sp>
        <p:nvSpPr>
          <p:cNvPr id="4" name="Slide Number Placeholder 3"/>
          <p:cNvSpPr>
            <a:spLocks noGrp="1"/>
          </p:cNvSpPr>
          <p:nvPr>
            <p:ph type="sldNum" sz="quarter" idx="10"/>
          </p:nvPr>
        </p:nvSpPr>
        <p:spPr/>
        <p:txBody>
          <a:bodyPr/>
          <a:lstStyle/>
          <a:p>
            <a:fld id="{9A8680BC-BF45-4AE4-A954-71F6BEB307A5}" type="slidenum">
              <a:rPr lang="en-US" smtClean="0"/>
              <a:t>8</a:t>
            </a:fld>
            <a:endParaRPr lang="en-US" dirty="0"/>
          </a:p>
        </p:txBody>
      </p:sp>
    </p:spTree>
    <p:extLst>
      <p:ext uri="{BB962C8B-B14F-4D97-AF65-F5344CB8AC3E}">
        <p14:creationId xmlns:p14="http://schemas.microsoft.com/office/powerpoint/2010/main" val="389984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 represents SDI in the larger context of education. </a:t>
            </a:r>
          </a:p>
          <a:p>
            <a:r>
              <a:rPr lang="en-US" baseline="0" dirty="0" smtClean="0"/>
              <a:t>Specially Designed Instruction is above and beyond both of these things.  It is what becomes absolutely necessary in order to support the needs of students with disabilities beyond “good, effective instruction”.  Based on individual IEP needs, this is where you will start to identify visible differences in classroom instruction for particular students.</a:t>
            </a:r>
          </a:p>
          <a:p>
            <a:endParaRPr lang="en-US" baseline="0" dirty="0" smtClean="0"/>
          </a:p>
          <a:p>
            <a:pPr defTabSz="912024">
              <a:defRPr/>
            </a:pPr>
            <a:endParaRPr lang="en-US" dirty="0" smtClean="0"/>
          </a:p>
          <a:p>
            <a:pPr marL="171004" indent="-171004">
              <a:spcBef>
                <a:spcPct val="0"/>
              </a:spcBef>
              <a:buFont typeface="Arial" pitchFamily="34" charset="0"/>
              <a:buChar char="•"/>
            </a:pPr>
            <a:r>
              <a:rPr lang="en-US" dirty="0" smtClean="0">
                <a:solidFill>
                  <a:srgbClr val="000000"/>
                </a:solidFill>
              </a:rPr>
              <a:t>All students regardless of …</a:t>
            </a:r>
            <a:endParaRPr lang="en-US" b="1" dirty="0" smtClean="0"/>
          </a:p>
          <a:p>
            <a:pPr defTabSz="912024">
              <a:defRPr/>
            </a:pPr>
            <a:endParaRPr lang="en-US" dirty="0" smtClean="0">
              <a:solidFill>
                <a:srgbClr val="000000"/>
              </a:solidFill>
            </a:endParaRPr>
          </a:p>
          <a:p>
            <a:pPr marL="171004" indent="-171004" defTabSz="912024">
              <a:buFont typeface="Arial" pitchFamily="34" charset="0"/>
              <a:buChar char="•"/>
              <a:defRPr/>
            </a:pPr>
            <a:endParaRPr lang="en-US" baseline="0" dirty="0" smtClean="0"/>
          </a:p>
          <a:p>
            <a:pPr marL="171004" indent="-171004" defTabSz="912024">
              <a:buFont typeface="Arial" pitchFamily="34" charset="0"/>
              <a:buChar char="•"/>
              <a:defRPr/>
            </a:pPr>
            <a:r>
              <a:rPr lang="en-US" baseline="0" dirty="0" smtClean="0"/>
              <a:t>Explicit Instruction &amp; Scaffolding are used throughout any and all of these concepts.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F33077E-65AB-49DA-B407-28F11535F3C8}"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D0065BE-0657-4A47-90AD-C21C55E16B19}" type="datetime4">
              <a:rPr lang="en-US" smtClean="0"/>
              <a:pPr/>
              <a:t>November 30, 2012</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754ED01-E2A0-4C1E-8E21-014B99041579}" type="slidenum">
              <a:rPr lang="en-US" smtClean="0"/>
              <a:pPr/>
              <a:t>‹#›</a:t>
            </a:fld>
            <a:endParaRPr lang="en-US" dirty="0"/>
          </a:p>
        </p:txBody>
      </p:sp>
      <p:pic>
        <p:nvPicPr>
          <p:cNvPr id="30" name="Picture 29"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6C3AA4-67BE-44F7-809A-3582401494AF}" type="datetime4">
              <a:rPr lang="en-US" smtClean="0"/>
              <a:pPr/>
              <a:t>November 30,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2ED5C8-A2B1-FE40-BE4F-E1B4E8067D5F}" type="slidenum">
              <a:rPr lang="en-US" smtClean="0"/>
              <a:pPr/>
              <a:t>‹#›</a:t>
            </a:fld>
            <a:endParaRPr lang="en-US" dirty="0"/>
          </a:p>
        </p:txBody>
      </p:sp>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72EEB-1769-4776-AD69-E7C1260563EB}" type="datetime4">
              <a:rPr lang="en-US" smtClean="0"/>
              <a:pPr/>
              <a:t>November 30,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2ED5C8-A2B1-FE40-BE4F-E1B4E8067D5F}" type="slidenum">
              <a:rPr lang="en-US" smtClean="0"/>
              <a:pPr/>
              <a:t>‹#›</a:t>
            </a:fld>
            <a:endParaRPr lang="en-US" dirty="0"/>
          </a:p>
        </p:txBody>
      </p:sp>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287690-1B7A-4457-B088-F3495BD4D5BE}" type="slidenum">
              <a:rPr lang="en-US"/>
              <a:pPr>
                <a:defRPr/>
              </a:pPr>
              <a:t>‹#›</a:t>
            </a:fld>
            <a:endParaRPr lang="en-US" dirty="0"/>
          </a:p>
        </p:txBody>
      </p:sp>
    </p:spTree>
    <p:extLst>
      <p:ext uri="{BB962C8B-B14F-4D97-AF65-F5344CB8AC3E}">
        <p14:creationId xmlns:p14="http://schemas.microsoft.com/office/powerpoint/2010/main" val="1167386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932525-7EF9-43ED-8F46-BB133B8E6704}" type="slidenum">
              <a:rPr lang="en-US"/>
              <a:pPr>
                <a:defRPr/>
              </a:pPr>
              <a:t>‹#›</a:t>
            </a:fld>
            <a:endParaRPr lang="en-US" dirty="0"/>
          </a:p>
        </p:txBody>
      </p:sp>
    </p:spTree>
    <p:extLst>
      <p:ext uri="{BB962C8B-B14F-4D97-AF65-F5344CB8AC3E}">
        <p14:creationId xmlns:p14="http://schemas.microsoft.com/office/powerpoint/2010/main" val="218207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09FD09CF-FE33-4A0D-B027-4F5334376FF0}" type="slidenum">
              <a:rPr lang="en-US"/>
              <a:pPr>
                <a:defRPr/>
              </a:pPr>
              <a:t>‹#›</a:t>
            </a:fld>
            <a:endParaRPr lang="en-US" dirty="0"/>
          </a:p>
        </p:txBody>
      </p:sp>
    </p:spTree>
    <p:extLst>
      <p:ext uri="{BB962C8B-B14F-4D97-AF65-F5344CB8AC3E}">
        <p14:creationId xmlns:p14="http://schemas.microsoft.com/office/powerpoint/2010/main" val="311505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AF77FFCB-AB20-47EE-A0B4-B94CFB12E4A1}" type="slidenum">
              <a:rPr lang="en-US"/>
              <a:pPr>
                <a:defRPr/>
              </a:pPr>
              <a:t>‹#›</a:t>
            </a:fld>
            <a:endParaRPr lang="en-US" dirty="0"/>
          </a:p>
        </p:txBody>
      </p:sp>
    </p:spTree>
    <p:extLst>
      <p:ext uri="{BB962C8B-B14F-4D97-AF65-F5344CB8AC3E}">
        <p14:creationId xmlns:p14="http://schemas.microsoft.com/office/powerpoint/2010/main" val="1733249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8E2BD5F3-8C94-45B3-B5EA-4131308BCE3C}" type="slidenum">
              <a:rPr lang="en-US"/>
              <a:pPr>
                <a:defRPr/>
              </a:pPr>
              <a:t>‹#›</a:t>
            </a:fld>
            <a:endParaRPr lang="en-US" dirty="0"/>
          </a:p>
        </p:txBody>
      </p:sp>
    </p:spTree>
    <p:extLst>
      <p:ext uri="{BB962C8B-B14F-4D97-AF65-F5344CB8AC3E}">
        <p14:creationId xmlns:p14="http://schemas.microsoft.com/office/powerpoint/2010/main" val="2176915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E4F5EB3-0806-4318-B937-5B0EE0F80241}" type="slidenum">
              <a:rPr lang="en-US"/>
              <a:pPr>
                <a:defRPr/>
              </a:pPr>
              <a:t>‹#›</a:t>
            </a:fld>
            <a:endParaRPr lang="en-US" dirty="0"/>
          </a:p>
        </p:txBody>
      </p:sp>
    </p:spTree>
    <p:extLst>
      <p:ext uri="{BB962C8B-B14F-4D97-AF65-F5344CB8AC3E}">
        <p14:creationId xmlns:p14="http://schemas.microsoft.com/office/powerpoint/2010/main" val="3557389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241FBEA-8370-4E99-8AC0-591FA92B38DC}" type="slidenum">
              <a:rPr lang="en-US"/>
              <a:pPr>
                <a:defRPr/>
              </a:pPr>
              <a:t>‹#›</a:t>
            </a:fld>
            <a:endParaRPr lang="en-US" dirty="0"/>
          </a:p>
        </p:txBody>
      </p:sp>
    </p:spTree>
    <p:extLst>
      <p:ext uri="{BB962C8B-B14F-4D97-AF65-F5344CB8AC3E}">
        <p14:creationId xmlns:p14="http://schemas.microsoft.com/office/powerpoint/2010/main" val="141757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8E3BB5-D3DA-4F16-BE9C-2FEECBDF9B83}" type="slidenum">
              <a:rPr lang="en-US"/>
              <a:pPr>
                <a:defRPr/>
              </a:pPr>
              <a:t>‹#›</a:t>
            </a:fld>
            <a:endParaRPr lang="en-US" dirty="0"/>
          </a:p>
        </p:txBody>
      </p:sp>
    </p:spTree>
    <p:extLst>
      <p:ext uri="{BB962C8B-B14F-4D97-AF65-F5344CB8AC3E}">
        <p14:creationId xmlns:p14="http://schemas.microsoft.com/office/powerpoint/2010/main" val="62198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47BB8AF-C16A-4836-A92D-61834B5F0BA5}" type="datetime4">
              <a:rPr lang="en-US" smtClean="0"/>
              <a:pPr/>
              <a:t>November 30, 2012</a:t>
            </a:fld>
            <a:endParaRPr lang="en-US" dirty="0"/>
          </a:p>
        </p:txBody>
      </p:sp>
      <p:sp>
        <p:nvSpPr>
          <p:cNvPr id="9" name="Slide Number Placeholder 8"/>
          <p:cNvSpPr>
            <a:spLocks noGrp="1"/>
          </p:cNvSpPr>
          <p:nvPr>
            <p:ph type="sldNum" sz="quarter" idx="15"/>
          </p:nvPr>
        </p:nvSpPr>
        <p:spPr/>
        <p:txBody>
          <a:bodyPr rtlCol="0"/>
          <a:lstStyle/>
          <a:p>
            <a:fld id="{822ED5C8-A2B1-FE40-BE4F-E1B4E8067D5F}"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7AECED-9A08-4895-99D5-04A243752AD9}" type="slidenum">
              <a:rPr lang="en-US"/>
              <a:pPr>
                <a:defRPr/>
              </a:pPr>
              <a:t>‹#›</a:t>
            </a:fld>
            <a:endParaRPr lang="en-US" dirty="0"/>
          </a:p>
        </p:txBody>
      </p:sp>
    </p:spTree>
    <p:extLst>
      <p:ext uri="{BB962C8B-B14F-4D97-AF65-F5344CB8AC3E}">
        <p14:creationId xmlns:p14="http://schemas.microsoft.com/office/powerpoint/2010/main" val="2312931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1C9D61-CD65-4DF2-9107-8609A4AF6B5E}" type="slidenum">
              <a:rPr lang="en-US"/>
              <a:pPr>
                <a:defRPr/>
              </a:pPr>
              <a:t>‹#›</a:t>
            </a:fld>
            <a:endParaRPr lang="en-US" dirty="0"/>
          </a:p>
        </p:txBody>
      </p:sp>
    </p:spTree>
    <p:extLst>
      <p:ext uri="{BB962C8B-B14F-4D97-AF65-F5344CB8AC3E}">
        <p14:creationId xmlns:p14="http://schemas.microsoft.com/office/powerpoint/2010/main" val="4269815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F4EB36-F6EB-41EA-9EF6-115DA6476C9C}" type="slidenum">
              <a:rPr lang="en-US"/>
              <a:pPr>
                <a:defRPr/>
              </a:pPr>
              <a:t>‹#›</a:t>
            </a:fld>
            <a:endParaRPr lang="en-US" dirty="0"/>
          </a:p>
        </p:txBody>
      </p:sp>
    </p:spTree>
    <p:extLst>
      <p:ext uri="{BB962C8B-B14F-4D97-AF65-F5344CB8AC3E}">
        <p14:creationId xmlns:p14="http://schemas.microsoft.com/office/powerpoint/2010/main" val="885138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11/30/2012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00339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287690-1B7A-4457-B088-F3495BD4D5BE}" type="slidenum">
              <a:rPr lang="en-US"/>
              <a:pPr>
                <a:defRPr/>
              </a:pPr>
              <a:t>‹#›</a:t>
            </a:fld>
            <a:endParaRPr lang="en-US" dirty="0"/>
          </a:p>
        </p:txBody>
      </p:sp>
    </p:spTree>
    <p:extLst>
      <p:ext uri="{BB962C8B-B14F-4D97-AF65-F5344CB8AC3E}">
        <p14:creationId xmlns:p14="http://schemas.microsoft.com/office/powerpoint/2010/main" val="2371266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932525-7EF9-43ED-8F46-BB133B8E6704}" type="slidenum">
              <a:rPr lang="en-US"/>
              <a:pPr>
                <a:defRPr/>
              </a:pPr>
              <a:t>‹#›</a:t>
            </a:fld>
            <a:endParaRPr lang="en-US" dirty="0"/>
          </a:p>
        </p:txBody>
      </p:sp>
    </p:spTree>
    <p:extLst>
      <p:ext uri="{BB962C8B-B14F-4D97-AF65-F5344CB8AC3E}">
        <p14:creationId xmlns:p14="http://schemas.microsoft.com/office/powerpoint/2010/main" val="1927484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09FD09CF-FE33-4A0D-B027-4F5334376FF0}" type="slidenum">
              <a:rPr lang="en-US"/>
              <a:pPr>
                <a:defRPr/>
              </a:pPr>
              <a:t>‹#›</a:t>
            </a:fld>
            <a:endParaRPr lang="en-US" dirty="0"/>
          </a:p>
        </p:txBody>
      </p:sp>
    </p:spTree>
    <p:extLst>
      <p:ext uri="{BB962C8B-B14F-4D97-AF65-F5344CB8AC3E}">
        <p14:creationId xmlns:p14="http://schemas.microsoft.com/office/powerpoint/2010/main" val="637276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AF77FFCB-AB20-47EE-A0B4-B94CFB12E4A1}" type="slidenum">
              <a:rPr lang="en-US"/>
              <a:pPr>
                <a:defRPr/>
              </a:pPr>
              <a:t>‹#›</a:t>
            </a:fld>
            <a:endParaRPr lang="en-US" dirty="0"/>
          </a:p>
        </p:txBody>
      </p:sp>
    </p:spTree>
    <p:extLst>
      <p:ext uri="{BB962C8B-B14F-4D97-AF65-F5344CB8AC3E}">
        <p14:creationId xmlns:p14="http://schemas.microsoft.com/office/powerpoint/2010/main" val="1443847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8E2BD5F3-8C94-45B3-B5EA-4131308BCE3C}" type="slidenum">
              <a:rPr lang="en-US"/>
              <a:pPr>
                <a:defRPr/>
              </a:pPr>
              <a:t>‹#›</a:t>
            </a:fld>
            <a:endParaRPr lang="en-US" dirty="0"/>
          </a:p>
        </p:txBody>
      </p:sp>
    </p:spTree>
    <p:extLst>
      <p:ext uri="{BB962C8B-B14F-4D97-AF65-F5344CB8AC3E}">
        <p14:creationId xmlns:p14="http://schemas.microsoft.com/office/powerpoint/2010/main" val="2934556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E4F5EB3-0806-4318-B937-5B0EE0F80241}" type="slidenum">
              <a:rPr lang="en-US"/>
              <a:pPr>
                <a:defRPr/>
              </a:pPr>
              <a:t>‹#›</a:t>
            </a:fld>
            <a:endParaRPr lang="en-US" dirty="0"/>
          </a:p>
        </p:txBody>
      </p:sp>
    </p:spTree>
    <p:extLst>
      <p:ext uri="{BB962C8B-B14F-4D97-AF65-F5344CB8AC3E}">
        <p14:creationId xmlns:p14="http://schemas.microsoft.com/office/powerpoint/2010/main" val="405600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47D2193-4505-4A75-99BB-880C6989A757}" type="datetime4">
              <a:rPr lang="en-US" smtClean="0"/>
              <a:pPr/>
              <a:t>November 30, 2012</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822ED5C8-A2B1-FE40-BE4F-E1B4E8067D5F}" type="slidenum">
              <a:rPr lang="en-US" smtClean="0"/>
              <a:pPr/>
              <a:t>‹#›</a:t>
            </a:fld>
            <a:endParaRPr lang="en-US" dirty="0"/>
          </a:p>
        </p:txBody>
      </p:sp>
      <p:pic>
        <p:nvPicPr>
          <p:cNvPr id="24" name="Picture 23"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241FBEA-8370-4E99-8AC0-591FA92B38DC}" type="slidenum">
              <a:rPr lang="en-US"/>
              <a:pPr>
                <a:defRPr/>
              </a:pPr>
              <a:t>‹#›</a:t>
            </a:fld>
            <a:endParaRPr lang="en-US" dirty="0"/>
          </a:p>
        </p:txBody>
      </p:sp>
    </p:spTree>
    <p:extLst>
      <p:ext uri="{BB962C8B-B14F-4D97-AF65-F5344CB8AC3E}">
        <p14:creationId xmlns:p14="http://schemas.microsoft.com/office/powerpoint/2010/main" val="2061794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8E3BB5-D3DA-4F16-BE9C-2FEECBDF9B83}" type="slidenum">
              <a:rPr lang="en-US"/>
              <a:pPr>
                <a:defRPr/>
              </a:pPr>
              <a:t>‹#›</a:t>
            </a:fld>
            <a:endParaRPr lang="en-US" dirty="0"/>
          </a:p>
        </p:txBody>
      </p:sp>
    </p:spTree>
    <p:extLst>
      <p:ext uri="{BB962C8B-B14F-4D97-AF65-F5344CB8AC3E}">
        <p14:creationId xmlns:p14="http://schemas.microsoft.com/office/powerpoint/2010/main" val="2476412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7AECED-9A08-4895-99D5-04A243752AD9}" type="slidenum">
              <a:rPr lang="en-US"/>
              <a:pPr>
                <a:defRPr/>
              </a:pPr>
              <a:t>‹#›</a:t>
            </a:fld>
            <a:endParaRPr lang="en-US" dirty="0"/>
          </a:p>
        </p:txBody>
      </p:sp>
    </p:spTree>
    <p:extLst>
      <p:ext uri="{BB962C8B-B14F-4D97-AF65-F5344CB8AC3E}">
        <p14:creationId xmlns:p14="http://schemas.microsoft.com/office/powerpoint/2010/main" val="2309077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1C9D61-CD65-4DF2-9107-8609A4AF6B5E}" type="slidenum">
              <a:rPr lang="en-US"/>
              <a:pPr>
                <a:defRPr/>
              </a:pPr>
              <a:t>‹#›</a:t>
            </a:fld>
            <a:endParaRPr lang="en-US" dirty="0"/>
          </a:p>
        </p:txBody>
      </p:sp>
    </p:spTree>
    <p:extLst>
      <p:ext uri="{BB962C8B-B14F-4D97-AF65-F5344CB8AC3E}">
        <p14:creationId xmlns:p14="http://schemas.microsoft.com/office/powerpoint/2010/main" val="3257625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F4EB36-F6EB-41EA-9EF6-115DA6476C9C}" type="slidenum">
              <a:rPr lang="en-US"/>
              <a:pPr>
                <a:defRPr/>
              </a:pPr>
              <a:t>‹#›</a:t>
            </a:fld>
            <a:endParaRPr lang="en-US" dirty="0"/>
          </a:p>
        </p:txBody>
      </p:sp>
    </p:spTree>
    <p:extLst>
      <p:ext uri="{BB962C8B-B14F-4D97-AF65-F5344CB8AC3E}">
        <p14:creationId xmlns:p14="http://schemas.microsoft.com/office/powerpoint/2010/main" val="3178813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11/30/2012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26877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13A18F4-33C3-445B-924C-31108C51719C}" type="datetime4">
              <a:rPr lang="en-US" smtClean="0"/>
              <a:pPr/>
              <a:t>November 30, 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2ED5C8-A2B1-FE40-BE4F-E1B4E8067D5F}"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AF7543A-E259-478F-9E0D-57BA40E442B7}" type="datetime4">
              <a:rPr lang="en-US" smtClean="0"/>
              <a:pPr/>
              <a:t>November 30, 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2ED5C8-A2B1-FE40-BE4F-E1B4E8067D5F}"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pic>
        <p:nvPicPr>
          <p:cNvPr id="10" name="Picture 9"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EFB012D-77A1-44B0-BB26-329BA1EE55C9}" type="datetime4">
              <a:rPr lang="en-US" smtClean="0"/>
              <a:pPr/>
              <a:t>November 30, 2012</a:t>
            </a:fld>
            <a:endParaRPr lang="en-US" dirty="0"/>
          </a:p>
        </p:txBody>
      </p:sp>
      <p:sp>
        <p:nvSpPr>
          <p:cNvPr id="7" name="Slide Number Placeholder 6"/>
          <p:cNvSpPr>
            <a:spLocks noGrp="1"/>
          </p:cNvSpPr>
          <p:nvPr>
            <p:ph type="sldNum" sz="quarter" idx="11"/>
          </p:nvPr>
        </p:nvSpPr>
        <p:spPr/>
        <p:txBody>
          <a:bodyPr rtlCol="0"/>
          <a:lstStyle/>
          <a:p>
            <a:fld id="{822ED5C8-A2B1-FE40-BE4F-E1B4E8067D5F}"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November 30, 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2ED5C8-A2B1-FE40-BE4F-E1B4E8067D5F}" type="slidenum">
              <a:rPr lang="en-US" smtClean="0"/>
              <a:pPr/>
              <a:t>‹#›</a:t>
            </a:fld>
            <a:endParaRPr lang="en-US" dirty="0"/>
          </a:p>
        </p:txBody>
      </p:sp>
      <p:pic>
        <p:nvPicPr>
          <p:cNvPr id="5" name="Picture 4"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C7EAB0C-2220-4D0E-A0DD-DB7FA0F742F4}" type="datetime4">
              <a:rPr lang="en-US" smtClean="0"/>
              <a:pPr/>
              <a:t>November 30, 2012</a:t>
            </a:fld>
            <a:endParaRPr lang="en-US" dirty="0"/>
          </a:p>
        </p:txBody>
      </p:sp>
      <p:sp>
        <p:nvSpPr>
          <p:cNvPr id="22" name="Slide Number Placeholder 21"/>
          <p:cNvSpPr>
            <a:spLocks noGrp="1"/>
          </p:cNvSpPr>
          <p:nvPr>
            <p:ph type="sldNum" sz="quarter" idx="15"/>
          </p:nvPr>
        </p:nvSpPr>
        <p:spPr/>
        <p:txBody>
          <a:bodyPr rtlCol="0"/>
          <a:lstStyle/>
          <a:p>
            <a:fld id="{822ED5C8-A2B1-FE40-BE4F-E1B4E8067D5F}"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pic>
        <p:nvPicPr>
          <p:cNvPr id="15" name="Picture 14"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3416D63-31BF-4B94-B6C5-E20B2C63F515}" type="datetime4">
              <a:rPr lang="en-US" smtClean="0"/>
              <a:pPr/>
              <a:t>November 30, 2012</a:t>
            </a:fld>
            <a:endParaRPr lang="en-US" dirty="0"/>
          </a:p>
        </p:txBody>
      </p:sp>
      <p:sp>
        <p:nvSpPr>
          <p:cNvPr id="18" name="Slide Number Placeholder 17"/>
          <p:cNvSpPr>
            <a:spLocks noGrp="1"/>
          </p:cNvSpPr>
          <p:nvPr>
            <p:ph type="sldNum" sz="quarter" idx="11"/>
          </p:nvPr>
        </p:nvSpPr>
        <p:spPr/>
        <p:txBody>
          <a:bodyPr rtlCol="0"/>
          <a:lstStyle/>
          <a:p>
            <a:fld id="{822ED5C8-A2B1-FE40-BE4F-E1B4E8067D5F}"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pic>
        <p:nvPicPr>
          <p:cNvPr id="15" name="Picture 14"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2B1B13E-D5AF-485E-81A1-82A140076526}" type="datetime4">
              <a:rPr lang="en-US" smtClean="0"/>
              <a:pPr/>
              <a:t>November 30, 2012</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22ED5C8-A2B1-FE40-BE4F-E1B4E8067D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wrap="square" lIns="91440" tIns="45720" rIns="91440" bIns="45720" numCol="1" anchor="b" anchorCtr="0" compatLnSpc="1">
            <a:prstTxWarp prst="textNoShape">
              <a:avLst/>
            </a:prstTxWarp>
            <a:no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cs typeface="+mn-cs"/>
              </a:defRPr>
            </a:lvl1pPr>
          </a:lstStyle>
          <a:p>
            <a:pPr defTabSz="914400" fontAlgn="base">
              <a:spcBef>
                <a:spcPct val="0"/>
              </a:spcBef>
              <a:spcAft>
                <a:spcPct val="0"/>
              </a:spcAft>
              <a:defRPr/>
            </a:pPr>
            <a:endParaRPr lang="en-US" dirty="0">
              <a:solidFill>
                <a:prstClr val="black">
                  <a:lumMod val="65000"/>
                  <a:lumOff val="35000"/>
                </a:prstClr>
              </a:solidFill>
              <a:ea typeface="ＭＳ Ｐゴシック" pitchFamily="1" charset="-128"/>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cs typeface="+mn-cs"/>
              </a:defRPr>
            </a:lvl1pPr>
          </a:lstStyle>
          <a:p>
            <a:pPr defTabSz="914400" fontAlgn="base">
              <a:spcBef>
                <a:spcPct val="0"/>
              </a:spcBef>
              <a:spcAft>
                <a:spcPct val="0"/>
              </a:spcAft>
              <a:defRPr/>
            </a:pPr>
            <a:endParaRPr lang="en-US" dirty="0">
              <a:solidFill>
                <a:prstClr val="black">
                  <a:lumMod val="65000"/>
                  <a:lumOff val="35000"/>
                </a:prstClr>
              </a:solidFill>
              <a:ea typeface="ＭＳ Ｐゴシック" pitchFamily="1" charset="-128"/>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a:defRPr sz="1200" smtClean="0">
                <a:solidFill>
                  <a:srgbClr val="595959"/>
                </a:solidFill>
                <a:latin typeface="Century Gothic" pitchFamily="1" charset="0"/>
              </a:defRPr>
            </a:lvl1pPr>
          </a:lstStyle>
          <a:p>
            <a:pPr defTabSz="914400" fontAlgn="base">
              <a:spcBef>
                <a:spcPct val="0"/>
              </a:spcBef>
              <a:spcAft>
                <a:spcPct val="0"/>
              </a:spcAft>
              <a:defRPr/>
            </a:pPr>
            <a:fld id="{47B09E34-7F6B-4DD5-B098-C18BDDAE69FB}" type="slidenum">
              <a:rPr lang="en-US">
                <a:ea typeface="ＭＳ Ｐゴシック" pitchFamily="1" charset="-128"/>
              </a:rPr>
              <a:pPr defTabSz="914400" fontAlgn="base">
                <a:spcBef>
                  <a:spcPct val="0"/>
                </a:spcBef>
                <a:spcAft>
                  <a:spcPct val="0"/>
                </a:spcAft>
                <a:defRPr/>
              </a:pPr>
              <a:t>‹#›</a:t>
            </a:fld>
            <a:endParaRPr lang="en-US" dirty="0">
              <a:ea typeface="ＭＳ Ｐゴシック" pitchFamily="1" charset="-128"/>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7402841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pitchFamily="1" charset="-128"/>
          <a:cs typeface="ＭＳ Ｐゴシック" pitchFamily="1" charset="-128"/>
        </a:defRPr>
      </a:lvl1pPr>
      <a:lvl2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 charset="-128"/>
          <a:cs typeface="ＭＳ Ｐゴシック" pitchFamily="1" charset="-128"/>
        </a:defRPr>
      </a:lvl2pPr>
      <a:lvl3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 charset="-128"/>
          <a:cs typeface="ＭＳ Ｐゴシック" pitchFamily="1" charset="-128"/>
        </a:defRPr>
      </a:lvl3pPr>
      <a:lvl4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 charset="-128"/>
          <a:cs typeface="ＭＳ Ｐゴシック" pitchFamily="1" charset="-128"/>
        </a:defRPr>
      </a:lvl4pPr>
      <a:lvl5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 charset="-128"/>
          <a:cs typeface="ＭＳ Ｐゴシック" pitchFamily="1" charset="-128"/>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Courier New" pitchFamily="1" charset="0"/>
        <a:buChar char="o"/>
        <a:defRPr sz="1600" kern="1200">
          <a:solidFill>
            <a:srgbClr val="7F7F7F"/>
          </a:solidFill>
          <a:latin typeface="+mj-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ＭＳ Ｐゴシック" pitchFamily="1" charset="-128"/>
          <a:cs typeface="+mn-cs"/>
        </a:defRPr>
      </a:lvl3pPr>
      <a:lvl4pPr marL="1600200" indent="-228600" algn="l" rtl="0" eaLnBrk="0" fontAlgn="base" hangingPunct="0">
        <a:spcBef>
          <a:spcPct val="20000"/>
        </a:spcBef>
        <a:spcAft>
          <a:spcPct val="0"/>
        </a:spcAft>
        <a:buFont typeface="Courier New" pitchFamily="1" charset="0"/>
        <a:buChar char="o"/>
        <a:defRPr sz="1600" kern="1200">
          <a:solidFill>
            <a:srgbClr val="7F7F7F"/>
          </a:solidFill>
          <a:latin typeface="+mj-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ＭＳ Ｐゴシック" pitchFamily="1" charset="-128"/>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wrap="square" lIns="91440" tIns="45720" rIns="91440" bIns="45720" numCol="1" anchor="b" anchorCtr="0" compatLnSpc="1">
            <a:prstTxWarp prst="textNoShape">
              <a:avLst/>
            </a:prstTxWarp>
            <a:no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cs typeface="+mn-cs"/>
              </a:defRPr>
            </a:lvl1pPr>
          </a:lstStyle>
          <a:p>
            <a:pPr defTabSz="914400" fontAlgn="base">
              <a:spcBef>
                <a:spcPct val="0"/>
              </a:spcBef>
              <a:spcAft>
                <a:spcPct val="0"/>
              </a:spcAft>
              <a:defRPr/>
            </a:pPr>
            <a:endParaRPr lang="en-US" dirty="0">
              <a:solidFill>
                <a:prstClr val="black">
                  <a:lumMod val="65000"/>
                  <a:lumOff val="35000"/>
                </a:prstClr>
              </a:solidFill>
              <a:ea typeface="ＭＳ Ｐゴシック" pitchFamily="1" charset="-128"/>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cs typeface="+mn-cs"/>
              </a:defRPr>
            </a:lvl1pPr>
          </a:lstStyle>
          <a:p>
            <a:pPr defTabSz="914400" fontAlgn="base">
              <a:spcBef>
                <a:spcPct val="0"/>
              </a:spcBef>
              <a:spcAft>
                <a:spcPct val="0"/>
              </a:spcAft>
              <a:defRPr/>
            </a:pPr>
            <a:endParaRPr lang="en-US" dirty="0">
              <a:solidFill>
                <a:prstClr val="black">
                  <a:lumMod val="65000"/>
                  <a:lumOff val="35000"/>
                </a:prstClr>
              </a:solidFill>
              <a:ea typeface="ＭＳ Ｐゴシック" pitchFamily="1" charset="-128"/>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a:defRPr sz="1200" smtClean="0">
                <a:solidFill>
                  <a:srgbClr val="595959"/>
                </a:solidFill>
                <a:latin typeface="Century Gothic" pitchFamily="1" charset="0"/>
              </a:defRPr>
            </a:lvl1pPr>
          </a:lstStyle>
          <a:p>
            <a:pPr defTabSz="914400" fontAlgn="base">
              <a:spcBef>
                <a:spcPct val="0"/>
              </a:spcBef>
              <a:spcAft>
                <a:spcPct val="0"/>
              </a:spcAft>
              <a:defRPr/>
            </a:pPr>
            <a:fld id="{47B09E34-7F6B-4DD5-B098-C18BDDAE69FB}" type="slidenum">
              <a:rPr lang="en-US">
                <a:ea typeface="ＭＳ Ｐゴシック" pitchFamily="1" charset="-128"/>
              </a:rPr>
              <a:pPr defTabSz="914400" fontAlgn="base">
                <a:spcBef>
                  <a:spcPct val="0"/>
                </a:spcBef>
                <a:spcAft>
                  <a:spcPct val="0"/>
                </a:spcAft>
                <a:defRPr/>
              </a:pPr>
              <a:t>‹#›</a:t>
            </a:fld>
            <a:endParaRPr lang="en-US" dirty="0">
              <a:ea typeface="ＭＳ Ｐゴシック" pitchFamily="1" charset="-128"/>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1478786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pitchFamily="1" charset="-128"/>
          <a:cs typeface="ＭＳ Ｐゴシック" pitchFamily="1" charset="-128"/>
        </a:defRPr>
      </a:lvl1pPr>
      <a:lvl2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 charset="-128"/>
          <a:cs typeface="ＭＳ Ｐゴシック" pitchFamily="1" charset="-128"/>
        </a:defRPr>
      </a:lvl2pPr>
      <a:lvl3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 charset="-128"/>
          <a:cs typeface="ＭＳ Ｐゴシック" pitchFamily="1" charset="-128"/>
        </a:defRPr>
      </a:lvl3pPr>
      <a:lvl4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 charset="-128"/>
          <a:cs typeface="ＭＳ Ｐゴシック" pitchFamily="1" charset="-128"/>
        </a:defRPr>
      </a:lvl4pPr>
      <a:lvl5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pitchFamily="1" charset="-128"/>
          <a:cs typeface="ＭＳ Ｐゴシック" pitchFamily="1" charset="-128"/>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Courier New" pitchFamily="1" charset="0"/>
        <a:buChar char="o"/>
        <a:defRPr sz="1600" kern="1200">
          <a:solidFill>
            <a:srgbClr val="7F7F7F"/>
          </a:solidFill>
          <a:latin typeface="+mj-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ＭＳ Ｐゴシック" pitchFamily="1" charset="-128"/>
          <a:cs typeface="+mn-cs"/>
        </a:defRPr>
      </a:lvl3pPr>
      <a:lvl4pPr marL="1600200" indent="-228600" algn="l" rtl="0" eaLnBrk="0" fontAlgn="base" hangingPunct="0">
        <a:spcBef>
          <a:spcPct val="20000"/>
        </a:spcBef>
        <a:spcAft>
          <a:spcPct val="0"/>
        </a:spcAft>
        <a:buFont typeface="Courier New" pitchFamily="1" charset="0"/>
        <a:buChar char="o"/>
        <a:defRPr sz="1600" kern="1200">
          <a:solidFill>
            <a:srgbClr val="7F7F7F"/>
          </a:solidFill>
          <a:latin typeface="+mj-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ＭＳ Ｐゴシック" pitchFamily="1" charset="-128"/>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solidFill>
                  <a:schemeClr val="tx1"/>
                </a:solidFill>
              </a:rPr>
              <a:t>What’s Special About Special Education</a:t>
            </a:r>
            <a:endParaRPr lang="en-US" b="0" dirty="0">
              <a:solidFill>
                <a:schemeClr val="tx1"/>
              </a:solidFill>
            </a:endParaRPr>
          </a:p>
        </p:txBody>
      </p:sp>
      <p:sp>
        <p:nvSpPr>
          <p:cNvPr id="3" name="Subtitle 2"/>
          <p:cNvSpPr>
            <a:spLocks noGrp="1"/>
          </p:cNvSpPr>
          <p:nvPr>
            <p:ph type="subTitle" idx="1"/>
          </p:nvPr>
        </p:nvSpPr>
        <p:spPr/>
        <p:txBody>
          <a:bodyPr/>
          <a:lstStyle/>
          <a:p>
            <a:r>
              <a:rPr lang="en-US" dirty="0" smtClean="0">
                <a:solidFill>
                  <a:schemeClr val="tx1">
                    <a:lumMod val="95000"/>
                    <a:lumOff val="5000"/>
                  </a:schemeClr>
                </a:solidFill>
              </a:rPr>
              <a:t>Janel Payette</a:t>
            </a:r>
          </a:p>
          <a:p>
            <a:r>
              <a:rPr lang="en-US" dirty="0" smtClean="0">
                <a:solidFill>
                  <a:schemeClr val="tx1">
                    <a:lumMod val="95000"/>
                    <a:lumOff val="5000"/>
                  </a:schemeClr>
                </a:solidFill>
              </a:rPr>
              <a:t>Coordinator RSE TASC</a:t>
            </a:r>
            <a:endParaRPr lang="en-US" dirty="0">
              <a:solidFill>
                <a:schemeClr val="tx1">
                  <a:lumMod val="95000"/>
                  <a:lumOff val="5000"/>
                </a:schemeClr>
              </a:solidFill>
            </a:endParaRPr>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2941291382"/>
              </p:ext>
            </p:extLst>
          </p:nvPr>
        </p:nvGraphicFramePr>
        <p:xfrm>
          <a:off x="0" y="0"/>
          <a:ext cx="9144001" cy="6831724"/>
        </p:xfrm>
        <a:graphic>
          <a:graphicData uri="http://schemas.openxmlformats.org/drawingml/2006/table">
            <a:tbl>
              <a:tblPr firstRow="1" bandRow="1">
                <a:tableStyleId>{073A0DAA-6AF3-43AB-8588-CEC1D06C72B9}</a:tableStyleId>
              </a:tblPr>
              <a:tblGrid>
                <a:gridCol w="2852257"/>
                <a:gridCol w="3439487"/>
                <a:gridCol w="2852257"/>
              </a:tblGrid>
              <a:tr h="667292">
                <a:tc>
                  <a:txBody>
                    <a:bodyPr/>
                    <a:lstStyle/>
                    <a:p>
                      <a:pPr algn="ctr"/>
                      <a:r>
                        <a:rPr lang="en-US" sz="1800" b="1" dirty="0" smtClean="0">
                          <a:solidFill>
                            <a:schemeClr val="tx1"/>
                          </a:solidFill>
                          <a:latin typeface="Arial" pitchFamily="34" charset="0"/>
                          <a:cs typeface="Arial" pitchFamily="34" charset="0"/>
                        </a:rPr>
                        <a:t>Differentiated Instruction</a:t>
                      </a:r>
                      <a:endParaRPr lang="en-US" sz="1800" b="1"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itchFamily="34" charset="0"/>
                          <a:cs typeface="Arial" pitchFamily="34" charset="0"/>
                        </a:rPr>
                        <a:t>Universal Design for</a:t>
                      </a:r>
                      <a:r>
                        <a:rPr lang="en-US" sz="1800" b="1" baseline="0" dirty="0" smtClean="0">
                          <a:solidFill>
                            <a:schemeClr val="tx1"/>
                          </a:solidFill>
                          <a:latin typeface="Arial" pitchFamily="34" charset="0"/>
                          <a:cs typeface="Arial" pitchFamily="34" charset="0"/>
                        </a:rPr>
                        <a:t> Learning</a:t>
                      </a:r>
                      <a:endParaRPr lang="en-US" sz="1400" b="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itchFamily="34" charset="0"/>
                          <a:cs typeface="Arial" pitchFamily="34" charset="0"/>
                        </a:rPr>
                        <a:t>Scaffolding</a:t>
                      </a:r>
                      <a:endParaRPr lang="en-US" sz="1800" b="1"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16779">
                <a:tc>
                  <a: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all students </a:t>
                      </a: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regardless of differences in ability </a:t>
                      </a:r>
                      <a:b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access different avenues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to acquiring content;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to processing, constructing,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or making sense of ideas;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to developing teaching materials</a:t>
                      </a:r>
                      <a:endParaRPr lang="en-US" sz="1800" dirty="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pitchFamily="34" charset="0"/>
                          <a:cs typeface="Arial" pitchFamily="34" charset="0"/>
                        </a:rPr>
                        <a:t>In the course of instruction need to differentiate instruction</a:t>
                      </a:r>
                      <a:endParaRPr lang="en-US" sz="1800" b="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select goals, methods, assessment and materials in a way that will minimize barriers and maximize flexibility </a:t>
                      </a:r>
                    </a:p>
                    <a:p>
                      <a:pPr marL="0" marR="0" lvl="0" indent="-17145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1. Recognition learning, provide multiple, flexible methods of presentation </a:t>
                      </a:r>
                    </a:p>
                    <a:p>
                      <a:pPr marL="0" marR="0" lvl="0" indent="-17145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2. strategic learning, provide multiple, flexible methods of expression and apprenticeship.</a:t>
                      </a:r>
                    </a:p>
                    <a:p>
                      <a:pPr marL="0" marR="0" lvl="0" indent="-17145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 affective learning, provide multiple, flexible options for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provision of sufficient support to promote learning of new concepts and skills for all students</a:t>
                      </a:r>
                    </a:p>
                    <a:p>
                      <a:pPr marL="0" marR="0" lvl="0" indent="-17145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The type and amount of support needed is dependent on the needs of  the students during the time of instruction  (e.g. the teacher may identify hints or cues to help the student reach an even higher level of thinking. )</a:t>
                      </a:r>
                      <a:endParaRPr lang="en-US" sz="1400" b="1" dirty="0" smtClean="0">
                        <a:solidFill>
                          <a:schemeClr val="tx1"/>
                        </a:solidFill>
                        <a:latin typeface="Arial" pitchFamily="34" charset="0"/>
                        <a:cs typeface="Arial" pitchFamily="34" charset="0"/>
                      </a:endParaRPr>
                    </a:p>
                    <a:p>
                      <a:pPr algn="ctr"/>
                      <a:r>
                        <a:rPr kumimoji="0" lang="en-US" sz="1400" b="1" kern="1200" dirty="0" smtClean="0">
                          <a:solidFill>
                            <a:schemeClr val="tx1"/>
                          </a:solidFill>
                          <a:latin typeface="Arial" pitchFamily="34" charset="0"/>
                          <a:ea typeface="+mn-ea"/>
                          <a:cs typeface="Arial" pitchFamily="34" charset="0"/>
                        </a:rPr>
                        <a:t>Overlaps with teaching strategies</a:t>
                      </a:r>
                      <a:endParaRPr kumimoji="0" lang="en-US" sz="1400" b="1" kern="1200" dirty="0">
                        <a:solidFill>
                          <a:schemeClr val="tx1"/>
                        </a:solidFill>
                        <a:latin typeface="Arial" pitchFamily="34" charset="0"/>
                        <a:ea typeface="+mn-ea"/>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7653">
                <a:tc gridSpan="3">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lang="en-US" sz="2000" b="1" dirty="0" smtClean="0">
                          <a:solidFill>
                            <a:schemeClr val="tx1"/>
                          </a:solidFill>
                          <a:latin typeface="Arial" pitchFamily="34" charset="0"/>
                          <a:cs typeface="Arial" pitchFamily="34" charset="0"/>
                        </a:rPr>
                        <a:t>Specially Designed Instruction</a:t>
                      </a: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b="1" baseline="0" dirty="0" smtClean="0">
                          <a:solidFill>
                            <a:schemeClr val="tx1"/>
                          </a:solidFill>
                          <a:latin typeface="Arial" pitchFamily="34" charset="0"/>
                          <a:cs typeface="Arial" pitchFamily="34" charset="0"/>
                        </a:rPr>
                        <a:t>intentionally planned </a:t>
                      </a:r>
                      <a:r>
                        <a:rPr lang="en-US" sz="2000" b="0" baseline="0" dirty="0" smtClean="0">
                          <a:solidFill>
                            <a:schemeClr val="tx1"/>
                          </a:solidFill>
                          <a:latin typeface="Arial" pitchFamily="34" charset="0"/>
                          <a:cs typeface="Arial" pitchFamily="34" charset="0"/>
                        </a:rPr>
                        <a:t>and</a:t>
                      </a:r>
                      <a:r>
                        <a:rPr lang="en-US" sz="2000" b="1" baseline="0" dirty="0" smtClean="0">
                          <a:solidFill>
                            <a:schemeClr val="tx1"/>
                          </a:solidFill>
                          <a:latin typeface="Arial" pitchFamily="34" charset="0"/>
                          <a:cs typeface="Arial" pitchFamily="34" charset="0"/>
                        </a:rPr>
                        <a:t> </a:t>
                      </a:r>
                      <a:r>
                        <a:rPr kumimoji="0" lang="en-US" sz="2000" b="1" kern="1200" baseline="0" dirty="0" smtClean="0">
                          <a:solidFill>
                            <a:schemeClr val="tx1"/>
                          </a:solidFill>
                          <a:latin typeface="Arial" pitchFamily="34" charset="0"/>
                          <a:ea typeface="+mn-ea"/>
                          <a:cs typeface="Arial" pitchFamily="34" charset="0"/>
                        </a:rPr>
                        <a:t>implemented </a:t>
                      </a:r>
                      <a:r>
                        <a:rPr lang="en-US" sz="2000" b="1" baseline="0" dirty="0" smtClean="0">
                          <a:solidFill>
                            <a:schemeClr val="tx1"/>
                          </a:solidFill>
                          <a:latin typeface="Arial" pitchFamily="34" charset="0"/>
                          <a:cs typeface="Arial" pitchFamily="34" charset="0"/>
                        </a:rPr>
                        <a:t>with fidelity </a:t>
                      </a:r>
                      <a:r>
                        <a:rPr lang="en-US" sz="2000" baseline="0" dirty="0" smtClean="0">
                          <a:solidFill>
                            <a:schemeClr val="tx1"/>
                          </a:solidFill>
                          <a:latin typeface="Arial" pitchFamily="34" charset="0"/>
                          <a:cs typeface="Arial" pitchFamily="34" charset="0"/>
                        </a:rPr>
                        <a:t>based on identified needs of individual students </a:t>
                      </a:r>
                      <a:r>
                        <a:rPr kumimoji="0" lang="en-US" sz="2000" b="1" i="1" kern="1200" baseline="0" dirty="0" smtClean="0">
                          <a:solidFill>
                            <a:schemeClr val="tx1"/>
                          </a:solidFill>
                          <a:latin typeface="Arial" pitchFamily="34" charset="0"/>
                          <a:ea typeface="+mn-ea"/>
                          <a:cs typeface="Arial" pitchFamily="34" charset="0"/>
                        </a:rPr>
                        <a:t>with disabilities</a:t>
                      </a:r>
                      <a:r>
                        <a:rPr lang="en-US" sz="2000" baseline="0" dirty="0" smtClean="0">
                          <a:solidFill>
                            <a:schemeClr val="tx1"/>
                          </a:solidFill>
                          <a:latin typeface="Arial" pitchFamily="34" charset="0"/>
                          <a:cs typeface="Arial" pitchFamily="34" charset="0"/>
                        </a:rPr>
                        <a:t> that are </a:t>
                      </a:r>
                      <a:r>
                        <a:rPr lang="en-US" sz="2000" b="1" i="0" u="sng" baseline="0" dirty="0" smtClean="0">
                          <a:solidFill>
                            <a:srgbClr val="FF0000"/>
                          </a:solidFill>
                          <a:latin typeface="Arial" pitchFamily="34" charset="0"/>
                          <a:cs typeface="Arial" pitchFamily="34" charset="0"/>
                        </a:rPr>
                        <a:t>absolutely necessary</a:t>
                      </a:r>
                      <a:r>
                        <a:rPr lang="en-US" sz="2000" b="1" i="0" u="none" baseline="0" dirty="0" smtClean="0">
                          <a:solidFill>
                            <a:srgbClr val="FF0000"/>
                          </a:solidFill>
                          <a:latin typeface="Arial" pitchFamily="34" charset="0"/>
                          <a:cs typeface="Arial" pitchFamily="34" charset="0"/>
                        </a:rPr>
                        <a:t> </a:t>
                      </a:r>
                      <a:r>
                        <a:rPr lang="en-US" sz="2000" baseline="0" dirty="0" smtClean="0">
                          <a:solidFill>
                            <a:schemeClr val="tx1"/>
                          </a:solidFill>
                          <a:latin typeface="Arial" pitchFamily="34" charset="0"/>
                          <a:cs typeface="Arial" pitchFamily="34" charset="0"/>
                        </a:rPr>
                        <a:t>for </a:t>
                      </a:r>
                      <a:r>
                        <a:rPr lang="en-US" sz="2000" b="1" i="1" baseline="0" dirty="0" smtClean="0">
                          <a:solidFill>
                            <a:schemeClr val="tx1"/>
                          </a:solidFill>
                          <a:latin typeface="Arial" pitchFamily="34" charset="0"/>
                          <a:cs typeface="Arial" pitchFamily="34" charset="0"/>
                        </a:rPr>
                        <a:t>access, participation and progress in the general education curriculum.                             H/O</a:t>
                      </a:r>
                      <a:endParaRPr lang="en-US" sz="2000" b="0" dirty="0">
                        <a:solidFill>
                          <a:schemeClr val="tx1"/>
                        </a:solidFill>
                        <a:latin typeface="Arial" pitchFamily="34" charset="0"/>
                        <a:cs typeface="Arial" pitchFamily="34"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1450" indent="-171450">
                        <a:buFont typeface="Arial" pitchFamily="34" charset="0"/>
                        <a:buChar cha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7230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pPr algn="ctr"/>
            <a:r>
              <a:rPr lang="en-US" dirty="0"/>
              <a:t>UDL, Differentiated Instruction, Scaffolding, Specially Designed Instruction</a:t>
            </a:r>
          </a:p>
        </p:txBody>
      </p:sp>
      <p:sp>
        <p:nvSpPr>
          <p:cNvPr id="3" name="Content Placeholder 2"/>
          <p:cNvSpPr>
            <a:spLocks noGrp="1"/>
          </p:cNvSpPr>
          <p:nvPr>
            <p:ph sz="quarter" idx="1"/>
          </p:nvPr>
        </p:nvSpPr>
        <p:spPr/>
        <p:txBody>
          <a:bodyPr>
            <a:normAutofit lnSpcReduction="10000"/>
          </a:bodyPr>
          <a:lstStyle/>
          <a:p>
            <a:r>
              <a:rPr lang="en-US" dirty="0"/>
              <a:t>Sam has a voice to text program that he learns to edit after </a:t>
            </a:r>
            <a:r>
              <a:rPr lang="en-US" dirty="0" smtClean="0"/>
              <a:t>dictation </a:t>
            </a:r>
          </a:p>
          <a:p>
            <a:endParaRPr lang="en-US" dirty="0"/>
          </a:p>
          <a:p>
            <a:r>
              <a:rPr lang="en-US" dirty="0"/>
              <a:t>Several students have parts of their pre-writing graphic organizer completed for them as an extended </a:t>
            </a:r>
            <a:r>
              <a:rPr lang="en-US" dirty="0" smtClean="0"/>
              <a:t>model</a:t>
            </a:r>
          </a:p>
          <a:p>
            <a:endParaRPr lang="en-US" dirty="0"/>
          </a:p>
          <a:p>
            <a:r>
              <a:rPr lang="en-US" dirty="0"/>
              <a:t>Students use one of three topics of varying difficulty as a basis for their </a:t>
            </a:r>
            <a:r>
              <a:rPr lang="en-US" dirty="0" smtClean="0"/>
              <a:t>writing</a:t>
            </a:r>
          </a:p>
          <a:p>
            <a:endParaRPr lang="en-US" dirty="0"/>
          </a:p>
          <a:p>
            <a:r>
              <a:rPr lang="en-US" dirty="0"/>
              <a:t>Every student may use the word processor and is responsible for editing.</a:t>
            </a:r>
          </a:p>
          <a:p>
            <a:endParaRPr lang="en-US" dirty="0"/>
          </a:p>
        </p:txBody>
      </p:sp>
    </p:spTree>
    <p:extLst>
      <p:ext uri="{BB962C8B-B14F-4D97-AF65-F5344CB8AC3E}">
        <p14:creationId xmlns:p14="http://schemas.microsoft.com/office/powerpoint/2010/main" val="3976283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pPr algn="ctr"/>
            <a:r>
              <a:rPr lang="en-US" dirty="0" smtClean="0"/>
              <a:t>We provide Specially Designed Instruction through Explicit Instruction</a:t>
            </a:r>
            <a:endParaRPr lang="en-US" dirty="0"/>
          </a:p>
        </p:txBody>
      </p:sp>
      <p:sp>
        <p:nvSpPr>
          <p:cNvPr id="3" name="Content Placeholder 2"/>
          <p:cNvSpPr>
            <a:spLocks noGrp="1"/>
          </p:cNvSpPr>
          <p:nvPr>
            <p:ph sz="quarter" idx="1"/>
          </p:nvPr>
        </p:nvSpPr>
        <p:spPr/>
        <p:txBody>
          <a:bodyPr>
            <a:normAutofit/>
          </a:bodyPr>
          <a:lstStyle/>
          <a:p>
            <a:pPr marL="365760" lvl="1" indent="0">
              <a:buNone/>
            </a:pPr>
            <a:r>
              <a:rPr lang="en-US" dirty="0" smtClean="0"/>
              <a:t>Explicit Instruction is:</a:t>
            </a:r>
          </a:p>
          <a:p>
            <a:pPr lvl="1"/>
            <a:r>
              <a:rPr lang="en-US" dirty="0"/>
              <a:t>Structured, </a:t>
            </a:r>
            <a:r>
              <a:rPr lang="en-US" dirty="0" smtClean="0"/>
              <a:t>systematic</a:t>
            </a:r>
          </a:p>
          <a:p>
            <a:pPr lvl="1"/>
            <a:endParaRPr lang="en-US" dirty="0"/>
          </a:p>
          <a:p>
            <a:pPr lvl="1"/>
            <a:r>
              <a:rPr lang="en-US" dirty="0"/>
              <a:t>Effective </a:t>
            </a:r>
            <a:r>
              <a:rPr lang="en-US" dirty="0" smtClean="0"/>
              <a:t>researched-based methodology </a:t>
            </a:r>
            <a:r>
              <a:rPr lang="en-US" dirty="0"/>
              <a:t>for teaching academic skills and content</a:t>
            </a:r>
            <a:r>
              <a:rPr lang="en-US" dirty="0" smtClean="0"/>
              <a:t>. In particular for students with disabilities and novice learners </a:t>
            </a:r>
          </a:p>
          <a:p>
            <a:pPr lvl="1"/>
            <a:endParaRPr lang="en-US" dirty="0"/>
          </a:p>
          <a:p>
            <a:pPr lvl="1"/>
            <a:r>
              <a:rPr lang="en-US" dirty="0"/>
              <a:t>Includes instructional design and delivery procedures (I do, we do, you do</a:t>
            </a:r>
            <a:r>
              <a:rPr lang="en-US" dirty="0" smtClean="0"/>
              <a:t>)</a:t>
            </a:r>
          </a:p>
          <a:p>
            <a:pPr lvl="1"/>
            <a:endParaRPr lang="en-US" dirty="0"/>
          </a:p>
          <a:p>
            <a:pPr lvl="1"/>
            <a:r>
              <a:rPr lang="en-US" dirty="0"/>
              <a:t>Characterized by a series of scaffolds, explanations, demonstrations, and supported practice with embedded feedback.</a:t>
            </a:r>
          </a:p>
          <a:p>
            <a:endParaRPr lang="en-US" dirty="0"/>
          </a:p>
          <a:p>
            <a:endParaRPr lang="en-US" dirty="0"/>
          </a:p>
        </p:txBody>
      </p:sp>
    </p:spTree>
    <p:extLst>
      <p:ext uri="{BB962C8B-B14F-4D97-AF65-F5344CB8AC3E}">
        <p14:creationId xmlns:p14="http://schemas.microsoft.com/office/powerpoint/2010/main" val="132473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Explicit Lesson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Introduction</a:t>
            </a:r>
          </a:p>
          <a:p>
            <a:pPr lvl="1"/>
            <a:r>
              <a:rPr lang="en-US" dirty="0"/>
              <a:t>Objectives posted and shared</a:t>
            </a:r>
          </a:p>
          <a:p>
            <a:pPr lvl="1"/>
            <a:r>
              <a:rPr lang="en-US" dirty="0"/>
              <a:t>Activating of prior knowledge</a:t>
            </a:r>
          </a:p>
          <a:p>
            <a:pPr lvl="1"/>
            <a:r>
              <a:rPr lang="en-US" dirty="0"/>
              <a:t>Check for Understanding</a:t>
            </a:r>
          </a:p>
          <a:p>
            <a:r>
              <a:rPr lang="en-US" dirty="0"/>
              <a:t>Active Teaching – part 1</a:t>
            </a:r>
          </a:p>
          <a:p>
            <a:pPr lvl="1"/>
            <a:r>
              <a:rPr lang="en-US" dirty="0"/>
              <a:t>Modeling (I do it)</a:t>
            </a:r>
          </a:p>
          <a:p>
            <a:pPr lvl="1"/>
            <a:r>
              <a:rPr lang="en-US" dirty="0"/>
              <a:t>Show and Tell</a:t>
            </a:r>
          </a:p>
          <a:p>
            <a:pPr lvl="1"/>
            <a:r>
              <a:rPr lang="en-US" dirty="0"/>
              <a:t>Check for understanding</a:t>
            </a:r>
          </a:p>
          <a:p>
            <a:r>
              <a:rPr lang="en-US" dirty="0"/>
              <a:t>Active Teaching – part 2</a:t>
            </a:r>
          </a:p>
          <a:p>
            <a:pPr lvl="1"/>
            <a:r>
              <a:rPr lang="en-US" dirty="0"/>
              <a:t>Guided Practice (we do it)</a:t>
            </a:r>
          </a:p>
          <a:p>
            <a:pPr lvl="1"/>
            <a:r>
              <a:rPr lang="en-US" dirty="0"/>
              <a:t>Prompts – physical, verbal, visual</a:t>
            </a:r>
          </a:p>
          <a:p>
            <a:pPr lvl="1"/>
            <a:r>
              <a:rPr lang="en-US" dirty="0"/>
              <a:t>Levels of scaffolding (tell, ask, remind </a:t>
            </a:r>
            <a:br>
              <a:rPr lang="en-US" dirty="0"/>
            </a:br>
            <a:r>
              <a:rPr lang="en-US" dirty="0"/>
              <a:t>them what to do)</a:t>
            </a:r>
          </a:p>
          <a:p>
            <a:r>
              <a:rPr lang="en-US" dirty="0"/>
              <a:t>Active Teaching – part 3</a:t>
            </a:r>
            <a:br>
              <a:rPr lang="en-US" dirty="0"/>
            </a:br>
            <a:r>
              <a:rPr lang="en-US" dirty="0"/>
              <a:t>   a.     Independent Practice (you do it)</a:t>
            </a:r>
          </a:p>
          <a:p>
            <a:r>
              <a:rPr lang="en-US" dirty="0"/>
              <a:t>Lesson Closure</a:t>
            </a:r>
          </a:p>
          <a:p>
            <a:endParaRPr lang="en-US" dirty="0"/>
          </a:p>
        </p:txBody>
      </p:sp>
    </p:spTree>
    <p:extLst>
      <p:ext uri="{BB962C8B-B14F-4D97-AF65-F5344CB8AC3E}">
        <p14:creationId xmlns:p14="http://schemas.microsoft.com/office/powerpoint/2010/main" val="336115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RSE TASC Walkthrough Tool</a:t>
            </a:r>
            <a:endParaRPr lang="en-US" dirty="0"/>
          </a:p>
        </p:txBody>
      </p:sp>
      <p:sp>
        <p:nvSpPr>
          <p:cNvPr id="3" name="Content Placeholder 2"/>
          <p:cNvSpPr>
            <a:spLocks noGrp="1"/>
          </p:cNvSpPr>
          <p:nvPr>
            <p:ph sz="quarter" idx="1"/>
          </p:nvPr>
        </p:nvSpPr>
        <p:spPr>
          <a:xfrm>
            <a:off x="457199" y="1600200"/>
            <a:ext cx="8304663" cy="4873752"/>
          </a:xfrm>
        </p:spPr>
        <p:txBody>
          <a:bodyPr>
            <a:normAutofit/>
          </a:bodyPr>
          <a:lstStyle/>
          <a:p>
            <a:r>
              <a:rPr lang="en-US" dirty="0" smtClean="0"/>
              <a:t>Supportive Accessible Classroom Environment</a:t>
            </a:r>
          </a:p>
          <a:p>
            <a:pPr lvl="1"/>
            <a:r>
              <a:rPr lang="en-US" dirty="0"/>
              <a:t>Management</a:t>
            </a:r>
          </a:p>
          <a:p>
            <a:pPr lvl="1"/>
            <a:r>
              <a:rPr lang="en-US" dirty="0"/>
              <a:t>Positive Classroom Climate</a:t>
            </a:r>
          </a:p>
          <a:p>
            <a:pPr lvl="1"/>
            <a:r>
              <a:rPr lang="en-US" dirty="0"/>
              <a:t>Physical Organization</a:t>
            </a:r>
          </a:p>
          <a:p>
            <a:endParaRPr lang="en-US" dirty="0" smtClean="0"/>
          </a:p>
          <a:p>
            <a:r>
              <a:rPr lang="en-US" dirty="0" smtClean="0"/>
              <a:t>Explicit Instruction</a:t>
            </a:r>
          </a:p>
          <a:p>
            <a:pPr lvl="1"/>
            <a:r>
              <a:rPr lang="en-US" dirty="0"/>
              <a:t>Explicit Instruction Teaching Functions </a:t>
            </a:r>
            <a:endParaRPr lang="en-US" dirty="0" smtClean="0"/>
          </a:p>
          <a:p>
            <a:pPr lvl="1"/>
            <a:r>
              <a:rPr lang="en-US" dirty="0" smtClean="0"/>
              <a:t>Explicit </a:t>
            </a:r>
            <a:r>
              <a:rPr lang="en-US" dirty="0"/>
              <a:t>Instruction Elements</a:t>
            </a:r>
          </a:p>
          <a:p>
            <a:pPr marL="0" indent="0">
              <a:buNone/>
            </a:pPr>
            <a:endParaRPr lang="en-US" dirty="0" smtClean="0"/>
          </a:p>
          <a:p>
            <a:r>
              <a:rPr lang="en-US" dirty="0" smtClean="0"/>
              <a:t>Specially Designed Instruction</a:t>
            </a:r>
          </a:p>
          <a:p>
            <a:pPr lvl="1"/>
            <a:r>
              <a:rPr lang="en-US" dirty="0"/>
              <a:t>Specially Designed Instruction: Direct Instruction of Targeted Skills, Accommodations, </a:t>
            </a:r>
            <a:r>
              <a:rPr lang="en-US" dirty="0" smtClean="0"/>
              <a:t>Re-Teaching               H/O</a:t>
            </a:r>
            <a:endParaRPr lang="en-US" dirty="0"/>
          </a:p>
          <a:p>
            <a:endParaRPr lang="en-US" dirty="0" smtClean="0"/>
          </a:p>
        </p:txBody>
      </p:sp>
    </p:spTree>
    <p:extLst>
      <p:ext uri="{BB962C8B-B14F-4D97-AF65-F5344CB8AC3E}">
        <p14:creationId xmlns:p14="http://schemas.microsoft.com/office/powerpoint/2010/main" val="253902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lyden\AppData\Local\Microsoft\Windows\Temporary Internet Files\Content.IE5\HTFUE8R3\MC90005350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p:nvPr/>
        </p:nvPicPr>
        <p:blipFill rotWithShape="1">
          <a:blip r:embed="rId4">
            <a:extLst>
              <a:ext uri="{28A0092B-C50C-407E-A947-70E740481C1C}">
                <a14:useLocalDpi xmlns:a14="http://schemas.microsoft.com/office/drawing/2010/main" val="0"/>
              </a:ext>
            </a:extLst>
          </a:blip>
          <a:srcRect l="207" t="73835" r="91893" b="7088"/>
          <a:stretch/>
        </p:blipFill>
        <p:spPr bwMode="auto">
          <a:xfrm>
            <a:off x="1009934" y="894405"/>
            <a:ext cx="559558" cy="818867"/>
          </a:xfrm>
          <a:prstGeom prst="rect">
            <a:avLst/>
          </a:prstGeom>
          <a:noFill/>
          <a:ln>
            <a:noFill/>
          </a:ln>
          <a:extLst>
            <a:ext uri="{53640926-AAD7-44D8-BBD7-CCE9431645EC}">
              <a14:shadowObscured xmlns:a14="http://schemas.microsoft.com/office/drawing/2010/main"/>
            </a:ext>
          </a:extLst>
        </p:spPr>
      </p:pic>
      <p:pic>
        <p:nvPicPr>
          <p:cNvPr id="4" name="Picture 3"/>
          <p:cNvPicPr/>
          <p:nvPr/>
        </p:nvPicPr>
        <p:blipFill rotWithShape="1">
          <a:blip r:embed="rId5">
            <a:extLst>
              <a:ext uri="{28A0092B-C50C-407E-A947-70E740481C1C}">
                <a14:useLocalDpi xmlns:a14="http://schemas.microsoft.com/office/drawing/2010/main" val="0"/>
              </a:ext>
            </a:extLst>
          </a:blip>
          <a:srcRect l="7326" t="44085" r="70423" b="3363"/>
          <a:stretch/>
        </p:blipFill>
        <p:spPr bwMode="auto">
          <a:xfrm>
            <a:off x="2238234" y="118408"/>
            <a:ext cx="940230" cy="1200040"/>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5">
            <a:extLst>
              <a:ext uri="{28A0092B-C50C-407E-A947-70E740481C1C}">
                <a14:useLocalDpi xmlns:a14="http://schemas.microsoft.com/office/drawing/2010/main" val="0"/>
              </a:ext>
            </a:extLst>
          </a:blip>
          <a:srcRect l="27371" r="32250" b="19386"/>
          <a:stretch/>
        </p:blipFill>
        <p:spPr bwMode="auto">
          <a:xfrm>
            <a:off x="3978322" y="118408"/>
            <a:ext cx="1187355" cy="1463419"/>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5">
            <a:extLst>
              <a:ext uri="{28A0092B-C50C-407E-A947-70E740481C1C}">
                <a14:useLocalDpi xmlns:a14="http://schemas.microsoft.com/office/drawing/2010/main" val="0"/>
              </a:ext>
            </a:extLst>
          </a:blip>
          <a:srcRect l="65312" t="16375" r="21951" b="64311"/>
          <a:stretch/>
        </p:blipFill>
        <p:spPr bwMode="auto">
          <a:xfrm>
            <a:off x="5545774" y="219938"/>
            <a:ext cx="625645" cy="723331"/>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5">
            <a:extLst>
              <a:ext uri="{28A0092B-C50C-407E-A947-70E740481C1C}">
                <a14:useLocalDpi xmlns:a14="http://schemas.microsoft.com/office/drawing/2010/main" val="0"/>
              </a:ext>
            </a:extLst>
          </a:blip>
          <a:srcRect l="74525" t="24352" r="1876" b="39505"/>
          <a:stretch/>
        </p:blipFill>
        <p:spPr bwMode="auto">
          <a:xfrm>
            <a:off x="6344358" y="852651"/>
            <a:ext cx="807069" cy="952929"/>
          </a:xfrm>
          <a:prstGeom prst="rect">
            <a:avLst/>
          </a:prstGeom>
          <a:noFill/>
          <a:ln>
            <a:noFill/>
          </a:ln>
          <a:extLst>
            <a:ext uri="{53640926-AAD7-44D8-BBD7-CCE9431645EC}">
              <a14:shadowObscured xmlns:a14="http://schemas.microsoft.com/office/drawing/2010/main"/>
            </a:ext>
          </a:extLst>
        </p:spPr>
      </p:pic>
      <p:sp>
        <p:nvSpPr>
          <p:cNvPr id="9" name="Wave 8"/>
          <p:cNvSpPr/>
          <p:nvPr/>
        </p:nvSpPr>
        <p:spPr>
          <a:xfrm>
            <a:off x="3378911" y="1887102"/>
            <a:ext cx="2650835" cy="1030369"/>
          </a:xfrm>
          <a:prstGeom prst="wave">
            <a:avLst/>
          </a:prstGeom>
          <a:solidFill>
            <a:srgbClr val="CC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Specially Designed Instruction</a:t>
            </a:r>
          </a:p>
        </p:txBody>
      </p:sp>
      <p:sp>
        <p:nvSpPr>
          <p:cNvPr id="10" name="Wave 9"/>
          <p:cNvSpPr/>
          <p:nvPr/>
        </p:nvSpPr>
        <p:spPr>
          <a:xfrm>
            <a:off x="3579358" y="3378452"/>
            <a:ext cx="2249939" cy="1074738"/>
          </a:xfrm>
          <a:prstGeom prst="wav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Explicit </a:t>
            </a:r>
            <a:r>
              <a:rPr lang="en-US" sz="1400" b="1" dirty="0" smtClean="0">
                <a:solidFill>
                  <a:schemeClr val="tx1"/>
                </a:solidFill>
              </a:rPr>
              <a:t>Instruction and Scaffolding</a:t>
            </a:r>
            <a:endParaRPr lang="en-US" sz="1400" b="1" dirty="0">
              <a:solidFill>
                <a:schemeClr val="tx1"/>
              </a:solidFill>
            </a:endParaRPr>
          </a:p>
        </p:txBody>
      </p:sp>
      <p:sp>
        <p:nvSpPr>
          <p:cNvPr id="11" name="Wave 10"/>
          <p:cNvSpPr/>
          <p:nvPr/>
        </p:nvSpPr>
        <p:spPr>
          <a:xfrm>
            <a:off x="527630" y="4973212"/>
            <a:ext cx="2650834" cy="942311"/>
          </a:xfrm>
          <a:prstGeom prst="wav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tx1"/>
                </a:solidFill>
              </a:rPr>
              <a:t>UDL</a:t>
            </a:r>
            <a:endParaRPr lang="en-US" sz="1400" b="1" dirty="0">
              <a:solidFill>
                <a:schemeClr val="tx1"/>
              </a:solidFill>
            </a:endParaRPr>
          </a:p>
        </p:txBody>
      </p:sp>
      <p:sp>
        <p:nvSpPr>
          <p:cNvPr id="12" name="Wave 11"/>
          <p:cNvSpPr/>
          <p:nvPr/>
        </p:nvSpPr>
        <p:spPr>
          <a:xfrm>
            <a:off x="6171419" y="4906999"/>
            <a:ext cx="2650834" cy="1074738"/>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tx1"/>
                </a:solidFill>
              </a:rPr>
              <a:t>Differentiating Instruction</a:t>
            </a:r>
            <a:endParaRPr lang="en-US" sz="1400" b="1" dirty="0">
              <a:solidFill>
                <a:schemeClr val="tx1"/>
              </a:solidFill>
            </a:endParaRPr>
          </a:p>
        </p:txBody>
      </p:sp>
    </p:spTree>
    <p:extLst>
      <p:ext uri="{BB962C8B-B14F-4D97-AF65-F5344CB8AC3E}">
        <p14:creationId xmlns:p14="http://schemas.microsoft.com/office/powerpoint/2010/main" val="5999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references</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a:t>Archer, Anita &amp; Hughs, Charles (2011). Explicit Instruction, New York, NY: Guilford Press.</a:t>
            </a:r>
          </a:p>
          <a:p>
            <a:endParaRPr lang="en-US" dirty="0"/>
          </a:p>
          <a:p>
            <a:r>
              <a:rPr lang="en-US" dirty="0"/>
              <a:t>Crocket, L., Jukes, I., Churches, A. (2011). Literacy is Not Enough: </a:t>
            </a:r>
          </a:p>
          <a:p>
            <a:r>
              <a:rPr lang="en-US" dirty="0"/>
              <a:t>     21st Century Fluencies for the Digital Age. Thousand Oaks, CA: Corwin Press.</a:t>
            </a:r>
          </a:p>
          <a:p>
            <a:endParaRPr lang="en-US" dirty="0"/>
          </a:p>
          <a:p>
            <a:r>
              <a:rPr lang="en-US" dirty="0" smtClean="0"/>
              <a:t>Hollingsworth</a:t>
            </a:r>
            <a:r>
              <a:rPr lang="en-US" dirty="0"/>
              <a:t>, John &amp; Ybarra, Silvia (2009). Explicit Direct Instruction, Thousand Oaks, </a:t>
            </a:r>
          </a:p>
          <a:p>
            <a:r>
              <a:rPr lang="en-US" dirty="0"/>
              <a:t>     CA: Corwin Corwin Press.</a:t>
            </a:r>
          </a:p>
          <a:p>
            <a:endParaRPr lang="en-US" dirty="0"/>
          </a:p>
          <a:p>
            <a:r>
              <a:rPr lang="en-US" dirty="0"/>
              <a:t>Mastropieri, M.A., &amp; Scruggs, T.E. (2005). Effective Instruction  for Special Education </a:t>
            </a:r>
          </a:p>
          <a:p>
            <a:r>
              <a:rPr lang="en-US" dirty="0"/>
              <a:t>     (3rd Ed.).  Austin, TX:  Pro Ed.</a:t>
            </a:r>
          </a:p>
          <a:p>
            <a:endParaRPr lang="en-US" dirty="0"/>
          </a:p>
          <a:p>
            <a:r>
              <a:rPr lang="en-US" dirty="0"/>
              <a:t>Willingham, D. (2009). Why Don’t Students Like School? San Francisco, CA: </a:t>
            </a:r>
          </a:p>
          <a:p>
            <a:r>
              <a:rPr lang="en-US" dirty="0"/>
              <a:t>      Jossey-Bass.</a:t>
            </a:r>
          </a:p>
          <a:p>
            <a:endParaRPr lang="en-US" dirty="0"/>
          </a:p>
          <a:p>
            <a:r>
              <a:rPr lang="en-US" dirty="0"/>
              <a:t>Willis, J. (2006). Research-Based Strategies to Ignite Student Learning. Alexandria, VA:</a:t>
            </a:r>
          </a:p>
          <a:p>
            <a:r>
              <a:rPr lang="en-US" dirty="0"/>
              <a:t>      Association for Supervision and Curriculum Development.</a:t>
            </a:r>
          </a:p>
          <a:p>
            <a:endParaRPr lang="en-US" dirty="0"/>
          </a:p>
          <a:p>
            <a:endParaRPr lang="en-US" dirty="0"/>
          </a:p>
        </p:txBody>
      </p:sp>
    </p:spTree>
    <p:extLst>
      <p:ext uri="{BB962C8B-B14F-4D97-AF65-F5344CB8AC3E}">
        <p14:creationId xmlns:p14="http://schemas.microsoft.com/office/powerpoint/2010/main" val="3664905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sz="quarter" idx="1"/>
          </p:nvPr>
        </p:nvSpPr>
        <p:spPr/>
        <p:txBody>
          <a:bodyPr>
            <a:normAutofit/>
          </a:bodyPr>
          <a:lstStyle/>
          <a:p>
            <a:pPr lvl="1"/>
            <a:endParaRPr lang="en-US" dirty="0"/>
          </a:p>
          <a:p>
            <a:pPr lvl="1"/>
            <a:endParaRPr lang="en-US" dirty="0"/>
          </a:p>
          <a:p>
            <a:pPr marL="0" indent="0" algn="ctr">
              <a:buNone/>
            </a:pPr>
            <a:r>
              <a:rPr lang="en-US" dirty="0" smtClean="0"/>
              <a:t>Janel Payette</a:t>
            </a:r>
          </a:p>
          <a:p>
            <a:pPr marL="0" indent="0" algn="ctr">
              <a:buNone/>
            </a:pPr>
            <a:r>
              <a:rPr lang="en-US" dirty="0" smtClean="0"/>
              <a:t>jpayette@ocmboces.org</a:t>
            </a:r>
            <a:endParaRPr lang="en-US" dirty="0"/>
          </a:p>
        </p:txBody>
      </p:sp>
    </p:spTree>
    <p:extLst>
      <p:ext uri="{BB962C8B-B14F-4D97-AF65-F5344CB8AC3E}">
        <p14:creationId xmlns:p14="http://schemas.microsoft.com/office/powerpoint/2010/main" val="314731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6070" y="4624667"/>
            <a:ext cx="3730605" cy="1378199"/>
          </a:xfrm>
        </p:spPr>
        <p:txBody>
          <a:bodyPr>
            <a:normAutofit fontScale="90000"/>
          </a:bodyPr>
          <a:lstStyle/>
          <a:p>
            <a:r>
              <a:rPr lang="en-US" dirty="0" smtClean="0"/>
              <a:t>The Common Core is the DESTINATION, not the journey.</a:t>
            </a:r>
            <a:endParaRPr lang="en-US" dirty="0"/>
          </a:p>
        </p:txBody>
      </p:sp>
      <p:sp>
        <p:nvSpPr>
          <p:cNvPr id="3" name="Subtitle 2"/>
          <p:cNvSpPr>
            <a:spLocks noGrp="1"/>
          </p:cNvSpPr>
          <p:nvPr>
            <p:ph type="subTitle" idx="1"/>
          </p:nvPr>
        </p:nvSpPr>
        <p:spPr>
          <a:xfrm>
            <a:off x="3780430" y="6002867"/>
            <a:ext cx="5459104" cy="308285"/>
          </a:xfrm>
        </p:spPr>
        <p:txBody>
          <a:bodyPr>
            <a:noAutofit/>
          </a:bodyPr>
          <a:lstStyle/>
          <a:p>
            <a:r>
              <a:rPr lang="en-US" sz="1600" dirty="0" smtClean="0"/>
              <a:t>Stated another way:  It’s the </a:t>
            </a:r>
            <a:r>
              <a:rPr lang="en-US" sz="1600" b="1" dirty="0" smtClean="0"/>
              <a:t>WHAT, </a:t>
            </a:r>
            <a:r>
              <a:rPr lang="en-US" sz="1600" u="sng" dirty="0" smtClean="0"/>
              <a:t>not</a:t>
            </a:r>
            <a:r>
              <a:rPr lang="en-US" sz="1600" dirty="0" smtClean="0"/>
              <a:t> the </a:t>
            </a:r>
            <a:r>
              <a:rPr lang="en-US" sz="1600" b="1" dirty="0" smtClean="0"/>
              <a:t>HOW.</a:t>
            </a:r>
            <a:endParaRPr lang="en-US" sz="1600" b="1" dirty="0"/>
          </a:p>
        </p:txBody>
      </p:sp>
      <p:pic>
        <p:nvPicPr>
          <p:cNvPr id="10" name="Picture Placeholder 9"/>
          <p:cNvPicPr>
            <a:picLocks noGrp="1" noChangeAspect="1"/>
          </p:cNvPicPr>
          <p:nvPr>
            <p:ph type="pic" sz="quarter" idx="12"/>
          </p:nvPr>
        </p:nvPicPr>
        <p:blipFill>
          <a:blip r:embed="rId3" cstate="print"/>
          <a:srcRect l="5046" r="5046"/>
          <a:stretch>
            <a:fillRect/>
          </a:stretch>
        </p:blipFill>
        <p:spPr/>
      </p:pic>
      <p:sp>
        <p:nvSpPr>
          <p:cNvPr id="6" name="Text Placeholder 5"/>
          <p:cNvSpPr>
            <a:spLocks noGrp="1"/>
          </p:cNvSpPr>
          <p:nvPr>
            <p:ph type="body" sz="half" idx="2"/>
          </p:nvPr>
        </p:nvSpPr>
        <p:spPr/>
        <p:txBody>
          <a:bodyPr/>
          <a:lstStyle/>
          <a:p>
            <a:endParaRPr lang="en-US" dirty="0"/>
          </a:p>
        </p:txBody>
      </p:sp>
      <p:pic>
        <p:nvPicPr>
          <p:cNvPr id="9" name="Picture 8"/>
          <p:cNvPicPr>
            <a:picLocks noChangeAspect="1"/>
          </p:cNvPicPr>
          <p:nvPr/>
        </p:nvPicPr>
        <p:blipFill>
          <a:blip r:embed="rId4" cstate="print"/>
          <a:stretch>
            <a:fillRect/>
          </a:stretch>
        </p:blipFill>
        <p:spPr>
          <a:xfrm>
            <a:off x="234608" y="185675"/>
            <a:ext cx="4136898" cy="5374518"/>
          </a:xfrm>
          <a:prstGeom prst="rect">
            <a:avLst/>
          </a:prstGeom>
        </p:spPr>
      </p:pic>
      <p:pic>
        <p:nvPicPr>
          <p:cNvPr id="11" name="Picture 10"/>
          <p:cNvPicPr>
            <a:picLocks noChangeAspect="1"/>
          </p:cNvPicPr>
          <p:nvPr/>
        </p:nvPicPr>
        <p:blipFill>
          <a:blip r:embed="rId5" cstate="print"/>
          <a:stretch>
            <a:fillRect/>
          </a:stretch>
        </p:blipFill>
        <p:spPr>
          <a:xfrm>
            <a:off x="4546071" y="255868"/>
            <a:ext cx="2151062" cy="2767448"/>
          </a:xfrm>
          <a:prstGeom prst="rect">
            <a:avLst/>
          </a:prstGeom>
        </p:spPr>
      </p:pic>
    </p:spTree>
    <p:extLst>
      <p:ext uri="{BB962C8B-B14F-4D97-AF65-F5344CB8AC3E}">
        <p14:creationId xmlns:p14="http://schemas.microsoft.com/office/powerpoint/2010/main" val="32716095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716854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Specially Designed Instruction</a:t>
            </a:r>
            <a:br>
              <a:rPr lang="en-US" dirty="0"/>
            </a:br>
            <a:r>
              <a:rPr lang="en-US" dirty="0"/>
              <a:t> “The How”</a:t>
            </a:r>
          </a:p>
        </p:txBody>
      </p:sp>
      <p:sp>
        <p:nvSpPr>
          <p:cNvPr id="5" name="Content Placeholder 4"/>
          <p:cNvSpPr>
            <a:spLocks noGrp="1"/>
          </p:cNvSpPr>
          <p:nvPr>
            <p:ph sz="quarter" idx="1"/>
          </p:nvPr>
        </p:nvSpPr>
        <p:spPr/>
        <p:txBody>
          <a:bodyPr/>
          <a:lstStyle/>
          <a:p>
            <a:r>
              <a:rPr lang="en-US" dirty="0">
                <a:solidFill>
                  <a:srgbClr val="FF0000"/>
                </a:solidFill>
              </a:rPr>
              <a:t>Adapting</a:t>
            </a:r>
            <a:r>
              <a:rPr lang="en-US" dirty="0"/>
              <a:t>, as appropriate to the needs of an eligible student, the </a:t>
            </a:r>
            <a:r>
              <a:rPr lang="en-US" dirty="0">
                <a:solidFill>
                  <a:srgbClr val="FF0000"/>
                </a:solidFill>
              </a:rPr>
              <a:t>content, methodology, or delivery of  instruction</a:t>
            </a:r>
            <a:r>
              <a:rPr lang="en-US" dirty="0"/>
              <a:t> to address the </a:t>
            </a:r>
            <a:r>
              <a:rPr lang="en-US" dirty="0">
                <a:solidFill>
                  <a:srgbClr val="FF0000"/>
                </a:solidFill>
              </a:rPr>
              <a:t>unique  needs</a:t>
            </a:r>
            <a:r>
              <a:rPr lang="en-US" dirty="0"/>
              <a:t> that result from the student’s disability; and to </a:t>
            </a:r>
            <a:r>
              <a:rPr lang="en-US" u="sng" dirty="0"/>
              <a:t>ensure access of the student to the general curriculum, so that he or she can meet the education standards that apply to all students.</a:t>
            </a:r>
          </a:p>
          <a:p>
            <a:endParaRPr lang="en-US" dirty="0"/>
          </a:p>
          <a:p>
            <a:endParaRPr lang="en-US" dirty="0"/>
          </a:p>
          <a:p>
            <a:pPr marL="0" indent="0">
              <a:buNone/>
            </a:pPr>
            <a:endParaRPr lang="en-US" dirty="0" smtClean="0"/>
          </a:p>
          <a:p>
            <a:pPr marL="0" indent="0">
              <a:buNone/>
            </a:pPr>
            <a:r>
              <a:rPr lang="en-US" dirty="0" smtClean="0"/>
              <a:t>200.1(vv</a:t>
            </a:r>
            <a:r>
              <a:rPr lang="en-US" dirty="0"/>
              <a:t>)</a:t>
            </a:r>
          </a:p>
          <a:p>
            <a:endParaRPr lang="en-US" dirty="0"/>
          </a:p>
        </p:txBody>
      </p:sp>
    </p:spTree>
    <p:extLst>
      <p:ext uri="{BB962C8B-B14F-4D97-AF65-F5344CB8AC3E}">
        <p14:creationId xmlns:p14="http://schemas.microsoft.com/office/powerpoint/2010/main" val="645730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Specially designed instruction Operational Definitions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Adapting:  making changes matched to student need or condition </a:t>
            </a:r>
          </a:p>
          <a:p>
            <a:endParaRPr lang="en-US" dirty="0"/>
          </a:p>
          <a:p>
            <a:r>
              <a:rPr lang="en-US" dirty="0"/>
              <a:t>Content:  knowledge and skills that comprise curriculum to be mastered</a:t>
            </a:r>
          </a:p>
          <a:p>
            <a:endParaRPr lang="en-US" dirty="0"/>
          </a:p>
          <a:p>
            <a:r>
              <a:rPr lang="en-US" dirty="0"/>
              <a:t>Methodology:  actions by the teacher intended to produce or facilitate learning which includes the art and science of instruction </a:t>
            </a:r>
            <a:endParaRPr lang="en-US" dirty="0" smtClean="0"/>
          </a:p>
          <a:p>
            <a:pPr lvl="1"/>
            <a:r>
              <a:rPr lang="en-US" dirty="0" smtClean="0"/>
              <a:t>(</a:t>
            </a:r>
            <a:r>
              <a:rPr lang="en-US" dirty="0"/>
              <a:t>ex: teaching strategies including pacing, promoting active student engagement, positive classroom management – best practice and </a:t>
            </a:r>
            <a:r>
              <a:rPr lang="en-US" b="1" dirty="0"/>
              <a:t>explicitly taught </a:t>
            </a:r>
            <a:r>
              <a:rPr lang="en-US" dirty="0"/>
              <a:t>although not necessarily specially designed instruction)</a:t>
            </a:r>
          </a:p>
          <a:p>
            <a:endParaRPr lang="en-US" dirty="0"/>
          </a:p>
          <a:p>
            <a:r>
              <a:rPr lang="en-US" dirty="0"/>
              <a:t>Delivery of instruction:  teaching  that results in access to, participation in, and progress in the curriculum for students with disabilities </a:t>
            </a:r>
            <a:endParaRPr lang="en-US" dirty="0" smtClean="0"/>
          </a:p>
          <a:p>
            <a:pPr lvl="1"/>
            <a:r>
              <a:rPr lang="en-US" dirty="0" smtClean="0"/>
              <a:t>(</a:t>
            </a:r>
            <a:r>
              <a:rPr lang="en-US" dirty="0"/>
              <a:t>ex: </a:t>
            </a:r>
            <a:r>
              <a:rPr lang="en-US" b="1" dirty="0"/>
              <a:t>explicit instruction </a:t>
            </a:r>
            <a:r>
              <a:rPr lang="en-US" dirty="0"/>
              <a:t>of learning strategies, task analysis, pre-teaching essential vocabulary, re-teaching specific skills or concepts, etc.)</a:t>
            </a:r>
          </a:p>
          <a:p>
            <a:endParaRPr lang="en-US" dirty="0"/>
          </a:p>
        </p:txBody>
      </p:sp>
    </p:spTree>
    <p:extLst>
      <p:ext uri="{BB962C8B-B14F-4D97-AF65-F5344CB8AC3E}">
        <p14:creationId xmlns:p14="http://schemas.microsoft.com/office/powerpoint/2010/main" val="1023479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Specially Designed Instruction</a:t>
            </a:r>
            <a:br>
              <a:rPr lang="en-US" dirty="0"/>
            </a:br>
            <a:r>
              <a:rPr lang="en-US" dirty="0"/>
              <a:t>critical elements</a:t>
            </a:r>
          </a:p>
        </p:txBody>
      </p:sp>
      <p:sp>
        <p:nvSpPr>
          <p:cNvPr id="3" name="Content Placeholder 2"/>
          <p:cNvSpPr>
            <a:spLocks noGrp="1"/>
          </p:cNvSpPr>
          <p:nvPr>
            <p:ph sz="quarter" idx="1"/>
          </p:nvPr>
        </p:nvSpPr>
        <p:spPr/>
        <p:txBody>
          <a:bodyPr/>
          <a:lstStyle/>
          <a:p>
            <a:r>
              <a:rPr lang="en-US" dirty="0"/>
              <a:t>Individualized</a:t>
            </a:r>
          </a:p>
          <a:p>
            <a:endParaRPr lang="en-US" dirty="0"/>
          </a:p>
          <a:p>
            <a:r>
              <a:rPr lang="en-US" dirty="0"/>
              <a:t>Based upon assessed needs of student</a:t>
            </a:r>
          </a:p>
          <a:p>
            <a:endParaRPr lang="en-US" dirty="0"/>
          </a:p>
          <a:p>
            <a:r>
              <a:rPr lang="en-US" dirty="0"/>
              <a:t>Documented in the Individualized Education Program (IEP)</a:t>
            </a:r>
          </a:p>
          <a:p>
            <a:endParaRPr lang="en-US" dirty="0"/>
          </a:p>
          <a:p>
            <a:r>
              <a:rPr lang="en-US" dirty="0"/>
              <a:t>Combination of specific instructional supports &amp; supplemental supports</a:t>
            </a:r>
          </a:p>
          <a:p>
            <a:endParaRPr lang="en-US" dirty="0"/>
          </a:p>
        </p:txBody>
      </p:sp>
    </p:spTree>
    <p:extLst>
      <p:ext uri="{BB962C8B-B14F-4D97-AF65-F5344CB8AC3E}">
        <p14:creationId xmlns:p14="http://schemas.microsoft.com/office/powerpoint/2010/main" val="285557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927"/>
            <a:ext cx="7467600" cy="1143000"/>
          </a:xfrm>
        </p:spPr>
        <p:txBody>
          <a:bodyPr>
            <a:noAutofit/>
          </a:bodyPr>
          <a:lstStyle/>
          <a:p>
            <a:pPr algn="ctr"/>
            <a:r>
              <a:rPr lang="en-US" sz="2000" dirty="0"/>
              <a:t>Specially designed instruction can encompass different combinations of a variety of provisions for students with disabilities in order to meet their individual needs:</a:t>
            </a:r>
            <a:br>
              <a:rPr lang="en-US" sz="2000" dirty="0"/>
            </a:br>
            <a:endParaRPr lang="en-US" sz="2000" dirty="0"/>
          </a:p>
        </p:txBody>
      </p:sp>
      <p:sp>
        <p:nvSpPr>
          <p:cNvPr id="3" name="Content Placeholder 2"/>
          <p:cNvSpPr>
            <a:spLocks noGrp="1"/>
          </p:cNvSpPr>
          <p:nvPr>
            <p:ph sz="quarter" idx="1"/>
          </p:nvPr>
        </p:nvSpPr>
        <p:spPr/>
        <p:txBody>
          <a:bodyPr>
            <a:normAutofit fontScale="92500"/>
          </a:bodyPr>
          <a:lstStyle/>
          <a:p>
            <a:r>
              <a:rPr lang="en-US" dirty="0" smtClean="0"/>
              <a:t>Accommodations-environmental changes and the way we deliver instruction</a:t>
            </a:r>
          </a:p>
          <a:p>
            <a:r>
              <a:rPr lang="en-US" dirty="0" smtClean="0"/>
              <a:t>Modifications-changes made to the curricular content or skills                       </a:t>
            </a:r>
          </a:p>
          <a:p>
            <a:r>
              <a:rPr lang="en-US" dirty="0" smtClean="0"/>
              <a:t>Specialized equipment and/or adaptive technology-item</a:t>
            </a:r>
            <a:r>
              <a:rPr lang="en-US" dirty="0"/>
              <a:t>, piece of equipment, or product </a:t>
            </a:r>
            <a:r>
              <a:rPr lang="en-US" dirty="0" smtClean="0"/>
              <a:t>system that </a:t>
            </a:r>
            <a:r>
              <a:rPr lang="en-US" dirty="0"/>
              <a:t>is used to increase, maintain, or improve the functional capabilities of a student with a disability. </a:t>
            </a:r>
            <a:endParaRPr lang="en-US" dirty="0" smtClean="0"/>
          </a:p>
          <a:p>
            <a:r>
              <a:rPr lang="en-US" b="1" dirty="0" smtClean="0"/>
              <a:t>Strategy </a:t>
            </a:r>
            <a:r>
              <a:rPr lang="en-US" b="1" dirty="0"/>
              <a:t>Instruction </a:t>
            </a:r>
            <a:r>
              <a:rPr lang="en-US" dirty="0" smtClean="0"/>
              <a:t>–Explicitly </a:t>
            </a:r>
            <a:r>
              <a:rPr lang="en-US" dirty="0"/>
              <a:t>teaching students about </a:t>
            </a:r>
            <a:r>
              <a:rPr lang="en-US" dirty="0" smtClean="0"/>
              <a:t>strategies and how </a:t>
            </a:r>
            <a:r>
              <a:rPr lang="en-US" dirty="0"/>
              <a:t>and when to use strategies, helping students identify personally effective strategies and supporting them as they make strategic behaviors part of their learning schema</a:t>
            </a:r>
          </a:p>
          <a:p>
            <a:endParaRPr lang="en-US" dirty="0"/>
          </a:p>
          <a:p>
            <a:endParaRPr lang="en-US" dirty="0"/>
          </a:p>
        </p:txBody>
      </p:sp>
    </p:spTree>
    <p:extLst>
      <p:ext uri="{BB962C8B-B14F-4D97-AF65-F5344CB8AC3E}">
        <p14:creationId xmlns:p14="http://schemas.microsoft.com/office/powerpoint/2010/main" val="202280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b="1" dirty="0" smtClean="0"/>
              <a:t>Continuum of Services</a:t>
            </a:r>
            <a:endParaRPr lang="en-US" b="1" dirty="0"/>
          </a:p>
        </p:txBody>
      </p:sp>
      <p:graphicFrame>
        <p:nvGraphicFramePr>
          <p:cNvPr id="18" name="Content Placeholder 17"/>
          <p:cNvGraphicFramePr>
            <a:graphicFrameLocks noGrp="1"/>
          </p:cNvGraphicFramePr>
          <p:nvPr>
            <p:ph sz="quarter" idx="1"/>
            <p:extLst>
              <p:ext uri="{D42A27DB-BD31-4B8C-83A1-F6EECF244321}">
                <p14:modId xmlns:p14="http://schemas.microsoft.com/office/powerpoint/2010/main" val="208946211"/>
              </p:ext>
            </p:extLst>
          </p:nvPr>
        </p:nvGraphicFramePr>
        <p:xfrm>
          <a:off x="177421" y="1417638"/>
          <a:ext cx="8761863" cy="493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260609" y="6018663"/>
            <a:ext cx="1678675" cy="369332"/>
          </a:xfrm>
          <a:prstGeom prst="rect">
            <a:avLst/>
          </a:prstGeom>
          <a:noFill/>
        </p:spPr>
        <p:txBody>
          <a:bodyPr wrap="square" rtlCol="0">
            <a:spAutoFit/>
          </a:bodyPr>
          <a:lstStyle/>
          <a:p>
            <a:r>
              <a:rPr lang="en-US" dirty="0" smtClean="0"/>
              <a:t>H/O</a:t>
            </a:r>
            <a:endParaRPr lang="en-US" dirty="0"/>
          </a:p>
        </p:txBody>
      </p:sp>
    </p:spTree>
    <p:extLst>
      <p:ext uri="{BB962C8B-B14F-4D97-AF65-F5344CB8AC3E}">
        <p14:creationId xmlns:p14="http://schemas.microsoft.com/office/powerpoint/2010/main" val="292159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791913"/>
            <a:ext cx="1401291" cy="1077218"/>
          </a:xfrm>
          <a:prstGeom prst="rect">
            <a:avLst/>
          </a:prstGeom>
          <a:noFill/>
          <a:ln w="28575">
            <a:noFill/>
          </a:ln>
        </p:spPr>
        <p:txBody>
          <a:bodyPr wrap="square" rtlCol="0">
            <a:spAutoFit/>
          </a:bodyPr>
          <a:lstStyle/>
          <a:p>
            <a:pPr algn="ctr" defTabSz="914400"/>
            <a:r>
              <a:rPr lang="en-US" sz="1600" b="1" dirty="0" smtClean="0">
                <a:solidFill>
                  <a:prstClr val="black"/>
                </a:solidFill>
              </a:rPr>
              <a:t>Explicit Direct Instruction and Scaffolding</a:t>
            </a:r>
            <a:endParaRPr lang="en-US" sz="1600" b="1" dirty="0">
              <a:solidFill>
                <a:prstClr val="black"/>
              </a:solidFill>
            </a:endParaRPr>
          </a:p>
        </p:txBody>
      </p:sp>
      <p:sp>
        <p:nvSpPr>
          <p:cNvPr id="7" name="Left Brace 6"/>
          <p:cNvSpPr/>
          <p:nvPr/>
        </p:nvSpPr>
        <p:spPr>
          <a:xfrm>
            <a:off x="1042166" y="807605"/>
            <a:ext cx="718249" cy="3662444"/>
          </a:xfrm>
          <a:prstGeom prst="leftBrace">
            <a:avLst>
              <a:gd name="adj1" fmla="val 8333"/>
              <a:gd name="adj2" fmla="val 50382"/>
            </a:avLst>
          </a:prstGeom>
          <a:noFill/>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dirty="0">
              <a:solidFill>
                <a:prstClr val="black"/>
              </a:solidFill>
            </a:endParaRPr>
          </a:p>
        </p:txBody>
      </p:sp>
      <p:graphicFrame>
        <p:nvGraphicFramePr>
          <p:cNvPr id="11" name="Diagram 10"/>
          <p:cNvGraphicFramePr/>
          <p:nvPr>
            <p:extLst>
              <p:ext uri="{D42A27DB-BD31-4B8C-83A1-F6EECF244321}">
                <p14:modId xmlns:p14="http://schemas.microsoft.com/office/powerpoint/2010/main" val="3322776524"/>
              </p:ext>
            </p:extLst>
          </p:nvPr>
        </p:nvGraphicFramePr>
        <p:xfrm>
          <a:off x="1000476" y="462275"/>
          <a:ext cx="4957514" cy="5452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976595" y="807605"/>
            <a:ext cx="3326730" cy="1277273"/>
            <a:chOff x="5595582" y="1241946"/>
            <a:chExt cx="3179928" cy="1277273"/>
          </a:xfrm>
        </p:grpSpPr>
        <p:sp>
          <p:nvSpPr>
            <p:cNvPr id="13" name="TextBox 12"/>
            <p:cNvSpPr txBox="1"/>
            <p:nvPr/>
          </p:nvSpPr>
          <p:spPr>
            <a:xfrm>
              <a:off x="6223379" y="1241946"/>
              <a:ext cx="2552131" cy="1277273"/>
            </a:xfrm>
            <a:prstGeom prst="rect">
              <a:avLst/>
            </a:prstGeom>
            <a:noFill/>
            <a:ln w="19050">
              <a:solidFill>
                <a:schemeClr val="accent2">
                  <a:lumMod val="75000"/>
                </a:schemeClr>
              </a:solidFill>
            </a:ln>
          </p:spPr>
          <p:txBody>
            <a:bodyPr wrap="square" rtlCol="0">
              <a:spAutoFit/>
            </a:bodyPr>
            <a:lstStyle/>
            <a:p>
              <a:pPr defTabSz="914400"/>
              <a:r>
                <a:rPr lang="en-US" sz="1100" dirty="0" smtClean="0">
                  <a:solidFill>
                    <a:prstClr val="black"/>
                  </a:solidFill>
                </a:rPr>
                <a:t>SDI</a:t>
              </a:r>
              <a:r>
                <a:rPr lang="en-US" sz="1100" b="1" dirty="0" smtClean="0">
                  <a:solidFill>
                    <a:prstClr val="black"/>
                  </a:solidFill>
                </a:rPr>
                <a:t> is adapting</a:t>
              </a:r>
              <a:r>
                <a:rPr lang="en-US" sz="1100" b="1" dirty="0">
                  <a:solidFill>
                    <a:prstClr val="black"/>
                  </a:solidFill>
                </a:rPr>
                <a:t>, </a:t>
              </a:r>
              <a:r>
                <a:rPr lang="en-US" sz="1100" dirty="0">
                  <a:solidFill>
                    <a:prstClr val="black"/>
                  </a:solidFill>
                </a:rPr>
                <a:t>as appropriate to the needs of an eligible student, the</a:t>
              </a:r>
              <a:r>
                <a:rPr lang="en-US" sz="1100" b="1" dirty="0">
                  <a:solidFill>
                    <a:prstClr val="black"/>
                  </a:solidFill>
                </a:rPr>
                <a:t> content, methodology, or delivery of  instruction </a:t>
              </a:r>
              <a:r>
                <a:rPr lang="en-US" sz="1100" dirty="0">
                  <a:solidFill>
                    <a:prstClr val="black"/>
                  </a:solidFill>
                </a:rPr>
                <a:t>to address the </a:t>
              </a:r>
              <a:r>
                <a:rPr lang="en-US" sz="1100" b="1" dirty="0">
                  <a:solidFill>
                    <a:prstClr val="black"/>
                  </a:solidFill>
                </a:rPr>
                <a:t>unique  needs</a:t>
              </a:r>
              <a:r>
                <a:rPr lang="en-US" sz="1100" dirty="0">
                  <a:solidFill>
                    <a:prstClr val="black"/>
                  </a:solidFill>
                </a:rPr>
                <a:t> that result from the student’s disability; and to ensure access of the student to the </a:t>
              </a:r>
              <a:r>
                <a:rPr lang="en-US" sz="1100" b="1" dirty="0">
                  <a:solidFill>
                    <a:prstClr val="black"/>
                  </a:solidFill>
                </a:rPr>
                <a:t>general curriculum</a:t>
              </a:r>
            </a:p>
          </p:txBody>
        </p:sp>
        <p:sp>
          <p:nvSpPr>
            <p:cNvPr id="4" name="Left Arrow 3"/>
            <p:cNvSpPr/>
            <p:nvPr/>
          </p:nvSpPr>
          <p:spPr bwMode="auto">
            <a:xfrm>
              <a:off x="5595582" y="1610436"/>
              <a:ext cx="627797" cy="286603"/>
            </a:xfrm>
            <a:prstGeom prst="leftArrow">
              <a:avLst/>
            </a:prstGeom>
            <a:solidFill>
              <a:schemeClr val="accent2">
                <a:lumMod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defTabSz="914400" fontAlgn="base">
                <a:lnSpc>
                  <a:spcPct val="80000"/>
                </a:lnSpc>
                <a:spcBef>
                  <a:spcPct val="20000"/>
                </a:spcBef>
                <a:spcAft>
                  <a:spcPct val="0"/>
                </a:spcAft>
              </a:pPr>
              <a:endParaRPr lang="en-US" dirty="0" smtClean="0">
                <a:solidFill>
                  <a:prstClr val="black"/>
                </a:solidFill>
                <a:latin typeface="Arial" pitchFamily="34" charset="0"/>
              </a:endParaRPr>
            </a:p>
          </p:txBody>
        </p:sp>
      </p:grpSp>
      <p:grpSp>
        <p:nvGrpSpPr>
          <p:cNvPr id="16" name="Group 15"/>
          <p:cNvGrpSpPr/>
          <p:nvPr/>
        </p:nvGrpSpPr>
        <p:grpSpPr>
          <a:xfrm>
            <a:off x="4798672" y="2370124"/>
            <a:ext cx="4072372" cy="1446550"/>
            <a:chOff x="6017326" y="2530940"/>
            <a:chExt cx="4072372" cy="1446550"/>
          </a:xfrm>
        </p:grpSpPr>
        <p:sp>
          <p:nvSpPr>
            <p:cNvPr id="8" name="TextBox 7"/>
            <p:cNvSpPr txBox="1"/>
            <p:nvPr/>
          </p:nvSpPr>
          <p:spPr>
            <a:xfrm>
              <a:off x="6662097" y="2530940"/>
              <a:ext cx="3427601" cy="1446550"/>
            </a:xfrm>
            <a:prstGeom prst="rect">
              <a:avLst/>
            </a:prstGeom>
            <a:noFill/>
            <a:ln w="19050">
              <a:solidFill>
                <a:schemeClr val="accent2">
                  <a:lumMod val="75000"/>
                </a:schemeClr>
              </a:solidFill>
            </a:ln>
          </p:spPr>
          <p:txBody>
            <a:bodyPr wrap="square" rtlCol="0">
              <a:spAutoFit/>
            </a:bodyPr>
            <a:lstStyle/>
            <a:p>
              <a:pPr defTabSz="914400">
                <a:defRPr/>
              </a:pPr>
              <a:r>
                <a:rPr lang="en-US" sz="1100" dirty="0" smtClean="0">
                  <a:solidFill>
                    <a:prstClr val="black"/>
                  </a:solidFill>
                  <a:cs typeface="Arial" pitchFamily="34" charset="0"/>
                </a:rPr>
                <a:t>DI is an educational </a:t>
              </a:r>
              <a:r>
                <a:rPr lang="en-US" sz="1100" dirty="0">
                  <a:solidFill>
                    <a:prstClr val="black"/>
                  </a:solidFill>
                  <a:cs typeface="Arial" pitchFamily="34" charset="0"/>
                </a:rPr>
                <a:t>philosophy that values that all students  have unique needs.  Here, you will start to see some d</a:t>
              </a:r>
              <a:r>
                <a:rPr lang="en-US" sz="1100" dirty="0" smtClean="0">
                  <a:solidFill>
                    <a:prstClr val="black"/>
                  </a:solidFill>
                  <a:cs typeface="Arial" pitchFamily="34" charset="0"/>
                </a:rPr>
                <a:t>ifferences </a:t>
              </a:r>
              <a:r>
                <a:rPr lang="en-US" sz="1100" dirty="0">
                  <a:solidFill>
                    <a:prstClr val="black"/>
                  </a:solidFill>
                  <a:cs typeface="Arial" pitchFamily="34" charset="0"/>
                </a:rPr>
                <a:t>in instruction based on students’ interests, readiness, or learning styles.  These differences are based on data collected by the teacher. </a:t>
              </a:r>
              <a:r>
                <a:rPr lang="en-US" sz="1100" dirty="0" smtClean="0">
                  <a:solidFill>
                    <a:prstClr val="black"/>
                  </a:solidFill>
                  <a:cs typeface="Arial" pitchFamily="34" charset="0"/>
                </a:rPr>
                <a:t>In </a:t>
              </a:r>
              <a:r>
                <a:rPr lang="en-US" sz="1100" dirty="0">
                  <a:solidFill>
                    <a:prstClr val="black"/>
                  </a:solidFill>
                  <a:cs typeface="Arial" pitchFamily="34" charset="0"/>
                </a:rPr>
                <a:t>the provision of effective instruction, differentiation occurs for the benefit of maximizing the learning of all students.</a:t>
              </a:r>
            </a:p>
          </p:txBody>
        </p:sp>
        <p:sp>
          <p:nvSpPr>
            <p:cNvPr id="12" name="Left Arrow 11"/>
            <p:cNvSpPr/>
            <p:nvPr/>
          </p:nvSpPr>
          <p:spPr bwMode="auto">
            <a:xfrm>
              <a:off x="6017326" y="3179641"/>
              <a:ext cx="627797" cy="286603"/>
            </a:xfrm>
            <a:prstGeom prst="leftArrow">
              <a:avLst/>
            </a:prstGeom>
            <a:solidFill>
              <a:schemeClr val="accent2">
                <a:lumMod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defTabSz="914400" fontAlgn="base">
                <a:lnSpc>
                  <a:spcPct val="80000"/>
                </a:lnSpc>
                <a:spcBef>
                  <a:spcPct val="20000"/>
                </a:spcBef>
                <a:spcAft>
                  <a:spcPct val="0"/>
                </a:spcAft>
              </a:pPr>
              <a:endParaRPr lang="en-US" dirty="0" smtClean="0">
                <a:solidFill>
                  <a:prstClr val="black"/>
                </a:solidFill>
                <a:latin typeface="Arial" pitchFamily="34" charset="0"/>
              </a:endParaRPr>
            </a:p>
          </p:txBody>
        </p:sp>
      </p:grpSp>
      <p:grpSp>
        <p:nvGrpSpPr>
          <p:cNvPr id="17" name="Group 16"/>
          <p:cNvGrpSpPr/>
          <p:nvPr/>
        </p:nvGrpSpPr>
        <p:grpSpPr>
          <a:xfrm>
            <a:off x="5545080" y="4379006"/>
            <a:ext cx="3224326" cy="1954381"/>
            <a:chOff x="6828312" y="4593482"/>
            <a:chExt cx="2897207" cy="1954381"/>
          </a:xfrm>
        </p:grpSpPr>
        <p:sp>
          <p:nvSpPr>
            <p:cNvPr id="14" name="TextBox 13"/>
            <p:cNvSpPr txBox="1"/>
            <p:nvPr/>
          </p:nvSpPr>
          <p:spPr>
            <a:xfrm>
              <a:off x="7327075" y="4593482"/>
              <a:ext cx="2398444" cy="1954381"/>
            </a:xfrm>
            <a:prstGeom prst="rect">
              <a:avLst/>
            </a:prstGeom>
            <a:noFill/>
            <a:ln w="19050">
              <a:solidFill>
                <a:schemeClr val="accent2">
                  <a:lumMod val="75000"/>
                </a:schemeClr>
              </a:solidFill>
            </a:ln>
          </p:spPr>
          <p:txBody>
            <a:bodyPr wrap="square" rtlCol="0">
              <a:spAutoFit/>
            </a:bodyPr>
            <a:lstStyle/>
            <a:p>
              <a:pPr defTabSz="914400">
                <a:defRPr/>
              </a:pPr>
              <a:r>
                <a:rPr lang="en-US" sz="1100" dirty="0" smtClean="0">
                  <a:solidFill>
                    <a:prstClr val="black"/>
                  </a:solidFill>
                  <a:cs typeface="Arial" pitchFamily="34" charset="0"/>
                </a:rPr>
                <a:t>UDL is </a:t>
              </a:r>
              <a:r>
                <a:rPr lang="en-US" sz="1100" dirty="0">
                  <a:solidFill>
                    <a:prstClr val="black"/>
                  </a:solidFill>
                  <a:cs typeface="Arial" pitchFamily="34" charset="0"/>
                </a:rPr>
                <a:t>a set of principles for curriculum development </a:t>
              </a:r>
              <a:r>
                <a:rPr lang="en-US" sz="1100" dirty="0" smtClean="0">
                  <a:solidFill>
                    <a:prstClr val="black"/>
                  </a:solidFill>
                  <a:cs typeface="Arial" pitchFamily="34" charset="0"/>
                </a:rPr>
                <a:t> and delivery of lessons that support the learning of all students with a variety of learning styles. It gives </a:t>
              </a:r>
              <a:r>
                <a:rPr lang="en-US" sz="1100" dirty="0">
                  <a:solidFill>
                    <a:prstClr val="black"/>
                  </a:solidFill>
                  <a:cs typeface="Arial" pitchFamily="34" charset="0"/>
                </a:rPr>
                <a:t>all individuals equal opportunities to </a:t>
              </a:r>
              <a:r>
                <a:rPr lang="en-US" sz="1100" dirty="0" smtClean="0">
                  <a:solidFill>
                    <a:prstClr val="black"/>
                  </a:solidFill>
                  <a:cs typeface="Arial" pitchFamily="34" charset="0"/>
                </a:rPr>
                <a:t>learn by minimizing barriers to learning in order to provide access to all student learning styles and needs in the classroom. The “root of good, effective instruction for all students.</a:t>
              </a:r>
              <a:endParaRPr lang="en-US" sz="1100" dirty="0">
                <a:solidFill>
                  <a:prstClr val="black"/>
                </a:solidFill>
                <a:cs typeface="Arial" pitchFamily="34" charset="0"/>
              </a:endParaRPr>
            </a:p>
          </p:txBody>
        </p:sp>
        <p:sp>
          <p:nvSpPr>
            <p:cNvPr id="15" name="Left Arrow 14"/>
            <p:cNvSpPr/>
            <p:nvPr/>
          </p:nvSpPr>
          <p:spPr bwMode="auto">
            <a:xfrm>
              <a:off x="6828312" y="5088816"/>
              <a:ext cx="498763" cy="286603"/>
            </a:xfrm>
            <a:prstGeom prst="leftArrow">
              <a:avLst/>
            </a:prstGeom>
            <a:solidFill>
              <a:schemeClr val="accent2">
                <a:lumMod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defTabSz="914400" fontAlgn="base">
                <a:lnSpc>
                  <a:spcPct val="80000"/>
                </a:lnSpc>
                <a:spcBef>
                  <a:spcPct val="20000"/>
                </a:spcBef>
                <a:spcAft>
                  <a:spcPct val="0"/>
                </a:spcAft>
              </a:pPr>
              <a:endParaRPr lang="en-US" dirty="0" smtClean="0">
                <a:solidFill>
                  <a:prstClr val="black"/>
                </a:solidFill>
                <a:latin typeface="Arial" pitchFamily="34" charset="0"/>
              </a:endParaRPr>
            </a:p>
          </p:txBody>
        </p:sp>
      </p:grpSp>
      <p:sp>
        <p:nvSpPr>
          <p:cNvPr id="2" name="Slide Number Placeholder 1"/>
          <p:cNvSpPr>
            <a:spLocks noGrp="1"/>
          </p:cNvSpPr>
          <p:nvPr>
            <p:ph type="sldNum" sz="quarter" idx="12"/>
          </p:nvPr>
        </p:nvSpPr>
        <p:spPr/>
        <p:txBody>
          <a:bodyPr/>
          <a:lstStyle/>
          <a:p>
            <a:fld id="{756BF89F-3139-44A0-AE7C-4F943DC513FA}" type="slidenum">
              <a:rPr lang="en-US" smtClean="0"/>
              <a:pPr/>
              <a:t>9</a:t>
            </a:fld>
            <a:endParaRPr lang="en-US" dirty="0"/>
          </a:p>
        </p:txBody>
      </p:sp>
    </p:spTree>
    <p:extLst>
      <p:ext uri="{BB962C8B-B14F-4D97-AF65-F5344CB8AC3E}">
        <p14:creationId xmlns:p14="http://schemas.microsoft.com/office/powerpoint/2010/main" val="111854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ISS PowerPoint 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ISS PowerPoint Template</Template>
  <TotalTime>596</TotalTime>
  <Words>1818</Words>
  <Application>Microsoft Office PowerPoint</Application>
  <PresentationFormat>On-screen Show (4:3)</PresentationFormat>
  <Paragraphs>196</Paragraphs>
  <Slides>17</Slides>
  <Notes>17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ISS PowerPoint Template</vt:lpstr>
      <vt:lpstr>Executive</vt:lpstr>
      <vt:lpstr>1_Executive</vt:lpstr>
      <vt:lpstr>What’s Special About Special Education</vt:lpstr>
      <vt:lpstr>The Common Core is the DESTINATION, not the journey.</vt:lpstr>
      <vt:lpstr>PowerPoint Presentation</vt:lpstr>
      <vt:lpstr>Specially Designed Instruction  “The How”</vt:lpstr>
      <vt:lpstr>Specially designed instruction Operational Definitions</vt:lpstr>
      <vt:lpstr>Specially Designed Instruction critical elements</vt:lpstr>
      <vt:lpstr>Specially designed instruction can encompass different combinations of a variety of provisions for students with disabilities in order to meet their individual needs: </vt:lpstr>
      <vt:lpstr>Continuum of Services</vt:lpstr>
      <vt:lpstr>PowerPoint Presentation</vt:lpstr>
      <vt:lpstr>PowerPoint Presentation</vt:lpstr>
      <vt:lpstr>UDL, Differentiated Instruction, Scaffolding, Specially Designed Instruction</vt:lpstr>
      <vt:lpstr>We provide Specially Designed Instruction through Explicit Instruction</vt:lpstr>
      <vt:lpstr>Anatomy of an Explicit Lesson</vt:lpstr>
      <vt:lpstr>RSE TASC Walkthrough Tool</vt:lpstr>
      <vt:lpstr>PowerPoint Presentation</vt:lpstr>
      <vt:lpstr>Resources and references</vt:lpstr>
      <vt:lpstr>Thank you!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Special About Special Education</dc:title>
  <dc:creator> </dc:creator>
  <cp:lastModifiedBy> </cp:lastModifiedBy>
  <cp:revision>111</cp:revision>
  <cp:lastPrinted>2012-11-30T14:49:13Z</cp:lastPrinted>
  <dcterms:created xsi:type="dcterms:W3CDTF">2012-11-26T20:38:51Z</dcterms:created>
  <dcterms:modified xsi:type="dcterms:W3CDTF">2012-11-30T15:11:46Z</dcterms:modified>
</cp:coreProperties>
</file>