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61" r:id="rId4"/>
    <p:sldId id="272" r:id="rId5"/>
    <p:sldId id="273" r:id="rId6"/>
    <p:sldId id="274" r:id="rId7"/>
    <p:sldId id="293" r:id="rId8"/>
    <p:sldId id="275" r:id="rId9"/>
    <p:sldId id="276" r:id="rId10"/>
    <p:sldId id="278" r:id="rId11"/>
    <p:sldId id="280" r:id="rId12"/>
    <p:sldId id="282" r:id="rId13"/>
    <p:sldId id="283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6884"/>
    <a:srgbClr val="008FC5"/>
    <a:srgbClr val="3C53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1" autoAdjust="0"/>
    <p:restoredTop sz="86410" autoAdjust="0"/>
  </p:normalViewPr>
  <p:slideViewPr>
    <p:cSldViewPr snapToGrid="0" snapToObjects="1">
      <p:cViewPr>
        <p:scale>
          <a:sx n="100" d="100"/>
          <a:sy n="100" d="100"/>
        </p:scale>
        <p:origin x="-456" y="1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DBD853F-CA2D-4776-B208-13F14D175467}" type="datetimeFigureOut">
              <a:rPr lang="en-US" smtClean="0"/>
              <a:t>5/17/16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8CAA7F6-0C66-4989-BC27-3D808B1AB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81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56E5C-000A-A748-B426-3AE8B7B05A29}" type="datetimeFigureOut">
              <a:rPr lang="en-US" smtClean="0"/>
              <a:t>5/17/16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03210-3B5C-3A40-8AB3-519E6908E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413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8002" indent="-287693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50772" indent="-230154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11081" indent="-230154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71390" indent="-230154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31699" indent="-2301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92008" indent="-2301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52317" indent="-2301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912626" indent="-2301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fld id="{88D58C46-25F7-3C49-A0C1-10FB90B012CA}" type="slidenum">
              <a:rPr lang="en-US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062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8002" indent="-287693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50772" indent="-230154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11081" indent="-230154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71390" indent="-230154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31699" indent="-2301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92008" indent="-2301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52317" indent="-2301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912626" indent="-2301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fld id="{88D58C46-25F7-3C49-A0C1-10FB90B012CA}" type="slidenum">
              <a:rPr lang="en-US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752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0"/>
            <a:ext cx="914257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65"/>
            <a:ext cx="7772400" cy="1470025"/>
          </a:xfrm>
        </p:spPr>
        <p:txBody>
          <a:bodyPr>
            <a:normAutofit/>
          </a:bodyPr>
          <a:lstStyle>
            <a:lvl1pPr>
              <a:defRPr sz="4400" b="1" i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2334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6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0"/>
            <a:ext cx="914257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068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81630"/>
            <a:ext cx="8229600" cy="4525963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06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992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0"/>
            <a:ext cx="9142571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606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606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06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525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0"/>
            <a:ext cx="914257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353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915"/>
            <a:ext cx="8229600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818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0"/>
            <a:ext cx="914257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35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0"/>
            <a:ext cx="914257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353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90915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90915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413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0"/>
            <a:ext cx="914257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353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25828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74448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25828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5630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61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0"/>
            <a:ext cx="914257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353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023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0"/>
            <a:ext cx="9142571" cy="6858000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167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0"/>
            <a:ext cx="914257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448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54480"/>
            <a:ext cx="5111750" cy="5853113"/>
          </a:xfrm>
        </p:spPr>
        <p:txBody>
          <a:bodyPr/>
          <a:lstStyle>
            <a:lvl1pPr>
              <a:defRPr sz="3200" b="1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1653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08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0"/>
            <a:ext cx="914257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897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60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6348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3488" y="644706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78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100kin10.org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Science Leadership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0405" y="3523340"/>
            <a:ext cx="7676867" cy="1752600"/>
          </a:xfrm>
        </p:spPr>
        <p:txBody>
          <a:bodyPr/>
          <a:lstStyle/>
          <a:p>
            <a:r>
              <a:rPr lang="en-US" dirty="0" smtClean="0"/>
              <a:t>May 17, 2016</a:t>
            </a:r>
            <a:endParaRPr lang="en-US" dirty="0"/>
          </a:p>
          <a:p>
            <a:r>
              <a:rPr lang="en-US" dirty="0" smtClean="0"/>
              <a:t>Center for Innovative Science Education</a:t>
            </a:r>
          </a:p>
        </p:txBody>
      </p:sp>
    </p:spTree>
    <p:extLst>
      <p:ext uri="{BB962C8B-B14F-4D97-AF65-F5344CB8AC3E}">
        <p14:creationId xmlns:p14="http://schemas.microsoft.com/office/powerpoint/2010/main" val="339509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8229600" cy="1143000"/>
          </a:xfrm>
        </p:spPr>
        <p:txBody>
          <a:bodyPr/>
          <a:lstStyle/>
          <a:p>
            <a:r>
              <a:rPr lang="en-US">
                <a:latin typeface="Arial" charset="0"/>
                <a:ea typeface="MS PGothic" charset="0"/>
                <a:cs typeface="Arial" charset="0"/>
              </a:rPr>
              <a:t>Focus on Science Standards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1578844"/>
              </p:ext>
            </p:extLst>
          </p:nvPr>
        </p:nvGraphicFramePr>
        <p:xfrm>
          <a:off x="457200" y="1690688"/>
          <a:ext cx="8229600" cy="3851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8555"/>
                <a:gridCol w="1332602"/>
                <a:gridCol w="1191502"/>
                <a:gridCol w="1286941"/>
              </a:tblGrid>
              <a:tr h="37090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8" marB="45728"/>
                </a:tc>
                <a:tc gridSpan="3">
                  <a:txBody>
                    <a:bodyPr/>
                    <a:lstStyle/>
                    <a:p>
                      <a:r>
                        <a:rPr lang="en-US" sz="1800" dirty="0" smtClean="0"/>
                        <a:t>Percent of Schools</a:t>
                      </a:r>
                      <a:endParaRPr lang="en-US" sz="1800" dirty="0"/>
                    </a:p>
                  </a:txBody>
                  <a:tcPr marT="45728" marB="45728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90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Elementary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Middle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High</a:t>
                      </a:r>
                      <a:endParaRPr lang="en-US" sz="1800" dirty="0"/>
                    </a:p>
                  </a:txBody>
                  <a:tcPr marT="45728" marB="45728"/>
                </a:tc>
              </a:tr>
              <a:tr h="91455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State science standards have been thoroughly discussed by science teachers in the school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69 (2.7)</a:t>
                      </a:r>
                    </a:p>
                    <a:p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77 (3.0)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83 (2.9)</a:t>
                      </a:r>
                      <a:endParaRPr lang="en-US" sz="1800" dirty="0"/>
                    </a:p>
                  </a:txBody>
                  <a:tcPr marT="45728" marB="45728"/>
                </a:tc>
              </a:tr>
              <a:tr h="64018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There is a school wide effort to align science instruction with the state standards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80 (2.3)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83 (2.4)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82 (3.1)</a:t>
                      </a:r>
                      <a:endParaRPr lang="en-US" sz="1800" dirty="0"/>
                    </a:p>
                  </a:txBody>
                  <a:tcPr marT="45728" marB="45728"/>
                </a:tc>
              </a:tr>
              <a:tr h="64018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Most science teachers in this school</a:t>
                      </a:r>
                      <a:r>
                        <a:rPr lang="en-US" sz="1800" baseline="0" dirty="0" smtClean="0"/>
                        <a:t> teach to the state standards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83 (2.6)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86 (2.5)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81 (3.8)</a:t>
                      </a:r>
                      <a:endParaRPr lang="en-US" sz="1800" dirty="0"/>
                    </a:p>
                  </a:txBody>
                  <a:tcPr marT="45728" marB="45728"/>
                </a:tc>
              </a:tr>
              <a:tr h="91455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Your district/diocese organizes science professional development based on state standards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56 (2.7)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52 (3.0)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54 (2.4)</a:t>
                      </a:r>
                      <a:endParaRPr lang="en-US" sz="1800" dirty="0"/>
                    </a:p>
                  </a:txBody>
                  <a:tcPr marT="45728" marB="4572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304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465667"/>
            <a:ext cx="8229600" cy="109220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Arial" charset="0"/>
                <a:ea typeface="MS PGothic" charset="0"/>
                <a:cs typeface="Arial" charset="0"/>
              </a:rPr>
              <a:t>Focus on Science </a:t>
            </a:r>
            <a:r>
              <a:rPr lang="en-US" sz="3600" dirty="0" smtClean="0">
                <a:latin typeface="Arial" charset="0"/>
                <a:ea typeface="MS PGothic" charset="0"/>
                <a:cs typeface="Arial" charset="0"/>
              </a:rPr>
              <a:t>Standards</a:t>
            </a:r>
            <a:br>
              <a:rPr lang="en-US" sz="3600" dirty="0" smtClean="0">
                <a:latin typeface="Arial" charset="0"/>
                <a:ea typeface="MS PGothic" charset="0"/>
                <a:cs typeface="Arial" charset="0"/>
              </a:rPr>
            </a:br>
            <a:r>
              <a:rPr lang="en-US" sz="3600" dirty="0" smtClean="0">
                <a:latin typeface="Arial" charset="0"/>
                <a:ea typeface="MS PGothic" charset="0"/>
                <a:cs typeface="Arial" charset="0"/>
              </a:rPr>
              <a:t>OCM (Sample Size = 32)</a:t>
            </a:r>
            <a:br>
              <a:rPr lang="en-US" sz="3600" dirty="0" smtClean="0">
                <a:latin typeface="Arial" charset="0"/>
                <a:ea typeface="MS PGothic" charset="0"/>
                <a:cs typeface="Arial" charset="0"/>
              </a:rPr>
            </a:br>
            <a:endParaRPr lang="en-US" sz="3600" dirty="0">
              <a:latin typeface="Arial" charset="0"/>
              <a:ea typeface="MS PGothic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9013492"/>
              </p:ext>
            </p:extLst>
          </p:nvPr>
        </p:nvGraphicFramePr>
        <p:xfrm>
          <a:off x="457200" y="1690688"/>
          <a:ext cx="8229600" cy="3851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8555"/>
                <a:gridCol w="1332602"/>
                <a:gridCol w="1191502"/>
                <a:gridCol w="1286941"/>
              </a:tblGrid>
              <a:tr h="37090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8" marB="45728"/>
                </a:tc>
                <a:tc gridSpan="3"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8" marB="45728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90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Neutral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Agree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Disagree</a:t>
                      </a:r>
                      <a:endParaRPr lang="en-US" sz="1800" dirty="0"/>
                    </a:p>
                  </a:txBody>
                  <a:tcPr marT="45728" marB="45728"/>
                </a:tc>
              </a:tr>
              <a:tr h="91455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State science standards have been thoroughly discussed by science teachers in the school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11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16</a:t>
                      </a:r>
                      <a:endParaRPr lang="en-US" sz="1800" dirty="0"/>
                    </a:p>
                  </a:txBody>
                  <a:tcPr marT="45728" marB="45728"/>
                </a:tc>
              </a:tr>
              <a:tr h="64018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There is a school wide effort to align science instruction with the state standards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11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11</a:t>
                      </a:r>
                      <a:endParaRPr lang="en-US" sz="1800" dirty="0"/>
                    </a:p>
                  </a:txBody>
                  <a:tcPr marT="45728" marB="45728"/>
                </a:tc>
              </a:tr>
              <a:tr h="64018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Most science teachers in this school</a:t>
                      </a:r>
                      <a:r>
                        <a:rPr lang="en-US" sz="1800" baseline="0" dirty="0" smtClean="0"/>
                        <a:t> teach to the state standards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25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T="45728" marB="45728"/>
                </a:tc>
              </a:tr>
              <a:tr h="91455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Your district/diocese organizes science professional development based on state standards</a:t>
                      </a:r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marT="45728" marB="4572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332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"/>
          <p:cNvSpPr>
            <a:spLocks noGrp="1"/>
          </p:cNvSpPr>
          <p:nvPr>
            <p:ph type="title"/>
          </p:nvPr>
        </p:nvSpPr>
        <p:spPr>
          <a:xfrm>
            <a:off x="457200" y="3651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>
                <a:latin typeface="Arial" charset="0"/>
                <a:ea typeface="MS PGothic" charset="0"/>
                <a:cs typeface="Arial" charset="0"/>
              </a:rPr>
              <a:t>Frequency with Which Elementary Classes Receive Science Instruction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690688"/>
          <a:ext cx="8229600" cy="3343275"/>
        </p:xfrm>
        <a:graphic>
          <a:graphicData uri="http://schemas.openxmlformats.org/drawingml/2006/table">
            <a:tbl>
              <a:tblPr/>
              <a:tblGrid>
                <a:gridCol w="4214813"/>
                <a:gridCol w="401478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 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Percent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Grades K-3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1143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All/Most days per week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20 (1.5)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1143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Three or fewer per week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39 (1.5)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1143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Some weeks, but not every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41 (1.9)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Grades 4-6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1143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45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All/Most days per week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35 (2.6)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1143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Three or fewer per week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33 (2.6)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1143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Some weeks, but not every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32 (2.5)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2563" name="TextBox 8"/>
          <p:cNvSpPr txBox="1">
            <a:spLocks noChangeArrowheads="1"/>
          </p:cNvSpPr>
          <p:nvPr/>
        </p:nvSpPr>
        <p:spPr bwMode="auto">
          <a:xfrm>
            <a:off x="457200" y="5027613"/>
            <a:ext cx="2225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9pPr>
          </a:lstStyle>
          <a:p>
            <a:r>
              <a:rPr lang="en-US" sz="1800">
                <a:latin typeface="Calibri" charset="0"/>
              </a:rPr>
              <a:t>Banilower et al., 2013</a:t>
            </a:r>
          </a:p>
        </p:txBody>
      </p:sp>
    </p:spTree>
    <p:extLst>
      <p:ext uri="{BB962C8B-B14F-4D97-AF65-F5344CB8AC3E}">
        <p14:creationId xmlns:p14="http://schemas.microsoft.com/office/powerpoint/2010/main" val="195951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"/>
          <p:cNvSpPr>
            <a:spLocks noGrp="1"/>
          </p:cNvSpPr>
          <p:nvPr>
            <p:ph type="title"/>
          </p:nvPr>
        </p:nvSpPr>
        <p:spPr>
          <a:xfrm>
            <a:off x="457200" y="3651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Arial" charset="0"/>
                <a:ea typeface="MS PGothic" charset="0"/>
                <a:cs typeface="Arial" charset="0"/>
              </a:rPr>
              <a:t>Frequency </a:t>
            </a:r>
            <a:r>
              <a:rPr lang="en-US" sz="3600" dirty="0" smtClean="0">
                <a:latin typeface="Arial" charset="0"/>
                <a:ea typeface="MS PGothic" charset="0"/>
                <a:cs typeface="Arial" charset="0"/>
              </a:rPr>
              <a:t>of Science Instruction</a:t>
            </a:r>
            <a:br>
              <a:rPr lang="en-US" sz="3600" dirty="0" smtClean="0">
                <a:latin typeface="Arial" charset="0"/>
                <a:ea typeface="MS PGothic" charset="0"/>
                <a:cs typeface="Arial" charset="0"/>
              </a:rPr>
            </a:br>
            <a:r>
              <a:rPr lang="en-US" sz="3600" dirty="0" smtClean="0">
                <a:latin typeface="Arial" charset="0"/>
                <a:ea typeface="MS PGothic" charset="0"/>
                <a:cs typeface="Arial" charset="0"/>
              </a:rPr>
              <a:t>(OCM)</a:t>
            </a:r>
            <a:endParaRPr lang="en-US" sz="3600" dirty="0">
              <a:latin typeface="Arial" charset="0"/>
              <a:ea typeface="MS PGothic" charset="0"/>
              <a:cs typeface="Arial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6431711"/>
              </p:ext>
            </p:extLst>
          </p:nvPr>
        </p:nvGraphicFramePr>
        <p:xfrm>
          <a:off x="457200" y="1690688"/>
          <a:ext cx="8229600" cy="3343275"/>
        </p:xfrm>
        <a:graphic>
          <a:graphicData uri="http://schemas.openxmlformats.org/drawingml/2006/table">
            <a:tbl>
              <a:tblPr/>
              <a:tblGrid>
                <a:gridCol w="4214813"/>
                <a:gridCol w="401478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 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Percent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Grades K-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3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1143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All/Most days per week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MS Mincho" charset="0"/>
                          <a:cs typeface="MS Mincho" charset="0"/>
                        </a:rPr>
                        <a:t>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1143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Three or fewer per week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MS Mincho" charset="0"/>
                          <a:cs typeface="MS Mincho" charset="0"/>
                        </a:rPr>
                        <a:t>10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1143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Some weeks, but not every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MS Mincho" charset="0"/>
                          <a:cs typeface="MS Mincho" charset="0"/>
                        </a:rPr>
                        <a:t>10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Grades 4-6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 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1143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45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All/Most days per week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MS Mincho" charset="0"/>
                          <a:cs typeface="MS Mincho" charset="0"/>
                        </a:rPr>
                        <a:t>7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1143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Three or fewer per week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MS Mincho" charset="0"/>
                          <a:cs typeface="MS Mincho" charset="0"/>
                        </a:rPr>
                        <a:t>11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1143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MS Mincho" charset="0"/>
                          <a:cs typeface="MS Mincho" charset="0"/>
                        </a:rPr>
                        <a:t>Some weeks, but not every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charset="0"/>
                          <a:ea typeface="MS Mincho" charset="0"/>
                          <a:cs typeface="MS Mincho" charset="0"/>
                        </a:rPr>
                        <a:t>4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charset="0"/>
                        <a:ea typeface="MS Mincho" charset="0"/>
                        <a:cs typeface="MS Mincho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2563" name="TextBox 8"/>
          <p:cNvSpPr txBox="1">
            <a:spLocks noChangeArrowheads="1"/>
          </p:cNvSpPr>
          <p:nvPr/>
        </p:nvSpPr>
        <p:spPr bwMode="auto">
          <a:xfrm>
            <a:off x="457200" y="5027613"/>
            <a:ext cx="2225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0"/>
                <a:cs typeface="Arial" charset="0"/>
              </a:defRPr>
            </a:lvl9pPr>
          </a:lstStyle>
          <a:p>
            <a:r>
              <a:rPr lang="en-US" sz="1800">
                <a:latin typeface="Calibri" charset="0"/>
              </a:rPr>
              <a:t>Banilower et al., 2013</a:t>
            </a:r>
          </a:p>
        </p:txBody>
      </p:sp>
    </p:spTree>
    <p:extLst>
      <p:ext uri="{BB962C8B-B14F-4D97-AF65-F5344CB8AC3E}">
        <p14:creationId xmlns:p14="http://schemas.microsoft.com/office/powerpoint/2010/main" val="183503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>
                <a:latin typeface="Arial" charset="0"/>
                <a:ea typeface="MS PGothic" charset="0"/>
                <a:cs typeface="Arial" charset="0"/>
              </a:rPr>
              <a:t>Characteristics of Science Classes</a:t>
            </a:r>
            <a:br>
              <a:rPr lang="en-US" sz="3600">
                <a:latin typeface="Arial" charset="0"/>
                <a:ea typeface="MS PGothic" charset="0"/>
                <a:cs typeface="Arial" charset="0"/>
              </a:rPr>
            </a:br>
            <a:r>
              <a:rPr lang="en-US" sz="3600">
                <a:latin typeface="Arial" charset="0"/>
                <a:ea typeface="MS PGothic" charset="0"/>
                <a:cs typeface="Arial" charset="0"/>
              </a:rPr>
              <a:t>in all or almost all lessons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870515"/>
              </p:ext>
            </p:extLst>
          </p:nvPr>
        </p:nvGraphicFramePr>
        <p:xfrm>
          <a:off x="269875" y="1508125"/>
          <a:ext cx="8416925" cy="4633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9599"/>
                <a:gridCol w="1505157"/>
                <a:gridCol w="1489478"/>
                <a:gridCol w="1332691"/>
              </a:tblGrid>
              <a:tr h="372005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46" marR="91446" marT="45714" marB="45714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Percent of Class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3625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Elementary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Middle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High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</a:tr>
              <a:tr h="58362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Explain</a:t>
                      </a:r>
                      <a:r>
                        <a:rPr lang="en-US" sz="1800" baseline="0" dirty="0" smtClean="0"/>
                        <a:t> science ideas to the whole class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50 (1.8)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54 (2.2)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56 ( 1.6)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</a:tr>
              <a:tr h="58362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Engage the whole</a:t>
                      </a:r>
                      <a:r>
                        <a:rPr lang="en-US" sz="1800" baseline="0" dirty="0" smtClean="0"/>
                        <a:t> class in discussions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57 (1.6)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48 (2.5)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38 (1.5)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</a:tr>
              <a:tr h="65100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Require students to supply evidence in support of their claims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15 (1.4)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17 (1.8)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18 (1.0)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</a:tr>
              <a:tr h="65100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Have students represent and/or analyze data using tables, charts, or graphs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 (0.9)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 (1.3)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 (0.7)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</a:tr>
              <a:tr h="120901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Have students read from a science textbook,</a:t>
                      </a:r>
                      <a:r>
                        <a:rPr lang="en-US" sz="1800" baseline="0" dirty="0" smtClean="0"/>
                        <a:t> module, or other science-related materials in class, either aloud or to themselves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15 (1.3)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 (2.0)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 (0.8)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151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Arial" charset="0"/>
                <a:ea typeface="MS PGothic" charset="0"/>
                <a:cs typeface="Arial" charset="0"/>
              </a:rPr>
              <a:t>Characteristics of Science Classes</a:t>
            </a:r>
            <a:br>
              <a:rPr lang="en-US" sz="3600" dirty="0">
                <a:latin typeface="Arial" charset="0"/>
                <a:ea typeface="MS PGothic" charset="0"/>
                <a:cs typeface="Arial" charset="0"/>
              </a:rPr>
            </a:br>
            <a:r>
              <a:rPr lang="en-US" sz="3600" dirty="0">
                <a:latin typeface="Arial" charset="0"/>
                <a:ea typeface="MS PGothic" charset="0"/>
                <a:cs typeface="Arial" charset="0"/>
              </a:rPr>
              <a:t>in all or almost all </a:t>
            </a:r>
            <a:r>
              <a:rPr lang="en-US" sz="3600" dirty="0" smtClean="0">
                <a:latin typeface="Arial" charset="0"/>
                <a:ea typeface="MS PGothic" charset="0"/>
                <a:cs typeface="Arial" charset="0"/>
              </a:rPr>
              <a:t>lessons (OCM)</a:t>
            </a:r>
            <a:endParaRPr lang="en-US" sz="3600" dirty="0">
              <a:latin typeface="Arial" charset="0"/>
              <a:ea typeface="MS PGothic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492516"/>
              </p:ext>
            </p:extLst>
          </p:nvPr>
        </p:nvGraphicFramePr>
        <p:xfrm>
          <a:off x="457200" y="1709738"/>
          <a:ext cx="8416925" cy="4415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0585"/>
                <a:gridCol w="1299415"/>
                <a:gridCol w="1024700"/>
                <a:gridCol w="1411702"/>
                <a:gridCol w="1150523"/>
              </a:tblGrid>
              <a:tr h="372005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46" marR="91446" marT="45714" marB="45714"/>
                </a:tc>
                <a:tc gridSpan="3"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46" marR="91446" marT="45714" marB="45714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46" marR="91446" marT="45714" marB="45714"/>
                </a:tc>
              </a:tr>
              <a:tr h="583625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All or almost all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Often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Sometimes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Rarely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</a:tr>
              <a:tr h="58362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Explain</a:t>
                      </a:r>
                      <a:r>
                        <a:rPr lang="en-US" sz="1800" baseline="0" dirty="0" smtClean="0"/>
                        <a:t> science ideas to the whole class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14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11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</a:tr>
              <a:tr h="58362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Engage the whole</a:t>
                      </a:r>
                      <a:r>
                        <a:rPr lang="en-US" sz="1800" baseline="0" dirty="0" smtClean="0"/>
                        <a:t> class in discussions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14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</a:tr>
              <a:tr h="65100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Have students represent and/or analyze data using tables, charts, or graphs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21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</a:tr>
              <a:tr h="120901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Have students read from a science textbook,</a:t>
                      </a:r>
                      <a:r>
                        <a:rPr lang="en-US" sz="1800" baseline="0" dirty="0" smtClean="0"/>
                        <a:t> module, or other science-related materials in class, either aloud or to themselves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17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1446" marR="91446" marT="45714" marB="4571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505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MS PGothic" charset="0"/>
                <a:cs typeface="Arial" charset="0"/>
              </a:rPr>
              <a:t>Effect of Various Factors on Science Instruction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90688"/>
          <a:ext cx="8229600" cy="2936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3390"/>
                <a:gridCol w="1363957"/>
                <a:gridCol w="1395312"/>
                <a:gridCol w="1286941"/>
              </a:tblGrid>
              <a:tr h="37092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0" marB="45730"/>
                </a:tc>
                <a:tc gridSpan="3">
                  <a:txBody>
                    <a:bodyPr/>
                    <a:lstStyle/>
                    <a:p>
                      <a:r>
                        <a:rPr lang="en-US" sz="1800" dirty="0" smtClean="0"/>
                        <a:t>Percent of Schools</a:t>
                      </a:r>
                      <a:endParaRPr lang="en-US" sz="1800" dirty="0"/>
                    </a:p>
                  </a:txBody>
                  <a:tcPr marT="45730" marB="4573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92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Inhibits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Neutral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Promotes</a:t>
                      </a:r>
                      <a:endParaRPr lang="en-US" sz="1800" dirty="0"/>
                    </a:p>
                  </a:txBody>
                  <a:tcPr marT="45730" marB="45730"/>
                </a:tc>
              </a:tr>
              <a:tr h="64021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Importance that the school places on science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18 (1.9)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21 (1.6)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60 (2.1)</a:t>
                      </a:r>
                      <a:endParaRPr lang="en-US" sz="1800" dirty="0"/>
                    </a:p>
                  </a:txBody>
                  <a:tcPr marT="45730" marB="45730"/>
                </a:tc>
              </a:tr>
              <a:tr h="64021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Time provided for teachers</a:t>
                      </a:r>
                      <a:r>
                        <a:rPr lang="en-US" sz="1800" baseline="0" dirty="0" smtClean="0"/>
                        <a:t> professional development in science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29 (2.2)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27 (1.9)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44 (2.3)</a:t>
                      </a:r>
                      <a:endParaRPr lang="en-US" sz="1800" dirty="0"/>
                    </a:p>
                  </a:txBody>
                  <a:tcPr marT="45730" marB="45730"/>
                </a:tc>
              </a:tr>
              <a:tr h="91459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Conflict between efforts to improve science instruction and other schools/districts initiatives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32 (2.2)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41 (2.5)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27 (2.5)</a:t>
                      </a:r>
                      <a:endParaRPr lang="en-US" sz="1800" dirty="0"/>
                    </a:p>
                  </a:txBody>
                  <a:tcPr marT="45730" marB="4573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695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MS PGothic" charset="0"/>
                <a:cs typeface="Arial" charset="0"/>
              </a:rPr>
              <a:t>Effect of Various Factors on Science </a:t>
            </a:r>
            <a:r>
              <a:rPr lang="en-US" dirty="0" smtClean="0">
                <a:latin typeface="Arial" charset="0"/>
                <a:ea typeface="MS PGothic" charset="0"/>
                <a:cs typeface="Arial" charset="0"/>
              </a:rPr>
              <a:t>Instruction (OCM)</a:t>
            </a:r>
            <a:endParaRPr lang="en-US" dirty="0">
              <a:latin typeface="Arial" charset="0"/>
              <a:ea typeface="MS PGothic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9490939"/>
              </p:ext>
            </p:extLst>
          </p:nvPr>
        </p:nvGraphicFramePr>
        <p:xfrm>
          <a:off x="457200" y="1690688"/>
          <a:ext cx="8229600" cy="3211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3390"/>
                <a:gridCol w="1363957"/>
                <a:gridCol w="1395312"/>
                <a:gridCol w="1286941"/>
              </a:tblGrid>
              <a:tr h="37092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0" marB="45730"/>
                </a:tc>
                <a:tc gridSpan="3"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0" marB="4573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92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Inhibits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Neutral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Promotes</a:t>
                      </a:r>
                      <a:endParaRPr lang="en-US" sz="1800" dirty="0"/>
                    </a:p>
                  </a:txBody>
                  <a:tcPr marT="45730" marB="45730"/>
                </a:tc>
              </a:tr>
              <a:tr h="64021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Importance that the school places on science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18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 marT="45730" marB="45730"/>
                </a:tc>
              </a:tr>
              <a:tr h="64021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Time provided for teachers</a:t>
                      </a:r>
                      <a:r>
                        <a:rPr lang="en-US" sz="1800" baseline="0" dirty="0" smtClean="0"/>
                        <a:t> professional development in science effect on instruction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T="45730" marB="45730"/>
                </a:tc>
              </a:tr>
              <a:tr h="91459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Conflict between efforts to improve science instruction and other schools/districts initiatives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15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17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 marT="45730" marB="4573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695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we need to go?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Thinking about the entire Framework with a focus on chapter 10:</a:t>
            </a:r>
          </a:p>
          <a:p>
            <a:r>
              <a:rPr lang="en-US" dirty="0" smtClean="0"/>
              <a:t>Identify the top four things that are most important for the region to work on next year. For each one: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Provide rationale (try to link Framework and current reality)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Identify how Science Leadership can support each one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How can the Science Center support each one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Hurdles we need to overcome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56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Suggest focusing on:</a:t>
            </a:r>
          </a:p>
          <a:p>
            <a:pPr lvl="1"/>
            <a:r>
              <a:rPr lang="en-US" dirty="0" smtClean="0"/>
              <a:t> Science Teacher Learning: Enhancing Opportunities, Creating Supportive Contexts</a:t>
            </a:r>
          </a:p>
          <a:p>
            <a:pPr lvl="1"/>
            <a:r>
              <a:rPr lang="en-US" dirty="0" smtClean="0"/>
              <a:t>Guide to Implementing The Next Generation </a:t>
            </a:r>
            <a:r>
              <a:rPr lang="en-US" smtClean="0"/>
              <a:t>Science Standards</a:t>
            </a:r>
            <a:endParaRPr lang="en-US" dirty="0" smtClean="0"/>
          </a:p>
          <a:p>
            <a:r>
              <a:rPr lang="en-US" dirty="0" smtClean="0"/>
              <a:t>3 Meetings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89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for morning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914" y="1508353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Help yourself to food and </a:t>
            </a:r>
            <a:r>
              <a:rPr lang="en-US" dirty="0" smtClean="0"/>
              <a:t>coffee</a:t>
            </a:r>
          </a:p>
          <a:p>
            <a:r>
              <a:rPr lang="en-US" dirty="0" smtClean="0">
                <a:hlinkClick r:id="rId2"/>
              </a:rPr>
              <a:t>100Kin10 Grant</a:t>
            </a:r>
            <a:endParaRPr lang="en-US" dirty="0" smtClean="0"/>
          </a:p>
          <a:p>
            <a:r>
              <a:rPr lang="en-US" dirty="0" smtClean="0"/>
              <a:t>NYSSLS Update</a:t>
            </a:r>
          </a:p>
          <a:p>
            <a:r>
              <a:rPr lang="en-US" dirty="0" smtClean="0"/>
              <a:t>Nov. 8</a:t>
            </a:r>
            <a:r>
              <a:rPr lang="en-US" baseline="30000" dirty="0" smtClean="0"/>
              <a:t>th</a:t>
            </a:r>
            <a:r>
              <a:rPr lang="en-US" dirty="0" smtClean="0"/>
              <a:t> Science Conference</a:t>
            </a:r>
          </a:p>
          <a:p>
            <a:r>
              <a:rPr lang="en-US" dirty="0" smtClean="0"/>
              <a:t>Finishing the Framework</a:t>
            </a:r>
          </a:p>
          <a:p>
            <a:r>
              <a:rPr lang="en-US" dirty="0" smtClean="0"/>
              <a:t>Where are we and where do we want to go?</a:t>
            </a:r>
          </a:p>
          <a:p>
            <a:r>
              <a:rPr lang="en-US" dirty="0" smtClean="0"/>
              <a:t>Science Center Plans for the future</a:t>
            </a:r>
          </a:p>
        </p:txBody>
      </p:sp>
    </p:spTree>
    <p:extLst>
      <p:ext uri="{BB962C8B-B14F-4D97-AF65-F5344CB8AC3E}">
        <p14:creationId xmlns:p14="http://schemas.microsoft.com/office/powerpoint/2010/main" val="10674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we 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our work this year in Science Leadership complete this statement: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I use to think _______, but now I think ___ because 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9666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</a:p>
          <a:p>
            <a:endParaRPr lang="en-US" dirty="0"/>
          </a:p>
          <a:p>
            <a:r>
              <a:rPr lang="en-US" dirty="0" smtClean="0"/>
              <a:t>On your way out identify more of and less of for next year. </a:t>
            </a:r>
          </a:p>
          <a:p>
            <a:r>
              <a:rPr lang="en-US" dirty="0" smtClean="0"/>
              <a:t>Identify your intended participation in Science Leadership next year (one response per district by main contact person).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125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Introduce yourself and share a success in science from this year.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60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914"/>
            <a:ext cx="8229600" cy="1320799"/>
          </a:xfrm>
        </p:spPr>
        <p:txBody>
          <a:bodyPr/>
          <a:lstStyle/>
          <a:p>
            <a:r>
              <a:rPr lang="en-US" dirty="0" smtClean="0"/>
              <a:t>100Kin10 Grant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Dr. Carol O’Donnell </a:t>
            </a:r>
          </a:p>
          <a:p>
            <a:r>
              <a:rPr lang="en-US" dirty="0" smtClean="0"/>
              <a:t>Focus on K-2 Teachers – Goal is to recruit 50 in the first year</a:t>
            </a:r>
          </a:p>
          <a:p>
            <a:r>
              <a:rPr lang="en-US" dirty="0" smtClean="0"/>
              <a:t>PD end of Nov. or Dec. 2016</a:t>
            </a:r>
          </a:p>
          <a:p>
            <a:r>
              <a:rPr lang="en-US" dirty="0" smtClean="0"/>
              <a:t>Implement units Jan. – Feb. 2016</a:t>
            </a:r>
          </a:p>
          <a:p>
            <a:r>
              <a:rPr lang="en-US" dirty="0" smtClean="0"/>
              <a:t>Intermediate PD in 2017 (focus on lesson study)</a:t>
            </a:r>
          </a:p>
          <a:p>
            <a:r>
              <a:rPr lang="en-US" dirty="0" smtClean="0"/>
              <a:t>Build regional capacity to expand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27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NYSSLS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08353"/>
            <a:ext cx="8360229" cy="4708525"/>
          </a:xfrm>
        </p:spPr>
        <p:txBody>
          <a:bodyPr>
            <a:normAutofit/>
          </a:bodyPr>
          <a:lstStyle/>
          <a:p>
            <a:r>
              <a:rPr lang="en-US" dirty="0" smtClean="0"/>
              <a:t>Survey indicated strong support for draft NYSSLS</a:t>
            </a:r>
          </a:p>
          <a:p>
            <a:r>
              <a:rPr lang="en-US" dirty="0" smtClean="0"/>
              <a:t>State Science Steering Committee provided feedback to SED based on survey</a:t>
            </a:r>
          </a:p>
          <a:p>
            <a:r>
              <a:rPr lang="en-US" dirty="0" smtClean="0"/>
              <a:t>SED trying to get standards to BOR by the end of June</a:t>
            </a:r>
          </a:p>
        </p:txBody>
      </p:sp>
    </p:spTree>
    <p:extLst>
      <p:ext uri="{BB962C8B-B14F-4D97-AF65-F5344CB8AC3E}">
        <p14:creationId xmlns:p14="http://schemas.microsoft.com/office/powerpoint/2010/main" val="399358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Regional Science Conference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2075"/>
            <a:ext cx="8229600" cy="4854803"/>
          </a:xfrm>
        </p:spPr>
        <p:txBody>
          <a:bodyPr>
            <a:noAutofit/>
          </a:bodyPr>
          <a:lstStyle/>
          <a:p>
            <a:r>
              <a:rPr lang="en-US" sz="2000" dirty="0" smtClean="0"/>
              <a:t>Nov. 8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8:00 </a:t>
            </a:r>
            <a:r>
              <a:rPr lang="en-US" sz="2000" smtClean="0"/>
              <a:t>– </a:t>
            </a:r>
            <a:r>
              <a:rPr lang="en-US" sz="2000" smtClean="0"/>
              <a:t>3:15</a:t>
            </a:r>
            <a:endParaRPr lang="en-US" sz="2000" dirty="0" smtClean="0"/>
          </a:p>
          <a:p>
            <a:r>
              <a:rPr lang="en-US" sz="2000" dirty="0" smtClean="0"/>
              <a:t>4 Live Research Lessons</a:t>
            </a:r>
          </a:p>
          <a:p>
            <a:r>
              <a:rPr lang="en-US" sz="2000" dirty="0" smtClean="0"/>
              <a:t>Three Keynotes by national experts</a:t>
            </a:r>
          </a:p>
          <a:p>
            <a:pPr lvl="1"/>
            <a:r>
              <a:rPr lang="en-US" sz="2000" dirty="0" smtClean="0"/>
              <a:t>Dr. Carol O’Donnell (Smithsonian Science Education Center)</a:t>
            </a:r>
          </a:p>
          <a:p>
            <a:pPr lvl="1"/>
            <a:r>
              <a:rPr lang="en-US" sz="2000" dirty="0" smtClean="0"/>
              <a:t>Dr. Carla </a:t>
            </a:r>
            <a:r>
              <a:rPr lang="en-US" sz="2000" dirty="0" err="1" smtClean="0"/>
              <a:t>Zembal</a:t>
            </a:r>
            <a:r>
              <a:rPr lang="en-US" sz="2000" dirty="0" smtClean="0"/>
              <a:t>-Saul (Penn State University)</a:t>
            </a:r>
          </a:p>
          <a:p>
            <a:pPr lvl="1"/>
            <a:r>
              <a:rPr lang="en-US" sz="2000" dirty="0" smtClean="0"/>
              <a:t>Tricia Shelton (Science teacher, NGSS implementation team, featured on NGSS videos) </a:t>
            </a:r>
          </a:p>
          <a:p>
            <a:r>
              <a:rPr lang="en-US" sz="2000" dirty="0" smtClean="0"/>
              <a:t>Supported by various teacher centers:</a:t>
            </a:r>
          </a:p>
          <a:p>
            <a:pPr lvl="1"/>
            <a:r>
              <a:rPr lang="en-US" sz="2000" dirty="0" smtClean="0"/>
              <a:t>CNY Oswego County</a:t>
            </a:r>
          </a:p>
          <a:p>
            <a:pPr lvl="1"/>
            <a:r>
              <a:rPr lang="en-US" sz="2000" dirty="0" smtClean="0"/>
              <a:t>West Genesee/SU</a:t>
            </a:r>
          </a:p>
          <a:p>
            <a:pPr lvl="1"/>
            <a:r>
              <a:rPr lang="en-US" sz="2000" dirty="0" smtClean="0"/>
              <a:t>JD/SU</a:t>
            </a:r>
          </a:p>
          <a:p>
            <a:pPr lvl="1"/>
            <a:r>
              <a:rPr lang="en-US" sz="2000" dirty="0" smtClean="0"/>
              <a:t>SCSD</a:t>
            </a:r>
          </a:p>
        </p:txBody>
      </p:sp>
    </p:spTree>
    <p:extLst>
      <p:ext uri="{BB962C8B-B14F-4D97-AF65-F5344CB8AC3E}">
        <p14:creationId xmlns:p14="http://schemas.microsoft.com/office/powerpoint/2010/main" val="164087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Recruitment of Teaching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7301"/>
            <a:ext cx="8229600" cy="495957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Looking for 4 teams of 3-5 teachers and/or administrator who will:</a:t>
            </a:r>
          </a:p>
          <a:p>
            <a:pPr lvl="0"/>
            <a:r>
              <a:rPr lang="en-US" dirty="0" smtClean="0"/>
              <a:t>engage </a:t>
            </a:r>
            <a:r>
              <a:rPr lang="en-US" dirty="0"/>
              <a:t>in lesson study to prepare and teach an open research lesson at the </a:t>
            </a:r>
            <a:r>
              <a:rPr lang="en-US" dirty="0" smtClean="0"/>
              <a:t>conference; </a:t>
            </a:r>
          </a:p>
          <a:p>
            <a:pPr lvl="0"/>
            <a:r>
              <a:rPr lang="en-US" dirty="0" smtClean="0"/>
              <a:t>prepare </a:t>
            </a:r>
            <a:r>
              <a:rPr lang="en-US" dirty="0"/>
              <a:t>a lesson introduction, a research proposal, discuss the live lesson with observers, and have one member participate in a panel </a:t>
            </a:r>
            <a:r>
              <a:rPr lang="en-US" dirty="0" smtClean="0"/>
              <a:t>discussion</a:t>
            </a:r>
            <a:r>
              <a:rPr lang="en-US" dirty="0"/>
              <a:t>;</a:t>
            </a:r>
          </a:p>
          <a:p>
            <a:pPr lvl="0"/>
            <a:r>
              <a:rPr lang="en-US" dirty="0" smtClean="0"/>
              <a:t>work </a:t>
            </a:r>
            <a:r>
              <a:rPr lang="en-US" dirty="0"/>
              <a:t>with conference coordinators to recruit students from your school to participate in the live research </a:t>
            </a:r>
            <a:r>
              <a:rPr lang="en-US" dirty="0" smtClean="0"/>
              <a:t>lessons (two groups);</a:t>
            </a:r>
            <a:endParaRPr lang="en-US" dirty="0"/>
          </a:p>
          <a:p>
            <a:pPr lvl="0"/>
            <a:r>
              <a:rPr lang="en-US" dirty="0" smtClean="0"/>
              <a:t>attend </a:t>
            </a:r>
            <a:r>
              <a:rPr lang="en-US" dirty="0"/>
              <a:t>a 2-day summer workshop on either July 18 &amp; 19 or August 15 &amp; </a:t>
            </a:r>
            <a:r>
              <a:rPr lang="en-US" dirty="0" smtClean="0"/>
              <a:t>16;</a:t>
            </a:r>
            <a:endParaRPr lang="en-US" dirty="0"/>
          </a:p>
          <a:p>
            <a:pPr lvl="0"/>
            <a:r>
              <a:rPr lang="en-US" dirty="0" smtClean="0"/>
              <a:t>meet </a:t>
            </a:r>
            <a:r>
              <a:rPr lang="en-US" dirty="0"/>
              <a:t>with a lesson study coach 5 times between September 5 and November 4 (exact schedule to be determined collaboratively with team and coach</a:t>
            </a:r>
            <a:r>
              <a:rPr lang="en-US" dirty="0" smtClean="0"/>
              <a:t>); and</a:t>
            </a:r>
            <a:endParaRPr lang="en-US" dirty="0"/>
          </a:p>
          <a:p>
            <a:pPr lvl="0"/>
            <a:r>
              <a:rPr lang="en-US" dirty="0" smtClean="0"/>
              <a:t>attend </a:t>
            </a:r>
            <a:r>
              <a:rPr lang="en-US" dirty="0"/>
              <a:t>the November 8 conference all day.</a:t>
            </a:r>
          </a:p>
        </p:txBody>
      </p:sp>
    </p:spTree>
    <p:extLst>
      <p:ext uri="{BB962C8B-B14F-4D97-AF65-F5344CB8AC3E}">
        <p14:creationId xmlns:p14="http://schemas.microsoft.com/office/powerpoint/2010/main" val="276168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Sharing out DCIs and Crosscutting Concepts Chapters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Split up into even groups so each group has at least one member who read each DCI chapter.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Spend about 5 minutes discussing each chapter 4-7.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Chart at least 3 important points from each chapter and any identified common themes.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164667" y="2158999"/>
            <a:ext cx="3064933" cy="375073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5" idx="0"/>
            <a:endCxn id="5" idx="2"/>
          </p:cNvCxnSpPr>
          <p:nvPr/>
        </p:nvCxnSpPr>
        <p:spPr>
          <a:xfrm>
            <a:off x="6697134" y="2158999"/>
            <a:ext cx="0" cy="37507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3"/>
          </p:cNvCxnSpPr>
          <p:nvPr/>
        </p:nvCxnSpPr>
        <p:spPr>
          <a:xfrm flipH="1" flipV="1">
            <a:off x="5164667" y="4004733"/>
            <a:ext cx="3064933" cy="296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998634" y="3242733"/>
            <a:ext cx="1397000" cy="15240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4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Chapters 9 &amp; 10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are we?</a:t>
            </a:r>
          </a:p>
          <a:p>
            <a:r>
              <a:rPr lang="en-US" dirty="0" smtClean="0"/>
              <a:t>Where do we go from here?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92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_PP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SC_PPtemplate</Template>
  <TotalTime>2549</TotalTime>
  <Words>1199</Words>
  <Application>Microsoft Macintosh PowerPoint</Application>
  <PresentationFormat>On-screen Show (4:3)</PresentationFormat>
  <Paragraphs>239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Cambria</vt:lpstr>
      <vt:lpstr>MS Mincho</vt:lpstr>
      <vt:lpstr>MS PGothic</vt:lpstr>
      <vt:lpstr>Times New Roman</vt:lpstr>
      <vt:lpstr>SC_PPtemplate</vt:lpstr>
      <vt:lpstr>Science Leadership</vt:lpstr>
      <vt:lpstr>Plan for morning</vt:lpstr>
      <vt:lpstr>Introductions</vt:lpstr>
      <vt:lpstr>100Kin10 Grant</vt:lpstr>
      <vt:lpstr>NYSSLS</vt:lpstr>
      <vt:lpstr>Regional Science Conference</vt:lpstr>
      <vt:lpstr>Recruitment of Teaching Teams</vt:lpstr>
      <vt:lpstr>Framework</vt:lpstr>
      <vt:lpstr>Applying Chapters 9 &amp; 10</vt:lpstr>
      <vt:lpstr>Focus on Science Standards</vt:lpstr>
      <vt:lpstr>Focus on Science Standards OCM (Sample Size = 32) </vt:lpstr>
      <vt:lpstr>Frequency with Which Elementary Classes Receive Science Instruction</vt:lpstr>
      <vt:lpstr>Frequency of Science Instruction (OCM)</vt:lpstr>
      <vt:lpstr>Characteristics of Science Classes in all or almost all lessons</vt:lpstr>
      <vt:lpstr>Characteristics of Science Classes in all or almost all lessons (OCM)</vt:lpstr>
      <vt:lpstr>Effect of Various Factors on Science Instruction</vt:lpstr>
      <vt:lpstr>Effect of Various Factors on Science Instruction (OCM)</vt:lpstr>
      <vt:lpstr>Where do we need to go?</vt:lpstr>
      <vt:lpstr>Next Year</vt:lpstr>
      <vt:lpstr>Before we go</vt:lpstr>
      <vt:lpstr>Closing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Leadership</dc:title>
  <dc:creator>ocm boces</dc:creator>
  <cp:lastModifiedBy>Jessica Whisher-Hehl</cp:lastModifiedBy>
  <cp:revision>42</cp:revision>
  <cp:lastPrinted>2016-05-16T16:30:02Z</cp:lastPrinted>
  <dcterms:created xsi:type="dcterms:W3CDTF">2016-01-04T18:33:09Z</dcterms:created>
  <dcterms:modified xsi:type="dcterms:W3CDTF">2016-05-17T15:24:42Z</dcterms:modified>
</cp:coreProperties>
</file>