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7" r:id="rId2"/>
    <p:sldMasterId id="2147483720" r:id="rId3"/>
  </p:sldMasterIdLst>
  <p:notesMasterIdLst>
    <p:notesMasterId r:id="rId35"/>
  </p:notesMasterIdLst>
  <p:handoutMasterIdLst>
    <p:handoutMasterId r:id="rId36"/>
  </p:handoutMasterIdLst>
  <p:sldIdLst>
    <p:sldId id="358" r:id="rId4"/>
    <p:sldId id="365" r:id="rId5"/>
    <p:sldId id="272" r:id="rId6"/>
    <p:sldId id="271" r:id="rId7"/>
    <p:sldId id="330" r:id="rId8"/>
    <p:sldId id="331" r:id="rId9"/>
    <p:sldId id="366" r:id="rId10"/>
    <p:sldId id="367" r:id="rId11"/>
    <p:sldId id="332" r:id="rId12"/>
    <p:sldId id="368" r:id="rId13"/>
    <p:sldId id="334" r:id="rId14"/>
    <p:sldId id="369" r:id="rId15"/>
    <p:sldId id="335" r:id="rId16"/>
    <p:sldId id="336" r:id="rId17"/>
    <p:sldId id="370" r:id="rId18"/>
    <p:sldId id="337" r:id="rId19"/>
    <p:sldId id="346" r:id="rId20"/>
    <p:sldId id="304" r:id="rId21"/>
    <p:sldId id="322" r:id="rId22"/>
    <p:sldId id="371" r:id="rId23"/>
    <p:sldId id="287" r:id="rId24"/>
    <p:sldId id="372" r:id="rId25"/>
    <p:sldId id="373" r:id="rId26"/>
    <p:sldId id="339" r:id="rId27"/>
    <p:sldId id="340" r:id="rId28"/>
    <p:sldId id="341" r:id="rId29"/>
    <p:sldId id="342" r:id="rId30"/>
    <p:sldId id="374" r:id="rId31"/>
    <p:sldId id="343" r:id="rId32"/>
    <p:sldId id="375" r:id="rId33"/>
    <p:sldId id="377" r:id="rId34"/>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294" autoAdjust="0"/>
    <p:restoredTop sz="93428" autoAdjust="0"/>
  </p:normalViewPr>
  <p:slideViewPr>
    <p:cSldViewPr>
      <p:cViewPr>
        <p:scale>
          <a:sx n="70" d="100"/>
          <a:sy n="70" d="100"/>
        </p:scale>
        <p:origin x="-1110" y="-6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C4ED9-921D-46F3-9BFF-8935DEC32237}"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C56F3F36-C48C-4230-9938-F6614EEDDD96}">
      <dgm:prSet phldrT="[Text]"/>
      <dgm:spPr/>
      <dgm:t>
        <a:bodyPr/>
        <a:lstStyle/>
        <a:p>
          <a:r>
            <a:rPr lang="en-US" dirty="0" smtClean="0"/>
            <a:t>Disciplinary Literacy</a:t>
          </a:r>
          <a:endParaRPr lang="en-US" dirty="0"/>
        </a:p>
      </dgm:t>
    </dgm:pt>
    <dgm:pt modelId="{0FBFC5BF-5C95-4FA7-8874-39A6FF21FF38}" type="parTrans" cxnId="{FCE7EB78-8D2C-4380-BFAC-E95DA0539D1F}">
      <dgm:prSet/>
      <dgm:spPr/>
      <dgm:t>
        <a:bodyPr/>
        <a:lstStyle/>
        <a:p>
          <a:endParaRPr lang="en-US"/>
        </a:p>
      </dgm:t>
    </dgm:pt>
    <dgm:pt modelId="{5667CA55-D98B-48EC-AF35-A6EEC837431F}" type="sibTrans" cxnId="{FCE7EB78-8D2C-4380-BFAC-E95DA0539D1F}">
      <dgm:prSet/>
      <dgm:spPr/>
      <dgm:t>
        <a:bodyPr/>
        <a:lstStyle/>
        <a:p>
          <a:endParaRPr lang="en-US"/>
        </a:p>
      </dgm:t>
    </dgm:pt>
    <dgm:pt modelId="{D18CC074-81DC-4E63-BF5C-E9A468E06EE0}">
      <dgm:prSet phldrT="[Text]"/>
      <dgm:spPr/>
      <dgm:t>
        <a:bodyPr/>
        <a:lstStyle/>
        <a:p>
          <a:r>
            <a:rPr lang="en-US" dirty="0" smtClean="0"/>
            <a:t>Standards for Literacy in Science</a:t>
          </a:r>
          <a:endParaRPr lang="en-US" dirty="0"/>
        </a:p>
      </dgm:t>
    </dgm:pt>
    <dgm:pt modelId="{50E36369-6020-4652-9C50-C7D0CAFAE16E}" type="parTrans" cxnId="{DBFDB75B-75D2-4E5D-A739-4A10320C0837}">
      <dgm:prSet/>
      <dgm:spPr/>
      <dgm:t>
        <a:bodyPr/>
        <a:lstStyle/>
        <a:p>
          <a:endParaRPr lang="en-US"/>
        </a:p>
      </dgm:t>
    </dgm:pt>
    <dgm:pt modelId="{AA018DB7-5D7C-4C5F-9308-41332BB59B7C}" type="sibTrans" cxnId="{DBFDB75B-75D2-4E5D-A739-4A10320C0837}">
      <dgm:prSet/>
      <dgm:spPr/>
      <dgm:t>
        <a:bodyPr/>
        <a:lstStyle/>
        <a:p>
          <a:endParaRPr lang="en-US"/>
        </a:p>
      </dgm:t>
    </dgm:pt>
    <dgm:pt modelId="{67451A35-C973-4024-B8B7-DBD293DB3D6E}">
      <dgm:prSet phldrT="[Text]"/>
      <dgm:spPr/>
      <dgm:t>
        <a:bodyPr/>
        <a:lstStyle/>
        <a:p>
          <a:r>
            <a:rPr lang="en-US" dirty="0" smtClean="0"/>
            <a:t>Sources of Informational Text</a:t>
          </a:r>
          <a:endParaRPr lang="en-US" dirty="0"/>
        </a:p>
      </dgm:t>
    </dgm:pt>
    <dgm:pt modelId="{1388928D-B676-4FC9-BFA2-E0A0DF334EA9}" type="parTrans" cxnId="{8EF0C479-CEA7-4367-91BA-8E1F6AE34360}">
      <dgm:prSet/>
      <dgm:spPr/>
      <dgm:t>
        <a:bodyPr/>
        <a:lstStyle/>
        <a:p>
          <a:endParaRPr lang="en-US"/>
        </a:p>
      </dgm:t>
    </dgm:pt>
    <dgm:pt modelId="{2BBEAE87-29D2-4C3A-8EA6-7EC7BBF3BB05}" type="sibTrans" cxnId="{8EF0C479-CEA7-4367-91BA-8E1F6AE34360}">
      <dgm:prSet/>
      <dgm:spPr/>
      <dgm:t>
        <a:bodyPr/>
        <a:lstStyle/>
        <a:p>
          <a:endParaRPr lang="en-US"/>
        </a:p>
      </dgm:t>
    </dgm:pt>
    <dgm:pt modelId="{B8AF4E7B-15AE-491B-B345-6B07C0A3A87D}" type="pres">
      <dgm:prSet presAssocID="{A8DC4ED9-921D-46F3-9BFF-8935DEC32237}" presName="CompostProcess" presStyleCnt="0">
        <dgm:presLayoutVars>
          <dgm:dir/>
          <dgm:resizeHandles val="exact"/>
        </dgm:presLayoutVars>
      </dgm:prSet>
      <dgm:spPr/>
      <dgm:t>
        <a:bodyPr/>
        <a:lstStyle/>
        <a:p>
          <a:endParaRPr lang="en-US"/>
        </a:p>
      </dgm:t>
    </dgm:pt>
    <dgm:pt modelId="{DA2E7402-B272-4915-B9DA-B09162D48D7C}" type="pres">
      <dgm:prSet presAssocID="{A8DC4ED9-921D-46F3-9BFF-8935DEC32237}" presName="arrow" presStyleLbl="bgShp" presStyleIdx="0" presStyleCnt="1"/>
      <dgm:spPr/>
    </dgm:pt>
    <dgm:pt modelId="{7F6F4215-7B67-4197-BD83-86F925A6370D}" type="pres">
      <dgm:prSet presAssocID="{A8DC4ED9-921D-46F3-9BFF-8935DEC32237}" presName="linearProcess" presStyleCnt="0"/>
      <dgm:spPr/>
    </dgm:pt>
    <dgm:pt modelId="{F753D8F3-6A8F-4251-893F-65F151348CF4}" type="pres">
      <dgm:prSet presAssocID="{C56F3F36-C48C-4230-9938-F6614EEDDD96}" presName="textNode" presStyleLbl="node1" presStyleIdx="0" presStyleCnt="3">
        <dgm:presLayoutVars>
          <dgm:bulletEnabled val="1"/>
        </dgm:presLayoutVars>
      </dgm:prSet>
      <dgm:spPr/>
      <dgm:t>
        <a:bodyPr/>
        <a:lstStyle/>
        <a:p>
          <a:endParaRPr lang="en-US"/>
        </a:p>
      </dgm:t>
    </dgm:pt>
    <dgm:pt modelId="{A5DD097A-5CF0-49A7-917D-2AAB98C558EE}" type="pres">
      <dgm:prSet presAssocID="{5667CA55-D98B-48EC-AF35-A6EEC837431F}" presName="sibTrans" presStyleCnt="0"/>
      <dgm:spPr/>
    </dgm:pt>
    <dgm:pt modelId="{8D5647EF-0005-4132-9626-F9AFACE2CCDA}" type="pres">
      <dgm:prSet presAssocID="{D18CC074-81DC-4E63-BF5C-E9A468E06EE0}" presName="textNode" presStyleLbl="node1" presStyleIdx="1" presStyleCnt="3">
        <dgm:presLayoutVars>
          <dgm:bulletEnabled val="1"/>
        </dgm:presLayoutVars>
      </dgm:prSet>
      <dgm:spPr/>
      <dgm:t>
        <a:bodyPr/>
        <a:lstStyle/>
        <a:p>
          <a:endParaRPr lang="en-US"/>
        </a:p>
      </dgm:t>
    </dgm:pt>
    <dgm:pt modelId="{C8FB97E3-6F00-452B-A99A-8644319EB175}" type="pres">
      <dgm:prSet presAssocID="{AA018DB7-5D7C-4C5F-9308-41332BB59B7C}" presName="sibTrans" presStyleCnt="0"/>
      <dgm:spPr/>
    </dgm:pt>
    <dgm:pt modelId="{39EB7042-4A9B-473F-9249-06DE01806116}" type="pres">
      <dgm:prSet presAssocID="{67451A35-C973-4024-B8B7-DBD293DB3D6E}" presName="textNode" presStyleLbl="node1" presStyleIdx="2" presStyleCnt="3">
        <dgm:presLayoutVars>
          <dgm:bulletEnabled val="1"/>
        </dgm:presLayoutVars>
      </dgm:prSet>
      <dgm:spPr/>
      <dgm:t>
        <a:bodyPr/>
        <a:lstStyle/>
        <a:p>
          <a:endParaRPr lang="en-US"/>
        </a:p>
      </dgm:t>
    </dgm:pt>
  </dgm:ptLst>
  <dgm:cxnLst>
    <dgm:cxn modelId="{C9BC1005-F91B-467B-A25D-CBEF4A52C4D6}" type="presOf" srcId="{C56F3F36-C48C-4230-9938-F6614EEDDD96}" destId="{F753D8F3-6A8F-4251-893F-65F151348CF4}" srcOrd="0" destOrd="0" presId="urn:microsoft.com/office/officeart/2005/8/layout/hProcess9"/>
    <dgm:cxn modelId="{90B56D12-1796-49DB-B710-4CCA3E06742A}" type="presOf" srcId="{A8DC4ED9-921D-46F3-9BFF-8935DEC32237}" destId="{B8AF4E7B-15AE-491B-B345-6B07C0A3A87D}" srcOrd="0" destOrd="0" presId="urn:microsoft.com/office/officeart/2005/8/layout/hProcess9"/>
    <dgm:cxn modelId="{8EF0C479-CEA7-4367-91BA-8E1F6AE34360}" srcId="{A8DC4ED9-921D-46F3-9BFF-8935DEC32237}" destId="{67451A35-C973-4024-B8B7-DBD293DB3D6E}" srcOrd="2" destOrd="0" parTransId="{1388928D-B676-4FC9-BFA2-E0A0DF334EA9}" sibTransId="{2BBEAE87-29D2-4C3A-8EA6-7EC7BBF3BB05}"/>
    <dgm:cxn modelId="{49BA7DEB-59C3-48CC-8480-D90E63DD31DD}" type="presOf" srcId="{67451A35-C973-4024-B8B7-DBD293DB3D6E}" destId="{39EB7042-4A9B-473F-9249-06DE01806116}" srcOrd="0" destOrd="0" presId="urn:microsoft.com/office/officeart/2005/8/layout/hProcess9"/>
    <dgm:cxn modelId="{FCE7EB78-8D2C-4380-BFAC-E95DA0539D1F}" srcId="{A8DC4ED9-921D-46F3-9BFF-8935DEC32237}" destId="{C56F3F36-C48C-4230-9938-F6614EEDDD96}" srcOrd="0" destOrd="0" parTransId="{0FBFC5BF-5C95-4FA7-8874-39A6FF21FF38}" sibTransId="{5667CA55-D98B-48EC-AF35-A6EEC837431F}"/>
    <dgm:cxn modelId="{689CF6A7-692C-4A1E-B60A-F2B0F6D53D3D}" type="presOf" srcId="{D18CC074-81DC-4E63-BF5C-E9A468E06EE0}" destId="{8D5647EF-0005-4132-9626-F9AFACE2CCDA}" srcOrd="0" destOrd="0" presId="urn:microsoft.com/office/officeart/2005/8/layout/hProcess9"/>
    <dgm:cxn modelId="{DBFDB75B-75D2-4E5D-A739-4A10320C0837}" srcId="{A8DC4ED9-921D-46F3-9BFF-8935DEC32237}" destId="{D18CC074-81DC-4E63-BF5C-E9A468E06EE0}" srcOrd="1" destOrd="0" parTransId="{50E36369-6020-4652-9C50-C7D0CAFAE16E}" sibTransId="{AA018DB7-5D7C-4C5F-9308-41332BB59B7C}"/>
    <dgm:cxn modelId="{8D007CB0-6D29-492C-A4A5-0FF8DD1AC17F}" type="presParOf" srcId="{B8AF4E7B-15AE-491B-B345-6B07C0A3A87D}" destId="{DA2E7402-B272-4915-B9DA-B09162D48D7C}" srcOrd="0" destOrd="0" presId="urn:microsoft.com/office/officeart/2005/8/layout/hProcess9"/>
    <dgm:cxn modelId="{B058BDC0-1097-495D-98B6-66B8560858C4}" type="presParOf" srcId="{B8AF4E7B-15AE-491B-B345-6B07C0A3A87D}" destId="{7F6F4215-7B67-4197-BD83-86F925A6370D}" srcOrd="1" destOrd="0" presId="urn:microsoft.com/office/officeart/2005/8/layout/hProcess9"/>
    <dgm:cxn modelId="{B6677B00-F173-4384-93F3-91ABF189F707}" type="presParOf" srcId="{7F6F4215-7B67-4197-BD83-86F925A6370D}" destId="{F753D8F3-6A8F-4251-893F-65F151348CF4}" srcOrd="0" destOrd="0" presId="urn:microsoft.com/office/officeart/2005/8/layout/hProcess9"/>
    <dgm:cxn modelId="{EFF85B23-B17C-44F5-9D43-CC9A5946CA9B}" type="presParOf" srcId="{7F6F4215-7B67-4197-BD83-86F925A6370D}" destId="{A5DD097A-5CF0-49A7-917D-2AAB98C558EE}" srcOrd="1" destOrd="0" presId="urn:microsoft.com/office/officeart/2005/8/layout/hProcess9"/>
    <dgm:cxn modelId="{5083C676-0080-46FB-B944-17AD3599820F}" type="presParOf" srcId="{7F6F4215-7B67-4197-BD83-86F925A6370D}" destId="{8D5647EF-0005-4132-9626-F9AFACE2CCDA}" srcOrd="2" destOrd="0" presId="urn:microsoft.com/office/officeart/2005/8/layout/hProcess9"/>
    <dgm:cxn modelId="{D5F105BB-39B0-4679-B02B-25D9AB0E20B4}" type="presParOf" srcId="{7F6F4215-7B67-4197-BD83-86F925A6370D}" destId="{C8FB97E3-6F00-452B-A99A-8644319EB175}" srcOrd="3" destOrd="0" presId="urn:microsoft.com/office/officeart/2005/8/layout/hProcess9"/>
    <dgm:cxn modelId="{77214FA1-2155-40F5-895D-4B26DB6C0556}" type="presParOf" srcId="{7F6F4215-7B67-4197-BD83-86F925A6370D}" destId="{39EB7042-4A9B-473F-9249-06DE0180611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C4ED9-921D-46F3-9BFF-8935DEC32237}"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C56F3F36-C48C-4230-9938-F6614EEDDD96}">
      <dgm:prSet phldrT="[Text]"/>
      <dgm:spPr/>
      <dgm:t>
        <a:bodyPr/>
        <a:lstStyle/>
        <a:p>
          <a:r>
            <a:rPr lang="en-US" dirty="0" smtClean="0"/>
            <a:t>Disciplinary Literacy</a:t>
          </a:r>
          <a:endParaRPr lang="en-US" dirty="0"/>
        </a:p>
      </dgm:t>
    </dgm:pt>
    <dgm:pt modelId="{0FBFC5BF-5C95-4FA7-8874-39A6FF21FF38}" type="parTrans" cxnId="{FCE7EB78-8D2C-4380-BFAC-E95DA0539D1F}">
      <dgm:prSet/>
      <dgm:spPr/>
      <dgm:t>
        <a:bodyPr/>
        <a:lstStyle/>
        <a:p>
          <a:endParaRPr lang="en-US"/>
        </a:p>
      </dgm:t>
    </dgm:pt>
    <dgm:pt modelId="{5667CA55-D98B-48EC-AF35-A6EEC837431F}" type="sibTrans" cxnId="{FCE7EB78-8D2C-4380-BFAC-E95DA0539D1F}">
      <dgm:prSet/>
      <dgm:spPr/>
      <dgm:t>
        <a:bodyPr/>
        <a:lstStyle/>
        <a:p>
          <a:endParaRPr lang="en-US"/>
        </a:p>
      </dgm:t>
    </dgm:pt>
    <dgm:pt modelId="{D18CC074-81DC-4E63-BF5C-E9A468E06EE0}">
      <dgm:prSet phldrT="[Text]"/>
      <dgm:spPr/>
      <dgm:t>
        <a:bodyPr/>
        <a:lstStyle/>
        <a:p>
          <a:r>
            <a:rPr lang="en-US" dirty="0" smtClean="0"/>
            <a:t>Standards for Literacy in Science</a:t>
          </a:r>
          <a:endParaRPr lang="en-US" dirty="0"/>
        </a:p>
      </dgm:t>
    </dgm:pt>
    <dgm:pt modelId="{50E36369-6020-4652-9C50-C7D0CAFAE16E}" type="parTrans" cxnId="{DBFDB75B-75D2-4E5D-A739-4A10320C0837}">
      <dgm:prSet/>
      <dgm:spPr/>
      <dgm:t>
        <a:bodyPr/>
        <a:lstStyle/>
        <a:p>
          <a:endParaRPr lang="en-US"/>
        </a:p>
      </dgm:t>
    </dgm:pt>
    <dgm:pt modelId="{AA018DB7-5D7C-4C5F-9308-41332BB59B7C}" type="sibTrans" cxnId="{DBFDB75B-75D2-4E5D-A739-4A10320C0837}">
      <dgm:prSet/>
      <dgm:spPr/>
      <dgm:t>
        <a:bodyPr/>
        <a:lstStyle/>
        <a:p>
          <a:endParaRPr lang="en-US"/>
        </a:p>
      </dgm:t>
    </dgm:pt>
    <dgm:pt modelId="{67451A35-C973-4024-B8B7-DBD293DB3D6E}">
      <dgm:prSet phldrT="[Text]"/>
      <dgm:spPr/>
      <dgm:t>
        <a:bodyPr/>
        <a:lstStyle/>
        <a:p>
          <a:r>
            <a:rPr lang="en-US" dirty="0" smtClean="0"/>
            <a:t>Sources of Informational Text</a:t>
          </a:r>
          <a:endParaRPr lang="en-US" dirty="0"/>
        </a:p>
      </dgm:t>
    </dgm:pt>
    <dgm:pt modelId="{1388928D-B676-4FC9-BFA2-E0A0DF334EA9}" type="parTrans" cxnId="{8EF0C479-CEA7-4367-91BA-8E1F6AE34360}">
      <dgm:prSet/>
      <dgm:spPr/>
      <dgm:t>
        <a:bodyPr/>
        <a:lstStyle/>
        <a:p>
          <a:endParaRPr lang="en-US"/>
        </a:p>
      </dgm:t>
    </dgm:pt>
    <dgm:pt modelId="{2BBEAE87-29D2-4C3A-8EA6-7EC7BBF3BB05}" type="sibTrans" cxnId="{8EF0C479-CEA7-4367-91BA-8E1F6AE34360}">
      <dgm:prSet/>
      <dgm:spPr/>
      <dgm:t>
        <a:bodyPr/>
        <a:lstStyle/>
        <a:p>
          <a:endParaRPr lang="en-US"/>
        </a:p>
      </dgm:t>
    </dgm:pt>
    <dgm:pt modelId="{B8AF4E7B-15AE-491B-B345-6B07C0A3A87D}" type="pres">
      <dgm:prSet presAssocID="{A8DC4ED9-921D-46F3-9BFF-8935DEC32237}" presName="CompostProcess" presStyleCnt="0">
        <dgm:presLayoutVars>
          <dgm:dir/>
          <dgm:resizeHandles val="exact"/>
        </dgm:presLayoutVars>
      </dgm:prSet>
      <dgm:spPr/>
      <dgm:t>
        <a:bodyPr/>
        <a:lstStyle/>
        <a:p>
          <a:endParaRPr lang="en-US"/>
        </a:p>
      </dgm:t>
    </dgm:pt>
    <dgm:pt modelId="{DA2E7402-B272-4915-B9DA-B09162D48D7C}" type="pres">
      <dgm:prSet presAssocID="{A8DC4ED9-921D-46F3-9BFF-8935DEC32237}" presName="arrow" presStyleLbl="bgShp" presStyleIdx="0" presStyleCnt="1"/>
      <dgm:spPr/>
    </dgm:pt>
    <dgm:pt modelId="{7F6F4215-7B67-4197-BD83-86F925A6370D}" type="pres">
      <dgm:prSet presAssocID="{A8DC4ED9-921D-46F3-9BFF-8935DEC32237}" presName="linearProcess" presStyleCnt="0"/>
      <dgm:spPr/>
    </dgm:pt>
    <dgm:pt modelId="{F753D8F3-6A8F-4251-893F-65F151348CF4}" type="pres">
      <dgm:prSet presAssocID="{C56F3F36-C48C-4230-9938-F6614EEDDD96}" presName="textNode" presStyleLbl="node1" presStyleIdx="0" presStyleCnt="3">
        <dgm:presLayoutVars>
          <dgm:bulletEnabled val="1"/>
        </dgm:presLayoutVars>
      </dgm:prSet>
      <dgm:spPr/>
      <dgm:t>
        <a:bodyPr/>
        <a:lstStyle/>
        <a:p>
          <a:endParaRPr lang="en-US"/>
        </a:p>
      </dgm:t>
    </dgm:pt>
    <dgm:pt modelId="{A5DD097A-5CF0-49A7-917D-2AAB98C558EE}" type="pres">
      <dgm:prSet presAssocID="{5667CA55-D98B-48EC-AF35-A6EEC837431F}" presName="sibTrans" presStyleCnt="0"/>
      <dgm:spPr/>
    </dgm:pt>
    <dgm:pt modelId="{8D5647EF-0005-4132-9626-F9AFACE2CCDA}" type="pres">
      <dgm:prSet presAssocID="{D18CC074-81DC-4E63-BF5C-E9A468E06EE0}" presName="textNode" presStyleLbl="node1" presStyleIdx="1" presStyleCnt="3">
        <dgm:presLayoutVars>
          <dgm:bulletEnabled val="1"/>
        </dgm:presLayoutVars>
      </dgm:prSet>
      <dgm:spPr/>
      <dgm:t>
        <a:bodyPr/>
        <a:lstStyle/>
        <a:p>
          <a:endParaRPr lang="en-US"/>
        </a:p>
      </dgm:t>
    </dgm:pt>
    <dgm:pt modelId="{C8FB97E3-6F00-452B-A99A-8644319EB175}" type="pres">
      <dgm:prSet presAssocID="{AA018DB7-5D7C-4C5F-9308-41332BB59B7C}" presName="sibTrans" presStyleCnt="0"/>
      <dgm:spPr/>
    </dgm:pt>
    <dgm:pt modelId="{39EB7042-4A9B-473F-9249-06DE01806116}" type="pres">
      <dgm:prSet presAssocID="{67451A35-C973-4024-B8B7-DBD293DB3D6E}" presName="textNode" presStyleLbl="node1" presStyleIdx="2" presStyleCnt="3">
        <dgm:presLayoutVars>
          <dgm:bulletEnabled val="1"/>
        </dgm:presLayoutVars>
      </dgm:prSet>
      <dgm:spPr/>
      <dgm:t>
        <a:bodyPr/>
        <a:lstStyle/>
        <a:p>
          <a:endParaRPr lang="en-US"/>
        </a:p>
      </dgm:t>
    </dgm:pt>
  </dgm:ptLst>
  <dgm:cxnLst>
    <dgm:cxn modelId="{7C1A8281-3FDF-4912-9F95-A35426147BCE}" type="presOf" srcId="{67451A35-C973-4024-B8B7-DBD293DB3D6E}" destId="{39EB7042-4A9B-473F-9249-06DE01806116}" srcOrd="0" destOrd="0" presId="urn:microsoft.com/office/officeart/2005/8/layout/hProcess9"/>
    <dgm:cxn modelId="{DBFDB75B-75D2-4E5D-A739-4A10320C0837}" srcId="{A8DC4ED9-921D-46F3-9BFF-8935DEC32237}" destId="{D18CC074-81DC-4E63-BF5C-E9A468E06EE0}" srcOrd="1" destOrd="0" parTransId="{50E36369-6020-4652-9C50-C7D0CAFAE16E}" sibTransId="{AA018DB7-5D7C-4C5F-9308-41332BB59B7C}"/>
    <dgm:cxn modelId="{B2CDC1EB-4886-4F21-9A5C-F8FED741A73F}" type="presOf" srcId="{A8DC4ED9-921D-46F3-9BFF-8935DEC32237}" destId="{B8AF4E7B-15AE-491B-B345-6B07C0A3A87D}" srcOrd="0" destOrd="0" presId="urn:microsoft.com/office/officeart/2005/8/layout/hProcess9"/>
    <dgm:cxn modelId="{FCE7EB78-8D2C-4380-BFAC-E95DA0539D1F}" srcId="{A8DC4ED9-921D-46F3-9BFF-8935DEC32237}" destId="{C56F3F36-C48C-4230-9938-F6614EEDDD96}" srcOrd="0" destOrd="0" parTransId="{0FBFC5BF-5C95-4FA7-8874-39A6FF21FF38}" sibTransId="{5667CA55-D98B-48EC-AF35-A6EEC837431F}"/>
    <dgm:cxn modelId="{24AE995C-FF90-43FB-ACD6-3A453BC900D2}" type="presOf" srcId="{C56F3F36-C48C-4230-9938-F6614EEDDD96}" destId="{F753D8F3-6A8F-4251-893F-65F151348CF4}" srcOrd="0" destOrd="0" presId="urn:microsoft.com/office/officeart/2005/8/layout/hProcess9"/>
    <dgm:cxn modelId="{8EF0C479-CEA7-4367-91BA-8E1F6AE34360}" srcId="{A8DC4ED9-921D-46F3-9BFF-8935DEC32237}" destId="{67451A35-C973-4024-B8B7-DBD293DB3D6E}" srcOrd="2" destOrd="0" parTransId="{1388928D-B676-4FC9-BFA2-E0A0DF334EA9}" sibTransId="{2BBEAE87-29D2-4C3A-8EA6-7EC7BBF3BB05}"/>
    <dgm:cxn modelId="{6099260C-3E9C-4AB4-AC3B-98E57C96D7A2}" type="presOf" srcId="{D18CC074-81DC-4E63-BF5C-E9A468E06EE0}" destId="{8D5647EF-0005-4132-9626-F9AFACE2CCDA}" srcOrd="0" destOrd="0" presId="urn:microsoft.com/office/officeart/2005/8/layout/hProcess9"/>
    <dgm:cxn modelId="{18A97114-8F3A-4D48-9DE2-0571D9247B12}" type="presParOf" srcId="{B8AF4E7B-15AE-491B-B345-6B07C0A3A87D}" destId="{DA2E7402-B272-4915-B9DA-B09162D48D7C}" srcOrd="0" destOrd="0" presId="urn:microsoft.com/office/officeart/2005/8/layout/hProcess9"/>
    <dgm:cxn modelId="{DDAA1A3C-8188-40F4-9037-20259FD4C285}" type="presParOf" srcId="{B8AF4E7B-15AE-491B-B345-6B07C0A3A87D}" destId="{7F6F4215-7B67-4197-BD83-86F925A6370D}" srcOrd="1" destOrd="0" presId="urn:microsoft.com/office/officeart/2005/8/layout/hProcess9"/>
    <dgm:cxn modelId="{679A9813-7452-49D4-94B4-5E92AC39D400}" type="presParOf" srcId="{7F6F4215-7B67-4197-BD83-86F925A6370D}" destId="{F753D8F3-6A8F-4251-893F-65F151348CF4}" srcOrd="0" destOrd="0" presId="urn:microsoft.com/office/officeart/2005/8/layout/hProcess9"/>
    <dgm:cxn modelId="{F82DE1FC-DCC1-43FD-AF4F-F81F3CA729EB}" type="presParOf" srcId="{7F6F4215-7B67-4197-BD83-86F925A6370D}" destId="{A5DD097A-5CF0-49A7-917D-2AAB98C558EE}" srcOrd="1" destOrd="0" presId="urn:microsoft.com/office/officeart/2005/8/layout/hProcess9"/>
    <dgm:cxn modelId="{0E47C8F7-661B-4417-9FAE-9CCF83D6034C}" type="presParOf" srcId="{7F6F4215-7B67-4197-BD83-86F925A6370D}" destId="{8D5647EF-0005-4132-9626-F9AFACE2CCDA}" srcOrd="2" destOrd="0" presId="urn:microsoft.com/office/officeart/2005/8/layout/hProcess9"/>
    <dgm:cxn modelId="{D21ECDF0-9B68-4D54-B640-C5A73B7B33CE}" type="presParOf" srcId="{7F6F4215-7B67-4197-BD83-86F925A6370D}" destId="{C8FB97E3-6F00-452B-A99A-8644319EB175}" srcOrd="3" destOrd="0" presId="urn:microsoft.com/office/officeart/2005/8/layout/hProcess9"/>
    <dgm:cxn modelId="{ADC25B99-A6D8-498B-B79A-D3CEE48C733F}" type="presParOf" srcId="{7F6F4215-7B67-4197-BD83-86F925A6370D}" destId="{39EB7042-4A9B-473F-9249-06DE0180611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DC4ED9-921D-46F3-9BFF-8935DEC32237}"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C56F3F36-C48C-4230-9938-F6614EEDDD96}">
      <dgm:prSet phldrT="[Text]"/>
      <dgm:spPr/>
      <dgm:t>
        <a:bodyPr/>
        <a:lstStyle/>
        <a:p>
          <a:r>
            <a:rPr lang="en-US" dirty="0" smtClean="0"/>
            <a:t>Disciplinary Literacy</a:t>
          </a:r>
          <a:endParaRPr lang="en-US" dirty="0"/>
        </a:p>
      </dgm:t>
    </dgm:pt>
    <dgm:pt modelId="{0FBFC5BF-5C95-4FA7-8874-39A6FF21FF38}" type="parTrans" cxnId="{FCE7EB78-8D2C-4380-BFAC-E95DA0539D1F}">
      <dgm:prSet/>
      <dgm:spPr/>
      <dgm:t>
        <a:bodyPr/>
        <a:lstStyle/>
        <a:p>
          <a:endParaRPr lang="en-US"/>
        </a:p>
      </dgm:t>
    </dgm:pt>
    <dgm:pt modelId="{5667CA55-D98B-48EC-AF35-A6EEC837431F}" type="sibTrans" cxnId="{FCE7EB78-8D2C-4380-BFAC-E95DA0539D1F}">
      <dgm:prSet/>
      <dgm:spPr/>
      <dgm:t>
        <a:bodyPr/>
        <a:lstStyle/>
        <a:p>
          <a:endParaRPr lang="en-US"/>
        </a:p>
      </dgm:t>
    </dgm:pt>
    <dgm:pt modelId="{D18CC074-81DC-4E63-BF5C-E9A468E06EE0}">
      <dgm:prSet phldrT="[Text]"/>
      <dgm:spPr/>
      <dgm:t>
        <a:bodyPr/>
        <a:lstStyle/>
        <a:p>
          <a:r>
            <a:rPr lang="en-US" dirty="0" smtClean="0"/>
            <a:t>Standards for Literacy in Science</a:t>
          </a:r>
          <a:endParaRPr lang="en-US" dirty="0"/>
        </a:p>
      </dgm:t>
    </dgm:pt>
    <dgm:pt modelId="{50E36369-6020-4652-9C50-C7D0CAFAE16E}" type="parTrans" cxnId="{DBFDB75B-75D2-4E5D-A739-4A10320C0837}">
      <dgm:prSet/>
      <dgm:spPr/>
      <dgm:t>
        <a:bodyPr/>
        <a:lstStyle/>
        <a:p>
          <a:endParaRPr lang="en-US"/>
        </a:p>
      </dgm:t>
    </dgm:pt>
    <dgm:pt modelId="{AA018DB7-5D7C-4C5F-9308-41332BB59B7C}" type="sibTrans" cxnId="{DBFDB75B-75D2-4E5D-A739-4A10320C0837}">
      <dgm:prSet/>
      <dgm:spPr/>
      <dgm:t>
        <a:bodyPr/>
        <a:lstStyle/>
        <a:p>
          <a:endParaRPr lang="en-US"/>
        </a:p>
      </dgm:t>
    </dgm:pt>
    <dgm:pt modelId="{67451A35-C973-4024-B8B7-DBD293DB3D6E}">
      <dgm:prSet phldrT="[Text]"/>
      <dgm:spPr/>
      <dgm:t>
        <a:bodyPr/>
        <a:lstStyle/>
        <a:p>
          <a:r>
            <a:rPr lang="en-US" dirty="0" smtClean="0"/>
            <a:t>Sources of Informational Text</a:t>
          </a:r>
          <a:endParaRPr lang="en-US" dirty="0"/>
        </a:p>
      </dgm:t>
    </dgm:pt>
    <dgm:pt modelId="{1388928D-B676-4FC9-BFA2-E0A0DF334EA9}" type="parTrans" cxnId="{8EF0C479-CEA7-4367-91BA-8E1F6AE34360}">
      <dgm:prSet/>
      <dgm:spPr/>
      <dgm:t>
        <a:bodyPr/>
        <a:lstStyle/>
        <a:p>
          <a:endParaRPr lang="en-US"/>
        </a:p>
      </dgm:t>
    </dgm:pt>
    <dgm:pt modelId="{2BBEAE87-29D2-4C3A-8EA6-7EC7BBF3BB05}" type="sibTrans" cxnId="{8EF0C479-CEA7-4367-91BA-8E1F6AE34360}">
      <dgm:prSet/>
      <dgm:spPr/>
      <dgm:t>
        <a:bodyPr/>
        <a:lstStyle/>
        <a:p>
          <a:endParaRPr lang="en-US"/>
        </a:p>
      </dgm:t>
    </dgm:pt>
    <dgm:pt modelId="{B8AF4E7B-15AE-491B-B345-6B07C0A3A87D}" type="pres">
      <dgm:prSet presAssocID="{A8DC4ED9-921D-46F3-9BFF-8935DEC32237}" presName="CompostProcess" presStyleCnt="0">
        <dgm:presLayoutVars>
          <dgm:dir/>
          <dgm:resizeHandles val="exact"/>
        </dgm:presLayoutVars>
      </dgm:prSet>
      <dgm:spPr/>
      <dgm:t>
        <a:bodyPr/>
        <a:lstStyle/>
        <a:p>
          <a:endParaRPr lang="en-US"/>
        </a:p>
      </dgm:t>
    </dgm:pt>
    <dgm:pt modelId="{DA2E7402-B272-4915-B9DA-B09162D48D7C}" type="pres">
      <dgm:prSet presAssocID="{A8DC4ED9-921D-46F3-9BFF-8935DEC32237}" presName="arrow" presStyleLbl="bgShp" presStyleIdx="0" presStyleCnt="1"/>
      <dgm:spPr/>
    </dgm:pt>
    <dgm:pt modelId="{7F6F4215-7B67-4197-BD83-86F925A6370D}" type="pres">
      <dgm:prSet presAssocID="{A8DC4ED9-921D-46F3-9BFF-8935DEC32237}" presName="linearProcess" presStyleCnt="0"/>
      <dgm:spPr/>
    </dgm:pt>
    <dgm:pt modelId="{F753D8F3-6A8F-4251-893F-65F151348CF4}" type="pres">
      <dgm:prSet presAssocID="{C56F3F36-C48C-4230-9938-F6614EEDDD96}" presName="textNode" presStyleLbl="node1" presStyleIdx="0" presStyleCnt="3">
        <dgm:presLayoutVars>
          <dgm:bulletEnabled val="1"/>
        </dgm:presLayoutVars>
      </dgm:prSet>
      <dgm:spPr/>
      <dgm:t>
        <a:bodyPr/>
        <a:lstStyle/>
        <a:p>
          <a:endParaRPr lang="en-US"/>
        </a:p>
      </dgm:t>
    </dgm:pt>
    <dgm:pt modelId="{A5DD097A-5CF0-49A7-917D-2AAB98C558EE}" type="pres">
      <dgm:prSet presAssocID="{5667CA55-D98B-48EC-AF35-A6EEC837431F}" presName="sibTrans" presStyleCnt="0"/>
      <dgm:spPr/>
    </dgm:pt>
    <dgm:pt modelId="{8D5647EF-0005-4132-9626-F9AFACE2CCDA}" type="pres">
      <dgm:prSet presAssocID="{D18CC074-81DC-4E63-BF5C-E9A468E06EE0}" presName="textNode" presStyleLbl="node1" presStyleIdx="1" presStyleCnt="3">
        <dgm:presLayoutVars>
          <dgm:bulletEnabled val="1"/>
        </dgm:presLayoutVars>
      </dgm:prSet>
      <dgm:spPr/>
      <dgm:t>
        <a:bodyPr/>
        <a:lstStyle/>
        <a:p>
          <a:endParaRPr lang="en-US"/>
        </a:p>
      </dgm:t>
    </dgm:pt>
    <dgm:pt modelId="{C8FB97E3-6F00-452B-A99A-8644319EB175}" type="pres">
      <dgm:prSet presAssocID="{AA018DB7-5D7C-4C5F-9308-41332BB59B7C}" presName="sibTrans" presStyleCnt="0"/>
      <dgm:spPr/>
    </dgm:pt>
    <dgm:pt modelId="{39EB7042-4A9B-473F-9249-06DE01806116}" type="pres">
      <dgm:prSet presAssocID="{67451A35-C973-4024-B8B7-DBD293DB3D6E}" presName="textNode" presStyleLbl="node1" presStyleIdx="2" presStyleCnt="3">
        <dgm:presLayoutVars>
          <dgm:bulletEnabled val="1"/>
        </dgm:presLayoutVars>
      </dgm:prSet>
      <dgm:spPr/>
      <dgm:t>
        <a:bodyPr/>
        <a:lstStyle/>
        <a:p>
          <a:endParaRPr lang="en-US"/>
        </a:p>
      </dgm:t>
    </dgm:pt>
  </dgm:ptLst>
  <dgm:cxnLst>
    <dgm:cxn modelId="{9282EE3B-84A8-461B-9F99-51F0939209CE}" type="presOf" srcId="{A8DC4ED9-921D-46F3-9BFF-8935DEC32237}" destId="{B8AF4E7B-15AE-491B-B345-6B07C0A3A87D}" srcOrd="0" destOrd="0" presId="urn:microsoft.com/office/officeart/2005/8/layout/hProcess9"/>
    <dgm:cxn modelId="{DBFDB75B-75D2-4E5D-A739-4A10320C0837}" srcId="{A8DC4ED9-921D-46F3-9BFF-8935DEC32237}" destId="{D18CC074-81DC-4E63-BF5C-E9A468E06EE0}" srcOrd="1" destOrd="0" parTransId="{50E36369-6020-4652-9C50-C7D0CAFAE16E}" sibTransId="{AA018DB7-5D7C-4C5F-9308-41332BB59B7C}"/>
    <dgm:cxn modelId="{7C58E702-E434-44B7-84E8-7D64D1BC3442}" type="presOf" srcId="{C56F3F36-C48C-4230-9938-F6614EEDDD96}" destId="{F753D8F3-6A8F-4251-893F-65F151348CF4}" srcOrd="0" destOrd="0" presId="urn:microsoft.com/office/officeart/2005/8/layout/hProcess9"/>
    <dgm:cxn modelId="{FCE7EB78-8D2C-4380-BFAC-E95DA0539D1F}" srcId="{A8DC4ED9-921D-46F3-9BFF-8935DEC32237}" destId="{C56F3F36-C48C-4230-9938-F6614EEDDD96}" srcOrd="0" destOrd="0" parTransId="{0FBFC5BF-5C95-4FA7-8874-39A6FF21FF38}" sibTransId="{5667CA55-D98B-48EC-AF35-A6EEC837431F}"/>
    <dgm:cxn modelId="{5573B401-B029-4D30-8A86-D63E2380C3EF}" type="presOf" srcId="{D18CC074-81DC-4E63-BF5C-E9A468E06EE0}" destId="{8D5647EF-0005-4132-9626-F9AFACE2CCDA}" srcOrd="0" destOrd="0" presId="urn:microsoft.com/office/officeart/2005/8/layout/hProcess9"/>
    <dgm:cxn modelId="{8EF0C479-CEA7-4367-91BA-8E1F6AE34360}" srcId="{A8DC4ED9-921D-46F3-9BFF-8935DEC32237}" destId="{67451A35-C973-4024-B8B7-DBD293DB3D6E}" srcOrd="2" destOrd="0" parTransId="{1388928D-B676-4FC9-BFA2-E0A0DF334EA9}" sibTransId="{2BBEAE87-29D2-4C3A-8EA6-7EC7BBF3BB05}"/>
    <dgm:cxn modelId="{42A2F33C-C008-45A5-AD21-A5CFEBF78749}" type="presOf" srcId="{67451A35-C973-4024-B8B7-DBD293DB3D6E}" destId="{39EB7042-4A9B-473F-9249-06DE01806116}" srcOrd="0" destOrd="0" presId="urn:microsoft.com/office/officeart/2005/8/layout/hProcess9"/>
    <dgm:cxn modelId="{B355C4F4-7381-4658-87FC-A7545A806AC7}" type="presParOf" srcId="{B8AF4E7B-15AE-491B-B345-6B07C0A3A87D}" destId="{DA2E7402-B272-4915-B9DA-B09162D48D7C}" srcOrd="0" destOrd="0" presId="urn:microsoft.com/office/officeart/2005/8/layout/hProcess9"/>
    <dgm:cxn modelId="{D2B58E6C-14AA-4078-875E-120F5E075EA1}" type="presParOf" srcId="{B8AF4E7B-15AE-491B-B345-6B07C0A3A87D}" destId="{7F6F4215-7B67-4197-BD83-86F925A6370D}" srcOrd="1" destOrd="0" presId="urn:microsoft.com/office/officeart/2005/8/layout/hProcess9"/>
    <dgm:cxn modelId="{CCAB49C9-C55C-4ADB-926C-E72B3DC52A9A}" type="presParOf" srcId="{7F6F4215-7B67-4197-BD83-86F925A6370D}" destId="{F753D8F3-6A8F-4251-893F-65F151348CF4}" srcOrd="0" destOrd="0" presId="urn:microsoft.com/office/officeart/2005/8/layout/hProcess9"/>
    <dgm:cxn modelId="{9108F383-EA33-4A2D-BB8C-674E2C38A0C3}" type="presParOf" srcId="{7F6F4215-7B67-4197-BD83-86F925A6370D}" destId="{A5DD097A-5CF0-49A7-917D-2AAB98C558EE}" srcOrd="1" destOrd="0" presId="urn:microsoft.com/office/officeart/2005/8/layout/hProcess9"/>
    <dgm:cxn modelId="{51D045A0-46EE-4566-8FFA-C61BD3CF537F}" type="presParOf" srcId="{7F6F4215-7B67-4197-BD83-86F925A6370D}" destId="{8D5647EF-0005-4132-9626-F9AFACE2CCDA}" srcOrd="2" destOrd="0" presId="urn:microsoft.com/office/officeart/2005/8/layout/hProcess9"/>
    <dgm:cxn modelId="{2BD2A20D-674F-4D9D-B02F-43F089A60EFA}" type="presParOf" srcId="{7F6F4215-7B67-4197-BD83-86F925A6370D}" destId="{C8FB97E3-6F00-452B-A99A-8644319EB175}" srcOrd="3" destOrd="0" presId="urn:microsoft.com/office/officeart/2005/8/layout/hProcess9"/>
    <dgm:cxn modelId="{9E925ED0-D3AC-45DB-B17E-789DF4B002BE}" type="presParOf" srcId="{7F6F4215-7B67-4197-BD83-86F925A6370D}" destId="{39EB7042-4A9B-473F-9249-06DE0180611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E7402-B272-4915-B9DA-B09162D48D7C}">
      <dsp:nvSpPr>
        <dsp:cNvPr id="0" name=""/>
        <dsp:cNvSpPr/>
      </dsp:nvSpPr>
      <dsp:spPr>
        <a:xfrm>
          <a:off x="645794" y="0"/>
          <a:ext cx="7319010" cy="484504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3D8F3-6A8F-4251-893F-65F151348CF4}">
      <dsp:nvSpPr>
        <dsp:cNvPr id="0" name=""/>
        <dsp:cNvSpPr/>
      </dsp:nvSpPr>
      <dsp:spPr>
        <a:xfrm>
          <a:off x="9249" y="1453515"/>
          <a:ext cx="2771536" cy="19380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Disciplinary Literacy</a:t>
          </a:r>
          <a:endParaRPr lang="en-US" sz="3300" kern="1200" dirty="0"/>
        </a:p>
      </dsp:txBody>
      <dsp:txXfrm>
        <a:off x="103855" y="1548121"/>
        <a:ext cx="2582324" cy="1748808"/>
      </dsp:txXfrm>
    </dsp:sp>
    <dsp:sp modelId="{8D5647EF-0005-4132-9626-F9AFACE2CCDA}">
      <dsp:nvSpPr>
        <dsp:cNvPr id="0" name=""/>
        <dsp:cNvSpPr/>
      </dsp:nvSpPr>
      <dsp:spPr>
        <a:xfrm>
          <a:off x="2919531" y="1453515"/>
          <a:ext cx="2771536" cy="19380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Standards for Literacy in Science</a:t>
          </a:r>
          <a:endParaRPr lang="en-US" sz="3300" kern="1200" dirty="0"/>
        </a:p>
      </dsp:txBody>
      <dsp:txXfrm>
        <a:off x="3014137" y="1548121"/>
        <a:ext cx="2582324" cy="1748808"/>
      </dsp:txXfrm>
    </dsp:sp>
    <dsp:sp modelId="{39EB7042-4A9B-473F-9249-06DE01806116}">
      <dsp:nvSpPr>
        <dsp:cNvPr id="0" name=""/>
        <dsp:cNvSpPr/>
      </dsp:nvSpPr>
      <dsp:spPr>
        <a:xfrm>
          <a:off x="5829813" y="1453515"/>
          <a:ext cx="2771536" cy="19380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Sources of Informational Text</a:t>
          </a:r>
          <a:endParaRPr lang="en-US" sz="3300" kern="1200" dirty="0"/>
        </a:p>
      </dsp:txBody>
      <dsp:txXfrm>
        <a:off x="5924419" y="1548121"/>
        <a:ext cx="2582324" cy="1748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E7402-B272-4915-B9DA-B09162D48D7C}">
      <dsp:nvSpPr>
        <dsp:cNvPr id="0" name=""/>
        <dsp:cNvSpPr/>
      </dsp:nvSpPr>
      <dsp:spPr>
        <a:xfrm>
          <a:off x="645794" y="0"/>
          <a:ext cx="7319010" cy="484504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3D8F3-6A8F-4251-893F-65F151348CF4}">
      <dsp:nvSpPr>
        <dsp:cNvPr id="0" name=""/>
        <dsp:cNvSpPr/>
      </dsp:nvSpPr>
      <dsp:spPr>
        <a:xfrm>
          <a:off x="9249" y="1453515"/>
          <a:ext cx="2771536" cy="19380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Disciplinary Literacy</a:t>
          </a:r>
          <a:endParaRPr lang="en-US" sz="3300" kern="1200" dirty="0"/>
        </a:p>
      </dsp:txBody>
      <dsp:txXfrm>
        <a:off x="103855" y="1548121"/>
        <a:ext cx="2582324" cy="1748808"/>
      </dsp:txXfrm>
    </dsp:sp>
    <dsp:sp modelId="{8D5647EF-0005-4132-9626-F9AFACE2CCDA}">
      <dsp:nvSpPr>
        <dsp:cNvPr id="0" name=""/>
        <dsp:cNvSpPr/>
      </dsp:nvSpPr>
      <dsp:spPr>
        <a:xfrm>
          <a:off x="2919531" y="1453515"/>
          <a:ext cx="2771536" cy="19380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Standards for Literacy in Science</a:t>
          </a:r>
          <a:endParaRPr lang="en-US" sz="3300" kern="1200" dirty="0"/>
        </a:p>
      </dsp:txBody>
      <dsp:txXfrm>
        <a:off x="3014137" y="1548121"/>
        <a:ext cx="2582324" cy="1748808"/>
      </dsp:txXfrm>
    </dsp:sp>
    <dsp:sp modelId="{39EB7042-4A9B-473F-9249-06DE01806116}">
      <dsp:nvSpPr>
        <dsp:cNvPr id="0" name=""/>
        <dsp:cNvSpPr/>
      </dsp:nvSpPr>
      <dsp:spPr>
        <a:xfrm>
          <a:off x="5829813" y="1453515"/>
          <a:ext cx="2771536" cy="19380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Sources of Informational Text</a:t>
          </a:r>
          <a:endParaRPr lang="en-US" sz="3300" kern="1200" dirty="0"/>
        </a:p>
      </dsp:txBody>
      <dsp:txXfrm>
        <a:off x="5924419" y="1548121"/>
        <a:ext cx="2582324" cy="1748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E7402-B272-4915-B9DA-B09162D48D7C}">
      <dsp:nvSpPr>
        <dsp:cNvPr id="0" name=""/>
        <dsp:cNvSpPr/>
      </dsp:nvSpPr>
      <dsp:spPr>
        <a:xfrm>
          <a:off x="645794" y="0"/>
          <a:ext cx="7319010" cy="484504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3D8F3-6A8F-4251-893F-65F151348CF4}">
      <dsp:nvSpPr>
        <dsp:cNvPr id="0" name=""/>
        <dsp:cNvSpPr/>
      </dsp:nvSpPr>
      <dsp:spPr>
        <a:xfrm>
          <a:off x="9249" y="1453515"/>
          <a:ext cx="2771536" cy="19380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Disciplinary Literacy</a:t>
          </a:r>
          <a:endParaRPr lang="en-US" sz="3300" kern="1200" dirty="0"/>
        </a:p>
      </dsp:txBody>
      <dsp:txXfrm>
        <a:off x="103855" y="1548121"/>
        <a:ext cx="2582324" cy="1748808"/>
      </dsp:txXfrm>
    </dsp:sp>
    <dsp:sp modelId="{8D5647EF-0005-4132-9626-F9AFACE2CCDA}">
      <dsp:nvSpPr>
        <dsp:cNvPr id="0" name=""/>
        <dsp:cNvSpPr/>
      </dsp:nvSpPr>
      <dsp:spPr>
        <a:xfrm>
          <a:off x="2919531" y="1453515"/>
          <a:ext cx="2771536" cy="19380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Standards for Literacy in Science</a:t>
          </a:r>
          <a:endParaRPr lang="en-US" sz="3300" kern="1200" dirty="0"/>
        </a:p>
      </dsp:txBody>
      <dsp:txXfrm>
        <a:off x="3014137" y="1548121"/>
        <a:ext cx="2582324" cy="1748808"/>
      </dsp:txXfrm>
    </dsp:sp>
    <dsp:sp modelId="{39EB7042-4A9B-473F-9249-06DE01806116}">
      <dsp:nvSpPr>
        <dsp:cNvPr id="0" name=""/>
        <dsp:cNvSpPr/>
      </dsp:nvSpPr>
      <dsp:spPr>
        <a:xfrm>
          <a:off x="5829813" y="1453515"/>
          <a:ext cx="2771536" cy="19380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Sources of Informational Text</a:t>
          </a:r>
          <a:endParaRPr lang="en-US" sz="3300" kern="1200" dirty="0"/>
        </a:p>
      </dsp:txBody>
      <dsp:txXfrm>
        <a:off x="5924419" y="1548121"/>
        <a:ext cx="2582324" cy="17488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BF3937-D27D-49E1-AA51-97B9C961004C}" type="datetimeFigureOut">
              <a:rPr lang="en-US" smtClean="0"/>
              <a:t>11/18/2013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B3171F-07E1-4447-B505-86FCF4A20A3C}" type="slidenum">
              <a:rPr lang="en-US" smtClean="0"/>
              <a:t>‹#›</a:t>
            </a:fld>
            <a:endParaRPr lang="en-US"/>
          </a:p>
        </p:txBody>
      </p:sp>
    </p:spTree>
    <p:extLst>
      <p:ext uri="{BB962C8B-B14F-4D97-AF65-F5344CB8AC3E}">
        <p14:creationId xmlns:p14="http://schemas.microsoft.com/office/powerpoint/2010/main" val="119144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47E72A-D913-4DC2-9E0A-E520CE8FCC86}" type="datetimeFigureOut">
              <a:rPr lang="en-US" smtClean="0"/>
              <a:pPr/>
              <a:t>11/18/2013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99152608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BBC9E8-5653-154D-B690-2864B337C033}" type="slidenum">
              <a:rPr lang="en-US" sz="1200"/>
              <a:pPr eaLnBrk="1" hangingPunct="1"/>
              <a:t>6</a:t>
            </a:fld>
            <a:endParaRPr lang="en-US"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r>
              <a:rPr lang="en-US" dirty="0">
                <a:latin typeface="Calibri" charset="0"/>
              </a:rPr>
              <a:t>Unlike historians, </a:t>
            </a:r>
            <a:r>
              <a:rPr lang="en-US" dirty="0" smtClean="0">
                <a:latin typeface="Calibri" charset="0"/>
              </a:rPr>
              <a:t>scientists </a:t>
            </a:r>
            <a:r>
              <a:rPr lang="en-US" dirty="0">
                <a:latin typeface="Calibri" charset="0"/>
              </a:rPr>
              <a:t>create knowledge through </a:t>
            </a:r>
            <a:r>
              <a:rPr lang="en-US" dirty="0" smtClean="0">
                <a:latin typeface="Calibri" charset="0"/>
              </a:rPr>
              <a:t>experimentation and systematic observation. </a:t>
            </a:r>
            <a:r>
              <a:rPr lang="en-US" dirty="0">
                <a:latin typeface="Calibri" charset="0"/>
              </a:rPr>
              <a:t>The findings of experiments are somewhat dependent upon the quality of the instrumentation, the design, and the statistical analysis. However, these variables are all decided upon prior to the actual experiment. The findings are generalizable to other experiments under the same conditions. Although chemists are not uncritical readers, we found that the chemists we studied did have more confidence than historians in the utility of the knowledge that had been created; they believed they could use that knowledge to predict what would happen under similar conditions. What is important to them in reading, consequently, was a full understanding of the way in which an experiment took place and the processes the experiment uncovered. Gaining that full understanding required them to think about the phenomenon being presented in prose, to visualize it, and to manipulate it in formulas and equations. </a:t>
            </a:r>
          </a:p>
          <a:p>
            <a:pPr defTabSz="931774">
              <a:spcBef>
                <a:spcPct val="0"/>
              </a:spcBef>
            </a:pPr>
            <a:endParaRPr lang="en-US" dirty="0">
              <a:latin typeface="Calibri" charset="0"/>
            </a:endParaRPr>
          </a:p>
          <a:p>
            <a:pPr defTabSz="931774">
              <a:spcBef>
                <a:spcPct val="0"/>
              </a:spcBef>
            </a:pPr>
            <a:r>
              <a:rPr lang="en-US" dirty="0">
                <a:latin typeface="Calibri" charset="0"/>
              </a:rPr>
              <a:t> ancillaries:  </a:t>
            </a:r>
            <a:r>
              <a:rPr lang="en-US" dirty="0" err="1">
                <a:latin typeface="Calibri" charset="0"/>
              </a:rPr>
              <a:t>Ancilaries</a:t>
            </a:r>
            <a:r>
              <a:rPr lang="en-US" dirty="0">
                <a:latin typeface="Calibri" charset="0"/>
              </a:rPr>
              <a:t> to what?  The chemists were most interested in the transformation of information from one form to another. That is, when reading prose, they were visualizing, writing down formulas, or if a diagram or a chart were on the page, going back and forth between the graph and the chart. One chemist explained, “They give you the structure, the structure of the sensor is given, so I was looking at the picture as I was reading, and I tried to relate what was in the picture to what they were saying about how mercury binds to one part of the molecule.” This explanation, corroborated by the chemists’ other comments, helped us to understand that in chemistry, different or alternative representations (e.g., pictures, graphs or charts, text, or diagrams) of an idea are essential for a full understanding of the concepts. These various representations are processed recursively as reading progresses.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232740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232740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4295A5F-9B40-4B19-9DC6-A5325A07FE50}"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The chemists were most interested in the transformation of information from one form to another. That is, when reading prose, they were visualizing, writing down formulas, or if a diagram or a chart were on the page, going back and forth between the graph and the chart. One chemist explained, “They give you the structure, the structure of the sensor is given, so I was looking at the picture as I was reading, and I tried to relate what was in the picture to what they were saying about how mercury binds to one part of the molecule.” This explanation, corroborated by the chemists’ other comments, helped us to understand that in chemistry, different or alternative representations (e.g., pictures, graphs or charts, text, or diagrams) of an idea are essential for a full understanding of the concepts. These various representations are processed recursively as reading progresses.</a:t>
            </a:r>
          </a:p>
          <a:p>
            <a:pPr eaLnBrk="1" hangingPunct="1"/>
            <a:r>
              <a:rPr lang="en-US" dirty="0" smtClean="0"/>
              <a:t>Unlike historians, chemists create knowledge through experimentation. The findings of experiments are somewhat dependent upon the quality of the instrumentation, the design, and the statistical analysis. However, these variables are all decided upon prior to the actual experiment. The findings are generalizable to other experiments under the same conditions. Although chemists are not uncritical readers, we found that the chemists we studied did have more confidence than historians in the utility of the knowledge that had been created; they believed they could use that knowledge to predict what would happen under similar conditions. What is important to them in reading, consequently, was a full understanding of the way in which an experiment took place and the processes the experiment uncovered. Gaining that full understanding required them to think about the phenomenon being presented in prose, to visualize it, and to manipulate it in formulas and equations.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RST</a:t>
            </a:r>
            <a:r>
              <a:rPr lang="en-US" baseline="0" dirty="0" smtClean="0"/>
              <a:t> 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284782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RST</a:t>
            </a:r>
            <a:r>
              <a:rPr lang="en-US" dirty="0" smtClean="0"/>
              <a:t> 7</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349962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RST</a:t>
            </a:r>
            <a:r>
              <a:rPr lang="en-US" dirty="0" smtClean="0"/>
              <a:t> 8</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9410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RST</a:t>
            </a:r>
            <a:r>
              <a:rPr lang="en-US" dirty="0" smtClean="0"/>
              <a:t> 9</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205978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pPr/>
              <a:t>31</a:t>
            </a:fld>
            <a:endParaRPr lang="en-US" dirty="0"/>
          </a:p>
        </p:txBody>
      </p:sp>
    </p:spTree>
    <p:extLst>
      <p:ext uri="{BB962C8B-B14F-4D97-AF65-F5344CB8AC3E}">
        <p14:creationId xmlns:p14="http://schemas.microsoft.com/office/powerpoint/2010/main" val="1252349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72AC53DF-4216-466D-99A7-94400E6C2A25}" type="slidenum">
              <a:rPr lang="en-US" sz="1200" smtClean="0">
                <a:solidFill>
                  <a:schemeClr val="tx2"/>
                </a:solidFill>
              </a:rPr>
              <a:pPr/>
              <a:t>‹#›</a:t>
            </a:fld>
            <a:endParaRPr lang="en-US"/>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4BECC0C8-36B8-442A-833D-B6AACE86BB77}" type="datetime8">
              <a:rPr lang="en-US" smtClean="0"/>
              <a:pPr/>
              <a:t>11/18/2013 2:29 PM</a:t>
            </a:fld>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27987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279875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15"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3895355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279875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279875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279875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pPr algn="ctr"/>
            <a:fld id="{1AD93096-5B34-4342-9326-69289CEAE4C2}" type="slidenum">
              <a:rPr lang="en-US" smtClean="0"/>
              <a:pPr algn="ctr"/>
              <a:t>‹#›</a:t>
            </a:fld>
            <a:endParaRPr lang="en-US" sz="2400" dirty="0">
              <a:solidFill>
                <a:srgbClr val="FFFFFF"/>
              </a:solidFill>
            </a:endParaRPr>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pPr algn="ctr"/>
            <a:fld id="{1AD93096-5B34-4342-9326-69289CEAE4C2}" type="slidenum">
              <a:rPr lang="en-US" smtClean="0"/>
              <a:pPr algn="ctr"/>
              <a:t>‹#›</a:t>
            </a:fld>
            <a:endParaRPr lang="en-US"/>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pPr algn="ctr"/>
            <a:fld id="{1AD93096-5B34-4342-9326-69289CEAE4C2}" type="slidenum">
              <a:rPr lang="en-US" smtClean="0"/>
              <a:pPr algn="ctr"/>
              <a:t>‹#›</a:t>
            </a:fld>
            <a:endParaRPr lang="en-US"/>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1AD93096-5B34-4342-9326-69289CEAE4C2}" type="slidenum">
              <a:rPr lang="en-US" smtClean="0"/>
              <a:pPr/>
              <a:t>‹#›</a:t>
            </a:fld>
            <a:endParaRPr lang="en-US" dirty="0">
              <a:solidFill>
                <a:schemeClr val="tx2"/>
              </a:solidFill>
            </a:endParaRPr>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pPr algn="ctr"/>
            <a:fld id="{1AD93096-5B34-4342-9326-69289CEAE4C2}" type="slidenum">
              <a:rPr lang="en-US" smtClean="0"/>
              <a:pPr algn="ctr"/>
              <a:t>‹#›</a:t>
            </a:fld>
            <a:endParaRPr lang="en-US" sz="2800"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02" r:id="rId12"/>
    <p:sldLayoutId id="2147483732" r:id="rId13"/>
    <p:sldLayoutId id="2147483733" r:id="rId14"/>
    <p:sldLayoutId id="2147483734" r:id="rId15"/>
    <p:sldLayoutId id="2147483736" r:id="rId16"/>
    <p:sldLayoutId id="2147483737" r:id="rId17"/>
    <p:sldLayoutId id="2147483747" r:id="rId18"/>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hyperlink" Target="http://www.naturalinquirer.org/" TargetMode="External"/><Relationship Id="rId13" Type="http://schemas.openxmlformats.org/officeDocument/2006/relationships/hyperlink" Target="http://teach.genetics.utah.edu/" TargetMode="External"/><Relationship Id="rId3" Type="http://schemas.openxmlformats.org/officeDocument/2006/relationships/hyperlink" Target="http://esciencenews.com/" TargetMode="External"/><Relationship Id="rId7" Type="http://schemas.openxmlformats.org/officeDocument/2006/relationships/hyperlink" Target="http://www.nsta.org/" TargetMode="External"/><Relationship Id="rId12" Type="http://schemas.openxmlformats.org/officeDocument/2006/relationships/hyperlink" Target="http://sciencetimes.ca/" TargetMode="External"/><Relationship Id="rId2" Type="http://schemas.openxmlformats.org/officeDocument/2006/relationships/hyperlink" Target="http://www.bbc.co.uk/news/science_and_environment/" TargetMode="External"/><Relationship Id="rId1" Type="http://schemas.openxmlformats.org/officeDocument/2006/relationships/slideLayout" Target="../slideLayouts/slideLayout20.xml"/><Relationship Id="rId6" Type="http://schemas.openxmlformats.org/officeDocument/2006/relationships/hyperlink" Target="http://www.nasa.gov/centers/jpl/news/index.html" TargetMode="External"/><Relationship Id="rId11" Type="http://schemas.openxmlformats.org/officeDocument/2006/relationships/hyperlink" Target="http://www.sciencenewsforkids.org/?gclid=CILQhK_l7rECFQ-c7Qod_WsA8A" TargetMode="External"/><Relationship Id="rId5" Type="http://schemas.openxmlformats.org/officeDocument/2006/relationships/hyperlink" Target="http://learn.genetics.utah.edu/" TargetMode="External"/><Relationship Id="rId10" Type="http://schemas.openxmlformats.org/officeDocument/2006/relationships/hyperlink" Target="http://www.sciencedaily.com/news/space_time/nasa/" TargetMode="External"/><Relationship Id="rId4" Type="http://schemas.openxmlformats.org/officeDocument/2006/relationships/hyperlink" Target="http://earthobservatory.nasa.gov/blogs/" TargetMode="External"/><Relationship Id="rId9" Type="http://schemas.openxmlformats.org/officeDocument/2006/relationships/hyperlink" Target="http://www.nytimes.com/pages/scienc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Leadership Network</a:t>
            </a:r>
            <a:endParaRPr lang="en-US" dirty="0"/>
          </a:p>
        </p:txBody>
      </p:sp>
      <p:sp>
        <p:nvSpPr>
          <p:cNvPr id="3" name="Subtitle 2"/>
          <p:cNvSpPr>
            <a:spLocks noGrp="1"/>
          </p:cNvSpPr>
          <p:nvPr>
            <p:ph type="subTitle" idx="1"/>
          </p:nvPr>
        </p:nvSpPr>
        <p:spPr/>
        <p:txBody>
          <a:bodyPr/>
          <a:lstStyle/>
          <a:p>
            <a:r>
              <a:rPr lang="en-US" smtClean="0"/>
              <a:t>November 14, 2013</a:t>
            </a:r>
            <a:endParaRPr lang="en-US"/>
          </a:p>
        </p:txBody>
      </p:sp>
    </p:spTree>
    <p:extLst>
      <p:ext uri="{BB962C8B-B14F-4D97-AF65-F5344CB8AC3E}">
        <p14:creationId xmlns:p14="http://schemas.microsoft.com/office/powerpoint/2010/main" val="82276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Overarching </a:t>
            </a:r>
            <a:r>
              <a:rPr lang="en-US" dirty="0" smtClean="0"/>
              <a:t>Frameworks</a:t>
            </a:r>
            <a:endParaRPr lang="en-US" dirty="0"/>
          </a:p>
        </p:txBody>
      </p:sp>
      <p:sp>
        <p:nvSpPr>
          <p:cNvPr id="5" name="Text Placeholder 4"/>
          <p:cNvSpPr>
            <a:spLocks noGrp="1"/>
          </p:cNvSpPr>
          <p:nvPr>
            <p:ph type="body" idx="1"/>
          </p:nvPr>
        </p:nvSpPr>
        <p:spPr>
          <a:xfrm>
            <a:off x="152400" y="1625828"/>
            <a:ext cx="4495800" cy="639762"/>
          </a:xfrm>
        </p:spPr>
        <p:txBody>
          <a:bodyPr>
            <a:noAutofit/>
          </a:bodyPr>
          <a:lstStyle/>
          <a:p>
            <a:pPr algn="ctr">
              <a:lnSpc>
                <a:spcPct val="120000"/>
              </a:lnSpc>
              <a:spcBef>
                <a:spcPts val="0"/>
              </a:spcBef>
            </a:pPr>
            <a:r>
              <a:rPr lang="en-US" dirty="0"/>
              <a:t>National Science Education Standards (2004</a:t>
            </a:r>
            <a:r>
              <a:rPr lang="en-US" dirty="0" smtClean="0"/>
              <a:t>)</a:t>
            </a:r>
            <a:endParaRPr lang="en-US" dirty="0"/>
          </a:p>
        </p:txBody>
      </p:sp>
      <p:sp>
        <p:nvSpPr>
          <p:cNvPr id="3" name="Content Placeholder 2"/>
          <p:cNvSpPr>
            <a:spLocks noGrp="1"/>
          </p:cNvSpPr>
          <p:nvPr>
            <p:ph sz="half" idx="2"/>
          </p:nvPr>
        </p:nvSpPr>
        <p:spPr>
          <a:xfrm>
            <a:off x="457200" y="2133600"/>
            <a:ext cx="4040188" cy="4192136"/>
          </a:xfrm>
        </p:spPr>
        <p:txBody>
          <a:bodyPr>
            <a:normAutofit/>
          </a:bodyPr>
          <a:lstStyle/>
          <a:p>
            <a:pPr>
              <a:defRPr/>
            </a:pPr>
            <a:r>
              <a:rPr lang="en-US" dirty="0" smtClean="0"/>
              <a:t>Systems</a:t>
            </a:r>
            <a:r>
              <a:rPr lang="en-US" dirty="0"/>
              <a:t>, order and organization</a:t>
            </a:r>
          </a:p>
          <a:p>
            <a:pPr>
              <a:defRPr/>
            </a:pPr>
            <a:r>
              <a:rPr lang="en-US" dirty="0"/>
              <a:t>Evidence, models and explanation</a:t>
            </a:r>
          </a:p>
          <a:p>
            <a:pPr>
              <a:defRPr/>
            </a:pPr>
            <a:r>
              <a:rPr lang="en-US" dirty="0"/>
              <a:t>Change, constancy and measurement</a:t>
            </a:r>
          </a:p>
          <a:p>
            <a:pPr>
              <a:defRPr/>
            </a:pPr>
            <a:r>
              <a:rPr lang="en-US" dirty="0"/>
              <a:t>Evolution and equilibrium</a:t>
            </a:r>
          </a:p>
          <a:p>
            <a:pPr>
              <a:defRPr/>
            </a:pPr>
            <a:r>
              <a:rPr lang="en-US" dirty="0"/>
              <a:t>Form and </a:t>
            </a:r>
            <a:r>
              <a:rPr lang="en-US" dirty="0" smtClean="0"/>
              <a:t>function</a:t>
            </a:r>
            <a:endParaRPr lang="en-US" dirty="0"/>
          </a:p>
        </p:txBody>
      </p:sp>
      <p:sp>
        <p:nvSpPr>
          <p:cNvPr id="6" name="Text Placeholder 5"/>
          <p:cNvSpPr>
            <a:spLocks noGrp="1"/>
          </p:cNvSpPr>
          <p:nvPr>
            <p:ph type="body" sz="quarter" idx="3"/>
          </p:nvPr>
        </p:nvSpPr>
        <p:spPr/>
        <p:txBody>
          <a:bodyPr/>
          <a:lstStyle/>
          <a:p>
            <a:pPr algn="ctr">
              <a:spcBef>
                <a:spcPts val="0"/>
              </a:spcBef>
            </a:pPr>
            <a:r>
              <a:rPr lang="en-US" dirty="0"/>
              <a:t>College Board (2009</a:t>
            </a:r>
            <a:r>
              <a:rPr lang="en-US" dirty="0" smtClean="0"/>
              <a:t>)</a:t>
            </a:r>
          </a:p>
          <a:p>
            <a:endParaRPr lang="en-US" dirty="0"/>
          </a:p>
        </p:txBody>
      </p:sp>
      <p:sp>
        <p:nvSpPr>
          <p:cNvPr id="4" name="Content Placeholder 3"/>
          <p:cNvSpPr>
            <a:spLocks noGrp="1"/>
          </p:cNvSpPr>
          <p:nvPr>
            <p:ph sz="quarter" idx="4"/>
          </p:nvPr>
        </p:nvSpPr>
        <p:spPr>
          <a:xfrm>
            <a:off x="4876800" y="2133600"/>
            <a:ext cx="3813175" cy="4114800"/>
          </a:xfrm>
        </p:spPr>
        <p:txBody>
          <a:bodyPr>
            <a:normAutofit/>
          </a:bodyPr>
          <a:lstStyle/>
          <a:p>
            <a:pPr>
              <a:lnSpc>
                <a:spcPct val="110000"/>
              </a:lnSpc>
              <a:spcBef>
                <a:spcPts val="0"/>
              </a:spcBef>
              <a:defRPr/>
            </a:pPr>
            <a:r>
              <a:rPr lang="en-US" dirty="0" smtClean="0"/>
              <a:t>Evolution</a:t>
            </a:r>
            <a:endParaRPr lang="en-US" dirty="0"/>
          </a:p>
          <a:p>
            <a:pPr>
              <a:lnSpc>
                <a:spcPct val="110000"/>
              </a:lnSpc>
              <a:spcBef>
                <a:spcPts val="0"/>
              </a:spcBef>
              <a:defRPr/>
            </a:pPr>
            <a:r>
              <a:rPr lang="en-US" dirty="0"/>
              <a:t>Scale</a:t>
            </a:r>
          </a:p>
          <a:p>
            <a:pPr>
              <a:lnSpc>
                <a:spcPct val="110000"/>
              </a:lnSpc>
              <a:spcBef>
                <a:spcPts val="0"/>
              </a:spcBef>
              <a:defRPr/>
            </a:pPr>
            <a:r>
              <a:rPr lang="en-US" dirty="0"/>
              <a:t>Equilibrium</a:t>
            </a:r>
          </a:p>
          <a:p>
            <a:pPr>
              <a:lnSpc>
                <a:spcPct val="110000"/>
              </a:lnSpc>
              <a:spcBef>
                <a:spcPts val="0"/>
              </a:spcBef>
              <a:defRPr/>
            </a:pPr>
            <a:r>
              <a:rPr lang="en-US" dirty="0"/>
              <a:t>Matter and energy</a:t>
            </a:r>
          </a:p>
          <a:p>
            <a:pPr>
              <a:lnSpc>
                <a:spcPct val="110000"/>
              </a:lnSpc>
              <a:spcBef>
                <a:spcPts val="0"/>
              </a:spcBef>
              <a:defRPr/>
            </a:pPr>
            <a:r>
              <a:rPr lang="en-US" dirty="0"/>
              <a:t>Interaction</a:t>
            </a:r>
          </a:p>
          <a:p>
            <a:pPr>
              <a:lnSpc>
                <a:spcPct val="110000"/>
              </a:lnSpc>
              <a:spcBef>
                <a:spcPts val="0"/>
              </a:spcBef>
              <a:defRPr/>
            </a:pPr>
            <a:r>
              <a:rPr lang="en-US" dirty="0"/>
              <a:t>Form and function</a:t>
            </a:r>
          </a:p>
          <a:p>
            <a:pPr>
              <a:lnSpc>
                <a:spcPct val="110000"/>
              </a:lnSpc>
              <a:spcBef>
                <a:spcPts val="0"/>
              </a:spcBef>
              <a:defRPr/>
            </a:pPr>
            <a:r>
              <a:rPr lang="en-US" dirty="0"/>
              <a:t>Models and explanations, evidence and representations.</a:t>
            </a:r>
          </a:p>
          <a:p>
            <a:pPr>
              <a:defRPr/>
            </a:pPr>
            <a:endParaRPr lang="en-US" dirty="0"/>
          </a:p>
          <a:p>
            <a:endParaRPr lang="en-US" dirty="0"/>
          </a:p>
        </p:txBody>
      </p:sp>
      <p:pic>
        <p:nvPicPr>
          <p:cNvPr id="4098" name="Picture 2" descr="C:\Users\jfanelli\AppData\Local\Microsoft\Windows\Temporary Internet Files\Content.IE5\FTIHM2U4\MC9003841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0722" y="4599296"/>
            <a:ext cx="1680667" cy="18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500"/>
                                        <p:tgtEl>
                                          <p:spTgt spid="4">
                                            <p:txEl>
                                              <p:pRg st="2" end="2"/>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uiExpand="1" build="p"/>
      <p:bldP spid="6" grpId="0"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29600" cy="1143000"/>
          </a:xfrm>
        </p:spPr>
        <p:txBody>
          <a:bodyPr/>
          <a:lstStyle/>
          <a:p>
            <a:r>
              <a:rPr lang="en-US" sz="3600" dirty="0" smtClean="0"/>
              <a:t>Text Structures</a:t>
            </a:r>
            <a:endParaRPr lang="en-US" sz="3600" dirty="0"/>
          </a:p>
        </p:txBody>
      </p:sp>
      <p:sp>
        <p:nvSpPr>
          <p:cNvPr id="3" name="Content Placeholder 2"/>
          <p:cNvSpPr>
            <a:spLocks noGrp="1"/>
          </p:cNvSpPr>
          <p:nvPr>
            <p:ph idx="1"/>
          </p:nvPr>
        </p:nvSpPr>
        <p:spPr>
          <a:xfrm>
            <a:off x="457200" y="1143001"/>
            <a:ext cx="8229600" cy="5073878"/>
          </a:xfrm>
          <a:extLst/>
        </p:spPr>
        <p:txBody>
          <a:bodyPr numCol="1">
            <a:normAutofit fontScale="92500" lnSpcReduction="10000"/>
          </a:bodyPr>
          <a:lstStyle/>
          <a:p>
            <a:pPr>
              <a:defRPr/>
            </a:pPr>
            <a:r>
              <a:rPr lang="en-US" dirty="0" smtClean="0"/>
              <a:t>Cause/Effect/Correlation </a:t>
            </a:r>
            <a:endParaRPr lang="en-US" dirty="0"/>
          </a:p>
          <a:p>
            <a:pPr>
              <a:defRPr/>
            </a:pPr>
            <a:r>
              <a:rPr lang="en-US" dirty="0"/>
              <a:t>Problem/Solution/Findings</a:t>
            </a:r>
          </a:p>
          <a:p>
            <a:pPr>
              <a:defRPr/>
            </a:pPr>
            <a:r>
              <a:rPr lang="en-US" dirty="0"/>
              <a:t>Proposition/Support</a:t>
            </a:r>
          </a:p>
          <a:p>
            <a:pPr>
              <a:defRPr/>
            </a:pPr>
            <a:r>
              <a:rPr lang="en-US" dirty="0"/>
              <a:t>Sequence/Process/Chronology</a:t>
            </a:r>
          </a:p>
          <a:p>
            <a:pPr>
              <a:defRPr/>
            </a:pPr>
            <a:r>
              <a:rPr lang="en-US" dirty="0"/>
              <a:t>Goal/Action/Outcome</a:t>
            </a:r>
          </a:p>
          <a:p>
            <a:pPr>
              <a:defRPr/>
            </a:pPr>
            <a:r>
              <a:rPr lang="en-US" dirty="0"/>
              <a:t>Description/Definition</a:t>
            </a:r>
          </a:p>
          <a:p>
            <a:pPr>
              <a:defRPr/>
            </a:pPr>
            <a:r>
              <a:rPr lang="en-US" dirty="0"/>
              <a:t>Comparison</a:t>
            </a:r>
          </a:p>
          <a:p>
            <a:pPr>
              <a:defRPr/>
            </a:pPr>
            <a:r>
              <a:rPr lang="en-US" dirty="0"/>
              <a:t>Enumeration/Exemplification</a:t>
            </a:r>
          </a:p>
          <a:p>
            <a:pPr>
              <a:defRPr/>
            </a:pPr>
            <a:r>
              <a:rPr lang="en-US" dirty="0"/>
              <a:t>Problematic Situation </a:t>
            </a:r>
          </a:p>
          <a:p>
            <a:pPr>
              <a:defRPr/>
            </a:pPr>
            <a:r>
              <a:rPr lang="en-US" dirty="0" smtClean="0"/>
              <a:t>Refutation</a:t>
            </a:r>
            <a:endParaRPr lang="en-US" dirty="0"/>
          </a:p>
        </p:txBody>
      </p:sp>
      <p:pic>
        <p:nvPicPr>
          <p:cNvPr id="3075" name="Picture 3" descr="C:\Users\jfanelli\AppData\Local\Microsoft\Windows\Temporary Internet Files\Content.IE5\14Q3H83Q\MC900019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048000"/>
            <a:ext cx="3018042" cy="26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3600" dirty="0" smtClean="0"/>
              <a:t>Other Structures in Text</a:t>
            </a:r>
            <a:endParaRPr lang="en-US" sz="3600" dirty="0"/>
          </a:p>
        </p:txBody>
      </p:sp>
      <p:sp>
        <p:nvSpPr>
          <p:cNvPr id="2" name="Content Placeholder 1"/>
          <p:cNvSpPr>
            <a:spLocks noGrp="1"/>
          </p:cNvSpPr>
          <p:nvPr>
            <p:ph idx="1"/>
          </p:nvPr>
        </p:nvSpPr>
        <p:spPr>
          <a:xfrm>
            <a:off x="457200" y="1295401"/>
            <a:ext cx="8229600" cy="4921478"/>
          </a:xfrm>
        </p:spPr>
        <p:txBody>
          <a:bodyPr>
            <a:normAutofit fontScale="92500" lnSpcReduction="20000"/>
          </a:bodyPr>
          <a:lstStyle/>
          <a:p>
            <a:pPr marL="0" indent="0">
              <a:buNone/>
              <a:defRPr/>
            </a:pPr>
            <a:r>
              <a:rPr lang="en-US" dirty="0"/>
              <a:t>Multiple Representations</a:t>
            </a:r>
          </a:p>
          <a:p>
            <a:pPr>
              <a:defRPr/>
            </a:pPr>
            <a:r>
              <a:rPr lang="en-US" dirty="0"/>
              <a:t>Diagrams</a:t>
            </a:r>
          </a:p>
          <a:p>
            <a:pPr>
              <a:defRPr/>
            </a:pPr>
            <a:r>
              <a:rPr lang="en-US" dirty="0"/>
              <a:t>Equations</a:t>
            </a:r>
          </a:p>
          <a:p>
            <a:pPr>
              <a:defRPr/>
            </a:pPr>
            <a:r>
              <a:rPr lang="en-US" dirty="0"/>
              <a:t>Charts</a:t>
            </a:r>
          </a:p>
          <a:p>
            <a:pPr>
              <a:defRPr/>
            </a:pPr>
            <a:r>
              <a:rPr lang="en-US" dirty="0"/>
              <a:t>Tables</a:t>
            </a:r>
          </a:p>
          <a:p>
            <a:pPr>
              <a:defRPr/>
            </a:pPr>
            <a:r>
              <a:rPr lang="en-US" dirty="0"/>
              <a:t>Videos</a:t>
            </a:r>
          </a:p>
          <a:p>
            <a:pPr>
              <a:defRPr/>
            </a:pPr>
            <a:r>
              <a:rPr lang="en-US" dirty="0"/>
              <a:t>Simulations</a:t>
            </a:r>
          </a:p>
          <a:p>
            <a:pPr>
              <a:defRPr/>
            </a:pPr>
            <a:r>
              <a:rPr lang="en-US" dirty="0"/>
              <a:t>Flowcharts</a:t>
            </a:r>
          </a:p>
          <a:p>
            <a:pPr>
              <a:defRPr/>
            </a:pPr>
            <a:r>
              <a:rPr lang="en-US" dirty="0"/>
              <a:t>Models</a:t>
            </a:r>
          </a:p>
          <a:p>
            <a:pPr>
              <a:defRPr/>
            </a:pPr>
            <a:r>
              <a:rPr lang="en-US" dirty="0"/>
              <a:t>Verbal (oral and written</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361" y="1752600"/>
            <a:ext cx="3990975" cy="349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4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09600" y="304800"/>
            <a:ext cx="8153400" cy="990600"/>
          </a:xfrm>
        </p:spPr>
        <p:txBody>
          <a:bodyPr/>
          <a:lstStyle/>
          <a:p>
            <a:r>
              <a:rPr lang="en-US" sz="3600" dirty="0" smtClean="0"/>
              <a:t>Types of Text</a:t>
            </a:r>
            <a:endParaRPr lang="en-US" sz="3600" dirty="0"/>
          </a:p>
        </p:txBody>
      </p:sp>
      <p:sp>
        <p:nvSpPr>
          <p:cNvPr id="27650" name="Content Placeholder 2"/>
          <p:cNvSpPr>
            <a:spLocks noGrp="1"/>
          </p:cNvSpPr>
          <p:nvPr>
            <p:ph idx="1"/>
          </p:nvPr>
        </p:nvSpPr>
        <p:spPr>
          <a:xfrm>
            <a:off x="612775" y="1143000"/>
            <a:ext cx="6016625" cy="5257800"/>
          </a:xfrm>
        </p:spPr>
        <p:txBody>
          <a:bodyPr>
            <a:normAutofit fontScale="92500" lnSpcReduction="10000"/>
          </a:bodyPr>
          <a:lstStyle/>
          <a:p>
            <a:r>
              <a:rPr lang="en-US" sz="2400" dirty="0" smtClean="0"/>
              <a:t>Raw </a:t>
            </a:r>
            <a:r>
              <a:rPr lang="en-US" sz="2400" dirty="0"/>
              <a:t>data</a:t>
            </a:r>
          </a:p>
          <a:p>
            <a:r>
              <a:rPr lang="en-US" sz="2400" dirty="0"/>
              <a:t>Bench notes, field notes, journals or logs</a:t>
            </a:r>
          </a:p>
          <a:p>
            <a:r>
              <a:rPr lang="en-US" sz="2400" dirty="0" smtClean="0"/>
              <a:t>Peer-reviewed journal </a:t>
            </a:r>
            <a:r>
              <a:rPr lang="en-US" sz="2400" dirty="0"/>
              <a:t>articles </a:t>
            </a:r>
          </a:p>
          <a:p>
            <a:r>
              <a:rPr lang="en-US" sz="2400" dirty="0"/>
              <a:t>Personal communications such as interviews, letters, emails, conversations</a:t>
            </a:r>
          </a:p>
          <a:p>
            <a:r>
              <a:rPr lang="en-US" sz="2400" dirty="0"/>
              <a:t>Integrative pieces: Chapters in handbooks, advances in science series and </a:t>
            </a:r>
            <a:r>
              <a:rPr lang="en-US" sz="2400" dirty="0" smtClean="0"/>
              <a:t>reviews, </a:t>
            </a:r>
            <a:r>
              <a:rPr lang="en-US" sz="2400" dirty="0"/>
              <a:t>popular press articles </a:t>
            </a:r>
          </a:p>
          <a:p>
            <a:r>
              <a:rPr lang="en-US" sz="2400" dirty="0"/>
              <a:t>Press releases, news briefs,  and online articles</a:t>
            </a:r>
          </a:p>
          <a:p>
            <a:r>
              <a:rPr lang="en-US" sz="2400" dirty="0"/>
              <a:t>Science fiction</a:t>
            </a:r>
          </a:p>
          <a:p>
            <a:r>
              <a:rPr lang="en-US" sz="2400" dirty="0"/>
              <a:t>Textbooks</a:t>
            </a:r>
          </a:p>
          <a:p>
            <a:r>
              <a:rPr lang="en-US" sz="2400" dirty="0"/>
              <a:t>Trade books</a:t>
            </a:r>
          </a:p>
          <a:p>
            <a:r>
              <a:rPr lang="en-US" sz="2400" dirty="0"/>
              <a:t>Websites and </a:t>
            </a:r>
            <a:r>
              <a:rPr lang="en-US" sz="2400" dirty="0" smtClean="0"/>
              <a:t>blogs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19701"/>
            <a:ext cx="26289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94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fade">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fade">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fade">
                                      <p:cBhvr>
                                        <p:cTn id="22" dur="500"/>
                                        <p:tgtEl>
                                          <p:spTgt spid="27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fade">
                                      <p:cBhvr>
                                        <p:cTn id="27" dur="500"/>
                                        <p:tgtEl>
                                          <p:spTgt spid="276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0">
                                            <p:txEl>
                                              <p:pRg st="5" end="5"/>
                                            </p:txEl>
                                          </p:spTgt>
                                        </p:tgtEl>
                                        <p:attrNameLst>
                                          <p:attrName>style.visibility</p:attrName>
                                        </p:attrNameLst>
                                      </p:cBhvr>
                                      <p:to>
                                        <p:strVal val="visible"/>
                                      </p:to>
                                    </p:set>
                                    <p:animEffect transition="in" filter="fade">
                                      <p:cBhvr>
                                        <p:cTn id="32" dur="500"/>
                                        <p:tgtEl>
                                          <p:spTgt spid="276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0">
                                            <p:txEl>
                                              <p:pRg st="6" end="6"/>
                                            </p:txEl>
                                          </p:spTgt>
                                        </p:tgtEl>
                                        <p:attrNameLst>
                                          <p:attrName>style.visibility</p:attrName>
                                        </p:attrNameLst>
                                      </p:cBhvr>
                                      <p:to>
                                        <p:strVal val="visible"/>
                                      </p:to>
                                    </p:set>
                                    <p:animEffect transition="in" filter="fade">
                                      <p:cBhvr>
                                        <p:cTn id="37" dur="500"/>
                                        <p:tgtEl>
                                          <p:spTgt spid="276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50">
                                            <p:txEl>
                                              <p:pRg st="7" end="7"/>
                                            </p:txEl>
                                          </p:spTgt>
                                        </p:tgtEl>
                                        <p:attrNameLst>
                                          <p:attrName>style.visibility</p:attrName>
                                        </p:attrNameLst>
                                      </p:cBhvr>
                                      <p:to>
                                        <p:strVal val="visible"/>
                                      </p:to>
                                    </p:set>
                                    <p:animEffect transition="in" filter="fade">
                                      <p:cBhvr>
                                        <p:cTn id="42" dur="500"/>
                                        <p:tgtEl>
                                          <p:spTgt spid="276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650">
                                            <p:txEl>
                                              <p:pRg st="8" end="8"/>
                                            </p:txEl>
                                          </p:spTgt>
                                        </p:tgtEl>
                                        <p:attrNameLst>
                                          <p:attrName>style.visibility</p:attrName>
                                        </p:attrNameLst>
                                      </p:cBhvr>
                                      <p:to>
                                        <p:strVal val="visible"/>
                                      </p:to>
                                    </p:set>
                                    <p:animEffect transition="in" filter="fade">
                                      <p:cBhvr>
                                        <p:cTn id="47" dur="500"/>
                                        <p:tgtEl>
                                          <p:spTgt spid="276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650">
                                            <p:txEl>
                                              <p:pRg st="9" end="9"/>
                                            </p:txEl>
                                          </p:spTgt>
                                        </p:tgtEl>
                                        <p:attrNameLst>
                                          <p:attrName>style.visibility</p:attrName>
                                        </p:attrNameLst>
                                      </p:cBhvr>
                                      <p:to>
                                        <p:strVal val="visible"/>
                                      </p:to>
                                    </p:set>
                                    <p:animEffect transition="in" filter="fade">
                                      <p:cBhvr>
                                        <p:cTn id="52" dur="500"/>
                                        <p:tgtEl>
                                          <p:spTgt spid="276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609600"/>
            <a:ext cx="8153400" cy="990600"/>
          </a:xfrm>
        </p:spPr>
        <p:txBody>
          <a:bodyPr>
            <a:normAutofit/>
          </a:bodyPr>
          <a:lstStyle/>
          <a:p>
            <a:r>
              <a:rPr lang="en-US" dirty="0"/>
              <a:t>Discourse </a:t>
            </a:r>
            <a:r>
              <a:rPr lang="en-US" dirty="0" smtClean="0"/>
              <a:t>Structures</a:t>
            </a:r>
            <a:endParaRPr lang="en-US" dirty="0"/>
          </a:p>
        </p:txBody>
      </p:sp>
      <p:sp>
        <p:nvSpPr>
          <p:cNvPr id="28674" name="Content Placeholder 2"/>
          <p:cNvSpPr>
            <a:spLocks noGrp="1"/>
          </p:cNvSpPr>
          <p:nvPr>
            <p:ph idx="1"/>
          </p:nvPr>
        </p:nvSpPr>
        <p:spPr>
          <a:xfrm>
            <a:off x="612775" y="1600200"/>
            <a:ext cx="8153400" cy="4495800"/>
          </a:xfrm>
        </p:spPr>
        <p:txBody>
          <a:bodyPr>
            <a:normAutofit/>
          </a:bodyPr>
          <a:lstStyle/>
          <a:p>
            <a:pPr marL="0" indent="0">
              <a:buNone/>
            </a:pPr>
            <a:r>
              <a:rPr lang="en-US" sz="2800" dirty="0" smtClean="0"/>
              <a:t>The language of science includes</a:t>
            </a:r>
          </a:p>
          <a:p>
            <a:r>
              <a:rPr lang="en-US" sz="2800" dirty="0" smtClean="0"/>
              <a:t>Distinctive grammatical structures such as nominalizations and </a:t>
            </a:r>
            <a:r>
              <a:rPr lang="en-US" sz="2800" dirty="0"/>
              <a:t>passive voice (A conclusion was reached </a:t>
            </a:r>
            <a:r>
              <a:rPr lang="en-US" sz="2800" dirty="0" smtClean="0"/>
              <a:t>that… A </a:t>
            </a:r>
            <a:r>
              <a:rPr lang="en-US" sz="2800" dirty="0"/>
              <a:t>similar experiment was carried </a:t>
            </a:r>
            <a:r>
              <a:rPr lang="en-US" sz="2800" dirty="0" smtClean="0"/>
              <a:t>out…)</a:t>
            </a:r>
          </a:p>
          <a:p>
            <a:r>
              <a:rPr lang="en-US" sz="2800" dirty="0" smtClean="0"/>
              <a:t>Technical and specialized expressions</a:t>
            </a:r>
          </a:p>
          <a:p>
            <a:pPr lvl="1"/>
            <a:r>
              <a:rPr lang="en-US" sz="2400" dirty="0" smtClean="0"/>
              <a:t>Latin and Greek roots</a:t>
            </a:r>
          </a:p>
          <a:p>
            <a:pPr lvl="1"/>
            <a:r>
              <a:rPr lang="en-US" sz="2400" dirty="0"/>
              <a:t>C</a:t>
            </a:r>
            <a:r>
              <a:rPr lang="en-US" sz="2400" dirty="0" smtClean="0"/>
              <a:t>ommon meaning vs. </a:t>
            </a:r>
            <a:r>
              <a:rPr lang="en-US" sz="2400" dirty="0" err="1" smtClean="0"/>
              <a:t>scienctific</a:t>
            </a:r>
            <a:r>
              <a:rPr lang="en-US" sz="2400" dirty="0" smtClean="0"/>
              <a:t> meaning</a:t>
            </a:r>
          </a:p>
          <a:p>
            <a:pPr lvl="1"/>
            <a:r>
              <a:rPr lang="en-US" sz="2400" dirty="0" smtClean="0"/>
              <a:t>Abstract concepts</a:t>
            </a:r>
          </a:p>
        </p:txBody>
      </p:sp>
      <p:pic>
        <p:nvPicPr>
          <p:cNvPr id="9218" name="Picture 2"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62800" y="3733800"/>
            <a:ext cx="1557223" cy="255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fade">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fade">
                                      <p:cBhvr>
                                        <p:cTn id="17" dur="500"/>
                                        <p:tgtEl>
                                          <p:spTgt spid="2867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674">
                                            <p:txEl>
                                              <p:pRg st="3" end="3"/>
                                            </p:txEl>
                                          </p:spTgt>
                                        </p:tgtEl>
                                        <p:attrNameLst>
                                          <p:attrName>style.visibility</p:attrName>
                                        </p:attrNameLst>
                                      </p:cBhvr>
                                      <p:to>
                                        <p:strVal val="visible"/>
                                      </p:to>
                                    </p:set>
                                    <p:animEffect transition="in" filter="fade">
                                      <p:cBhvr>
                                        <p:cTn id="20" dur="500"/>
                                        <p:tgtEl>
                                          <p:spTgt spid="2867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animEffect transition="in" filter="fade">
                                      <p:cBhvr>
                                        <p:cTn id="23" dur="500"/>
                                        <p:tgtEl>
                                          <p:spTgt spid="2867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674">
                                            <p:txEl>
                                              <p:pRg st="5" end="5"/>
                                            </p:txEl>
                                          </p:spTgt>
                                        </p:tgtEl>
                                        <p:attrNameLst>
                                          <p:attrName>style.visibility</p:attrName>
                                        </p:attrNameLst>
                                      </p:cBhvr>
                                      <p:to>
                                        <p:strVal val="visible"/>
                                      </p:to>
                                    </p:set>
                                    <p:animEffect transition="in" filter="fade">
                                      <p:cBhvr>
                                        <p:cTn id="26" dur="5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609600"/>
            <a:ext cx="8153400" cy="990600"/>
          </a:xfrm>
        </p:spPr>
        <p:txBody>
          <a:bodyPr>
            <a:normAutofit/>
          </a:bodyPr>
          <a:lstStyle/>
          <a:p>
            <a:r>
              <a:rPr lang="en-US" dirty="0"/>
              <a:t>Discourse </a:t>
            </a:r>
            <a:r>
              <a:rPr lang="en-US" dirty="0" smtClean="0"/>
              <a:t>Structures</a:t>
            </a:r>
            <a:endParaRPr lang="en-US" dirty="0"/>
          </a:p>
        </p:txBody>
      </p:sp>
      <p:sp>
        <p:nvSpPr>
          <p:cNvPr id="28674" name="Content Placeholder 2"/>
          <p:cNvSpPr>
            <a:spLocks noGrp="1"/>
          </p:cNvSpPr>
          <p:nvPr>
            <p:ph idx="1"/>
          </p:nvPr>
        </p:nvSpPr>
        <p:spPr>
          <a:xfrm>
            <a:off x="612775" y="1600200"/>
            <a:ext cx="7252436" cy="4495800"/>
          </a:xfrm>
        </p:spPr>
        <p:txBody>
          <a:bodyPr>
            <a:normAutofit/>
          </a:bodyPr>
          <a:lstStyle/>
          <a:p>
            <a:pPr marL="0" indent="0">
              <a:buNone/>
            </a:pPr>
            <a:r>
              <a:rPr lang="en-US" sz="2800" dirty="0" smtClean="0"/>
              <a:t>The language of science includes</a:t>
            </a:r>
          </a:p>
          <a:p>
            <a:r>
              <a:rPr lang="en-US" sz="2800" dirty="0" smtClean="0"/>
              <a:t>Signals of the degree of certainty, generalizability, and precision of statements</a:t>
            </a:r>
          </a:p>
          <a:p>
            <a:r>
              <a:rPr lang="en-US" sz="2800" dirty="0" smtClean="0"/>
              <a:t>Argumentation </a:t>
            </a:r>
            <a:r>
              <a:rPr lang="en-US" sz="2800" dirty="0" smtClean="0">
                <a:sym typeface="Wingdings" panose="05000000000000000000" pitchFamily="2" charset="2"/>
              </a:rPr>
              <a:t> </a:t>
            </a:r>
            <a:r>
              <a:rPr lang="en-US" sz="2800" dirty="0" smtClean="0"/>
              <a:t>evidence is used to support knowledge claims, and scientific principles and methods are used as warrants. </a:t>
            </a:r>
            <a:endParaRPr lang="en-US" sz="2800" dirty="0"/>
          </a:p>
        </p:txBody>
      </p:sp>
      <p:pic>
        <p:nvPicPr>
          <p:cNvPr id="10242" name="Picture 2"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62800" y="2895600"/>
            <a:ext cx="1709623" cy="280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fade">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fade">
                                      <p:cBhvr>
                                        <p:cTn id="17" dur="500"/>
                                        <p:tgtEl>
                                          <p:spTgt spid="286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09600" y="533400"/>
            <a:ext cx="8153400" cy="990600"/>
          </a:xfrm>
        </p:spPr>
        <p:txBody>
          <a:bodyPr>
            <a:normAutofit/>
          </a:bodyPr>
          <a:lstStyle/>
          <a:p>
            <a:r>
              <a:rPr lang="en-US" sz="3600" dirty="0" smtClean="0"/>
              <a:t>Other Considerations</a:t>
            </a:r>
            <a:endParaRPr lang="en-US" sz="3600" dirty="0"/>
          </a:p>
        </p:txBody>
      </p:sp>
      <p:sp>
        <p:nvSpPr>
          <p:cNvPr id="29698" name="Content Placeholder 2"/>
          <p:cNvSpPr>
            <a:spLocks noGrp="1"/>
          </p:cNvSpPr>
          <p:nvPr>
            <p:ph idx="1"/>
          </p:nvPr>
        </p:nvSpPr>
        <p:spPr>
          <a:xfrm>
            <a:off x="612775" y="1600200"/>
            <a:ext cx="8153400" cy="4495800"/>
          </a:xfrm>
        </p:spPr>
        <p:txBody>
          <a:bodyPr/>
          <a:lstStyle/>
          <a:p>
            <a:r>
              <a:rPr lang="en-US" dirty="0"/>
              <a:t>Misconceptions about science/scientific processes</a:t>
            </a:r>
          </a:p>
          <a:p>
            <a:r>
              <a:rPr lang="en-US" dirty="0" smtClean="0"/>
              <a:t>Obstacle of lack </a:t>
            </a:r>
            <a:r>
              <a:rPr lang="en-US" dirty="0"/>
              <a:t>of background knowledge </a:t>
            </a:r>
          </a:p>
          <a:p>
            <a:r>
              <a:rPr lang="en-US" dirty="0"/>
              <a:t>Abstract concepts, challenging vocabulary—both domain-specific and general</a:t>
            </a:r>
          </a:p>
          <a:p>
            <a:endParaRPr lang="en-US" dirty="0">
              <a:latin typeface="Tw Cen MT"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419600"/>
            <a:ext cx="2471268" cy="1854525"/>
          </a:xfrm>
          <a:prstGeom prst="rect">
            <a:avLst/>
          </a:prstGeo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18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fade">
                                      <p:cBhvr>
                                        <p:cTn id="17" dur="5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Students need to read and write different kinds of texts</a:t>
            </a:r>
            <a:endParaRPr lang="en-US" dirty="0"/>
          </a:p>
        </p:txBody>
      </p:sp>
      <p:sp>
        <p:nvSpPr>
          <p:cNvPr id="9" name="Content Placeholder 8"/>
          <p:cNvSpPr>
            <a:spLocks noGrp="1"/>
          </p:cNvSpPr>
          <p:nvPr>
            <p:ph sz="half" idx="1"/>
          </p:nvPr>
        </p:nvSpPr>
        <p:spPr/>
        <p:txBody>
          <a:bodyPr/>
          <a:lstStyle/>
          <a:p>
            <a:pPr marL="0" indent="0">
              <a:buNone/>
            </a:pPr>
            <a:r>
              <a:rPr lang="en-US" dirty="0" smtClean="0"/>
              <a:t>They need to read:</a:t>
            </a:r>
          </a:p>
          <a:p>
            <a:pPr marL="457200" indent="-457200">
              <a:buFont typeface="Arial"/>
              <a:buChar char="•"/>
            </a:pPr>
            <a:r>
              <a:rPr lang="en-US" dirty="0" smtClean="0"/>
              <a:t>Journal articles</a:t>
            </a:r>
          </a:p>
          <a:p>
            <a:pPr marL="457200" indent="-457200">
              <a:buFont typeface="Arial"/>
              <a:buChar char="•"/>
            </a:pPr>
            <a:r>
              <a:rPr lang="en-US" dirty="0" smtClean="0"/>
              <a:t>Trade magazines</a:t>
            </a:r>
          </a:p>
          <a:p>
            <a:pPr marL="457200" indent="-457200">
              <a:buFont typeface="Arial"/>
              <a:buChar char="•"/>
            </a:pPr>
            <a:r>
              <a:rPr lang="en-US" dirty="0" smtClean="0"/>
              <a:t>Proposals</a:t>
            </a:r>
          </a:p>
          <a:p>
            <a:pPr marL="457200" indent="-457200">
              <a:buFont typeface="Arial"/>
              <a:buChar char="•"/>
            </a:pPr>
            <a:r>
              <a:rPr lang="en-US" dirty="0" smtClean="0"/>
              <a:t>Lab reports</a:t>
            </a:r>
          </a:p>
          <a:p>
            <a:pPr marL="457200" indent="-457200">
              <a:buFont typeface="Arial"/>
              <a:buChar char="•"/>
            </a:pPr>
            <a:r>
              <a:rPr lang="en-US" dirty="0" smtClean="0"/>
              <a:t>Equipment specifications</a:t>
            </a:r>
          </a:p>
          <a:p>
            <a:endParaRPr lang="en-US" dirty="0" smtClean="0"/>
          </a:p>
          <a:p>
            <a:pPr marL="457200" indent="-457200">
              <a:buFont typeface="Arial"/>
              <a:buChar char="•"/>
            </a:pPr>
            <a:endParaRPr lang="en-US" dirty="0"/>
          </a:p>
        </p:txBody>
      </p:sp>
      <p:sp>
        <p:nvSpPr>
          <p:cNvPr id="2" name="Content Placeholder 1"/>
          <p:cNvSpPr>
            <a:spLocks noGrp="1"/>
          </p:cNvSpPr>
          <p:nvPr>
            <p:ph sz="half" idx="2"/>
          </p:nvPr>
        </p:nvSpPr>
        <p:spPr/>
        <p:txBody>
          <a:bodyPr/>
          <a:lstStyle/>
          <a:p>
            <a:pPr marL="0" indent="0">
              <a:buNone/>
            </a:pPr>
            <a:r>
              <a:rPr lang="en-US" dirty="0" smtClean="0"/>
              <a:t>They need to write:</a:t>
            </a:r>
          </a:p>
          <a:p>
            <a:r>
              <a:rPr lang="en-US" dirty="0"/>
              <a:t>Explanations</a:t>
            </a:r>
          </a:p>
          <a:p>
            <a:r>
              <a:rPr lang="en-US" dirty="0"/>
              <a:t>Lab reports</a:t>
            </a:r>
          </a:p>
          <a:p>
            <a:r>
              <a:rPr lang="en-US" dirty="0" smtClean="0"/>
              <a:t>Proposals</a:t>
            </a:r>
            <a:endParaRPr lang="en-US" dirty="0"/>
          </a:p>
          <a:p>
            <a:r>
              <a:rPr lang="en-US" dirty="0" smtClean="0"/>
              <a:t>Articles</a:t>
            </a:r>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73" y="4215970"/>
            <a:ext cx="2962227" cy="222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6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fade">
                                      <p:cBhvr>
                                        <p:cTn id="47" dur="500"/>
                                        <p:tgtEl>
                                          <p:spTgt spid="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fade">
                                      <p:cBhvr>
                                        <p:cTn id="52" dur="500"/>
                                        <p:tgtEl>
                                          <p:spTgt spid="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fade">
                                      <p:cBhvr>
                                        <p:cTn id="5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b="1" dirty="0" smtClean="0"/>
              <a:t>What students need to know about science literacy</a:t>
            </a:r>
          </a:p>
        </p:txBody>
      </p:sp>
      <p:sp>
        <p:nvSpPr>
          <p:cNvPr id="24579" name="Rectangle 3"/>
          <p:cNvSpPr>
            <a:spLocks noGrp="1" noChangeArrowheads="1"/>
          </p:cNvSpPr>
          <p:nvPr>
            <p:ph idx="1"/>
          </p:nvPr>
        </p:nvSpPr>
        <p:spPr>
          <a:xfrm>
            <a:off x="304800" y="1905000"/>
            <a:ext cx="8610600" cy="4953000"/>
          </a:xfrm>
        </p:spPr>
        <p:txBody>
          <a:bodyPr>
            <a:normAutofit/>
          </a:bodyPr>
          <a:lstStyle/>
          <a:p>
            <a:pPr eaLnBrk="1" hangingPunct="1">
              <a:lnSpc>
                <a:spcPct val="90000"/>
              </a:lnSpc>
            </a:pPr>
            <a:r>
              <a:rPr lang="en-US" sz="2400" dirty="0" smtClean="0"/>
              <a:t>Text provides knowledge that allows </a:t>
            </a:r>
            <a:r>
              <a:rPr lang="en-US" sz="2400" b="1" dirty="0" smtClean="0"/>
              <a:t>prediction</a:t>
            </a:r>
            <a:r>
              <a:rPr lang="en-US" sz="2400" dirty="0" smtClean="0"/>
              <a:t> of how the world works</a:t>
            </a:r>
          </a:p>
          <a:p>
            <a:pPr eaLnBrk="1" hangingPunct="1">
              <a:lnSpc>
                <a:spcPct val="90000"/>
              </a:lnSpc>
            </a:pPr>
            <a:r>
              <a:rPr lang="en-US" sz="2400" dirty="0" smtClean="0"/>
              <a:t>Full understanding of experiments or processes</a:t>
            </a:r>
          </a:p>
          <a:p>
            <a:pPr eaLnBrk="1" hangingPunct="1">
              <a:lnSpc>
                <a:spcPct val="90000"/>
              </a:lnSpc>
            </a:pPr>
            <a:r>
              <a:rPr lang="en-US" sz="2400" dirty="0" smtClean="0"/>
              <a:t>Close connections among text, graphs, charts, formulas </a:t>
            </a:r>
          </a:p>
          <a:p>
            <a:pPr eaLnBrk="1" hangingPunct="1">
              <a:lnSpc>
                <a:spcPct val="90000"/>
              </a:lnSpc>
            </a:pPr>
            <a:r>
              <a:rPr lang="en-US" sz="2400" dirty="0" smtClean="0"/>
              <a:t>Strategies of corroboration and transformation</a:t>
            </a:r>
          </a:p>
          <a:p>
            <a:pPr>
              <a:lnSpc>
                <a:spcPct val="90000"/>
              </a:lnSpc>
            </a:pPr>
            <a:r>
              <a:rPr lang="en-US" sz="2400" dirty="0"/>
              <a:t>Technical, abstract, dense, tightly knit language </a:t>
            </a:r>
            <a:endParaRPr lang="en-US" sz="2400" dirty="0" smtClean="0"/>
          </a:p>
          <a:p>
            <a:pPr>
              <a:lnSpc>
                <a:spcPct val="90000"/>
              </a:lnSpc>
            </a:pPr>
            <a:r>
              <a:rPr lang="en-US" sz="2400" dirty="0" smtClean="0"/>
              <a:t>Nominalization </a:t>
            </a:r>
            <a:r>
              <a:rPr lang="en-US" sz="2400" dirty="0"/>
              <a:t>(turning processes into nouns) </a:t>
            </a:r>
          </a:p>
          <a:p>
            <a:pPr>
              <a:lnSpc>
                <a:spcPct val="90000"/>
              </a:lnSpc>
            </a:pPr>
            <a:r>
              <a:rPr lang="en-US" sz="2400" dirty="0" smtClean="0"/>
              <a:t>Focus </a:t>
            </a:r>
            <a:r>
              <a:rPr lang="en-US" sz="2400" dirty="0"/>
              <a:t>on </a:t>
            </a:r>
            <a:r>
              <a:rPr lang="en-US" sz="2400" dirty="0" smtClean="0"/>
              <a:t>causation</a:t>
            </a:r>
          </a:p>
        </p:txBody>
      </p:sp>
      <p:pic>
        <p:nvPicPr>
          <p:cNvPr id="12290" name="Picture 2" descr="C:\Users\jfanelli\AppData\Local\Microsoft\Windows\Temporary Internet Files\Content.IE5\14Q3H83Q\MC9004379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19600"/>
            <a:ext cx="2185775" cy="208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fade">
                                      <p:cBhvr>
                                        <p:cTn id="37"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r>
              <a:rPr lang="en-US" dirty="0" smtClean="0"/>
              <a:t>What </a:t>
            </a:r>
            <a:r>
              <a:rPr lang="en-US" dirty="0"/>
              <a:t>do you want students to learn from reading this </a:t>
            </a:r>
            <a:r>
              <a:rPr lang="en-US" dirty="0" smtClean="0"/>
              <a:t>text?</a:t>
            </a:r>
            <a:endParaRPr lang="en-US" dirty="0"/>
          </a:p>
          <a:p>
            <a:r>
              <a:rPr lang="en-US" dirty="0"/>
              <a:t>What challenges will students have with the reading that will keep them from learning what they need to learn</a:t>
            </a:r>
            <a:r>
              <a:rPr lang="en-US" dirty="0" smtClean="0"/>
              <a:t>?</a:t>
            </a:r>
            <a:endParaRPr lang="en-US" dirty="0"/>
          </a:p>
        </p:txBody>
      </p:sp>
      <p:pic>
        <p:nvPicPr>
          <p:cNvPr id="13314" name="Picture 2" descr="C:\Users\jfanelli\AppData\Local\Microsoft\Windows\Temporary Internet Files\Content.IE5\FTIHM2U4\MC9000480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038600"/>
            <a:ext cx="3143664" cy="23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5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discussion 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0505512"/>
              </p:ext>
            </p:extLst>
          </p:nvPr>
        </p:nvGraphicFramePr>
        <p:xfrm>
          <a:off x="228600" y="1371600"/>
          <a:ext cx="8610600" cy="484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6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A2E7402-B272-4915-B9DA-B09162D48D7C}"/>
                                            </p:graphicEl>
                                          </p:spTgt>
                                        </p:tgtEl>
                                        <p:attrNameLst>
                                          <p:attrName>style.visibility</p:attrName>
                                        </p:attrNameLst>
                                      </p:cBhvr>
                                      <p:to>
                                        <p:strVal val="visible"/>
                                      </p:to>
                                    </p:set>
                                    <p:animEffect transition="in" filter="fade">
                                      <p:cBhvr>
                                        <p:cTn id="7" dur="500"/>
                                        <p:tgtEl>
                                          <p:spTgt spid="4">
                                            <p:graphicEl>
                                              <a:dgm id="{DA2E7402-B272-4915-B9DA-B09162D48D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753D8F3-6A8F-4251-893F-65F151348CF4}"/>
                                            </p:graphicEl>
                                          </p:spTgt>
                                        </p:tgtEl>
                                        <p:attrNameLst>
                                          <p:attrName>style.visibility</p:attrName>
                                        </p:attrNameLst>
                                      </p:cBhvr>
                                      <p:to>
                                        <p:strVal val="visible"/>
                                      </p:to>
                                    </p:set>
                                    <p:animEffect transition="in" filter="fade">
                                      <p:cBhvr>
                                        <p:cTn id="12" dur="500"/>
                                        <p:tgtEl>
                                          <p:spTgt spid="4">
                                            <p:graphicEl>
                                              <a:dgm id="{F753D8F3-6A8F-4251-893F-65F151348C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D5647EF-0005-4132-9626-F9AFACE2CCDA}"/>
                                            </p:graphicEl>
                                          </p:spTgt>
                                        </p:tgtEl>
                                        <p:attrNameLst>
                                          <p:attrName>style.visibility</p:attrName>
                                        </p:attrNameLst>
                                      </p:cBhvr>
                                      <p:to>
                                        <p:strVal val="visible"/>
                                      </p:to>
                                    </p:set>
                                    <p:animEffect transition="in" filter="fade">
                                      <p:cBhvr>
                                        <p:cTn id="17" dur="500"/>
                                        <p:tgtEl>
                                          <p:spTgt spid="4">
                                            <p:graphicEl>
                                              <a:dgm id="{8D5647EF-0005-4132-9626-F9AFACE2CCD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9EB7042-4A9B-473F-9249-06DE01806116}"/>
                                            </p:graphicEl>
                                          </p:spTgt>
                                        </p:tgtEl>
                                        <p:attrNameLst>
                                          <p:attrName>style.visibility</p:attrName>
                                        </p:attrNameLst>
                                      </p:cBhvr>
                                      <p:to>
                                        <p:strVal val="visible"/>
                                      </p:to>
                                    </p:set>
                                    <p:animEffect transition="in" filter="fade">
                                      <p:cBhvr>
                                        <p:cTn id="22" dur="500"/>
                                        <p:tgtEl>
                                          <p:spTgt spid="4">
                                            <p:graphicEl>
                                              <a:dgm id="{39EB7042-4A9B-473F-9249-06DE018061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r>
              <a:rPr lang="en-US" dirty="0" smtClean="0"/>
              <a:t>What </a:t>
            </a:r>
            <a:r>
              <a:rPr lang="en-US" dirty="0"/>
              <a:t>is important to know about </a:t>
            </a:r>
            <a:r>
              <a:rPr lang="en-US" dirty="0" smtClean="0"/>
              <a:t>science </a:t>
            </a:r>
            <a:r>
              <a:rPr lang="en-US" dirty="0"/>
              <a:t>that will help them understand the text? </a:t>
            </a:r>
          </a:p>
          <a:p>
            <a:pPr lvl="2"/>
            <a:r>
              <a:rPr lang="en-US" dirty="0"/>
              <a:t>What counts as important?</a:t>
            </a:r>
          </a:p>
          <a:p>
            <a:pPr lvl="2"/>
            <a:r>
              <a:rPr lang="en-US" dirty="0"/>
              <a:t>What counts as quality?</a:t>
            </a:r>
          </a:p>
          <a:p>
            <a:pPr lvl="2"/>
            <a:r>
              <a:rPr lang="en-US" dirty="0"/>
              <a:t>How </a:t>
            </a:r>
            <a:r>
              <a:rPr lang="en-US" dirty="0" smtClean="0"/>
              <a:t>are claims </a:t>
            </a:r>
            <a:r>
              <a:rPr lang="en-US" dirty="0"/>
              <a:t>and evidence are used</a:t>
            </a:r>
            <a:r>
              <a:rPr lang="en-US" dirty="0" smtClean="0"/>
              <a:t>?</a:t>
            </a:r>
          </a:p>
          <a:p>
            <a:r>
              <a:rPr lang="en-US" dirty="0" smtClean="0"/>
              <a:t>What supports can we create that will help them learn? </a:t>
            </a:r>
            <a:endParaRPr lang="en-US" dirty="0"/>
          </a:p>
        </p:txBody>
      </p:sp>
      <p:pic>
        <p:nvPicPr>
          <p:cNvPr id="14338" name="Picture 2" descr="C:\Users\jfanelli\AppData\Local\Microsoft\Windows\Temporary Internet Files\Content.IE5\CQ66Z8QF\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26" y="4267200"/>
            <a:ext cx="2082674" cy="234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4-18 at 11.26.30 AM.png"/>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44" b="844"/>
          <a:stretch/>
        </p:blipFill>
        <p:spPr>
          <a:xfrm rot="21540000">
            <a:off x="571656" y="647345"/>
            <a:ext cx="4791868" cy="5637492"/>
          </a:xfrm>
        </p:spPr>
      </p:pic>
      <p:pic>
        <p:nvPicPr>
          <p:cNvPr id="6" name="Content Placeholder 5" descr="Screen shot 2013-04-18 at 11.27.43 AM.png"/>
          <p:cNvPicPr>
            <a:picLocks noGrp="1" noChangeAspect="1"/>
          </p:cNvPicPr>
          <p:nvPr>
            <p:ph sz="half" idx="2"/>
          </p:nvPr>
        </p:nvPicPr>
        <p:blipFill>
          <a:blip r:embed="rId4">
            <a:extLst>
              <a:ext uri="{28A0092B-C50C-407E-A947-70E740481C1C}">
                <a14:useLocalDpi xmlns:a14="http://schemas.microsoft.com/office/drawing/2010/main" val="0"/>
              </a:ext>
            </a:extLst>
          </a:blip>
          <a:srcRect l="-36332" r="-36332"/>
          <a:stretch>
            <a:fillRect/>
          </a:stretch>
        </p:blipFill>
        <p:spPr>
          <a:xfrm rot="21540000">
            <a:off x="4529966" y="646909"/>
            <a:ext cx="5154642" cy="5624720"/>
          </a:xfrm>
        </p:spPr>
      </p:pic>
    </p:spTree>
    <p:extLst>
      <p:ext uri="{BB962C8B-B14F-4D97-AF65-F5344CB8AC3E}">
        <p14:creationId xmlns:p14="http://schemas.microsoft.com/office/powerpoint/2010/main" val="239055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discussion 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4868768"/>
              </p:ext>
            </p:extLst>
          </p:nvPr>
        </p:nvGraphicFramePr>
        <p:xfrm>
          <a:off x="228600" y="1371600"/>
          <a:ext cx="8610600" cy="484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789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8046"/>
            <a:ext cx="8229600" cy="1143000"/>
          </a:xfrm>
        </p:spPr>
        <p:txBody>
          <a:bodyPr/>
          <a:lstStyle/>
          <a:p>
            <a:r>
              <a:rPr lang="en-US" dirty="0" smtClean="0"/>
              <a:t>The Literacy Standards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990600"/>
            <a:ext cx="7245350" cy="537939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0404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609600"/>
            <a:ext cx="8839200" cy="990600"/>
          </a:xfrm>
        </p:spPr>
        <p:txBody>
          <a:bodyPr>
            <a:normAutofit fontScale="90000"/>
          </a:bodyPr>
          <a:lstStyle/>
          <a:p>
            <a:r>
              <a:rPr lang="en-US" sz="3600" b="1" dirty="0" err="1" smtClean="0"/>
              <a:t>RST</a:t>
            </a:r>
            <a:r>
              <a:rPr lang="en-US" sz="3600" b="1" dirty="0" smtClean="0"/>
              <a:t> 3: </a:t>
            </a:r>
            <a:r>
              <a:rPr lang="en-US" sz="3600" b="1" dirty="0"/>
              <a:t>Understanding complex processes </a:t>
            </a:r>
          </a:p>
        </p:txBody>
      </p:sp>
      <p:sp>
        <p:nvSpPr>
          <p:cNvPr id="31746" name="Content Placeholder 2"/>
          <p:cNvSpPr>
            <a:spLocks noGrp="1"/>
          </p:cNvSpPr>
          <p:nvPr>
            <p:ph idx="1"/>
          </p:nvPr>
        </p:nvSpPr>
        <p:spPr>
          <a:xfrm>
            <a:off x="381000" y="1600200"/>
            <a:ext cx="8385175" cy="4495800"/>
          </a:xfrm>
        </p:spPr>
        <p:txBody>
          <a:bodyPr>
            <a:noAutofit/>
          </a:bodyPr>
          <a:lstStyle/>
          <a:p>
            <a:r>
              <a:rPr lang="en-US" sz="2400" b="1" dirty="0"/>
              <a:t>Grades </a:t>
            </a:r>
            <a:r>
              <a:rPr lang="en-US" sz="2400" b="1" dirty="0" smtClean="0"/>
              <a:t>6-8: </a:t>
            </a:r>
            <a:r>
              <a:rPr lang="en-US" sz="2400" dirty="0" smtClean="0"/>
              <a:t>Follow </a:t>
            </a:r>
            <a:r>
              <a:rPr lang="en-US" sz="2400" dirty="0"/>
              <a:t>precisely a multistep procedure when carrying out experiments, taking measurements, or performing technical tasks.</a:t>
            </a:r>
          </a:p>
          <a:p>
            <a:r>
              <a:rPr lang="en-US" sz="2400" b="1" dirty="0"/>
              <a:t>Grades </a:t>
            </a:r>
            <a:r>
              <a:rPr lang="en-US" sz="2400" b="1" dirty="0" smtClean="0"/>
              <a:t>9-10: </a:t>
            </a:r>
            <a:r>
              <a:rPr lang="en-US" sz="2400" dirty="0" smtClean="0"/>
              <a:t>Follow </a:t>
            </a:r>
            <a:r>
              <a:rPr lang="en-US" sz="2400" dirty="0"/>
              <a:t>precisely a complex multistep procedure when carrying out experiments, taking measurements, or performing technical tasks, attending to special cases or exceptions defined in the text.</a:t>
            </a:r>
          </a:p>
          <a:p>
            <a:r>
              <a:rPr lang="en-US" sz="2400" b="1" dirty="0"/>
              <a:t>Grades </a:t>
            </a:r>
            <a:r>
              <a:rPr lang="en-US" sz="2400" b="1" dirty="0" smtClean="0"/>
              <a:t>11-12: </a:t>
            </a:r>
            <a:r>
              <a:rPr lang="en-US" sz="2400" dirty="0" smtClean="0"/>
              <a:t>Follow </a:t>
            </a:r>
            <a:r>
              <a:rPr lang="en-US" sz="2400" dirty="0"/>
              <a:t>precisely a complex multistep procedure when carrying out experiments, taking measurements, or performing technical tasks; analyze the specific results based on explanations in the text.</a:t>
            </a:r>
          </a:p>
        </p:txBody>
      </p:sp>
    </p:spTree>
    <p:extLst>
      <p:ext uri="{BB962C8B-B14F-4D97-AF65-F5344CB8AC3E}">
        <p14:creationId xmlns:p14="http://schemas.microsoft.com/office/powerpoint/2010/main" val="1717361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09600" y="304800"/>
            <a:ext cx="8153400" cy="990600"/>
          </a:xfrm>
        </p:spPr>
        <p:txBody>
          <a:bodyPr/>
          <a:lstStyle/>
          <a:p>
            <a:r>
              <a:rPr lang="en-US" sz="4000" b="1" dirty="0" err="1" smtClean="0"/>
              <a:t>RST</a:t>
            </a:r>
            <a:r>
              <a:rPr lang="en-US" sz="4000" b="1" dirty="0" smtClean="0"/>
              <a:t> 7:  </a:t>
            </a:r>
            <a:r>
              <a:rPr lang="en-US" sz="4000" b="1" dirty="0"/>
              <a:t>Translation</a:t>
            </a:r>
          </a:p>
        </p:txBody>
      </p:sp>
      <p:sp>
        <p:nvSpPr>
          <p:cNvPr id="32770" name="Content Placeholder 2"/>
          <p:cNvSpPr>
            <a:spLocks noGrp="1"/>
          </p:cNvSpPr>
          <p:nvPr>
            <p:ph idx="1"/>
          </p:nvPr>
        </p:nvSpPr>
        <p:spPr>
          <a:xfrm>
            <a:off x="381000" y="1143000"/>
            <a:ext cx="8385175" cy="4953000"/>
          </a:xfrm>
        </p:spPr>
        <p:txBody>
          <a:bodyPr>
            <a:noAutofit/>
          </a:bodyPr>
          <a:lstStyle/>
          <a:p>
            <a:r>
              <a:rPr lang="en-US" sz="2400" b="1" dirty="0"/>
              <a:t>Grades </a:t>
            </a:r>
            <a:r>
              <a:rPr lang="en-US" sz="2400" b="1" dirty="0" smtClean="0"/>
              <a:t>6-8</a:t>
            </a:r>
            <a:r>
              <a:rPr lang="en-US" sz="2400" dirty="0" smtClean="0"/>
              <a:t>: Integrate </a:t>
            </a:r>
            <a:r>
              <a:rPr lang="en-US" sz="2400" dirty="0"/>
              <a:t>quantitative or technical information expressed in words in a text with a version of that information expressed visually (e.g., in a flowchart, diagram, model, graph, or table).</a:t>
            </a:r>
          </a:p>
          <a:p>
            <a:r>
              <a:rPr lang="en-US" sz="2400" b="1" dirty="0"/>
              <a:t>Grades </a:t>
            </a:r>
            <a:r>
              <a:rPr lang="en-US" sz="2400" b="1" dirty="0" smtClean="0"/>
              <a:t>9-12:</a:t>
            </a:r>
            <a:r>
              <a:rPr lang="en-US" sz="2400" dirty="0" smtClean="0"/>
              <a:t> Translate </a:t>
            </a:r>
            <a:r>
              <a:rPr lang="en-US" sz="2400" dirty="0"/>
              <a:t>quantitative or technical information expressed in words in a text into visual form (e.g., a table or chart) and translate information expressed visually or mathematically (e.g., in an equation) into words.</a:t>
            </a:r>
          </a:p>
          <a:p>
            <a:r>
              <a:rPr lang="en-US" sz="2400" b="1" dirty="0"/>
              <a:t>Grades </a:t>
            </a:r>
            <a:r>
              <a:rPr lang="en-US" sz="2400" b="1" dirty="0" smtClean="0"/>
              <a:t>11-12: </a:t>
            </a:r>
            <a:r>
              <a:rPr lang="en-US" sz="2400" dirty="0" smtClean="0"/>
              <a:t>Integrate </a:t>
            </a:r>
            <a:r>
              <a:rPr lang="en-US" sz="2400" dirty="0"/>
              <a:t>and evaluate multiple sources of information presented in diverse formats and media (e.g., quantitative data, video, multimedia) in order to address a question or solve a problem.</a:t>
            </a:r>
          </a:p>
        </p:txBody>
      </p:sp>
    </p:spTree>
    <p:extLst>
      <p:ext uri="{BB962C8B-B14F-4D97-AF65-F5344CB8AC3E}">
        <p14:creationId xmlns:p14="http://schemas.microsoft.com/office/powerpoint/2010/main" val="1821168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609600"/>
            <a:ext cx="8153400" cy="990600"/>
          </a:xfrm>
        </p:spPr>
        <p:txBody>
          <a:bodyPr/>
          <a:lstStyle/>
          <a:p>
            <a:r>
              <a:rPr lang="en-US" sz="4000" b="1" dirty="0" err="1" smtClean="0"/>
              <a:t>RST</a:t>
            </a:r>
            <a:r>
              <a:rPr lang="en-US" sz="4000" b="1" dirty="0" smtClean="0"/>
              <a:t> 8:  </a:t>
            </a:r>
            <a:r>
              <a:rPr lang="en-US" sz="4000" b="1" dirty="0"/>
              <a:t>Critical Thinking</a:t>
            </a:r>
          </a:p>
        </p:txBody>
      </p:sp>
      <p:sp>
        <p:nvSpPr>
          <p:cNvPr id="33794" name="Content Placeholder 2"/>
          <p:cNvSpPr>
            <a:spLocks noGrp="1"/>
          </p:cNvSpPr>
          <p:nvPr>
            <p:ph idx="1"/>
          </p:nvPr>
        </p:nvSpPr>
        <p:spPr>
          <a:xfrm>
            <a:off x="612775" y="1600200"/>
            <a:ext cx="8153400" cy="4495800"/>
          </a:xfrm>
        </p:spPr>
        <p:txBody>
          <a:bodyPr>
            <a:normAutofit/>
          </a:bodyPr>
          <a:lstStyle/>
          <a:p>
            <a:r>
              <a:rPr lang="en-US" sz="2400" b="1" dirty="0"/>
              <a:t>Grades </a:t>
            </a:r>
            <a:r>
              <a:rPr lang="en-US" sz="2400" b="1" dirty="0" smtClean="0"/>
              <a:t>6-8: </a:t>
            </a:r>
            <a:r>
              <a:rPr lang="en-US" sz="2400" dirty="0" smtClean="0"/>
              <a:t>Distinguish </a:t>
            </a:r>
            <a:r>
              <a:rPr lang="en-US" sz="2400" dirty="0"/>
              <a:t>among facts, reasoned judgment based on research findings, and speculation in a text.</a:t>
            </a:r>
          </a:p>
          <a:p>
            <a:r>
              <a:rPr lang="en-US" sz="2400" b="1" dirty="0"/>
              <a:t>Grades </a:t>
            </a:r>
            <a:r>
              <a:rPr lang="en-US" sz="2400" b="1" dirty="0" smtClean="0"/>
              <a:t>9-10: </a:t>
            </a:r>
            <a:r>
              <a:rPr lang="en-US" sz="2400" dirty="0" smtClean="0"/>
              <a:t>Assess </a:t>
            </a:r>
            <a:r>
              <a:rPr lang="en-US" sz="2400" dirty="0"/>
              <a:t>the extent to which the reasoning and evidence in a text support the author’s claim or a recommendation for solving a scientific or technical problem.</a:t>
            </a:r>
          </a:p>
          <a:p>
            <a:r>
              <a:rPr lang="en-US" sz="2400" b="1" dirty="0"/>
              <a:t>Grades </a:t>
            </a:r>
            <a:r>
              <a:rPr lang="en-US" sz="2400" b="1" dirty="0" smtClean="0"/>
              <a:t>11-12: </a:t>
            </a:r>
            <a:r>
              <a:rPr lang="en-US" sz="2400" dirty="0" smtClean="0"/>
              <a:t>Evaluate </a:t>
            </a:r>
            <a:r>
              <a:rPr lang="en-US" sz="2400" dirty="0"/>
              <a:t>the hypotheses, data, analysis, and conclusions in a science or technical text, verifying the data when possible and corroborating or challenging conclusions with other sources of information.</a:t>
            </a:r>
          </a:p>
        </p:txBody>
      </p:sp>
    </p:spTree>
    <p:extLst>
      <p:ext uri="{BB962C8B-B14F-4D97-AF65-F5344CB8AC3E}">
        <p14:creationId xmlns:p14="http://schemas.microsoft.com/office/powerpoint/2010/main" val="3626453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09600" y="685800"/>
            <a:ext cx="8153400" cy="990600"/>
          </a:xfrm>
        </p:spPr>
        <p:txBody>
          <a:bodyPr/>
          <a:lstStyle/>
          <a:p>
            <a:r>
              <a:rPr lang="en-US" sz="4000" b="1" dirty="0" err="1" smtClean="0"/>
              <a:t>RST</a:t>
            </a:r>
            <a:r>
              <a:rPr lang="en-US" sz="4000" b="1" dirty="0" smtClean="0"/>
              <a:t> 9:  </a:t>
            </a:r>
            <a:r>
              <a:rPr lang="en-US" sz="4000" b="1" dirty="0"/>
              <a:t>Critical thinking</a:t>
            </a:r>
          </a:p>
        </p:txBody>
      </p:sp>
      <p:sp>
        <p:nvSpPr>
          <p:cNvPr id="34818" name="Content Placeholder 2"/>
          <p:cNvSpPr>
            <a:spLocks noGrp="1"/>
          </p:cNvSpPr>
          <p:nvPr>
            <p:ph idx="1"/>
          </p:nvPr>
        </p:nvSpPr>
        <p:spPr>
          <a:xfrm>
            <a:off x="612775" y="1600200"/>
            <a:ext cx="8153400" cy="4495800"/>
          </a:xfrm>
        </p:spPr>
        <p:txBody>
          <a:bodyPr>
            <a:noAutofit/>
          </a:bodyPr>
          <a:lstStyle/>
          <a:p>
            <a:r>
              <a:rPr lang="en-US" sz="2400" b="1" dirty="0"/>
              <a:t>Grades </a:t>
            </a:r>
            <a:r>
              <a:rPr lang="en-US" sz="2400" b="1" dirty="0" smtClean="0"/>
              <a:t>6-8: </a:t>
            </a:r>
            <a:r>
              <a:rPr lang="en-US" sz="2400" dirty="0" smtClean="0"/>
              <a:t>Compare </a:t>
            </a:r>
            <a:r>
              <a:rPr lang="en-US" sz="2400" dirty="0"/>
              <a:t>and contrast the information gained from experiments, simulations, video, or multimedia sources with that gained from reading a text on the same topic.</a:t>
            </a:r>
          </a:p>
          <a:p>
            <a:r>
              <a:rPr lang="en-US" sz="2400" b="1" dirty="0"/>
              <a:t>Grades </a:t>
            </a:r>
            <a:r>
              <a:rPr lang="en-US" sz="2400" b="1" dirty="0" smtClean="0"/>
              <a:t>9-10: </a:t>
            </a:r>
            <a:r>
              <a:rPr lang="en-US" sz="2400" dirty="0" smtClean="0"/>
              <a:t>Compare </a:t>
            </a:r>
            <a:r>
              <a:rPr lang="en-US" sz="2400" dirty="0"/>
              <a:t>and contrast findings presented in a text to those from other sources (including their own experiments), noting when the findings support or contradict previous explanations or accounts.</a:t>
            </a:r>
          </a:p>
          <a:p>
            <a:r>
              <a:rPr lang="en-US" sz="2400" b="1" dirty="0"/>
              <a:t>Grades </a:t>
            </a:r>
            <a:r>
              <a:rPr lang="en-US" sz="2400" b="1" dirty="0" smtClean="0"/>
              <a:t>11-12: </a:t>
            </a:r>
            <a:r>
              <a:rPr lang="en-US" sz="2400" dirty="0" smtClean="0"/>
              <a:t>Synthesize </a:t>
            </a:r>
            <a:r>
              <a:rPr lang="en-US" sz="2400" dirty="0"/>
              <a:t>information from a range of sources (e.g., texts, experiments, simulations) into a coherent understanding of a process, phenomenon, or concept resolving conflicting information when possible.</a:t>
            </a:r>
          </a:p>
        </p:txBody>
      </p:sp>
    </p:spTree>
    <p:extLst>
      <p:ext uri="{BB962C8B-B14F-4D97-AF65-F5344CB8AC3E}">
        <p14:creationId xmlns:p14="http://schemas.microsoft.com/office/powerpoint/2010/main" val="780048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discussion 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2390001"/>
              </p:ext>
            </p:extLst>
          </p:nvPr>
        </p:nvGraphicFramePr>
        <p:xfrm>
          <a:off x="228600" y="1371600"/>
          <a:ext cx="8610600" cy="484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959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use multiple texts?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Science changes over time.</a:t>
            </a:r>
          </a:p>
          <a:p>
            <a:pPr marL="514350" indent="-514350">
              <a:buFont typeface="+mj-lt"/>
              <a:buAutoNum type="arabicPeriod"/>
            </a:pPr>
            <a:r>
              <a:rPr lang="en-US" dirty="0" smtClean="0"/>
              <a:t>Scientific understandings exist at multiple levels.</a:t>
            </a:r>
          </a:p>
          <a:p>
            <a:pPr marL="514350" indent="-514350">
              <a:buFont typeface="+mj-lt"/>
              <a:buAutoNum type="arabicPeriod"/>
            </a:pPr>
            <a:r>
              <a:rPr lang="en-US" dirty="0" smtClean="0"/>
              <a:t>Scientists read different types of text.</a:t>
            </a:r>
          </a:p>
          <a:p>
            <a:pPr marL="514350" indent="-514350">
              <a:buFont typeface="+mj-lt"/>
              <a:buAutoNum type="arabicPeriod"/>
            </a:pPr>
            <a:r>
              <a:rPr lang="en-US" dirty="0" smtClean="0"/>
              <a:t>Scientists write different types of text.</a:t>
            </a:r>
          </a:p>
          <a:p>
            <a:pPr marL="514350" indent="-514350">
              <a:buFont typeface="+mj-lt"/>
              <a:buAutoNum type="arabicPeriod"/>
            </a:pPr>
            <a:r>
              <a:rPr lang="en-US" dirty="0" smtClean="0"/>
              <a:t>Scientific explanations can be easy to difficult.</a:t>
            </a:r>
          </a:p>
          <a:p>
            <a:pPr marL="514350" indent="-514350">
              <a:buFont typeface="+mj-lt"/>
              <a:buAutoNum type="arabicPeriod"/>
            </a:pPr>
            <a:r>
              <a:rPr lang="en-US" dirty="0" smtClean="0"/>
              <a:t>Deeper understandings result from reading multiple explanations.</a:t>
            </a:r>
          </a:p>
          <a:p>
            <a:pPr marL="514350" indent="-514350">
              <a:buFont typeface="+mj-lt"/>
              <a:buAutoNum type="arabicPeriod"/>
            </a:pPr>
            <a:r>
              <a:rPr lang="en-US" dirty="0" smtClean="0"/>
              <a:t>Science knowledge is corroborated knowledge.</a:t>
            </a:r>
            <a:endParaRPr lang="en-US" dirty="0"/>
          </a:p>
        </p:txBody>
      </p:sp>
    </p:spTree>
    <p:extLst>
      <p:ext uri="{BB962C8B-B14F-4D97-AF65-F5344CB8AC3E}">
        <p14:creationId xmlns:p14="http://schemas.microsoft.com/office/powerpoint/2010/main" val="2382554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normAutofit/>
          </a:bodyPr>
          <a:lstStyle/>
          <a:p>
            <a:r>
              <a:rPr lang="en-US" dirty="0" smtClean="0"/>
              <a:t>What is Disciplinary Literacy?</a:t>
            </a:r>
            <a:endParaRPr lang="en-US" dirty="0"/>
          </a:p>
        </p:txBody>
      </p:sp>
      <p:sp>
        <p:nvSpPr>
          <p:cNvPr id="3" name="Content Placeholder 2"/>
          <p:cNvSpPr>
            <a:spLocks noGrp="1"/>
          </p:cNvSpPr>
          <p:nvPr>
            <p:ph idx="1"/>
          </p:nvPr>
        </p:nvSpPr>
        <p:spPr>
          <a:xfrm>
            <a:off x="170688" y="1219200"/>
            <a:ext cx="7601712" cy="4983163"/>
          </a:xfrm>
        </p:spPr>
        <p:txBody>
          <a:bodyPr>
            <a:normAutofit fontScale="92500" lnSpcReduction="10000"/>
          </a:bodyPr>
          <a:lstStyle/>
          <a:p>
            <a:pPr marL="0" indent="0">
              <a:buNone/>
            </a:pPr>
            <a:r>
              <a:rPr lang="en-US" dirty="0" smtClean="0"/>
              <a:t>Disciplinary literacy requires a focus on:</a:t>
            </a:r>
          </a:p>
          <a:p>
            <a:r>
              <a:rPr lang="en-US" dirty="0" smtClean="0"/>
              <a:t>the specialized ways of creating, communicating, and evaluating knowledge in a particular discipline </a:t>
            </a:r>
            <a:r>
              <a:rPr lang="en-US" dirty="0" smtClean="0">
                <a:sym typeface="Wingdings" panose="05000000000000000000" pitchFamily="2" charset="2"/>
              </a:rPr>
              <a:t> </a:t>
            </a:r>
            <a:r>
              <a:rPr lang="en-US" b="1" dirty="0" smtClean="0"/>
              <a:t>disciplinary knowledge</a:t>
            </a:r>
            <a:endParaRPr lang="en-US" dirty="0" smtClean="0"/>
          </a:p>
          <a:p>
            <a:r>
              <a:rPr lang="en-US" dirty="0" smtClean="0"/>
              <a:t>finding solutions to particular problems with reading and writing disciplinary texts that take into account disciplinary knowledge</a:t>
            </a:r>
          </a:p>
          <a:p>
            <a:r>
              <a:rPr lang="en-US" dirty="0" smtClean="0"/>
              <a:t>reading and writing multiple texts to build knowledge and critical thinking.</a:t>
            </a:r>
            <a:endParaRPr lang="en-US" dirty="0"/>
          </a:p>
        </p:txBody>
      </p:sp>
      <p:pic>
        <p:nvPicPr>
          <p:cNvPr id="102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4495800"/>
            <a:ext cx="168826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5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Informational Text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3345518"/>
              </p:ext>
            </p:extLst>
          </p:nvPr>
        </p:nvGraphicFramePr>
        <p:xfrm>
          <a:off x="990600" y="1295400"/>
          <a:ext cx="6934200" cy="4922520"/>
        </p:xfrm>
        <a:graphic>
          <a:graphicData uri="http://schemas.openxmlformats.org/drawingml/2006/table">
            <a:tbl>
              <a:tblPr firstRow="1" firstCol="1" bandRow="1">
                <a:tableStyleId>{2D5ABB26-0587-4C30-8999-92F81FD0307C}</a:tableStyleId>
              </a:tblPr>
              <a:tblGrid>
                <a:gridCol w="6934200"/>
              </a:tblGrid>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2"/>
                        </a:rPr>
                        <a:t>BBC News: Science and Environment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3"/>
                        </a:rPr>
                        <a:t>E! Science News</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4"/>
                        </a:rPr>
                        <a:t>Earth Observatory</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5"/>
                        </a:rPr>
                        <a:t>Learn Genetics</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6"/>
                        </a:rPr>
                        <a:t>NASA News</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7"/>
                        </a:rPr>
                        <a:t>National Science Teachers Association</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8"/>
                        </a:rPr>
                        <a:t>The Natural Inquirer</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9"/>
                        </a:rPr>
                        <a:t>New York Times Science Section</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10"/>
                        </a:rPr>
                        <a:t>Science Daily</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11"/>
                        </a:rPr>
                        <a:t>Science News For Kids</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12"/>
                        </a:rPr>
                        <a:t>Science Times</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r h="410210">
                <a:tc>
                  <a:txBody>
                    <a:bodyPr/>
                    <a:lstStyle/>
                    <a:p>
                      <a:pPr marL="0" marR="0">
                        <a:spcBef>
                          <a:spcPts val="0"/>
                        </a:spcBef>
                        <a:spcAft>
                          <a:spcPts val="0"/>
                        </a:spcAft>
                      </a:pPr>
                      <a:r>
                        <a:rPr lang="en-US" sz="2400" u="sng" dirty="0">
                          <a:effectLst/>
                          <a:latin typeface="Arial" panose="020B0604020202020204" pitchFamily="34" charset="0"/>
                          <a:cs typeface="Arial" panose="020B0604020202020204" pitchFamily="34" charset="0"/>
                          <a:hlinkClick r:id="rId13"/>
                        </a:rPr>
                        <a:t>Teach Genetics</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591458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Subtitle 2"/>
          <p:cNvSpPr>
            <a:spLocks noGrp="1"/>
          </p:cNvSpPr>
          <p:nvPr>
            <p:ph idx="1"/>
          </p:nvPr>
        </p:nvSpPr>
        <p:spPr>
          <a:xfrm>
            <a:off x="490107" y="1609926"/>
            <a:ext cx="8229600" cy="4769078"/>
          </a:xfrm>
        </p:spPr>
        <p:txBody>
          <a:bodyPr>
            <a:normAutofit lnSpcReduction="10000"/>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Jenny </a:t>
            </a:r>
            <a:r>
              <a:rPr lang="en-US" sz="4000" dirty="0"/>
              <a:t>Fanelli</a:t>
            </a:r>
          </a:p>
          <a:p>
            <a:pPr marL="0" indent="0" algn="ctr">
              <a:buNone/>
            </a:pPr>
            <a:r>
              <a:rPr lang="en-US" dirty="0" smtClean="0"/>
              <a:t>jfanelli@ocmboces.org</a:t>
            </a:r>
            <a:endParaRPr lang="en-US" sz="3200" dirty="0"/>
          </a:p>
        </p:txBody>
      </p:sp>
      <p:sp>
        <p:nvSpPr>
          <p:cNvPr id="5" name="Subtitle 2"/>
          <p:cNvSpPr txBox="1">
            <a:spLocks/>
          </p:cNvSpPr>
          <p:nvPr/>
        </p:nvSpPr>
        <p:spPr>
          <a:xfrm>
            <a:off x="7010400" y="381000"/>
            <a:ext cx="198120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dirty="0" smtClean="0"/>
              <a:t>Thank </a:t>
            </a:r>
          </a:p>
          <a:p>
            <a:pPr algn="ctr"/>
            <a:r>
              <a:rPr lang="en-US" sz="3200" dirty="0" smtClean="0"/>
              <a:t>you!</a:t>
            </a:r>
            <a:endParaRPr lang="en-US" sz="3200" dirty="0"/>
          </a:p>
        </p:txBody>
      </p:sp>
      <p:sp>
        <p:nvSpPr>
          <p:cNvPr id="6" name="Subtitle 2"/>
          <p:cNvSpPr txBox="1">
            <a:spLocks/>
          </p:cNvSpPr>
          <p:nvPr/>
        </p:nvSpPr>
        <p:spPr>
          <a:xfrm>
            <a:off x="7010400" y="4402485"/>
            <a:ext cx="198120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dirty="0" smtClean="0"/>
              <a:t>Thank </a:t>
            </a:r>
          </a:p>
          <a:p>
            <a:pPr algn="ctr"/>
            <a:r>
              <a:rPr lang="en-US" sz="3200" dirty="0" smtClean="0"/>
              <a:t>you!</a:t>
            </a:r>
            <a:endParaRPr lang="en-US" sz="32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286302"/>
            <a:ext cx="4800600" cy="360364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5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353"/>
            <a:ext cx="9067800" cy="1143000"/>
          </a:xfrm>
        </p:spPr>
        <p:txBody>
          <a:bodyPr>
            <a:normAutofit fontScale="90000"/>
          </a:bodyPr>
          <a:lstStyle/>
          <a:p>
            <a:r>
              <a:rPr lang="en-US" dirty="0" smtClean="0"/>
              <a:t>What does that mean for teaching?</a:t>
            </a:r>
            <a:endParaRPr lang="en-US" dirty="0"/>
          </a:p>
        </p:txBody>
      </p:sp>
      <p:sp>
        <p:nvSpPr>
          <p:cNvPr id="3" name="Content Placeholder 2"/>
          <p:cNvSpPr>
            <a:spLocks noGrp="1"/>
          </p:cNvSpPr>
          <p:nvPr>
            <p:ph idx="1"/>
          </p:nvPr>
        </p:nvSpPr>
        <p:spPr>
          <a:xfrm>
            <a:off x="381000" y="1371600"/>
            <a:ext cx="8229600" cy="4525963"/>
          </a:xfrm>
        </p:spPr>
        <p:txBody>
          <a:bodyPr>
            <a:normAutofit/>
          </a:bodyPr>
          <a:lstStyle/>
          <a:p>
            <a:r>
              <a:rPr lang="en-US" dirty="0" smtClean="0"/>
              <a:t>Students need to be let in on the “secrets” of reading and writing science that experts have learned over years of practice.</a:t>
            </a:r>
          </a:p>
          <a:p>
            <a:r>
              <a:rPr lang="en-US" dirty="0" smtClean="0"/>
              <a:t>Teaching students these disciplinary approaches to reading and writing will improve content knowledge, motivation, and reading.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495800"/>
            <a:ext cx="3524250" cy="1994726"/>
          </a:xfrm>
          <a:prstGeom prst="rect">
            <a:avLst/>
          </a:prstGeom>
        </p:spPr>
      </p:pic>
    </p:spTree>
    <p:extLst>
      <p:ext uri="{BB962C8B-B14F-4D97-AF65-F5344CB8AC3E}">
        <p14:creationId xmlns:p14="http://schemas.microsoft.com/office/powerpoint/2010/main" val="23205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science different?</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Underlying beliefs about what science is</a:t>
            </a:r>
          </a:p>
          <a:p>
            <a:pPr marL="457200" indent="-457200">
              <a:buFont typeface="Arial"/>
              <a:buChar char="•"/>
            </a:pPr>
            <a:r>
              <a:rPr lang="en-US" dirty="0" smtClean="0"/>
              <a:t>Inquiry practices</a:t>
            </a:r>
          </a:p>
          <a:p>
            <a:pPr marL="457200" indent="-457200">
              <a:buFont typeface="Arial"/>
              <a:buChar char="•"/>
            </a:pPr>
            <a:r>
              <a:rPr lang="en-US" dirty="0" smtClean="0"/>
              <a:t>Overarching frameworks</a:t>
            </a:r>
          </a:p>
          <a:p>
            <a:pPr marL="457200" indent="-457200">
              <a:buFont typeface="Arial"/>
              <a:buChar char="•"/>
            </a:pPr>
            <a:r>
              <a:rPr lang="en-US" dirty="0" smtClean="0"/>
              <a:t>Text structures</a:t>
            </a:r>
          </a:p>
          <a:p>
            <a:pPr marL="457200" indent="-457200">
              <a:buFont typeface="Arial"/>
              <a:buChar char="•"/>
            </a:pPr>
            <a:r>
              <a:rPr lang="en-US" dirty="0" smtClean="0"/>
              <a:t>Discourse structures</a:t>
            </a:r>
          </a:p>
          <a:p>
            <a:pPr marL="457200" indent="-457200">
              <a:buFont typeface="Arial"/>
              <a:buChar char="•"/>
            </a:pPr>
            <a:r>
              <a:rPr lang="en-US" dirty="0" smtClean="0"/>
              <a:t>Other considerations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22965"/>
            <a:ext cx="3581400" cy="2967919"/>
          </a:xfrm>
          <a:prstGeom prst="rect">
            <a:avLst/>
          </a:prstGeom>
        </p:spPr>
      </p:pic>
    </p:spTree>
    <p:extLst>
      <p:ext uri="{BB962C8B-B14F-4D97-AF65-F5344CB8AC3E}">
        <p14:creationId xmlns:p14="http://schemas.microsoft.com/office/powerpoint/2010/main" val="23069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228600"/>
            <a:ext cx="8153400" cy="990600"/>
          </a:xfrm>
        </p:spPr>
        <p:txBody>
          <a:bodyPr/>
          <a:lstStyle/>
          <a:p>
            <a:pPr eaLnBrk="1" hangingPunct="1"/>
            <a:r>
              <a:rPr lang="en-US" sz="4000" b="1" dirty="0" smtClean="0"/>
              <a:t>Underlying Beliefs</a:t>
            </a:r>
            <a:endParaRPr lang="en-US" sz="4000" b="1" dirty="0"/>
          </a:p>
        </p:txBody>
      </p:sp>
      <p:sp>
        <p:nvSpPr>
          <p:cNvPr id="22530" name="Rectangle 3"/>
          <p:cNvSpPr>
            <a:spLocks noGrp="1" noChangeArrowheads="1"/>
          </p:cNvSpPr>
          <p:nvPr>
            <p:ph idx="1"/>
          </p:nvPr>
        </p:nvSpPr>
        <p:spPr>
          <a:xfrm>
            <a:off x="304800" y="1066800"/>
            <a:ext cx="8610600" cy="5410200"/>
          </a:xfrm>
        </p:spPr>
        <p:txBody>
          <a:bodyPr>
            <a:noAutofit/>
          </a:bodyPr>
          <a:lstStyle/>
          <a:p>
            <a:r>
              <a:rPr lang="en-US" sz="2400" dirty="0" smtClean="0"/>
              <a:t>Science is an attempt to build understandings of the physical and designed worlds</a:t>
            </a:r>
            <a:r>
              <a:rPr lang="en-US" sz="2400" i="1" dirty="0" smtClean="0"/>
              <a:t>. </a:t>
            </a:r>
            <a:endParaRPr lang="en-US" sz="2400" dirty="0" smtClean="0"/>
          </a:p>
          <a:p>
            <a:r>
              <a:rPr lang="en-US" sz="2400" dirty="0" smtClean="0"/>
              <a:t>Scientific findings are tentative and subject to revision. </a:t>
            </a:r>
          </a:p>
          <a:p>
            <a:r>
              <a:rPr lang="en-US" sz="2400" dirty="0" smtClean="0"/>
              <a:t>Science knowledge is constructed over time and is influenced by and, in turn, influences:</a:t>
            </a:r>
          </a:p>
          <a:p>
            <a:pPr lvl="1"/>
            <a:r>
              <a:rPr lang="en-US" sz="2400" dirty="0" smtClean="0"/>
              <a:t>Technology</a:t>
            </a:r>
          </a:p>
          <a:p>
            <a:pPr lvl="1"/>
            <a:r>
              <a:rPr lang="en-US" sz="2400" dirty="0" smtClean="0"/>
              <a:t>Theories and patterns of understanding</a:t>
            </a:r>
          </a:p>
          <a:p>
            <a:pPr lvl="1"/>
            <a:r>
              <a:rPr lang="en-US" sz="2400" dirty="0" smtClean="0"/>
              <a:t>Cultural norms</a:t>
            </a:r>
          </a:p>
          <a:p>
            <a:r>
              <a:rPr lang="en-US" sz="2400" dirty="0" smtClean="0"/>
              <a:t>Science knowledge is socially constructed, using peer critique and public dissemination to create scientific explanations that are based on sound empirical data.</a:t>
            </a:r>
          </a:p>
          <a:p>
            <a:endParaRPr lang="en-US" sz="2400" dirty="0"/>
          </a:p>
          <a:p>
            <a:r>
              <a:rPr lang="en-US" sz="2400" dirty="0" smtClean="0"/>
              <a:t>The Nature of Science from </a:t>
            </a:r>
            <a:r>
              <a:rPr lang="en-US" sz="2400" dirty="0" err="1" smtClean="0"/>
              <a:t>NGSS</a:t>
            </a:r>
            <a:endParaRPr lang="en-US" sz="2400" dirty="0"/>
          </a:p>
        </p:txBody>
      </p:sp>
      <p:pic>
        <p:nvPicPr>
          <p:cNvPr id="2050" name="Picture 2" descr="C:\Users\jfanelli\AppData\Local\Microsoft\Windows\Temporary Internet Files\Content.IE5\CQ66Z8QF\MC9002949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8956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2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530">
                                            <p:txEl>
                                              <p:pRg st="3" end="3"/>
                                            </p:txEl>
                                          </p:spTgt>
                                        </p:tgtEl>
                                        <p:attrNameLst>
                                          <p:attrName>style.visibility</p:attrName>
                                        </p:attrNameLst>
                                      </p:cBhvr>
                                      <p:to>
                                        <p:strVal val="visible"/>
                                      </p:to>
                                    </p:set>
                                    <p:animEffect transition="in" filter="fade">
                                      <p:cBhvr>
                                        <p:cTn id="21" dur="500"/>
                                        <p:tgtEl>
                                          <p:spTgt spid="22530">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Effect transition="in" filter="fade">
                                      <p:cBhvr>
                                        <p:cTn id="25" dur="500"/>
                                        <p:tgtEl>
                                          <p:spTgt spid="22530">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2530">
                                            <p:txEl>
                                              <p:pRg st="5" end="5"/>
                                            </p:txEl>
                                          </p:spTgt>
                                        </p:tgtEl>
                                        <p:attrNameLst>
                                          <p:attrName>style.visibility</p:attrName>
                                        </p:attrNameLst>
                                      </p:cBhvr>
                                      <p:to>
                                        <p:strVal val="visible"/>
                                      </p:to>
                                    </p:set>
                                    <p:animEffect transition="in" filter="fade">
                                      <p:cBhvr>
                                        <p:cTn id="29" dur="500"/>
                                        <p:tgtEl>
                                          <p:spTgt spid="2253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530">
                                            <p:txEl>
                                              <p:pRg st="6" end="6"/>
                                            </p:txEl>
                                          </p:spTgt>
                                        </p:tgtEl>
                                        <p:attrNameLst>
                                          <p:attrName>style.visibility</p:attrName>
                                        </p:attrNameLst>
                                      </p:cBhvr>
                                      <p:to>
                                        <p:strVal val="visible"/>
                                      </p:to>
                                    </p:set>
                                    <p:animEffect transition="in" filter="fade">
                                      <p:cBhvr>
                                        <p:cTn id="34" dur="500"/>
                                        <p:tgtEl>
                                          <p:spTgt spid="2253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530">
                                            <p:txEl>
                                              <p:pRg st="8" end="8"/>
                                            </p:txEl>
                                          </p:spTgt>
                                        </p:tgtEl>
                                        <p:attrNameLst>
                                          <p:attrName>style.visibility</p:attrName>
                                        </p:attrNameLst>
                                      </p:cBhvr>
                                      <p:to>
                                        <p:strVal val="visible"/>
                                      </p:to>
                                    </p:set>
                                    <p:animEffect transition="in" filter="fade">
                                      <p:cBhvr>
                                        <p:cTn id="39" dur="500"/>
                                        <p:tgtEl>
                                          <p:spTgt spid="22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3"/>
            <a:ext cx="8229600" cy="777647"/>
          </a:xfrm>
        </p:spPr>
        <p:txBody>
          <a:bodyPr/>
          <a:lstStyle/>
          <a:p>
            <a:r>
              <a:rPr lang="en-US" dirty="0" smtClean="0"/>
              <a:t>The Nature of Science</a:t>
            </a:r>
            <a:endParaRPr lang="en-US" dirty="0"/>
          </a:p>
        </p:txBody>
      </p:sp>
      <p:sp>
        <p:nvSpPr>
          <p:cNvPr id="3" name="Content Placeholder 2"/>
          <p:cNvSpPr>
            <a:spLocks noGrp="1"/>
          </p:cNvSpPr>
          <p:nvPr>
            <p:ph idx="1"/>
          </p:nvPr>
        </p:nvSpPr>
        <p:spPr>
          <a:xfrm>
            <a:off x="457200" y="1295400"/>
            <a:ext cx="8458200" cy="5181600"/>
          </a:xfrm>
        </p:spPr>
        <p:txBody>
          <a:bodyPr>
            <a:normAutofit/>
          </a:bodyPr>
          <a:lstStyle/>
          <a:p>
            <a:r>
              <a:rPr lang="en-US" dirty="0" smtClean="0"/>
              <a:t>Scientific investigations use a variety of methods.</a:t>
            </a:r>
          </a:p>
          <a:p>
            <a:r>
              <a:rPr lang="en-US" dirty="0" smtClean="0"/>
              <a:t>Scientific knowledge is based on empirical evidence.</a:t>
            </a:r>
          </a:p>
          <a:p>
            <a:r>
              <a:rPr lang="en-US" dirty="0" smtClean="0"/>
              <a:t>Scientific knowledge is open to revision in light of new evidence.</a:t>
            </a:r>
          </a:p>
          <a:p>
            <a:r>
              <a:rPr lang="en-US" dirty="0" smtClean="0"/>
              <a:t>Scientific models, laws, mechanisms, and theories explain natural  phenomena.</a:t>
            </a:r>
          </a:p>
        </p:txBody>
      </p:sp>
    </p:spTree>
    <p:extLst>
      <p:ext uri="{BB962C8B-B14F-4D97-AF65-F5344CB8AC3E}">
        <p14:creationId xmlns:p14="http://schemas.microsoft.com/office/powerpoint/2010/main" val="28034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3"/>
            <a:ext cx="8229600" cy="777647"/>
          </a:xfrm>
        </p:spPr>
        <p:txBody>
          <a:bodyPr/>
          <a:lstStyle/>
          <a:p>
            <a:r>
              <a:rPr lang="en-US" dirty="0" smtClean="0"/>
              <a:t>The Nature of Science</a:t>
            </a:r>
            <a:endParaRPr lang="en-US" dirty="0"/>
          </a:p>
        </p:txBody>
      </p:sp>
      <p:sp>
        <p:nvSpPr>
          <p:cNvPr id="3" name="Content Placeholder 2"/>
          <p:cNvSpPr>
            <a:spLocks noGrp="1"/>
          </p:cNvSpPr>
          <p:nvPr>
            <p:ph idx="1"/>
          </p:nvPr>
        </p:nvSpPr>
        <p:spPr>
          <a:xfrm>
            <a:off x="457200" y="1295400"/>
            <a:ext cx="8458200" cy="5181600"/>
          </a:xfrm>
        </p:spPr>
        <p:txBody>
          <a:bodyPr>
            <a:normAutofit/>
          </a:bodyPr>
          <a:lstStyle/>
          <a:p>
            <a:r>
              <a:rPr lang="en-US" dirty="0" smtClean="0"/>
              <a:t>Science is a way of knowing.</a:t>
            </a:r>
          </a:p>
          <a:p>
            <a:r>
              <a:rPr lang="en-US" dirty="0" smtClean="0"/>
              <a:t>Scientific knowledge assumes an order and consistency in natural systems.</a:t>
            </a:r>
          </a:p>
          <a:p>
            <a:r>
              <a:rPr lang="en-US" dirty="0" smtClean="0"/>
              <a:t>Science is a human endeavor.</a:t>
            </a:r>
          </a:p>
          <a:p>
            <a:r>
              <a:rPr lang="en-US" dirty="0" smtClean="0"/>
              <a:t>Science addresses questions about the natural and material world.</a:t>
            </a:r>
          </a:p>
          <a:p>
            <a:pPr marL="3657600" lvl="8" indent="0">
              <a:buNone/>
            </a:pPr>
            <a:r>
              <a:rPr lang="en-US" sz="2900" dirty="0" smtClean="0">
                <a:latin typeface="Arial" panose="020B0604020202020204" pitchFamily="34" charset="0"/>
                <a:cs typeface="Arial" panose="020B0604020202020204" pitchFamily="34" charset="0"/>
              </a:rPr>
              <a:t>from </a:t>
            </a:r>
            <a:r>
              <a:rPr lang="en-US" sz="2900" dirty="0" err="1" smtClean="0">
                <a:latin typeface="Arial" panose="020B0604020202020204" pitchFamily="34" charset="0"/>
                <a:cs typeface="Arial" panose="020B0604020202020204" pitchFamily="34" charset="0"/>
              </a:rPr>
              <a:t>NGSS</a:t>
            </a:r>
            <a:r>
              <a:rPr lang="en-US" sz="2900" dirty="0" smtClean="0">
                <a:latin typeface="Arial" panose="020B0604020202020204" pitchFamily="34" charset="0"/>
                <a:cs typeface="Arial" panose="020B0604020202020204" pitchFamily="34" charset="0"/>
              </a:rPr>
              <a:t>, 2013</a:t>
            </a:r>
          </a:p>
        </p:txBody>
      </p:sp>
    </p:spTree>
    <p:extLst>
      <p:ext uri="{BB962C8B-B14F-4D97-AF65-F5344CB8AC3E}">
        <p14:creationId xmlns:p14="http://schemas.microsoft.com/office/powerpoint/2010/main" val="28034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304800"/>
            <a:ext cx="8153400" cy="990600"/>
          </a:xfrm>
        </p:spPr>
        <p:txBody>
          <a:bodyPr>
            <a:normAutofit/>
          </a:bodyPr>
          <a:lstStyle/>
          <a:p>
            <a:r>
              <a:rPr lang="en-US" dirty="0"/>
              <a:t>Inquiry </a:t>
            </a:r>
            <a:r>
              <a:rPr lang="en-US" dirty="0" smtClean="0"/>
              <a:t>Practices</a:t>
            </a:r>
            <a:endParaRPr lang="en-US" dirty="0"/>
          </a:p>
        </p:txBody>
      </p:sp>
      <p:sp>
        <p:nvSpPr>
          <p:cNvPr id="24578" name="Content Placeholder 2"/>
          <p:cNvSpPr>
            <a:spLocks noGrp="1"/>
          </p:cNvSpPr>
          <p:nvPr>
            <p:ph idx="1"/>
          </p:nvPr>
        </p:nvSpPr>
        <p:spPr>
          <a:xfrm>
            <a:off x="457200" y="1219200"/>
            <a:ext cx="8305800" cy="4495800"/>
          </a:xfrm>
        </p:spPr>
        <p:txBody>
          <a:bodyPr/>
          <a:lstStyle/>
          <a:p>
            <a:pPr marL="0" indent="0">
              <a:buNone/>
            </a:pPr>
            <a:r>
              <a:rPr lang="en-US" dirty="0"/>
              <a:t>Scientific knowledge is built by:</a:t>
            </a:r>
          </a:p>
          <a:p>
            <a:r>
              <a:rPr lang="en-US" dirty="0"/>
              <a:t>Developing coherent, logical explanations, models or arguments from evidence</a:t>
            </a:r>
          </a:p>
          <a:p>
            <a:r>
              <a:rPr lang="en-US" dirty="0"/>
              <a:t>Advancing and challenging explanations</a:t>
            </a:r>
          </a:p>
          <a:p>
            <a:r>
              <a:rPr lang="en-US" dirty="0" smtClean="0"/>
              <a:t>Converging/corroborating </a:t>
            </a:r>
            <a:r>
              <a:rPr lang="en-US" dirty="0"/>
              <a:t>evidence</a:t>
            </a:r>
          </a:p>
          <a:p>
            <a:r>
              <a:rPr lang="en-US" dirty="0"/>
              <a:t>Comparing/integrating across sources (and representations)</a:t>
            </a:r>
          </a:p>
          <a:p>
            <a:r>
              <a:rPr lang="en-US" dirty="0"/>
              <a:t>Evaluating </a:t>
            </a:r>
            <a:r>
              <a:rPr lang="en-US" dirty="0" smtClean="0"/>
              <a:t>sources </a:t>
            </a:r>
            <a:r>
              <a:rPr lang="en-US" dirty="0"/>
              <a:t>and evidence</a:t>
            </a:r>
          </a:p>
          <a:p>
            <a:endParaRPr lang="en-US" dirty="0">
              <a:latin typeface="Tw Cen MT" charset="0"/>
            </a:endParaRPr>
          </a:p>
        </p:txBody>
      </p:sp>
      <p:pic>
        <p:nvPicPr>
          <p:cNvPr id="6147"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4876800"/>
            <a:ext cx="1733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88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fade">
                                      <p:cBhvr>
                                        <p:cTn id="27" dur="500"/>
                                        <p:tgtEl>
                                          <p:spTgt spid="24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fade">
                                      <p:cBhvr>
                                        <p:cTn id="32"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theme/theme1.xml><?xml version="1.0" encoding="utf-8"?>
<a:theme xmlns:a="http://schemas.openxmlformats.org/drawingml/2006/main" name="BOCES 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BOCES IS</Template>
  <TotalTime>0</TotalTime>
  <Words>2030</Words>
  <Application>Microsoft Office PowerPoint</Application>
  <PresentationFormat>On-screen Show (4:3)</PresentationFormat>
  <Paragraphs>217</Paragraphs>
  <Slides>31</Slides>
  <Notes>9</Notes>
  <HiddenSlides>2</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BOCES IS</vt:lpstr>
      <vt:lpstr>1_IS_template</vt:lpstr>
      <vt:lpstr>Science Leadership Network</vt:lpstr>
      <vt:lpstr>Our discussion today…</vt:lpstr>
      <vt:lpstr>What is Disciplinary Literacy?</vt:lpstr>
      <vt:lpstr>What does that mean for teaching?</vt:lpstr>
      <vt:lpstr>What makes science different?</vt:lpstr>
      <vt:lpstr>Underlying Beliefs</vt:lpstr>
      <vt:lpstr>The Nature of Science</vt:lpstr>
      <vt:lpstr>The Nature of Science</vt:lpstr>
      <vt:lpstr>Inquiry Practices</vt:lpstr>
      <vt:lpstr>Overarching Frameworks</vt:lpstr>
      <vt:lpstr>Text Structures</vt:lpstr>
      <vt:lpstr>Other Structures in Text</vt:lpstr>
      <vt:lpstr>Types of Text</vt:lpstr>
      <vt:lpstr>Discourse Structures</vt:lpstr>
      <vt:lpstr>Discourse Structures</vt:lpstr>
      <vt:lpstr>Other Considerations</vt:lpstr>
      <vt:lpstr>Students need to read and write different kinds of texts</vt:lpstr>
      <vt:lpstr>What students need to know about science literacy</vt:lpstr>
      <vt:lpstr>Ask Questions</vt:lpstr>
      <vt:lpstr>Ask Questions</vt:lpstr>
      <vt:lpstr>PowerPoint Presentation</vt:lpstr>
      <vt:lpstr>Our discussion today…</vt:lpstr>
      <vt:lpstr>The Literacy Standards</vt:lpstr>
      <vt:lpstr>RST 3: Understanding complex processes </vt:lpstr>
      <vt:lpstr>RST 7:  Translation</vt:lpstr>
      <vt:lpstr>RST 8:  Critical Thinking</vt:lpstr>
      <vt:lpstr>RST 9:  Critical thinking</vt:lpstr>
      <vt:lpstr>Our discussion today…</vt:lpstr>
      <vt:lpstr>Why use multiple texts?</vt:lpstr>
      <vt:lpstr>Sources of Informational Text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presentation for college course (textbook design)</dc:title>
  <dc:creator/>
  <cp:lastModifiedBy/>
  <cp:revision>1</cp:revision>
  <dcterms:modified xsi:type="dcterms:W3CDTF">2013-11-18T19:30:01Z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