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7"/>
  </p:handoutMasterIdLst>
  <p:sldIdLst>
    <p:sldId id="256" r:id="rId2"/>
    <p:sldId id="257" r:id="rId3"/>
    <p:sldId id="261" r:id="rId4"/>
    <p:sldId id="258" r:id="rId5"/>
    <p:sldId id="259" r:id="rId6"/>
    <p:sldId id="262" r:id="rId7"/>
    <p:sldId id="263" r:id="rId8"/>
    <p:sldId id="260" r:id="rId9"/>
    <p:sldId id="264" r:id="rId10"/>
    <p:sldId id="265" r:id="rId11"/>
    <p:sldId id="266" r:id="rId12"/>
    <p:sldId id="268" r:id="rId13"/>
    <p:sldId id="269" r:id="rId14"/>
    <p:sldId id="270" r:id="rId15"/>
    <p:sldId id="271" r:id="rId1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6884"/>
    <a:srgbClr val="008FC5"/>
    <a:srgbClr val="3C53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3" autoAdjust="0"/>
    <p:restoredTop sz="86282" autoAdjust="0"/>
  </p:normalViewPr>
  <p:slideViewPr>
    <p:cSldViewPr snapToGrid="0" snapToObjects="1">
      <p:cViewPr>
        <p:scale>
          <a:sx n="70" d="100"/>
          <a:sy n="70" d="100"/>
        </p:scale>
        <p:origin x="-1854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DBD853F-CA2D-4776-B208-13F14D175467}" type="datetimeFigureOut">
              <a:rPr lang="en-US" smtClean="0"/>
              <a:t>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8CAA7F6-0C66-4989-BC27-3D808B1AB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481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" y="0"/>
            <a:ext cx="914257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7565"/>
            <a:ext cx="7772400" cy="1470025"/>
          </a:xfrm>
        </p:spPr>
        <p:txBody>
          <a:bodyPr>
            <a:normAutofit/>
          </a:bodyPr>
          <a:lstStyle>
            <a:lvl1pPr>
              <a:defRPr sz="4400" b="1" i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2334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76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" y="0"/>
            <a:ext cx="914257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6068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81630"/>
            <a:ext cx="8229600" cy="4525963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992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" y="0"/>
            <a:ext cx="9142571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6068"/>
            <a:ext cx="2057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606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525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" y="0"/>
            <a:ext cx="914257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0915"/>
            <a:ext cx="8229600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818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" y="0"/>
            <a:ext cx="914257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357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" y="0"/>
            <a:ext cx="914257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90915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90915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413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" y="0"/>
            <a:ext cx="914257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5828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74448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25828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56305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616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" y="0"/>
            <a:ext cx="914257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353"/>
            <a:ext cx="8229600" cy="114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023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" y="0"/>
            <a:ext cx="9142571" cy="6858000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167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" y="0"/>
            <a:ext cx="914257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448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54480"/>
            <a:ext cx="5111750" cy="5853113"/>
          </a:xfrm>
        </p:spPr>
        <p:txBody>
          <a:bodyPr/>
          <a:lstStyle>
            <a:lvl1pPr>
              <a:defRPr sz="3200" b="1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653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708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" y="0"/>
            <a:ext cx="914257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3488" y="6447391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897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60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6348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3488" y="6447065"/>
            <a:ext cx="2133600" cy="365125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22ED5C8-A2B1-FE40-BE4F-E1B4E8067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788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Science Leadership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0405" y="3523340"/>
            <a:ext cx="7676867" cy="1752600"/>
          </a:xfrm>
        </p:spPr>
        <p:txBody>
          <a:bodyPr/>
          <a:lstStyle/>
          <a:p>
            <a:r>
              <a:rPr lang="en-US" dirty="0" smtClean="0"/>
              <a:t>January 8, 2016</a:t>
            </a:r>
            <a:endParaRPr lang="en-US" dirty="0"/>
          </a:p>
          <a:p>
            <a:r>
              <a:rPr lang="en-US" dirty="0" smtClean="0"/>
              <a:t>Center for Innovative Science Education</a:t>
            </a:r>
          </a:p>
        </p:txBody>
      </p:sp>
    </p:spTree>
    <p:extLst>
      <p:ext uri="{BB962C8B-B14F-4D97-AF65-F5344CB8AC3E}">
        <p14:creationId xmlns:p14="http://schemas.microsoft.com/office/powerpoint/2010/main" val="3395094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your groups review the area assigned and discuss the ranking of each question based on our previous discussion. </a:t>
            </a:r>
          </a:p>
          <a:p>
            <a:r>
              <a:rPr lang="en-US" dirty="0" smtClean="0"/>
              <a:t>Report out to group your assessment with rationale.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357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have 10 minutes to create a 3x3 feedback message about the draft NYSSLS</a:t>
            </a:r>
            <a:endParaRPr lang="en-US" dirty="0"/>
          </a:p>
          <a:p>
            <a:pPr lvl="1"/>
            <a:r>
              <a:rPr lang="en-US" dirty="0" smtClean="0"/>
              <a:t>Write your message on the feedback form.</a:t>
            </a:r>
          </a:p>
        </p:txBody>
      </p:sp>
    </p:spTree>
    <p:extLst>
      <p:ext uri="{BB962C8B-B14F-4D97-AF65-F5344CB8AC3E}">
        <p14:creationId xmlns:p14="http://schemas.microsoft.com/office/powerpoint/2010/main" val="1628366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Curriculum Materials Pilot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Selecting two commercially available curriculum materials to pilot test in the field</a:t>
            </a:r>
          </a:p>
          <a:p>
            <a:r>
              <a:rPr lang="en-US" dirty="0" smtClean="0"/>
              <a:t>Physical Science: Matter and Its Interaction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Grade focus on observable properties of matter</a:t>
            </a:r>
          </a:p>
          <a:p>
            <a:pPr lvl="1"/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Grade focus on developing a particle model understanding of matter, conservation of mass, mixing of matter, and measurable properties</a:t>
            </a:r>
          </a:p>
          <a:p>
            <a:r>
              <a:rPr lang="en-US" dirty="0" smtClean="0"/>
              <a:t>Content is congruent with current standards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226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 Study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Students and teachers take a pre and post test related to content</a:t>
            </a:r>
          </a:p>
          <a:p>
            <a:r>
              <a:rPr lang="en-US" dirty="0" smtClean="0"/>
              <a:t>Videotaping lessons</a:t>
            </a:r>
          </a:p>
          <a:p>
            <a:r>
              <a:rPr lang="en-US" dirty="0" smtClean="0"/>
              <a:t>Photocopy of student work</a:t>
            </a:r>
          </a:p>
          <a:p>
            <a:r>
              <a:rPr lang="en-US" dirty="0" smtClean="0"/>
              <a:t>Copies of all lesson and unit planning artifacts</a:t>
            </a:r>
          </a:p>
          <a:p>
            <a:r>
              <a:rPr lang="en-US" dirty="0" smtClean="0"/>
              <a:t>Record of duration and frequency of instruction</a:t>
            </a:r>
          </a:p>
          <a:p>
            <a:r>
              <a:rPr lang="en-US" dirty="0" smtClean="0"/>
              <a:t>Teacher survey</a:t>
            </a:r>
          </a:p>
          <a:p>
            <a:r>
              <a:rPr lang="en-US" dirty="0" smtClean="0"/>
              <a:t>Two teacher interviews with Jessica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715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Need responses by February 5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 smtClean="0"/>
              <a:t>We are limited to the number of classroom we can supply pilot materials to</a:t>
            </a:r>
          </a:p>
          <a:p>
            <a:r>
              <a:rPr lang="en-US" dirty="0" smtClean="0"/>
              <a:t>Make selection decisions to maximize diversity of classrooms included</a:t>
            </a:r>
          </a:p>
          <a:p>
            <a:r>
              <a:rPr lang="en-US" dirty="0" smtClean="0"/>
              <a:t>Participants will receive</a:t>
            </a:r>
          </a:p>
          <a:p>
            <a:pPr lvl="1"/>
            <a:r>
              <a:rPr lang="en-US" dirty="0" smtClean="0"/>
              <a:t>All materials they need to teach the unit</a:t>
            </a:r>
          </a:p>
          <a:p>
            <a:pPr lvl="1"/>
            <a:r>
              <a:rPr lang="en-US" dirty="0" smtClean="0"/>
              <a:t>Support to initiate the unit</a:t>
            </a:r>
          </a:p>
          <a:p>
            <a:pPr lvl="1"/>
            <a:r>
              <a:rPr lang="en-US" dirty="0" smtClean="0"/>
              <a:t>Districts will receive two days of on-site PD</a:t>
            </a:r>
          </a:p>
          <a:p>
            <a:pPr lvl="1"/>
            <a:r>
              <a:rPr lang="en-US" dirty="0" smtClean="0"/>
              <a:t>Teachers will receive on permanent loan instructional materials valuing approximately $200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10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Tuesday, May 17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dirty="0" smtClean="0"/>
              <a:t>2016 </a:t>
            </a:r>
            <a:r>
              <a:rPr lang="en-US" dirty="0" smtClean="0"/>
              <a:t>at Science Center</a:t>
            </a:r>
          </a:p>
          <a:p>
            <a:r>
              <a:rPr lang="en-US" dirty="0" smtClean="0"/>
              <a:t>Read Chapter 4, 9, and 10 plus one of the following:</a:t>
            </a:r>
          </a:p>
          <a:p>
            <a:pPr lvl="1"/>
            <a:r>
              <a:rPr lang="en-US" dirty="0" smtClean="0"/>
              <a:t>Ch. 5: DCI Physical Sciences</a:t>
            </a:r>
          </a:p>
          <a:p>
            <a:pPr lvl="1"/>
            <a:r>
              <a:rPr lang="en-US" dirty="0" smtClean="0"/>
              <a:t>Ch. 6: DCI Life Sciences</a:t>
            </a:r>
          </a:p>
          <a:p>
            <a:pPr lvl="1"/>
            <a:r>
              <a:rPr lang="en-US" dirty="0" smtClean="0"/>
              <a:t>Ch. 7: DCI Earth and Space Sciences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998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morning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Help yourself to food and </a:t>
            </a:r>
            <a:r>
              <a:rPr lang="en-US" dirty="0" smtClean="0"/>
              <a:t>coffee</a:t>
            </a:r>
          </a:p>
          <a:p>
            <a:r>
              <a:rPr lang="en-US" dirty="0" smtClean="0"/>
              <a:t>Messaging the Framework</a:t>
            </a:r>
          </a:p>
          <a:p>
            <a:r>
              <a:rPr lang="en-US" dirty="0" smtClean="0"/>
              <a:t>Important points made by Pruitt</a:t>
            </a:r>
          </a:p>
          <a:p>
            <a:r>
              <a:rPr lang="en-US" dirty="0" smtClean="0"/>
              <a:t>Reviewing the draft NYSSLS</a:t>
            </a:r>
          </a:p>
          <a:p>
            <a:r>
              <a:rPr lang="en-US" dirty="0" smtClean="0"/>
              <a:t>Discussing the NYSSLS Survey</a:t>
            </a:r>
          </a:p>
          <a:p>
            <a:r>
              <a:rPr lang="en-US" dirty="0" smtClean="0"/>
              <a:t>Plans for next meeting and next year</a:t>
            </a:r>
          </a:p>
          <a:p>
            <a:r>
              <a:rPr lang="en-US" dirty="0" smtClean="0"/>
              <a:t>Pilot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40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Introduce yourself and share what you are hopeful about related to the impending new science standards.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608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Messaging the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8353"/>
            <a:ext cx="8229600" cy="4708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should everyone know about the first three chapters in the Framework?</a:t>
            </a:r>
          </a:p>
          <a:p>
            <a:r>
              <a:rPr lang="en-US" dirty="0" smtClean="0"/>
              <a:t>Develop three messages (assertions, claims, statements)</a:t>
            </a:r>
          </a:p>
          <a:p>
            <a:pPr lvl="1"/>
            <a:r>
              <a:rPr lang="en-US" dirty="0" smtClean="0"/>
              <a:t>Write 3 proof points (facts, statistics, short quote, anecdote) to support each message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One message per 3x5 card</a:t>
            </a:r>
          </a:p>
          <a:p>
            <a:pPr marL="457200" lvl="1" indent="0">
              <a:buNone/>
            </a:pPr>
            <a:r>
              <a:rPr lang="en-US" dirty="0" smtClean="0"/>
              <a:t>We will share them (verbally and written)</a:t>
            </a:r>
          </a:p>
        </p:txBody>
      </p:sp>
    </p:spTree>
    <p:extLst>
      <p:ext uri="{BB962C8B-B14F-4D97-AF65-F5344CB8AC3E}">
        <p14:creationId xmlns:p14="http://schemas.microsoft.com/office/powerpoint/2010/main" val="3469870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Pruitt’s 2012 NSTA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table share one thing from Pruitt’s talk that we need to thinking about moving forward with new standards.</a:t>
            </a:r>
          </a:p>
          <a:p>
            <a:r>
              <a:rPr lang="en-US" dirty="0" smtClean="0"/>
              <a:t>Share your rationale for selection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684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NYSSLS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dirty="0" smtClean="0"/>
              <a:t>Adopted the topical arrangement</a:t>
            </a:r>
          </a:p>
          <a:p>
            <a:r>
              <a:rPr lang="en-US" dirty="0" smtClean="0"/>
              <a:t>14 new PEs K-HS</a:t>
            </a:r>
          </a:p>
          <a:p>
            <a:r>
              <a:rPr lang="en-US" dirty="0" smtClean="0"/>
              <a:t>9 PEs for Pre-K added</a:t>
            </a:r>
          </a:p>
          <a:p>
            <a:r>
              <a:rPr lang="en-US" dirty="0" smtClean="0"/>
              <a:t>Altered approximately 30 PEs</a:t>
            </a:r>
          </a:p>
          <a:p>
            <a:pPr lvl="1"/>
            <a:r>
              <a:rPr lang="en-US" dirty="0" smtClean="0"/>
              <a:t>SED did not mark these clearly</a:t>
            </a:r>
          </a:p>
          <a:p>
            <a:r>
              <a:rPr lang="en-US" dirty="0" smtClean="0"/>
              <a:t>Various changes to DCI (insertions, deletions, and partial edits)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741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More changes in middle and high school.</a:t>
            </a:r>
          </a:p>
          <a:p>
            <a:r>
              <a:rPr lang="en-US" dirty="0" smtClean="0"/>
              <a:t>Earth and Space Science has the least amount of changes</a:t>
            </a:r>
          </a:p>
          <a:p>
            <a:r>
              <a:rPr lang="en-US" dirty="0" smtClean="0"/>
              <a:t>There are some changes that alter the PE significantly</a:t>
            </a:r>
          </a:p>
          <a:p>
            <a:r>
              <a:rPr lang="en-US" dirty="0" smtClean="0"/>
              <a:t>No noted changes to science &amp; engineering practices or cross-cutting concepts.</a:t>
            </a:r>
          </a:p>
          <a:p>
            <a:r>
              <a:rPr lang="en-US" dirty="0" smtClean="0"/>
              <a:t>The three dimensionality of the NGSS remains</a:t>
            </a:r>
          </a:p>
          <a:p>
            <a:pPr lvl="1"/>
            <a:r>
              <a:rPr lang="en-US" dirty="0" smtClean="0"/>
              <a:t>This will require a significant shift K-12</a:t>
            </a:r>
          </a:p>
        </p:txBody>
      </p:sp>
    </p:spTree>
    <p:extLst>
      <p:ext uri="{BB962C8B-B14F-4D97-AF65-F5344CB8AC3E}">
        <p14:creationId xmlns:p14="http://schemas.microsoft.com/office/powerpoint/2010/main" val="79617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NYSSLS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Two stages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General review (15-20 minutes) – Note any</a:t>
            </a:r>
          </a:p>
          <a:p>
            <a:pPr lvl="1"/>
            <a:r>
              <a:rPr lang="en-US" dirty="0" smtClean="0"/>
              <a:t>Things you are happy to see</a:t>
            </a:r>
          </a:p>
          <a:p>
            <a:pPr lvl="1"/>
            <a:r>
              <a:rPr lang="en-US" dirty="0" smtClean="0"/>
              <a:t>Concerns</a:t>
            </a:r>
          </a:p>
          <a:p>
            <a:pPr lvl="1"/>
            <a:r>
              <a:rPr lang="en-US" dirty="0" smtClean="0"/>
              <a:t>Wonderings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Focused review – Take I look at one topic at one grade level (15-20 minutes)</a:t>
            </a:r>
          </a:p>
          <a:p>
            <a:pPr marL="914400" lvl="1" indent="-514350"/>
            <a:r>
              <a:rPr lang="en-US" dirty="0" smtClean="0"/>
              <a:t>Get into </a:t>
            </a:r>
            <a:r>
              <a:rPr lang="en-US" smtClean="0"/>
              <a:t>new groups</a:t>
            </a:r>
            <a:endParaRPr lang="en-US" dirty="0" smtClean="0"/>
          </a:p>
          <a:p>
            <a:pPr marL="914400" lvl="1" indent="-514350"/>
            <a:r>
              <a:rPr lang="en-US" dirty="0" smtClean="0"/>
              <a:t>Chart any important findings form focus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354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Released Dec. 8</a:t>
            </a:r>
            <a:r>
              <a:rPr lang="en-US" baseline="30000" dirty="0" smtClean="0"/>
              <a:t>th</a:t>
            </a:r>
            <a:r>
              <a:rPr lang="en-US" dirty="0" smtClean="0"/>
              <a:t> and will be open until Feb. 5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 smtClean="0"/>
              <a:t>Criteria referenced survey</a:t>
            </a:r>
          </a:p>
          <a:p>
            <a:r>
              <a:rPr lang="en-US" dirty="0" smtClean="0"/>
              <a:t>Four focus areas (total of 43 questions)</a:t>
            </a:r>
          </a:p>
          <a:p>
            <a:pPr lvl="1"/>
            <a:r>
              <a:rPr lang="en-US" dirty="0" smtClean="0"/>
              <a:t>Organization of standards</a:t>
            </a:r>
          </a:p>
          <a:p>
            <a:pPr lvl="1"/>
            <a:r>
              <a:rPr lang="en-US" dirty="0" smtClean="0"/>
              <a:t>Coherence</a:t>
            </a:r>
          </a:p>
          <a:p>
            <a:pPr lvl="1"/>
            <a:r>
              <a:rPr lang="en-US" dirty="0" smtClean="0"/>
              <a:t>Clarity and specificity</a:t>
            </a:r>
          </a:p>
          <a:p>
            <a:pPr lvl="1"/>
            <a:r>
              <a:rPr lang="en-US" dirty="0" smtClean="0"/>
              <a:t>Content and rigor</a:t>
            </a:r>
          </a:p>
          <a:p>
            <a:r>
              <a:rPr lang="en-US" dirty="0" smtClean="0"/>
              <a:t>One question for general feedback</a:t>
            </a:r>
          </a:p>
          <a:p>
            <a:r>
              <a:rPr lang="en-US" dirty="0" smtClean="0"/>
              <a:t>One question for general comments about implementation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643087"/>
      </p:ext>
    </p:extLst>
  </p:cSld>
  <p:clrMapOvr>
    <a:masterClrMapping/>
  </p:clrMapOvr>
</p:sld>
</file>

<file path=ppt/theme/theme1.xml><?xml version="1.0" encoding="utf-8"?>
<a:theme xmlns:a="http://schemas.openxmlformats.org/drawingml/2006/main" name="SC_PP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SC_PPtemplate</Template>
  <TotalTime>1787</TotalTime>
  <Words>611</Words>
  <Application>Microsoft Office PowerPoint</Application>
  <PresentationFormat>On-screen Show (4:3)</PresentationFormat>
  <Paragraphs>92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SC_PPtemplate</vt:lpstr>
      <vt:lpstr>Science Leadership</vt:lpstr>
      <vt:lpstr>Plan for morning</vt:lpstr>
      <vt:lpstr>Introductions</vt:lpstr>
      <vt:lpstr>Messaging the Framework</vt:lpstr>
      <vt:lpstr>Pruitt’s 2012 NSTA Talk</vt:lpstr>
      <vt:lpstr>Draft NYSSLS</vt:lpstr>
      <vt:lpstr>Generalizations</vt:lpstr>
      <vt:lpstr>Draft NYSSLS Discussion</vt:lpstr>
      <vt:lpstr>Survey</vt:lpstr>
      <vt:lpstr>Group Feedback</vt:lpstr>
      <vt:lpstr>General Feedback</vt:lpstr>
      <vt:lpstr>Curriculum Materials Pilot Study</vt:lpstr>
      <vt:lpstr>Pilot Study Requirements</vt:lpstr>
      <vt:lpstr>Pilot Study</vt:lpstr>
      <vt:lpstr>Next Meeting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Leadership</dc:title>
  <dc:creator>ocm boces</dc:creator>
  <cp:lastModifiedBy>ocm boces</cp:lastModifiedBy>
  <cp:revision>20</cp:revision>
  <cp:lastPrinted>2016-01-07T18:18:58Z</cp:lastPrinted>
  <dcterms:created xsi:type="dcterms:W3CDTF">2016-01-04T18:33:09Z</dcterms:created>
  <dcterms:modified xsi:type="dcterms:W3CDTF">2016-01-07T18:46:00Z</dcterms:modified>
</cp:coreProperties>
</file>