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4" r:id="rId2"/>
    <p:sldMasterId id="2147483676" r:id="rId3"/>
  </p:sldMasterIdLst>
  <p:notesMasterIdLst>
    <p:notesMasterId r:id="rId19"/>
  </p:notesMasterIdLst>
  <p:handoutMasterIdLst>
    <p:handoutMasterId r:id="rId20"/>
  </p:handoutMasterIdLst>
  <p:sldIdLst>
    <p:sldId id="309" r:id="rId4"/>
    <p:sldId id="399" r:id="rId5"/>
    <p:sldId id="400" r:id="rId6"/>
    <p:sldId id="401" r:id="rId7"/>
    <p:sldId id="388" r:id="rId8"/>
    <p:sldId id="391" r:id="rId9"/>
    <p:sldId id="402" r:id="rId10"/>
    <p:sldId id="393" r:id="rId11"/>
    <p:sldId id="394" r:id="rId12"/>
    <p:sldId id="397" r:id="rId13"/>
    <p:sldId id="395" r:id="rId14"/>
    <p:sldId id="396" r:id="rId15"/>
    <p:sldId id="398" r:id="rId16"/>
    <p:sldId id="389" r:id="rId17"/>
    <p:sldId id="390" r:id="rId18"/>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6884"/>
    <a:srgbClr val="008FC5"/>
    <a:srgbClr val="3C53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97" autoAdjust="0"/>
    <p:restoredTop sz="86272" autoAdjust="0"/>
  </p:normalViewPr>
  <p:slideViewPr>
    <p:cSldViewPr snapToGrid="0" snapToObjects="1">
      <p:cViewPr>
        <p:scale>
          <a:sx n="80" d="100"/>
          <a:sy n="80" d="100"/>
        </p:scale>
        <p:origin x="-158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17" tIns="46659" rIns="93317" bIns="46659" rtlCol="0"/>
          <a:lstStyle>
            <a:lvl1pPr algn="r">
              <a:defRPr sz="1200"/>
            </a:lvl1pPr>
          </a:lstStyle>
          <a:p>
            <a:fld id="{6A38FF91-F356-4257-A2DC-E613443E518E}" type="datetimeFigureOut">
              <a:rPr lang="en-US" smtClean="0"/>
              <a:t>11/17/2015</a:t>
            </a:fld>
            <a:endParaRPr lang="en-US" dirty="0"/>
          </a:p>
        </p:txBody>
      </p:sp>
      <p:sp>
        <p:nvSpPr>
          <p:cNvPr id="4" name="Footer Placeholder 3"/>
          <p:cNvSpPr>
            <a:spLocks noGrp="1"/>
          </p:cNvSpPr>
          <p:nvPr>
            <p:ph type="ftr" sz="quarter" idx="2"/>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5455"/>
          </a:xfrm>
          <a:prstGeom prst="rect">
            <a:avLst/>
          </a:prstGeom>
        </p:spPr>
        <p:txBody>
          <a:bodyPr vert="horz" lIns="93317" tIns="46659" rIns="93317" bIns="46659" rtlCol="0" anchor="b"/>
          <a:lstStyle>
            <a:lvl1pPr algn="r">
              <a:defRPr sz="1200"/>
            </a:lvl1pPr>
          </a:lstStyle>
          <a:p>
            <a:fld id="{D8C32998-CA15-4AB8-8011-92A0DD0CAA84}" type="slidenum">
              <a:rPr lang="en-US" smtClean="0"/>
              <a:t>‹#›</a:t>
            </a:fld>
            <a:endParaRPr lang="en-US" dirty="0"/>
          </a:p>
        </p:txBody>
      </p:sp>
    </p:spTree>
    <p:extLst>
      <p:ext uri="{BB962C8B-B14F-4D97-AF65-F5344CB8AC3E}">
        <p14:creationId xmlns:p14="http://schemas.microsoft.com/office/powerpoint/2010/main" val="3911573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68C10734-6372-4F7D-8805-02D36889E1E0}" type="datetimeFigureOut">
              <a:rPr lang="en-US" smtClean="0"/>
              <a:t>11/17/2015</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B81372E6-6513-4A2A-8F9E-C54C1223285A}" type="slidenum">
              <a:rPr lang="en-US" smtClean="0"/>
              <a:t>‹#›</a:t>
            </a:fld>
            <a:endParaRPr lang="en-US" dirty="0"/>
          </a:p>
        </p:txBody>
      </p:sp>
    </p:spTree>
    <p:extLst>
      <p:ext uri="{BB962C8B-B14F-4D97-AF65-F5344CB8AC3E}">
        <p14:creationId xmlns:p14="http://schemas.microsoft.com/office/powerpoint/2010/main" val="1399952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1372E6-6513-4A2A-8F9E-C54C1223285A}" type="slidenum">
              <a:rPr lang="en-US" smtClean="0"/>
              <a:t>1</a:t>
            </a:fld>
            <a:endParaRPr lang="en-US" dirty="0"/>
          </a:p>
        </p:txBody>
      </p:sp>
    </p:spTree>
    <p:extLst>
      <p:ext uri="{BB962C8B-B14F-4D97-AF65-F5344CB8AC3E}">
        <p14:creationId xmlns:p14="http://schemas.microsoft.com/office/powerpoint/2010/main" val="1965910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Slide Number Placeholder 3"/>
          <p:cNvSpPr>
            <a:spLocks noGrp="1"/>
          </p:cNvSpPr>
          <p:nvPr>
            <p:ph type="sldNum" sz="quarter" idx="10"/>
          </p:nvPr>
        </p:nvSpPr>
        <p:spPr/>
        <p:txBody>
          <a:bodyPr/>
          <a:lstStyle/>
          <a:p>
            <a:pPr>
              <a:defRPr/>
            </a:pPr>
            <a:fld id="{E6AA872F-A5E8-407D-A39B-8E90BDF3F1C2}" type="slidenum">
              <a:rPr lang="en-US" altLang="en-US" smtClean="0"/>
              <a:pPr>
                <a:defRPr/>
              </a:pPr>
              <a:t>5</a:t>
            </a:fld>
            <a:endParaRPr lang="en-US" altLang="en-US" dirty="0"/>
          </a:p>
        </p:txBody>
      </p:sp>
    </p:spTree>
    <p:extLst>
      <p:ext uri="{BB962C8B-B14F-4D97-AF65-F5344CB8AC3E}">
        <p14:creationId xmlns:p14="http://schemas.microsoft.com/office/powerpoint/2010/main" val="514263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6AA872F-A5E8-407D-A39B-8E90BDF3F1C2}" type="slidenum">
              <a:rPr lang="en-US" altLang="en-US" smtClean="0"/>
              <a:pPr>
                <a:defRPr/>
              </a:pPr>
              <a:t>6</a:t>
            </a:fld>
            <a:endParaRPr lang="en-US" altLang="en-US" dirty="0"/>
          </a:p>
        </p:txBody>
      </p:sp>
    </p:spTree>
    <p:extLst>
      <p:ext uri="{BB962C8B-B14F-4D97-AF65-F5344CB8AC3E}">
        <p14:creationId xmlns:p14="http://schemas.microsoft.com/office/powerpoint/2010/main" val="2300255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actual proportion of educators receiving each rating can vary slightly from the distribution in this chart, after the confidence ranges are applied. The final label is based both on what HEDI category an educator’s MGP falls in </a:t>
            </a:r>
            <a:r>
              <a:rPr lang="en-US" i="1" dirty="0"/>
              <a:t>and </a:t>
            </a:r>
            <a:r>
              <a:rPr lang="en-US" dirty="0"/>
              <a:t>the upper and lower limits of their confidence ranges.</a:t>
            </a:r>
          </a:p>
          <a:p>
            <a:r>
              <a:rPr lang="en-US" dirty="0"/>
              <a:t> </a:t>
            </a:r>
          </a:p>
          <a:p>
            <a:endParaRPr lang="en-US" dirty="0"/>
          </a:p>
        </p:txBody>
      </p:sp>
      <p:sp>
        <p:nvSpPr>
          <p:cNvPr id="4" name="Slide Number Placeholder 3"/>
          <p:cNvSpPr>
            <a:spLocks noGrp="1"/>
          </p:cNvSpPr>
          <p:nvPr>
            <p:ph type="sldNum" sz="quarter" idx="10"/>
          </p:nvPr>
        </p:nvSpPr>
        <p:spPr/>
        <p:txBody>
          <a:bodyPr/>
          <a:lstStyle/>
          <a:p>
            <a:fld id="{25199122-3F7A-4158-B1FE-B0E2E40DD7DD}"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929671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199122-3F7A-4158-B1FE-B0E2E40DD7DD}"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618965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199122-3F7A-4158-B1FE-B0E2E40DD7DD}"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618965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1372E6-6513-4A2A-8F9E-C54C1223285A}"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1965910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6AA872F-A5E8-407D-A39B-8E90BDF3F1C2}" type="slidenum">
              <a:rPr lang="en-US" altLang="en-US" smtClean="0"/>
              <a:pPr>
                <a:defRPr/>
              </a:pPr>
              <a:t>14</a:t>
            </a:fld>
            <a:endParaRPr lang="en-US" altLang="en-US" dirty="0"/>
          </a:p>
        </p:txBody>
      </p:sp>
    </p:spTree>
    <p:extLst>
      <p:ext uri="{BB962C8B-B14F-4D97-AF65-F5344CB8AC3E}">
        <p14:creationId xmlns:p14="http://schemas.microsoft.com/office/powerpoint/2010/main" val="431746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_Main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767565"/>
            <a:ext cx="7772400" cy="1470025"/>
          </a:xfrm>
        </p:spPr>
        <p:txBody>
          <a:bodyPr>
            <a:normAutofit/>
          </a:bodyPr>
          <a:lstStyle>
            <a:lvl1pPr>
              <a:defRPr sz="4400" b="1" i="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23340"/>
            <a:ext cx="6400800" cy="1752600"/>
          </a:xfr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7217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6068"/>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781630"/>
            <a:ext cx="8229600" cy="4525963"/>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610992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629400" y="45606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606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28252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pPr>
                <a:defRPr/>
              </a:pPr>
              <a:t>‹#›</a:t>
            </a:fld>
            <a:endParaRPr lang="en-US" altLang="en-US" dirty="0"/>
          </a:p>
        </p:txBody>
      </p:sp>
    </p:spTree>
    <p:extLst>
      <p:ext uri="{BB962C8B-B14F-4D97-AF65-F5344CB8AC3E}">
        <p14:creationId xmlns:p14="http://schemas.microsoft.com/office/powerpoint/2010/main" val="3030545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pPr>
                <a:defRPr/>
              </a:pPr>
              <a:t>‹#›</a:t>
            </a:fld>
            <a:endParaRPr lang="en-US" altLang="en-US" dirty="0"/>
          </a:p>
        </p:txBody>
      </p:sp>
    </p:spTree>
    <p:extLst>
      <p:ext uri="{BB962C8B-B14F-4D97-AF65-F5344CB8AC3E}">
        <p14:creationId xmlns:p14="http://schemas.microsoft.com/office/powerpoint/2010/main" val="3030545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pPr>
                <a:defRPr/>
              </a:pPr>
              <a:t>‹#›</a:t>
            </a:fld>
            <a:endParaRPr lang="en-US" altLang="en-US" dirty="0"/>
          </a:p>
        </p:txBody>
      </p:sp>
    </p:spTree>
    <p:extLst>
      <p:ext uri="{BB962C8B-B14F-4D97-AF65-F5344CB8AC3E}">
        <p14:creationId xmlns:p14="http://schemas.microsoft.com/office/powerpoint/2010/main" val="3030545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pPr>
                <a:defRPr/>
              </a:pPr>
              <a:t>‹#›</a:t>
            </a:fld>
            <a:endParaRPr lang="en-US" altLang="en-US" dirty="0"/>
          </a:p>
        </p:txBody>
      </p:sp>
    </p:spTree>
    <p:extLst>
      <p:ext uri="{BB962C8B-B14F-4D97-AF65-F5344CB8AC3E}">
        <p14:creationId xmlns:p14="http://schemas.microsoft.com/office/powerpoint/2010/main" val="3030545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747999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48184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802456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06567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90915"/>
            <a:ext cx="8229600"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621818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114922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9388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86779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602375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501762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971001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133F1-ABE1-4A9F-9D0F-C12399EB1C2B}" type="datetimeFigureOut">
              <a:rPr lang="en-US" smtClean="0">
                <a:solidFill>
                  <a:prstClr val="black">
                    <a:tint val="75000"/>
                  </a:prstClr>
                </a:solidFill>
              </a:rPr>
              <a:pPr/>
              <a:t>11/17/2015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DD2A72-17D0-4F02-A705-171C02238B5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101765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_Main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767565"/>
            <a:ext cx="7772400" cy="1470025"/>
          </a:xfrm>
        </p:spPr>
        <p:txBody>
          <a:bodyPr>
            <a:normAutofit/>
          </a:bodyPr>
          <a:lstStyle>
            <a:lvl1pPr>
              <a:defRPr sz="4400" b="1" i="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a:cs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23340"/>
            <a:ext cx="6400800" cy="1752600"/>
          </a:xfr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9280469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90915"/>
            <a:ext cx="8229600"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014621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89236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3903578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067304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25828"/>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74448"/>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25828"/>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5630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430031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8"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38203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854242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448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454480"/>
            <a:ext cx="5111750" cy="5853113"/>
          </a:xfrm>
        </p:spPr>
        <p:txBody>
          <a:bodyPr/>
          <a:lstStyle>
            <a:lvl1pPr>
              <a:defRPr sz="3200" b="1">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1653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98085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8982884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6068"/>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781630"/>
            <a:ext cx="8229600" cy="4525963"/>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73359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629400" y="45606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606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a:xfrm>
            <a:off x="493488" y="6447065"/>
            <a:ext cx="2133600" cy="365125"/>
          </a:xfrm>
          <a:prstGeom prst="rect">
            <a:avLst/>
          </a:prstGeom>
        </p:spPr>
        <p:txBody>
          <a:bodyPr/>
          <a:lstStyle>
            <a:lvl1pPr algn="l">
              <a:defRPr>
                <a:solidFill>
                  <a:schemeClr val="bg1"/>
                </a:solidFill>
              </a:defRPr>
            </a:lvl1pPr>
          </a:lstStyle>
          <a:p>
            <a:fld id="{822ED5C8-A2B1-FE40-BE4F-E1B4E8067D5F}"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002481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solidFill>
                  <a:prstClr val="black"/>
                </a:solidFill>
              </a:rPr>
              <a:pPr>
                <a:defRPr/>
              </a:pPr>
              <a:t>‹#›</a:t>
            </a:fld>
            <a:endParaRPr lang="en-US" altLang="en-US" dirty="0">
              <a:solidFill>
                <a:prstClr val="black"/>
              </a:solidFill>
            </a:endParaRPr>
          </a:p>
        </p:txBody>
      </p:sp>
    </p:spTree>
    <p:extLst>
      <p:ext uri="{BB962C8B-B14F-4D97-AF65-F5344CB8AC3E}">
        <p14:creationId xmlns:p14="http://schemas.microsoft.com/office/powerpoint/2010/main" val="9072792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solidFill>
                  <a:prstClr val="black"/>
                </a:solidFill>
              </a:rPr>
              <a:pPr>
                <a:defRPr/>
              </a:pPr>
              <a:t>‹#›</a:t>
            </a:fld>
            <a:endParaRPr lang="en-US" altLang="en-US" dirty="0">
              <a:solidFill>
                <a:prstClr val="black"/>
              </a:solidFill>
            </a:endParaRPr>
          </a:p>
        </p:txBody>
      </p:sp>
    </p:spTree>
    <p:extLst>
      <p:ext uri="{BB962C8B-B14F-4D97-AF65-F5344CB8AC3E}">
        <p14:creationId xmlns:p14="http://schemas.microsoft.com/office/powerpoint/2010/main" val="72931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90915"/>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5664134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solidFill>
                  <a:prstClr val="black"/>
                </a:solidFill>
              </a:rPr>
              <a:pPr>
                <a:defRPr/>
              </a:pPr>
              <a:t>‹#›</a:t>
            </a:fld>
            <a:endParaRPr lang="en-US" altLang="en-US" dirty="0">
              <a:solidFill>
                <a:prstClr val="black"/>
              </a:solidFill>
            </a:endParaRPr>
          </a:p>
        </p:txBody>
      </p:sp>
    </p:spTree>
    <p:extLst>
      <p:ext uri="{BB962C8B-B14F-4D97-AF65-F5344CB8AC3E}">
        <p14:creationId xmlns:p14="http://schemas.microsoft.com/office/powerpoint/2010/main" val="41760916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27038" y="1116013"/>
            <a:ext cx="7680325" cy="5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412018" y="259436"/>
            <a:ext cx="7710417" cy="847471"/>
          </a:xfrm>
        </p:spPr>
        <p:txBody>
          <a:bodyPr anchor="b"/>
          <a:lstStyle>
            <a:lvl1pPr algn="l">
              <a:lnSpc>
                <a:spcPts val="3600"/>
              </a:lnSpc>
              <a:defRPr>
                <a:solidFill>
                  <a:srgbClr val="22315E"/>
                </a:solidFill>
              </a:defRPr>
            </a:lvl1pPr>
          </a:lstStyle>
          <a:p>
            <a:r>
              <a:rPr lang="en-US" dirty="0" smtClean="0"/>
              <a:t>Click to edit Master title style</a:t>
            </a:r>
            <a:endParaRPr lang="en-US" dirty="0"/>
          </a:p>
        </p:txBody>
      </p:sp>
      <p:sp>
        <p:nvSpPr>
          <p:cNvPr id="9" name="Content Placeholder 2"/>
          <p:cNvSpPr>
            <a:spLocks noGrp="1"/>
          </p:cNvSpPr>
          <p:nvPr>
            <p:ph idx="1"/>
          </p:nvPr>
        </p:nvSpPr>
        <p:spPr>
          <a:xfrm>
            <a:off x="412020" y="1321348"/>
            <a:ext cx="7863414" cy="4895850"/>
          </a:xfrm>
        </p:spPr>
        <p:txBody>
          <a:bodyPr/>
          <a:lstStyle>
            <a:lvl1pPr>
              <a:defRPr>
                <a:solidFill>
                  <a:schemeClr val="bg2">
                    <a:lumMod val="75000"/>
                  </a:schemeClr>
                </a:solidFill>
              </a:defRPr>
            </a:lvl1pPr>
            <a:lvl2pPr>
              <a:defRPr>
                <a:solidFill>
                  <a:schemeClr val="bg2">
                    <a:lumMod val="7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8"/>
          <p:cNvSpPr>
            <a:spLocks noGrp="1" noChangeArrowheads="1"/>
          </p:cNvSpPr>
          <p:nvPr>
            <p:ph type="sldNum" sz="quarter" idx="10"/>
          </p:nvPr>
        </p:nvSpPr>
        <p:spPr/>
        <p:txBody>
          <a:bodyPr/>
          <a:lstStyle>
            <a:lvl1pPr>
              <a:defRPr smtClean="0"/>
            </a:lvl1pPr>
          </a:lstStyle>
          <a:p>
            <a:pPr>
              <a:defRPr/>
            </a:pPr>
            <a:fld id="{C5A5B350-FBCE-472F-94C5-6A2DDC0A1764}" type="slidenum">
              <a:rPr lang="en-US" altLang="en-US">
                <a:solidFill>
                  <a:prstClr val="black"/>
                </a:solidFill>
              </a:rPr>
              <a:pPr>
                <a:defRPr/>
              </a:pPr>
              <a:t>‹#›</a:t>
            </a:fld>
            <a:endParaRPr lang="en-US" altLang="en-US" dirty="0">
              <a:solidFill>
                <a:prstClr val="black"/>
              </a:solidFill>
            </a:endParaRPr>
          </a:p>
        </p:txBody>
      </p:sp>
    </p:spTree>
    <p:extLst>
      <p:ext uri="{BB962C8B-B14F-4D97-AF65-F5344CB8AC3E}">
        <p14:creationId xmlns:p14="http://schemas.microsoft.com/office/powerpoint/2010/main" val="203753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25828"/>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74448"/>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625828"/>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5630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381461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365353"/>
            <a:ext cx="8229600" cy="1143000"/>
          </a:xfr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8"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515023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1516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45448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454480"/>
            <a:ext cx="5111750" cy="5853113"/>
          </a:xfrm>
        </p:spPr>
        <p:txBody>
          <a:bodyPr/>
          <a:lstStyle>
            <a:lvl1pPr>
              <a:defRPr sz="3200" b="1">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1653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156670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PP_BodyTemplat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Slide Number Placeholder 5"/>
          <p:cNvSpPr>
            <a:spLocks noGrp="1"/>
          </p:cNvSpPr>
          <p:nvPr>
            <p:ph type="sldNum" sz="quarter" idx="12"/>
          </p:nvPr>
        </p:nvSpPr>
        <p:spPr>
          <a:xfrm>
            <a:off x="493488" y="6447391"/>
            <a:ext cx="2133600" cy="365125"/>
          </a:xfrm>
          <a:prstGeom prst="rect">
            <a:avLst/>
          </a:prstGeom>
        </p:spPr>
        <p:txBody>
          <a:bodyPr/>
          <a:lstStyle>
            <a:lvl1pPr algn="l">
              <a:defRPr>
                <a:solidFill>
                  <a:schemeClr val="bg1"/>
                </a:solidFill>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614897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theme" Target="../theme/theme3.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606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6348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493488" y="6447065"/>
            <a:ext cx="2133600" cy="365125"/>
          </a:xfrm>
          <a:prstGeom prst="rect">
            <a:avLst/>
          </a:prstGeom>
        </p:spPr>
        <p:txBody>
          <a:bodyPr/>
          <a:lstStyle>
            <a:lvl1pPr algn="l">
              <a:defRPr>
                <a:latin typeface="Arial" pitchFamily="34" charset="0"/>
                <a:cs typeface="Arial" pitchFamily="34" charset="0"/>
              </a:defRPr>
            </a:lvl1pPr>
          </a:lstStyle>
          <a:p>
            <a:fld id="{822ED5C8-A2B1-FE40-BE4F-E1B4E8067D5F}" type="slidenum">
              <a:rPr lang="en-US" smtClean="0"/>
              <a:pPr/>
              <a:t>‹#›</a:t>
            </a:fld>
            <a:endParaRPr lang="en-US" dirty="0"/>
          </a:p>
        </p:txBody>
      </p:sp>
    </p:spTree>
    <p:extLst>
      <p:ext uri="{BB962C8B-B14F-4D97-AF65-F5344CB8AC3E}">
        <p14:creationId xmlns:p14="http://schemas.microsoft.com/office/powerpoint/2010/main" val="216578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defTabSz="457200" rtl="0" eaLnBrk="1" latinLnBrk="0" hangingPunct="1">
        <a:spcBef>
          <a:spcPct val="0"/>
        </a:spcBef>
        <a:buNone/>
        <a:defRPr sz="44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8FF133F1-ABE1-4A9F-9D0F-C12399EB1C2B}" type="datetimeFigureOut">
              <a:rPr lang="en-US" smtClean="0">
                <a:solidFill>
                  <a:prstClr val="black">
                    <a:tint val="75000"/>
                  </a:prstClr>
                </a:solidFill>
              </a:rPr>
              <a:pPr defTabSz="914400"/>
              <a:t>11/17/2015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4DD2A72-17D0-4F02-A705-171C02238B52}" type="slidenum">
              <a:rPr lang="en-US" smtClean="0">
                <a:solidFill>
                  <a:prstClr val="black">
                    <a:tint val="75000"/>
                  </a:prstClr>
                </a:solidFill>
              </a:rPr>
              <a:pPr defTabSz="914400"/>
              <a:t>‹#›</a:t>
            </a:fld>
            <a:endParaRPr lang="en-US" dirty="0">
              <a:solidFill>
                <a:prstClr val="black">
                  <a:tint val="75000"/>
                </a:prstClr>
              </a:solidFill>
            </a:endParaRPr>
          </a:p>
        </p:txBody>
      </p:sp>
    </p:spTree>
    <p:extLst>
      <p:ext uri="{BB962C8B-B14F-4D97-AF65-F5344CB8AC3E}">
        <p14:creationId xmlns:p14="http://schemas.microsoft.com/office/powerpoint/2010/main" val="316305754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606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6348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a:spLocks noGrp="1"/>
          </p:cNvSpPr>
          <p:nvPr>
            <p:ph type="sldNum" sz="quarter" idx="4"/>
          </p:nvPr>
        </p:nvSpPr>
        <p:spPr>
          <a:xfrm>
            <a:off x="493488" y="6447065"/>
            <a:ext cx="2133600" cy="365125"/>
          </a:xfrm>
          <a:prstGeom prst="rect">
            <a:avLst/>
          </a:prstGeom>
        </p:spPr>
        <p:txBody>
          <a:bodyPr/>
          <a:lstStyle>
            <a:lvl1pPr algn="l">
              <a:defRPr>
                <a:latin typeface="Arial" pitchFamily="34" charset="0"/>
                <a:cs typeface="Arial" pitchFamily="34" charset="0"/>
              </a:defRPr>
            </a:lvl1pPr>
          </a:lstStyle>
          <a:p>
            <a:fld id="{822ED5C8-A2B1-FE40-BE4F-E1B4E8067D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1571418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Lst>
  <p:txStyles>
    <p:titleStyle>
      <a:lvl1pPr algn="ctr" defTabSz="457200" rtl="0" eaLnBrk="1" latinLnBrk="0" hangingPunct="1">
        <a:spcBef>
          <a:spcPct val="0"/>
        </a:spcBef>
        <a:buNone/>
        <a:defRPr sz="44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itchFamily="34" charset="0"/>
          <a:ea typeface="+mn-ea"/>
          <a:cs typeface="Arial"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itchFamily="34" charset="0"/>
          <a:ea typeface="+mn-ea"/>
          <a:cs typeface="Arial"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itchFamily="34" charset="0"/>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Teacher Scores</a:t>
            </a:r>
            <a:br>
              <a:rPr lang="en-US" dirty="0" smtClean="0"/>
            </a:br>
            <a:r>
              <a:rPr lang="en-US" dirty="0" smtClean="0"/>
              <a:t>from </a:t>
            </a:r>
            <a:r>
              <a:rPr lang="en-US" dirty="0" smtClean="0"/>
              <a:t>the State</a:t>
            </a:r>
            <a:endParaRPr lang="en-US" dirty="0"/>
          </a:p>
        </p:txBody>
      </p:sp>
    </p:spTree>
    <p:extLst>
      <p:ext uri="{BB962C8B-B14F-4D97-AF65-F5344CB8AC3E}">
        <p14:creationId xmlns:p14="http://schemas.microsoft.com/office/powerpoint/2010/main" val="2595939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12018" y="93186"/>
            <a:ext cx="8161966" cy="847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0" fontAlgn="base" hangingPunct="0">
              <a:lnSpc>
                <a:spcPts val="3600"/>
              </a:lnSpc>
              <a:spcBef>
                <a:spcPct val="0"/>
              </a:spcBef>
              <a:spcAft>
                <a:spcPct val="0"/>
              </a:spcAft>
              <a:defRPr sz="3200" b="1">
                <a:solidFill>
                  <a:srgbClr val="22315E"/>
                </a:solidFill>
                <a:latin typeface="+mn-lt"/>
                <a:ea typeface="Verdana" panose="020B0604030504040204" pitchFamily="34" charset="0"/>
                <a:cs typeface="Verdana" panose="020B0604030504040204" pitchFamily="34" charset="0"/>
              </a:defRPr>
            </a:lvl1pPr>
            <a:lvl2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2pPr>
            <a:lvl3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3pPr>
            <a:lvl4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4pPr>
            <a:lvl5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a:lstStyle>
          <a:p>
            <a:pPr algn="ctr" defTabSz="914400">
              <a:defRPr/>
            </a:pPr>
            <a:r>
              <a:rPr lang="en-US" sz="3600" kern="0" dirty="0" smtClean="0">
                <a:solidFill>
                  <a:schemeClr val="tx1"/>
                </a:solidFill>
                <a:latin typeface="Arial"/>
              </a:rPr>
              <a:t>§3012-c to </a:t>
            </a:r>
            <a:r>
              <a:rPr lang="en-US" sz="3600" kern="0" dirty="0">
                <a:solidFill>
                  <a:schemeClr val="tx1"/>
                </a:solidFill>
                <a:latin typeface="Arial"/>
              </a:rPr>
              <a:t>§ </a:t>
            </a:r>
            <a:r>
              <a:rPr lang="en-US" sz="3600" kern="0" dirty="0" smtClean="0">
                <a:solidFill>
                  <a:schemeClr val="tx1"/>
                </a:solidFill>
                <a:latin typeface="Arial"/>
              </a:rPr>
              <a:t>3012-d </a:t>
            </a:r>
            <a:r>
              <a:rPr lang="en-US" sz="3600" kern="0" dirty="0">
                <a:solidFill>
                  <a:schemeClr val="tx1"/>
                </a:solidFill>
                <a:latin typeface="Arial"/>
              </a:rPr>
              <a:t>S</a:t>
            </a:r>
            <a:r>
              <a:rPr lang="en-US" sz="3600" kern="0" dirty="0" smtClean="0">
                <a:solidFill>
                  <a:schemeClr val="tx1"/>
                </a:solidFill>
                <a:latin typeface="Arial"/>
              </a:rPr>
              <a:t>coring </a:t>
            </a:r>
            <a:r>
              <a:rPr lang="en-US" sz="3600" kern="0" dirty="0">
                <a:solidFill>
                  <a:schemeClr val="tx1"/>
                </a:solidFill>
                <a:latin typeface="Arial"/>
              </a:rPr>
              <a:t>B</a:t>
            </a:r>
            <a:r>
              <a:rPr lang="en-US" sz="3600" kern="0" dirty="0" smtClean="0">
                <a:solidFill>
                  <a:schemeClr val="tx1"/>
                </a:solidFill>
                <a:latin typeface="Arial"/>
              </a:rPr>
              <a:t>ands</a:t>
            </a:r>
            <a:endParaRPr lang="en-US" sz="3600" kern="0" dirty="0">
              <a:solidFill>
                <a:schemeClr val="tx1"/>
              </a:solidFill>
              <a:latin typeface="Arial"/>
            </a:endParaRPr>
          </a:p>
        </p:txBody>
      </p:sp>
      <p:graphicFrame>
        <p:nvGraphicFramePr>
          <p:cNvPr id="5" name="Table 4"/>
          <p:cNvGraphicFramePr>
            <a:graphicFrameLocks noGrp="1"/>
          </p:cNvGraphicFramePr>
          <p:nvPr>
            <p:extLst>
              <p:ext uri="{D42A27DB-BD31-4B8C-83A1-F6EECF244321}">
                <p14:modId xmlns:p14="http://schemas.microsoft.com/office/powerpoint/2010/main" val="146835887"/>
              </p:ext>
            </p:extLst>
          </p:nvPr>
        </p:nvGraphicFramePr>
        <p:xfrm>
          <a:off x="4234524" y="1219200"/>
          <a:ext cx="4071276" cy="5346505"/>
        </p:xfrm>
        <a:graphic>
          <a:graphicData uri="http://schemas.openxmlformats.org/drawingml/2006/table">
            <a:tbl>
              <a:tblPr/>
              <a:tblGrid>
                <a:gridCol w="838718"/>
                <a:gridCol w="716404"/>
                <a:gridCol w="838718"/>
                <a:gridCol w="838718"/>
                <a:gridCol w="838718"/>
              </a:tblGrid>
              <a:tr h="25717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endParaRPr lang="en-US" sz="1100" b="1" i="0" u="none" strike="noStrike" baseline="30000" dirty="0">
                        <a:solidFill>
                          <a:srgbClr val="000000"/>
                        </a:solidFill>
                        <a:latin typeface="+mn-lt"/>
                      </a:endParaRPr>
                    </a:p>
                  </a:txBody>
                  <a:tcPr marL="8816" marR="8816" marT="88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gridSpan="2">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100" b="1" i="0" u="none" strike="noStrike" dirty="0" smtClean="0">
                          <a:solidFill>
                            <a:srgbClr val="000000"/>
                          </a:solidFill>
                          <a:latin typeface="+mn-lt"/>
                        </a:rPr>
                        <a:t>3012-c Bands</a:t>
                      </a:r>
                      <a:endParaRPr lang="en-US" sz="1100" b="1" i="0" u="none" strike="noStrike" dirty="0">
                        <a:solidFill>
                          <a:srgbClr val="000000"/>
                        </a:solidFill>
                        <a:latin typeface="+mn-lt"/>
                      </a:endParaRP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hMerge="1">
                  <a:txBody>
                    <a:bodyPr/>
                    <a:lstStyle/>
                    <a:p>
                      <a:pPr algn="ctr" fontAlgn="b"/>
                      <a:endParaRPr lang="en-US" sz="1100" b="1" i="0" u="none" strike="noStrike" dirty="0">
                        <a:solidFill>
                          <a:srgbClr val="000000"/>
                        </a:solidFill>
                        <a:latin typeface="+mn-lt"/>
                      </a:endParaRP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2">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100" b="1" i="0" u="none" strike="noStrike" dirty="0" smtClean="0">
                          <a:solidFill>
                            <a:srgbClr val="000000"/>
                          </a:solidFill>
                          <a:latin typeface="+mn-lt"/>
                        </a:rPr>
                        <a:t>3012-d Bands</a:t>
                      </a:r>
                      <a:endParaRPr lang="en-US" sz="1100" b="1" i="0" u="none" strike="noStrike" dirty="0">
                        <a:solidFill>
                          <a:srgbClr val="000000"/>
                        </a:solidFill>
                        <a:latin typeface="+mn-lt"/>
                      </a:endParaRP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hMerge="1">
                  <a:txBody>
                    <a:bodyPr/>
                    <a:lstStyle/>
                    <a:p>
                      <a:pPr algn="ctr" fontAlgn="b"/>
                      <a:endParaRPr lang="en-US" sz="1100" b="1" i="0" u="none" strike="noStrike" dirty="0">
                        <a:solidFill>
                          <a:srgbClr val="000000"/>
                        </a:solidFill>
                        <a:latin typeface="+mn-lt"/>
                      </a:endParaRP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5717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100" b="1" i="0" u="none" strike="noStrike" dirty="0">
                          <a:solidFill>
                            <a:srgbClr val="000000"/>
                          </a:solidFill>
                          <a:latin typeface="+mn-lt"/>
                        </a:rPr>
                        <a:t>HEDI </a:t>
                      </a:r>
                      <a:r>
                        <a:rPr lang="en-US" sz="1100" b="1" i="0" u="none" strike="noStrike" dirty="0" smtClean="0">
                          <a:solidFill>
                            <a:srgbClr val="000000"/>
                          </a:solidFill>
                          <a:latin typeface="+mn-lt"/>
                        </a:rPr>
                        <a:t>Points</a:t>
                      </a:r>
                      <a:endParaRPr lang="en-US" sz="1100" b="1" i="0" u="none" strike="noStrike" baseline="30000" dirty="0">
                        <a:solidFill>
                          <a:srgbClr val="000000"/>
                        </a:solidFill>
                        <a:latin typeface="+mn-lt"/>
                      </a:endParaRPr>
                    </a:p>
                  </a:txBody>
                  <a:tcPr marL="8816" marR="8816" marT="88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100" b="1" i="0" u="none" strike="noStrike" dirty="0">
                          <a:solidFill>
                            <a:srgbClr val="000000"/>
                          </a:solidFill>
                          <a:latin typeface="+mn-lt"/>
                        </a:rPr>
                        <a:t>Min MGP</a:t>
                      </a: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100" b="1" i="0" u="none" strike="noStrike" dirty="0">
                          <a:solidFill>
                            <a:srgbClr val="000000"/>
                          </a:solidFill>
                          <a:latin typeface="+mn-lt"/>
                        </a:rPr>
                        <a:t>Max MGP</a:t>
                      </a: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100" b="1" i="0" u="none" strike="noStrike" dirty="0">
                          <a:solidFill>
                            <a:srgbClr val="000000"/>
                          </a:solidFill>
                          <a:latin typeface="+mn-lt"/>
                        </a:rPr>
                        <a:t>Min MGP</a:t>
                      </a: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100" b="1" i="0" u="none" strike="noStrike" dirty="0">
                          <a:solidFill>
                            <a:srgbClr val="000000"/>
                          </a:solidFill>
                          <a:latin typeface="+mn-lt"/>
                        </a:rPr>
                        <a:t>Max MGP</a:t>
                      </a:r>
                    </a:p>
                  </a:txBody>
                  <a:tcPr marL="8816" marR="8816" marT="88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22</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31</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23</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24</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32</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a:t>
                      </a:r>
                      <a:r>
                        <a:rPr lang="en-US" sz="1200" b="0" i="0" u="none" strike="noStrike" dirty="0">
                          <a:solidFill>
                            <a:schemeClr val="tx1"/>
                          </a:solidFill>
                          <a:effectLst/>
                          <a:latin typeface="+mn-lt"/>
                        </a:rPr>
                        <a:t>5</a:t>
                      </a:r>
                      <a:endParaRPr lang="en-US" sz="1200" b="0" i="0" u="none" strike="noStrike" dirty="0" smtClean="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35</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algn="ctr" defTabSz="914400" rtl="0" eaLnBrk="1" fontAlgn="b" latinLnBrk="0" hangingPunct="1"/>
                      <a:r>
                        <a:rPr lang="en-US" sz="1200" b="0" i="0" u="none" strike="noStrike" kern="1200" dirty="0" smtClean="0">
                          <a:solidFill>
                            <a:schemeClr val="tx1"/>
                          </a:solidFill>
                          <a:effectLst/>
                          <a:latin typeface="+mn-lt"/>
                          <a:ea typeface="+mn-ea"/>
                          <a:cs typeface="+mn-cs"/>
                        </a:rPr>
                        <a:t>26</a:t>
                      </a:r>
                      <a:endParaRPr lang="en-US" sz="1200" b="0" i="0" u="none" strike="noStrike" kern="1200" dirty="0">
                        <a:solidFill>
                          <a:schemeClr val="tx1"/>
                        </a:solidFill>
                        <a:effectLst/>
                        <a:latin typeface="+mn-lt"/>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algn="ctr" defTabSz="914400" rtl="0" eaLnBrk="1" fontAlgn="b" latinLnBrk="0" hangingPunct="1"/>
                      <a:r>
                        <a:rPr lang="en-US" sz="1200" b="0" i="0" u="none" strike="noStrike" kern="1200" dirty="0" smtClean="0">
                          <a:solidFill>
                            <a:schemeClr val="tx1"/>
                          </a:solidFill>
                          <a:effectLst/>
                          <a:latin typeface="+mn-lt"/>
                          <a:ea typeface="+mn-ea"/>
                          <a:cs typeface="+mn-cs"/>
                        </a:rPr>
                        <a:t>26</a:t>
                      </a:r>
                      <a:endParaRPr lang="en-US" sz="1200" b="0" i="0" u="none" strike="noStrike" kern="1200" dirty="0">
                        <a:solidFill>
                          <a:schemeClr val="tx1"/>
                        </a:solidFill>
                        <a:effectLst/>
                        <a:latin typeface="+mn-lt"/>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36</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36</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30</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30</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40</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41</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31</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31</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36</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43</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32</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32</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44</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45</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33</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33</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46</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34</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34</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50</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35</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35</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CD5B4"/>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51</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52</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28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53</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55</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41</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2D69A"/>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56</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36</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60</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49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55</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61</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56</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5B3D7"/>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68</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r>
              <a:tr h="229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19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72</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69</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72</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r>
              <a:tr h="24103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a:solidFill>
                            <a:srgbClr val="000000"/>
                          </a:solidFill>
                          <a:effectLst/>
                          <a:latin typeface="+mn-lt"/>
                        </a:rPr>
                        <a:t>20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73</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97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73</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algn="ctr" fontAlgn="b"/>
                      <a:r>
                        <a:rPr lang="en-US" sz="1200" b="0" i="0" u="none" strike="noStrike" dirty="0" smtClean="0">
                          <a:solidFill>
                            <a:schemeClr val="tx1"/>
                          </a:solidFill>
                          <a:effectLst/>
                          <a:latin typeface="+mn-lt"/>
                        </a:rPr>
                        <a:t>97</a:t>
                      </a:r>
                      <a:endParaRPr lang="en-US" sz="1200" b="0" i="0" u="none" strike="noStrike" dirty="0">
                        <a:solidFill>
                          <a:schemeClr val="tx1"/>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2A1C7"/>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13473708"/>
              </p:ext>
            </p:extLst>
          </p:nvPr>
        </p:nvGraphicFramePr>
        <p:xfrm>
          <a:off x="609600" y="1447800"/>
          <a:ext cx="3200400" cy="2518835"/>
        </p:xfrm>
        <a:graphic>
          <a:graphicData uri="http://schemas.openxmlformats.org/drawingml/2006/table">
            <a:tbl>
              <a:tblPr firstRow="1" bandRow="1"/>
              <a:tblGrid>
                <a:gridCol w="1066800"/>
                <a:gridCol w="2133600"/>
              </a:tblGrid>
              <a:tr h="50376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KEY</a:t>
                      </a:r>
                    </a:p>
                  </a:txBody>
                  <a:tcPr anchor="ctr" horzOverflow="overflow">
                    <a:lnL w="12700" cmpd="sng">
                      <a:noFill/>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75000"/>
                      </a:srgb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Description</a:t>
                      </a:r>
                    </a:p>
                  </a:txBody>
                  <a:tcPr anchor="ctr" horzOverflow="overflow">
                    <a:lnL w="12700" cmpd="sng">
                      <a:noFill/>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75000"/>
                      </a:srgbClr>
                    </a:solidFill>
                  </a:tcPr>
                </a:tc>
              </a:tr>
              <a:tr h="5037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mn-lt"/>
                          <a:ea typeface="ＭＳ Ｐゴシック" pitchFamily="34" charset="-128"/>
                          <a:cs typeface="Arial" pitchFamily="34" charset="0"/>
                        </a:rPr>
                        <a:t>Ineffective</a:t>
                      </a:r>
                    </a:p>
                  </a:txBody>
                  <a:tcPr anchor="ctr" horzOverflow="overflow">
                    <a:lnL w="12700" cmpd="sng">
                      <a:noFill/>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CD5B4"/>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n-lt"/>
                          <a:ea typeface="ＭＳ Ｐゴシック" pitchFamily="34" charset="-128"/>
                          <a:cs typeface="Arial" pitchFamily="34" charset="0"/>
                        </a:rPr>
                        <a:t>Well-below state average for similar students</a:t>
                      </a:r>
                    </a:p>
                  </a:txBody>
                  <a:tcPr anchor="ctr" horzOverflow="overflow">
                    <a:lnL w="12700" cmpd="sng">
                      <a:noFill/>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CD5B4"/>
                    </a:solidFill>
                  </a:tcPr>
                </a:tc>
              </a:tr>
              <a:tr h="5037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mn-lt"/>
                          <a:ea typeface="ＭＳ Ｐゴシック" pitchFamily="34" charset="-128"/>
                          <a:cs typeface="Arial" pitchFamily="34" charset="0"/>
                        </a:rPr>
                        <a:t>Developing</a:t>
                      </a:r>
                    </a:p>
                  </a:txBody>
                  <a:tcPr anchor="ctr" horzOverflow="overflow">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2D69A"/>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n-lt"/>
                          <a:ea typeface="ＭＳ Ｐゴシック" pitchFamily="34" charset="-128"/>
                          <a:cs typeface="Arial" pitchFamily="34" charset="0"/>
                        </a:rPr>
                        <a:t>Below state average for similar students</a:t>
                      </a:r>
                    </a:p>
                  </a:txBody>
                  <a:tcPr anchor="ctr" horzOverflow="overflow">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C2D69A"/>
                    </a:solidFill>
                  </a:tcPr>
                </a:tc>
              </a:tr>
              <a:tr h="5037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mn-lt"/>
                          <a:ea typeface="ＭＳ Ｐゴシック" pitchFamily="34" charset="-128"/>
                          <a:cs typeface="Arial" pitchFamily="34" charset="0"/>
                        </a:rPr>
                        <a:t>Effective</a:t>
                      </a:r>
                    </a:p>
                  </a:txBody>
                  <a:tcPr anchor="ctr" horzOverflow="overflow">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95B3D7"/>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n-lt"/>
                          <a:ea typeface="ＭＳ Ｐゴシック" pitchFamily="34" charset="-128"/>
                          <a:cs typeface="Arial" pitchFamily="34" charset="0"/>
                        </a:rPr>
                        <a:t>Results meet state average for similar students</a:t>
                      </a:r>
                    </a:p>
                  </a:txBody>
                  <a:tcPr anchor="ctr" horzOverflow="overflow">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95B3D7"/>
                    </a:solidFill>
                  </a:tcPr>
                </a:tc>
              </a:tr>
              <a:tr h="5037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mn-lt"/>
                          <a:ea typeface="ＭＳ Ｐゴシック" pitchFamily="34" charset="-128"/>
                          <a:cs typeface="Arial" pitchFamily="34" charset="0"/>
                        </a:rPr>
                        <a:t>Highly Effective</a:t>
                      </a:r>
                    </a:p>
                  </a:txBody>
                  <a:tcPr anchor="ctr" horzOverflow="overflow">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B2A1C7"/>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n-lt"/>
                          <a:ea typeface="ＭＳ Ｐゴシック" pitchFamily="34" charset="-128"/>
                          <a:cs typeface="Arial" pitchFamily="34" charset="0"/>
                        </a:rPr>
                        <a:t>Well-above state average for similar students</a:t>
                      </a:r>
                    </a:p>
                  </a:txBody>
                  <a:tcPr anchor="ctr" horzOverflow="overflow">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B2A1C7"/>
                    </a:solidFill>
                  </a:tcPr>
                </a:tc>
              </a:tr>
            </a:tbl>
          </a:graphicData>
        </a:graphic>
      </p:graphicFrame>
      <p:sp>
        <p:nvSpPr>
          <p:cNvPr id="7" name="TextBox 6"/>
          <p:cNvSpPr txBox="1"/>
          <p:nvPr/>
        </p:nvSpPr>
        <p:spPr>
          <a:xfrm>
            <a:off x="685800" y="5181600"/>
            <a:ext cx="3124200" cy="1200329"/>
          </a:xfrm>
          <a:prstGeom prst="rect">
            <a:avLst/>
          </a:prstGeom>
          <a:noFill/>
        </p:spPr>
        <p:txBody>
          <a:bodyPr wrap="square" rtlCol="0">
            <a:spAutoFit/>
          </a:bodyPr>
          <a:lstStyle/>
          <a:p>
            <a:pPr defTabSz="914400" eaLnBrk="0" fontAlgn="base" hangingPunct="0">
              <a:spcBef>
                <a:spcPct val="0"/>
              </a:spcBef>
              <a:spcAft>
                <a:spcPct val="0"/>
              </a:spcAft>
            </a:pPr>
            <a:r>
              <a:rPr lang="en-US" sz="1200" dirty="0">
                <a:solidFill>
                  <a:srgbClr val="000000"/>
                </a:solidFill>
                <a:latin typeface="Arial" charset="0"/>
              </a:rPr>
              <a:t>*For illustrative purposes only. 3012-d scoring bands were not in place for most teachers during 2014-15. The minimum and maximum MGPs associated with each point range may change in future years based on the MGPs of teachers statewide.</a:t>
            </a:r>
          </a:p>
        </p:txBody>
      </p:sp>
    </p:spTree>
    <p:extLst>
      <p:ext uri="{BB962C8B-B14F-4D97-AF65-F5344CB8AC3E}">
        <p14:creationId xmlns:p14="http://schemas.microsoft.com/office/powerpoint/2010/main" val="3472873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9"/>
          <p:cNvGrpSpPr>
            <a:grpSpLocks/>
          </p:cNvGrpSpPr>
          <p:nvPr/>
        </p:nvGrpSpPr>
        <p:grpSpPr bwMode="auto">
          <a:xfrm>
            <a:off x="-2590800" y="-1089179"/>
            <a:ext cx="14697497" cy="7965434"/>
            <a:chOff x="105241927" y="107122320"/>
            <a:chExt cx="10197247" cy="5526969"/>
          </a:xfrm>
        </p:grpSpPr>
        <p:pic>
          <p:nvPicPr>
            <p:cNvPr id="3" name="Picture 30" descr="normdist_intro1"/>
            <p:cNvPicPr>
              <a:picLocks noChangeAspect="1" noChangeArrowheads="1"/>
            </p:cNvPicPr>
            <p:nvPr/>
          </p:nvPicPr>
          <p:blipFill>
            <a:blip r:embed="rId3">
              <a:extLst>
                <a:ext uri="{28A0092B-C50C-407E-A947-70E740481C1C}">
                  <a14:useLocalDpi xmlns:a14="http://schemas.microsoft.com/office/drawing/2010/main" val="0"/>
                </a:ext>
              </a:extLst>
            </a:blip>
            <a:srcRect l="6647" t="5003" r="3557" b="3038"/>
            <a:stretch>
              <a:fillRect/>
            </a:stretch>
          </p:blipFill>
          <p:spPr bwMode="auto">
            <a:xfrm>
              <a:off x="105241927" y="107122320"/>
              <a:ext cx="10197247" cy="5470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cxnSp>
          <p:nvCxnSpPr>
            <p:cNvPr id="4" name="AutoShape 31"/>
            <p:cNvCxnSpPr>
              <a:cxnSpLocks noChangeShapeType="1"/>
            </p:cNvCxnSpPr>
            <p:nvPr/>
          </p:nvCxnSpPr>
          <p:spPr bwMode="auto">
            <a:xfrm>
              <a:off x="110334056" y="107410114"/>
              <a:ext cx="0" cy="4572000"/>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5" name="AutoShape 32"/>
            <p:cNvCxnSpPr>
              <a:cxnSpLocks noChangeShapeType="1"/>
            </p:cNvCxnSpPr>
            <p:nvPr/>
          </p:nvCxnSpPr>
          <p:spPr bwMode="auto">
            <a:xfrm>
              <a:off x="111749072"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6" name="AutoShape 33"/>
            <p:cNvCxnSpPr>
              <a:cxnSpLocks noChangeShapeType="1"/>
            </p:cNvCxnSpPr>
            <p:nvPr/>
          </p:nvCxnSpPr>
          <p:spPr bwMode="auto">
            <a:xfrm>
              <a:off x="109425858"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7" name="AutoShape 34"/>
            <p:cNvCxnSpPr>
              <a:cxnSpLocks noChangeShapeType="1"/>
            </p:cNvCxnSpPr>
            <p:nvPr/>
          </p:nvCxnSpPr>
          <p:spPr bwMode="auto">
            <a:xfrm>
              <a:off x="108966000"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8" name="Text Box 35"/>
            <p:cNvSpPr txBox="1">
              <a:spLocks noChangeArrowheads="1"/>
            </p:cNvSpPr>
            <p:nvPr/>
          </p:nvSpPr>
          <p:spPr bwMode="auto">
            <a:xfrm>
              <a:off x="110110769" y="112067159"/>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0</a:t>
              </a:r>
              <a:endParaRPr lang="en-US" altLang="en-US" dirty="0" smtClean="0">
                <a:solidFill>
                  <a:prstClr val="black"/>
                </a:solidFill>
                <a:latin typeface="Arial" pitchFamily="34" charset="0"/>
                <a:cs typeface="Arial" pitchFamily="34" charset="0"/>
              </a:endParaRPr>
            </a:p>
          </p:txBody>
        </p:sp>
        <p:sp>
          <p:nvSpPr>
            <p:cNvPr id="9" name="Text Box 36"/>
            <p:cNvSpPr txBox="1">
              <a:spLocks noChangeArrowheads="1"/>
            </p:cNvSpPr>
            <p:nvPr/>
          </p:nvSpPr>
          <p:spPr bwMode="auto">
            <a:xfrm>
              <a:off x="111405284" y="112075134"/>
              <a:ext cx="59542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+1.5</a:t>
              </a:r>
              <a:endParaRPr lang="en-US" altLang="en-US" dirty="0" smtClean="0">
                <a:solidFill>
                  <a:prstClr val="black"/>
                </a:solidFill>
                <a:latin typeface="Arial" pitchFamily="34" charset="0"/>
                <a:cs typeface="Arial" pitchFamily="34" charset="0"/>
              </a:endParaRPr>
            </a:p>
          </p:txBody>
        </p:sp>
        <p:sp>
          <p:nvSpPr>
            <p:cNvPr id="10" name="Text Box 37"/>
            <p:cNvSpPr txBox="1">
              <a:spLocks noChangeArrowheads="1"/>
            </p:cNvSpPr>
            <p:nvPr/>
          </p:nvSpPr>
          <p:spPr bwMode="auto">
            <a:xfrm>
              <a:off x="111966151" y="112072476"/>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+2</a:t>
              </a:r>
              <a:endParaRPr lang="en-US" altLang="en-US" dirty="0" smtClean="0">
                <a:solidFill>
                  <a:prstClr val="black"/>
                </a:solidFill>
                <a:latin typeface="Arial" pitchFamily="34" charset="0"/>
                <a:cs typeface="Arial" pitchFamily="34" charset="0"/>
              </a:endParaRPr>
            </a:p>
          </p:txBody>
        </p:sp>
        <p:sp>
          <p:nvSpPr>
            <p:cNvPr id="11" name="Text Box 38"/>
            <p:cNvSpPr txBox="1">
              <a:spLocks noChangeArrowheads="1"/>
            </p:cNvSpPr>
            <p:nvPr/>
          </p:nvSpPr>
          <p:spPr bwMode="auto">
            <a:xfrm>
              <a:off x="109177762" y="112069817"/>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a:t>
              </a:r>
              <a:endParaRPr lang="en-US" altLang="en-US" dirty="0" smtClean="0">
                <a:solidFill>
                  <a:prstClr val="black"/>
                </a:solidFill>
                <a:latin typeface="Arial" pitchFamily="34" charset="0"/>
                <a:cs typeface="Arial" pitchFamily="34" charset="0"/>
              </a:endParaRPr>
            </a:p>
          </p:txBody>
        </p:sp>
        <p:sp>
          <p:nvSpPr>
            <p:cNvPr id="12" name="Text Box 39"/>
            <p:cNvSpPr txBox="1">
              <a:spLocks noChangeArrowheads="1"/>
            </p:cNvSpPr>
            <p:nvPr/>
          </p:nvSpPr>
          <p:spPr bwMode="auto">
            <a:xfrm>
              <a:off x="108622211" y="112067159"/>
              <a:ext cx="552892"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-1.5</a:t>
              </a:r>
              <a:endParaRPr lang="en-US" altLang="en-US" dirty="0" smtClean="0">
                <a:solidFill>
                  <a:prstClr val="black"/>
                </a:solidFill>
                <a:latin typeface="Arial" pitchFamily="34" charset="0"/>
                <a:cs typeface="Arial" pitchFamily="34" charset="0"/>
              </a:endParaRPr>
            </a:p>
          </p:txBody>
        </p:sp>
        <p:sp>
          <p:nvSpPr>
            <p:cNvPr id="13" name="AutoShape 40"/>
            <p:cNvSpPr>
              <a:spLocks noChangeArrowheads="1"/>
            </p:cNvSpPr>
            <p:nvPr/>
          </p:nvSpPr>
          <p:spPr bwMode="auto">
            <a:xfrm>
              <a:off x="109419656" y="109409048"/>
              <a:ext cx="2328530" cy="1828800"/>
            </a:xfrm>
            <a:prstGeom prst="leftRightArrow">
              <a:avLst>
                <a:gd name="adj1" fmla="val 50000"/>
                <a:gd name="adj2" fmla="val 25465"/>
              </a:avLst>
            </a:prstGeom>
            <a:solidFill>
              <a:srgbClr val="00B05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4" name="Text Box 41"/>
            <p:cNvSpPr txBox="1">
              <a:spLocks noChangeArrowheads="1"/>
            </p:cNvSpPr>
            <p:nvPr/>
          </p:nvSpPr>
          <p:spPr bwMode="auto">
            <a:xfrm>
              <a:off x="109696102" y="110121428"/>
              <a:ext cx="1861426" cy="462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Effective Range (77.4%)</a:t>
              </a:r>
              <a:endParaRPr lang="en-US" altLang="en-US" dirty="0" smtClean="0">
                <a:solidFill>
                  <a:prstClr val="black"/>
                </a:solidFill>
                <a:latin typeface="Arial" pitchFamily="34" charset="0"/>
                <a:cs typeface="Arial" pitchFamily="34" charset="0"/>
              </a:endParaRPr>
            </a:p>
          </p:txBody>
        </p:sp>
        <p:grpSp>
          <p:nvGrpSpPr>
            <p:cNvPr id="15" name="Group 42"/>
            <p:cNvGrpSpPr>
              <a:grpSpLocks/>
            </p:cNvGrpSpPr>
            <p:nvPr/>
          </p:nvGrpSpPr>
          <p:grpSpPr bwMode="auto">
            <a:xfrm flipH="1">
              <a:off x="107067209" y="109409048"/>
              <a:ext cx="1895248" cy="1828800"/>
              <a:chOff x="115902864" y="108824232"/>
              <a:chExt cx="1895248" cy="1116419"/>
            </a:xfrm>
          </p:grpSpPr>
          <p:sp>
            <p:nvSpPr>
              <p:cNvPr id="26" name="AutoShape 43"/>
              <p:cNvSpPr>
                <a:spLocks noChangeArrowheads="1"/>
              </p:cNvSpPr>
              <p:nvPr/>
            </p:nvSpPr>
            <p:spPr bwMode="auto">
              <a:xfrm>
                <a:off x="115990577" y="108824232"/>
                <a:ext cx="1807535" cy="1116419"/>
              </a:xfrm>
              <a:prstGeom prst="rightArrow">
                <a:avLst>
                  <a:gd name="adj1" fmla="val 50000"/>
                  <a:gd name="adj2" fmla="val 40476"/>
                </a:avLst>
              </a:prstGeom>
              <a:solidFill>
                <a:srgbClr val="FF00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27" name="Text Box 44"/>
              <p:cNvSpPr txBox="1">
                <a:spLocks noChangeArrowheads="1"/>
              </p:cNvSpPr>
              <p:nvPr/>
            </p:nvSpPr>
            <p:spPr bwMode="auto">
              <a:xfrm>
                <a:off x="115902864" y="109129921"/>
                <a:ext cx="1786270" cy="51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FFFFFF"/>
                    </a:solidFill>
                    <a:latin typeface="Arial" pitchFamily="34" charset="0"/>
                    <a:cs typeface="Arial" pitchFamily="34" charset="0"/>
                  </a:rPr>
                  <a:t>Ineffective</a:t>
                </a:r>
                <a:br>
                  <a:rPr lang="en-US" altLang="en-US" sz="1200" b="1" dirty="0" smtClean="0">
                    <a:solidFill>
                      <a:srgbClr val="FFFFFF"/>
                    </a:solidFill>
                    <a:latin typeface="Arial" pitchFamily="34" charset="0"/>
                    <a:cs typeface="Arial" pitchFamily="34" charset="0"/>
                  </a:rPr>
                </a:br>
                <a:r>
                  <a:rPr lang="en-US" altLang="en-US" sz="1200" b="1" dirty="0" smtClean="0">
                    <a:solidFill>
                      <a:srgbClr val="FFFFFF"/>
                    </a:solidFill>
                    <a:latin typeface="Arial" pitchFamily="34" charset="0"/>
                    <a:cs typeface="Arial" pitchFamily="34" charset="0"/>
                  </a:rPr>
                  <a:t>Range (6.7%)</a:t>
                </a:r>
                <a:endParaRPr lang="en-US" altLang="en-US" dirty="0" smtClean="0">
                  <a:solidFill>
                    <a:prstClr val="black"/>
                  </a:solidFill>
                  <a:latin typeface="Arial" pitchFamily="34" charset="0"/>
                  <a:cs typeface="Arial" pitchFamily="34" charset="0"/>
                </a:endParaRPr>
              </a:p>
            </p:txBody>
          </p:sp>
        </p:grpSp>
        <p:grpSp>
          <p:nvGrpSpPr>
            <p:cNvPr id="16" name="Group 45"/>
            <p:cNvGrpSpPr>
              <a:grpSpLocks/>
            </p:cNvGrpSpPr>
            <p:nvPr/>
          </p:nvGrpSpPr>
          <p:grpSpPr bwMode="auto">
            <a:xfrm>
              <a:off x="111689709" y="109409048"/>
              <a:ext cx="1895248" cy="1828800"/>
              <a:chOff x="116017164" y="109244221"/>
              <a:chExt cx="1895248" cy="1116419"/>
            </a:xfrm>
          </p:grpSpPr>
          <p:sp>
            <p:nvSpPr>
              <p:cNvPr id="24" name="AutoShape 46"/>
              <p:cNvSpPr>
                <a:spLocks noChangeArrowheads="1"/>
              </p:cNvSpPr>
              <p:nvPr/>
            </p:nvSpPr>
            <p:spPr bwMode="auto">
              <a:xfrm>
                <a:off x="116104877" y="109244221"/>
                <a:ext cx="1807535" cy="1116419"/>
              </a:xfrm>
              <a:prstGeom prst="rightArrow">
                <a:avLst>
                  <a:gd name="adj1" fmla="val 50000"/>
                  <a:gd name="adj2" fmla="val 40476"/>
                </a:avLst>
              </a:prstGeom>
              <a:solidFill>
                <a:srgbClr val="FFC0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25" name="Text Box 47"/>
              <p:cNvSpPr txBox="1">
                <a:spLocks noChangeArrowheads="1"/>
              </p:cNvSpPr>
              <p:nvPr/>
            </p:nvSpPr>
            <p:spPr bwMode="auto">
              <a:xfrm>
                <a:off x="116017164" y="109549910"/>
                <a:ext cx="1786270" cy="51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Highly Effective</a:t>
                </a:r>
                <a:br>
                  <a:rPr lang="en-US" altLang="en-US" sz="1200" b="1" dirty="0" smtClean="0">
                    <a:solidFill>
                      <a:srgbClr val="000000"/>
                    </a:solidFill>
                    <a:latin typeface="Arial" pitchFamily="34" charset="0"/>
                    <a:cs typeface="Arial" pitchFamily="34" charset="0"/>
                  </a:rPr>
                </a:br>
                <a:r>
                  <a:rPr lang="en-US" altLang="en-US" sz="1200" b="1" dirty="0" smtClean="0">
                    <a:solidFill>
                      <a:srgbClr val="000000"/>
                    </a:solidFill>
                    <a:latin typeface="Arial" pitchFamily="34" charset="0"/>
                    <a:cs typeface="Arial" pitchFamily="34" charset="0"/>
                  </a:rPr>
                  <a:t>Range (6.7%)</a:t>
                </a:r>
                <a:endParaRPr lang="en-US" altLang="en-US" dirty="0" smtClean="0">
                  <a:solidFill>
                    <a:prstClr val="black"/>
                  </a:solidFill>
                  <a:latin typeface="Arial" pitchFamily="34" charset="0"/>
                  <a:cs typeface="Arial" pitchFamily="34" charset="0"/>
                </a:endParaRPr>
              </a:p>
            </p:txBody>
          </p:sp>
        </p:grpSp>
        <p:sp>
          <p:nvSpPr>
            <p:cNvPr id="17" name="AutoShape 48"/>
            <p:cNvSpPr>
              <a:spLocks noChangeArrowheads="1"/>
            </p:cNvSpPr>
            <p:nvPr/>
          </p:nvSpPr>
          <p:spPr bwMode="auto">
            <a:xfrm>
              <a:off x="108949165" y="109409048"/>
              <a:ext cx="478465" cy="1828800"/>
            </a:xfrm>
            <a:prstGeom prst="leftRightArrow">
              <a:avLst>
                <a:gd name="adj1" fmla="val 50000"/>
                <a:gd name="adj2" fmla="val 20000"/>
              </a:avLst>
            </a:prstGeom>
            <a:solidFill>
              <a:srgbClr val="00B0F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8" name="Text Box 49"/>
            <p:cNvSpPr txBox="1">
              <a:spLocks noChangeArrowheads="1"/>
            </p:cNvSpPr>
            <p:nvPr/>
          </p:nvSpPr>
          <p:spPr bwMode="auto">
            <a:xfrm rot="16200000">
              <a:off x="108550447" y="110070924"/>
              <a:ext cx="1297172" cy="5209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Developing</a:t>
              </a:r>
              <a:br>
                <a:rPr lang="en-US" altLang="en-US" sz="1200" b="1" dirty="0" smtClean="0">
                  <a:solidFill>
                    <a:srgbClr val="000000"/>
                  </a:solidFill>
                  <a:latin typeface="Arial" pitchFamily="34" charset="0"/>
                  <a:cs typeface="Arial" pitchFamily="34" charset="0"/>
                </a:rPr>
              </a:br>
              <a:r>
                <a:rPr lang="en-US" altLang="en-US" sz="1200" b="1" dirty="0" smtClean="0">
                  <a:solidFill>
                    <a:srgbClr val="000000"/>
                  </a:solidFill>
                  <a:latin typeface="Arial" pitchFamily="34" charset="0"/>
                  <a:cs typeface="Arial" pitchFamily="34" charset="0"/>
                </a:rPr>
                <a:t> Range (9.2%)</a:t>
              </a:r>
              <a:endParaRPr lang="en-US" altLang="en-US" dirty="0" smtClean="0">
                <a:solidFill>
                  <a:prstClr val="black"/>
                </a:solidFill>
                <a:latin typeface="Arial" pitchFamily="34" charset="0"/>
                <a:cs typeface="Arial" pitchFamily="34" charset="0"/>
              </a:endParaRPr>
            </a:p>
          </p:txBody>
        </p:sp>
        <p:sp>
          <p:nvSpPr>
            <p:cNvPr id="19" name="Text Box 50"/>
            <p:cNvSpPr txBox="1">
              <a:spLocks noChangeArrowheads="1"/>
            </p:cNvSpPr>
            <p:nvPr/>
          </p:nvSpPr>
          <p:spPr bwMode="auto">
            <a:xfrm>
              <a:off x="110118744" y="107141629"/>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mean</a:t>
              </a:r>
              <a:endParaRPr lang="en-US" altLang="en-US" dirty="0" smtClean="0">
                <a:solidFill>
                  <a:prstClr val="black"/>
                </a:solidFill>
                <a:latin typeface="Arial" pitchFamily="34" charset="0"/>
                <a:cs typeface="Arial" pitchFamily="34" charset="0"/>
              </a:endParaRPr>
            </a:p>
          </p:txBody>
        </p:sp>
        <p:sp>
          <p:nvSpPr>
            <p:cNvPr id="20" name="Text Box 51"/>
            <p:cNvSpPr txBox="1">
              <a:spLocks noChangeArrowheads="1"/>
            </p:cNvSpPr>
            <p:nvPr/>
          </p:nvSpPr>
          <p:spPr bwMode="auto">
            <a:xfrm>
              <a:off x="108712588"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6%</a:t>
              </a:r>
              <a:endParaRPr lang="en-US" altLang="en-US" dirty="0" smtClean="0">
                <a:solidFill>
                  <a:prstClr val="black"/>
                </a:solidFill>
                <a:latin typeface="Arial" pitchFamily="34" charset="0"/>
                <a:cs typeface="Arial" pitchFamily="34" charset="0"/>
              </a:endParaRPr>
            </a:p>
          </p:txBody>
        </p:sp>
        <p:sp>
          <p:nvSpPr>
            <p:cNvPr id="21" name="Text Box 52"/>
            <p:cNvSpPr txBox="1">
              <a:spLocks noChangeArrowheads="1"/>
            </p:cNvSpPr>
            <p:nvPr/>
          </p:nvSpPr>
          <p:spPr bwMode="auto">
            <a:xfrm>
              <a:off x="111524900"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94%</a:t>
              </a:r>
              <a:endParaRPr lang="en-US" altLang="en-US" dirty="0" smtClean="0">
                <a:solidFill>
                  <a:prstClr val="black"/>
                </a:solidFill>
                <a:latin typeface="Arial" pitchFamily="34" charset="0"/>
                <a:cs typeface="Arial" pitchFamily="34" charset="0"/>
              </a:endParaRPr>
            </a:p>
          </p:txBody>
        </p:sp>
        <p:sp>
          <p:nvSpPr>
            <p:cNvPr id="22" name="Text Box 53"/>
            <p:cNvSpPr txBox="1">
              <a:spLocks noChangeArrowheads="1"/>
            </p:cNvSpPr>
            <p:nvPr/>
          </p:nvSpPr>
          <p:spPr bwMode="auto">
            <a:xfrm>
              <a:off x="110118745"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50%</a:t>
              </a:r>
              <a:endParaRPr lang="en-US" altLang="en-US" dirty="0" smtClean="0">
                <a:solidFill>
                  <a:prstClr val="black"/>
                </a:solidFill>
                <a:latin typeface="Arial" pitchFamily="34" charset="0"/>
                <a:cs typeface="Arial" pitchFamily="34" charset="0"/>
              </a:endParaRPr>
            </a:p>
          </p:txBody>
        </p:sp>
        <p:sp>
          <p:nvSpPr>
            <p:cNvPr id="23" name="Text Box 54"/>
            <p:cNvSpPr txBox="1">
              <a:spLocks noChangeArrowheads="1"/>
            </p:cNvSpPr>
            <p:nvPr/>
          </p:nvSpPr>
          <p:spPr bwMode="auto">
            <a:xfrm>
              <a:off x="109180421"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16%</a:t>
              </a:r>
              <a:endParaRPr lang="en-US" altLang="en-US" dirty="0" smtClean="0">
                <a:solidFill>
                  <a:prstClr val="black"/>
                </a:solidFill>
                <a:latin typeface="Arial" pitchFamily="34" charset="0"/>
                <a:cs typeface="Arial" pitchFamily="34" charset="0"/>
              </a:endParaRPr>
            </a:p>
          </p:txBody>
        </p:sp>
      </p:grpSp>
      <p:sp>
        <p:nvSpPr>
          <p:cNvPr id="43" name="TextBox 42"/>
          <p:cNvSpPr txBox="1"/>
          <p:nvPr/>
        </p:nvSpPr>
        <p:spPr>
          <a:xfrm>
            <a:off x="-85304" y="2370186"/>
            <a:ext cx="2730555" cy="461665"/>
          </a:xfrm>
          <a:prstGeom prst="rect">
            <a:avLst/>
          </a:prstGeom>
          <a:solidFill>
            <a:srgbClr val="FFFF00"/>
          </a:solidFill>
        </p:spPr>
        <p:txBody>
          <a:bodyPr wrap="square" rtlCol="0">
            <a:spAutoFit/>
          </a:bodyPr>
          <a:lstStyle/>
          <a:p>
            <a:pPr algn="ctr" defTabSz="914400"/>
            <a:r>
              <a:rPr lang="en-US" sz="2400" dirty="0" smtClean="0">
                <a:solidFill>
                  <a:prstClr val="black"/>
                </a:solidFill>
                <a:latin typeface="Arial" panose="020B0604020202020204" pitchFamily="34" charset="0"/>
                <a:cs typeface="Arial" panose="020B0604020202020204" pitchFamily="34" charset="0"/>
              </a:rPr>
              <a:t>0         1           2</a:t>
            </a:r>
            <a:endParaRPr lang="en-US" sz="2400" dirty="0">
              <a:solidFill>
                <a:prstClr val="black"/>
              </a:solidFill>
              <a:latin typeface="Arial" panose="020B0604020202020204" pitchFamily="34" charset="0"/>
              <a:cs typeface="Arial" panose="020B0604020202020204" pitchFamily="34" charset="0"/>
            </a:endParaRPr>
          </a:p>
        </p:txBody>
      </p:sp>
      <p:sp>
        <p:nvSpPr>
          <p:cNvPr id="44" name="TextBox 43"/>
          <p:cNvSpPr txBox="1"/>
          <p:nvPr/>
        </p:nvSpPr>
        <p:spPr>
          <a:xfrm>
            <a:off x="2554614" y="2370186"/>
            <a:ext cx="1062426" cy="461665"/>
          </a:xfrm>
          <a:prstGeom prst="rect">
            <a:avLst/>
          </a:prstGeom>
          <a:solidFill>
            <a:srgbClr val="FFFF00"/>
          </a:solidFill>
        </p:spPr>
        <p:txBody>
          <a:bodyPr wrap="square" rtlCol="0">
            <a:spAutoFit/>
          </a:bodyPr>
          <a:lstStyle/>
          <a:p>
            <a:pPr algn="ctr" defTabSz="914400"/>
            <a:r>
              <a:rPr lang="en-US" sz="2400" spc="-300" dirty="0" smtClean="0">
                <a:solidFill>
                  <a:prstClr val="black"/>
                </a:solidFill>
                <a:latin typeface="Arial Narrow" panose="020B0606020202030204" pitchFamily="34" charset="0"/>
                <a:cs typeface="Arial" panose="020B0604020202020204" pitchFamily="34" charset="0"/>
              </a:rPr>
              <a:t>3 4 5 6 7 8</a:t>
            </a:r>
            <a:endParaRPr lang="en-US" sz="2400" spc="-300" dirty="0">
              <a:solidFill>
                <a:prstClr val="black"/>
              </a:solidFill>
              <a:latin typeface="Arial Narrow" panose="020B0606020202030204" pitchFamily="34" charset="0"/>
              <a:cs typeface="Arial" panose="020B0604020202020204" pitchFamily="34" charset="0"/>
            </a:endParaRPr>
          </a:p>
        </p:txBody>
      </p:sp>
      <p:sp>
        <p:nvSpPr>
          <p:cNvPr id="45" name="TextBox 44"/>
          <p:cNvSpPr txBox="1"/>
          <p:nvPr/>
        </p:nvSpPr>
        <p:spPr>
          <a:xfrm>
            <a:off x="3562015" y="2370186"/>
            <a:ext cx="3226064" cy="461665"/>
          </a:xfrm>
          <a:prstGeom prst="rect">
            <a:avLst/>
          </a:prstGeom>
          <a:solidFill>
            <a:srgbClr val="FFFF00"/>
          </a:solidFill>
        </p:spPr>
        <p:txBody>
          <a:bodyPr wrap="square" rtlCol="0">
            <a:spAutoFit/>
          </a:bodyPr>
          <a:lstStyle/>
          <a:p>
            <a:pPr algn="ctr" defTabSz="914400"/>
            <a:r>
              <a:rPr lang="en-US" sz="2400" spc="-150" dirty="0" smtClean="0">
                <a:solidFill>
                  <a:prstClr val="black"/>
                </a:solidFill>
                <a:latin typeface="Arial Narrow" panose="020B0606020202030204" pitchFamily="34" charset="0"/>
                <a:cs typeface="Arial" panose="020B0604020202020204" pitchFamily="34" charset="0"/>
              </a:rPr>
              <a:t>9  10  11  12  13  14   15   16  17</a:t>
            </a:r>
            <a:endParaRPr lang="en-US" sz="2400" spc="-150" dirty="0">
              <a:solidFill>
                <a:prstClr val="black"/>
              </a:solidFill>
              <a:latin typeface="Arial Narrow" panose="020B0606020202030204" pitchFamily="34" charset="0"/>
              <a:cs typeface="Arial" panose="020B0604020202020204" pitchFamily="34" charset="0"/>
            </a:endParaRPr>
          </a:p>
        </p:txBody>
      </p:sp>
      <p:sp>
        <p:nvSpPr>
          <p:cNvPr id="46" name="TextBox 45"/>
          <p:cNvSpPr txBox="1"/>
          <p:nvPr/>
        </p:nvSpPr>
        <p:spPr>
          <a:xfrm>
            <a:off x="6772697" y="2370186"/>
            <a:ext cx="2509080" cy="461665"/>
          </a:xfrm>
          <a:prstGeom prst="rect">
            <a:avLst/>
          </a:prstGeom>
          <a:solidFill>
            <a:srgbClr val="FFFF00"/>
          </a:solidFill>
        </p:spPr>
        <p:txBody>
          <a:bodyPr wrap="square" rtlCol="0">
            <a:spAutoFit/>
          </a:bodyPr>
          <a:lstStyle/>
          <a:p>
            <a:pPr algn="ctr" defTabSz="914400"/>
            <a:r>
              <a:rPr lang="en-US" sz="2400" dirty="0" smtClean="0">
                <a:solidFill>
                  <a:prstClr val="black"/>
                </a:solidFill>
                <a:latin typeface="Arial" panose="020B0604020202020204" pitchFamily="34" charset="0"/>
                <a:cs typeface="Arial" panose="020B0604020202020204" pitchFamily="34" charset="0"/>
              </a:rPr>
              <a:t>18     19     20</a:t>
            </a:r>
            <a:endParaRPr lang="en-US" sz="2400" dirty="0">
              <a:solidFill>
                <a:prstClr val="black"/>
              </a:solidFill>
              <a:latin typeface="Arial" panose="020B0604020202020204" pitchFamily="34" charset="0"/>
              <a:cs typeface="Arial" panose="020B0604020202020204" pitchFamily="34" charset="0"/>
            </a:endParaRPr>
          </a:p>
        </p:txBody>
      </p:sp>
      <p:sp>
        <p:nvSpPr>
          <p:cNvPr id="63" name="Rectangle 62"/>
          <p:cNvSpPr/>
          <p:nvPr/>
        </p:nvSpPr>
        <p:spPr>
          <a:xfrm>
            <a:off x="-510135" y="-1066800"/>
            <a:ext cx="10744200" cy="25091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prstClr val="white"/>
              </a:solidFill>
            </a:endParaRPr>
          </a:p>
        </p:txBody>
      </p:sp>
      <p:sp>
        <p:nvSpPr>
          <p:cNvPr id="62" name="Title 1"/>
          <p:cNvSpPr txBox="1">
            <a:spLocks/>
          </p:cNvSpPr>
          <p:nvPr/>
        </p:nvSpPr>
        <p:spPr bwMode="auto">
          <a:xfrm>
            <a:off x="824307" y="-102924"/>
            <a:ext cx="8058440" cy="1340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0" fontAlgn="base" hangingPunct="0">
              <a:lnSpc>
                <a:spcPts val="3600"/>
              </a:lnSpc>
              <a:spcBef>
                <a:spcPct val="0"/>
              </a:spcBef>
              <a:spcAft>
                <a:spcPct val="0"/>
              </a:spcAft>
              <a:defRPr sz="3200" b="1">
                <a:solidFill>
                  <a:srgbClr val="22315E"/>
                </a:solidFill>
                <a:latin typeface="+mn-lt"/>
                <a:ea typeface="Verdana" panose="020B0604030504040204" pitchFamily="34" charset="0"/>
                <a:cs typeface="Verdana" panose="020B0604030504040204" pitchFamily="34" charset="0"/>
              </a:defRPr>
            </a:lvl1pPr>
            <a:lvl2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2pPr>
            <a:lvl3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3pPr>
            <a:lvl4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4pPr>
            <a:lvl5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a:lstStyle>
          <a:p>
            <a:pPr algn="ctr" defTabSz="914400"/>
            <a:r>
              <a:rPr lang="en-US" sz="4000" kern="0" dirty="0" smtClean="0">
                <a:solidFill>
                  <a:schemeClr val="tx1"/>
                </a:solidFill>
                <a:latin typeface="Arial" panose="020B0604020202020204" pitchFamily="34" charset="0"/>
                <a:cs typeface="Arial" panose="020B0604020202020204" pitchFamily="34" charset="0"/>
              </a:rPr>
              <a:t>Assigning Points to HEDI Labels</a:t>
            </a:r>
          </a:p>
          <a:p>
            <a:pPr algn="ctr" defTabSz="914400"/>
            <a:r>
              <a:rPr lang="en-US" sz="4000" kern="0" dirty="0" smtClean="0">
                <a:solidFill>
                  <a:schemeClr val="tx1"/>
                </a:solidFill>
                <a:latin typeface="Arial" panose="020B0604020202020204" pitchFamily="34" charset="0"/>
                <a:cs typeface="Arial" panose="020B0604020202020204" pitchFamily="34" charset="0"/>
              </a:rPr>
              <a:t>Previous Distribution</a:t>
            </a:r>
            <a:endParaRPr lang="en-US" sz="4000" kern="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8199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9"/>
          <p:cNvGrpSpPr>
            <a:grpSpLocks/>
          </p:cNvGrpSpPr>
          <p:nvPr/>
        </p:nvGrpSpPr>
        <p:grpSpPr bwMode="auto">
          <a:xfrm>
            <a:off x="-2590800" y="-1089179"/>
            <a:ext cx="14697497" cy="7965434"/>
            <a:chOff x="105241927" y="107122320"/>
            <a:chExt cx="10197247" cy="5526969"/>
          </a:xfrm>
        </p:grpSpPr>
        <p:pic>
          <p:nvPicPr>
            <p:cNvPr id="3" name="Picture 30" descr="normdist_intro1"/>
            <p:cNvPicPr>
              <a:picLocks noChangeAspect="1" noChangeArrowheads="1"/>
            </p:cNvPicPr>
            <p:nvPr/>
          </p:nvPicPr>
          <p:blipFill>
            <a:blip r:embed="rId3">
              <a:extLst>
                <a:ext uri="{28A0092B-C50C-407E-A947-70E740481C1C}">
                  <a14:useLocalDpi xmlns:a14="http://schemas.microsoft.com/office/drawing/2010/main" val="0"/>
                </a:ext>
              </a:extLst>
            </a:blip>
            <a:srcRect l="6647" t="5003" r="3557" b="3038"/>
            <a:stretch>
              <a:fillRect/>
            </a:stretch>
          </p:blipFill>
          <p:spPr bwMode="auto">
            <a:xfrm>
              <a:off x="105241927" y="107122320"/>
              <a:ext cx="10197247" cy="5470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cxnSp>
          <p:nvCxnSpPr>
            <p:cNvPr id="4" name="AutoShape 31"/>
            <p:cNvCxnSpPr>
              <a:cxnSpLocks noChangeShapeType="1"/>
            </p:cNvCxnSpPr>
            <p:nvPr/>
          </p:nvCxnSpPr>
          <p:spPr bwMode="auto">
            <a:xfrm>
              <a:off x="110334056" y="107410114"/>
              <a:ext cx="0" cy="4572000"/>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5" name="AutoShape 32"/>
            <p:cNvCxnSpPr>
              <a:cxnSpLocks noChangeShapeType="1"/>
            </p:cNvCxnSpPr>
            <p:nvPr/>
          </p:nvCxnSpPr>
          <p:spPr bwMode="auto">
            <a:xfrm>
              <a:off x="111749072"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6" name="AutoShape 33"/>
            <p:cNvCxnSpPr>
              <a:cxnSpLocks noChangeShapeType="1"/>
            </p:cNvCxnSpPr>
            <p:nvPr/>
          </p:nvCxnSpPr>
          <p:spPr bwMode="auto">
            <a:xfrm>
              <a:off x="109425858"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7" name="AutoShape 34"/>
            <p:cNvCxnSpPr>
              <a:cxnSpLocks noChangeShapeType="1"/>
            </p:cNvCxnSpPr>
            <p:nvPr/>
          </p:nvCxnSpPr>
          <p:spPr bwMode="auto">
            <a:xfrm>
              <a:off x="108966000"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8" name="Text Box 35"/>
            <p:cNvSpPr txBox="1">
              <a:spLocks noChangeArrowheads="1"/>
            </p:cNvSpPr>
            <p:nvPr/>
          </p:nvSpPr>
          <p:spPr bwMode="auto">
            <a:xfrm>
              <a:off x="110110769" y="112067159"/>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0</a:t>
              </a:r>
              <a:endParaRPr lang="en-US" altLang="en-US" dirty="0" smtClean="0">
                <a:solidFill>
                  <a:prstClr val="black"/>
                </a:solidFill>
                <a:latin typeface="Arial" pitchFamily="34" charset="0"/>
                <a:cs typeface="Arial" pitchFamily="34" charset="0"/>
              </a:endParaRPr>
            </a:p>
          </p:txBody>
        </p:sp>
        <p:sp>
          <p:nvSpPr>
            <p:cNvPr id="9" name="Text Box 36"/>
            <p:cNvSpPr txBox="1">
              <a:spLocks noChangeArrowheads="1"/>
            </p:cNvSpPr>
            <p:nvPr/>
          </p:nvSpPr>
          <p:spPr bwMode="auto">
            <a:xfrm>
              <a:off x="111405284" y="112075134"/>
              <a:ext cx="59542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+1.5</a:t>
              </a:r>
              <a:endParaRPr lang="en-US" altLang="en-US" dirty="0" smtClean="0">
                <a:solidFill>
                  <a:prstClr val="black"/>
                </a:solidFill>
                <a:latin typeface="Arial" pitchFamily="34" charset="0"/>
                <a:cs typeface="Arial" pitchFamily="34" charset="0"/>
              </a:endParaRPr>
            </a:p>
          </p:txBody>
        </p:sp>
        <p:sp>
          <p:nvSpPr>
            <p:cNvPr id="10" name="Text Box 37"/>
            <p:cNvSpPr txBox="1">
              <a:spLocks noChangeArrowheads="1"/>
            </p:cNvSpPr>
            <p:nvPr/>
          </p:nvSpPr>
          <p:spPr bwMode="auto">
            <a:xfrm>
              <a:off x="111966151" y="112072476"/>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+2</a:t>
              </a:r>
              <a:endParaRPr lang="en-US" altLang="en-US" dirty="0" smtClean="0">
                <a:solidFill>
                  <a:prstClr val="black"/>
                </a:solidFill>
                <a:latin typeface="Arial" pitchFamily="34" charset="0"/>
                <a:cs typeface="Arial" pitchFamily="34" charset="0"/>
              </a:endParaRPr>
            </a:p>
          </p:txBody>
        </p:sp>
        <p:sp>
          <p:nvSpPr>
            <p:cNvPr id="11" name="Text Box 38"/>
            <p:cNvSpPr txBox="1">
              <a:spLocks noChangeArrowheads="1"/>
            </p:cNvSpPr>
            <p:nvPr/>
          </p:nvSpPr>
          <p:spPr bwMode="auto">
            <a:xfrm>
              <a:off x="109177762" y="112069817"/>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a:t>
              </a:r>
              <a:endParaRPr lang="en-US" altLang="en-US" dirty="0" smtClean="0">
                <a:solidFill>
                  <a:prstClr val="black"/>
                </a:solidFill>
                <a:latin typeface="Arial" pitchFamily="34" charset="0"/>
                <a:cs typeface="Arial" pitchFamily="34" charset="0"/>
              </a:endParaRPr>
            </a:p>
          </p:txBody>
        </p:sp>
        <p:sp>
          <p:nvSpPr>
            <p:cNvPr id="12" name="Text Box 39"/>
            <p:cNvSpPr txBox="1">
              <a:spLocks noChangeArrowheads="1"/>
            </p:cNvSpPr>
            <p:nvPr/>
          </p:nvSpPr>
          <p:spPr bwMode="auto">
            <a:xfrm>
              <a:off x="108622211" y="112067159"/>
              <a:ext cx="552892"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-1.5</a:t>
              </a:r>
              <a:endParaRPr lang="en-US" altLang="en-US" dirty="0" smtClean="0">
                <a:solidFill>
                  <a:prstClr val="black"/>
                </a:solidFill>
                <a:latin typeface="Arial" pitchFamily="34" charset="0"/>
                <a:cs typeface="Arial" pitchFamily="34" charset="0"/>
              </a:endParaRPr>
            </a:p>
          </p:txBody>
        </p:sp>
        <p:sp>
          <p:nvSpPr>
            <p:cNvPr id="13" name="AutoShape 40"/>
            <p:cNvSpPr>
              <a:spLocks noChangeArrowheads="1"/>
            </p:cNvSpPr>
            <p:nvPr/>
          </p:nvSpPr>
          <p:spPr bwMode="auto">
            <a:xfrm>
              <a:off x="109419656" y="109409048"/>
              <a:ext cx="2328530" cy="1828800"/>
            </a:xfrm>
            <a:prstGeom prst="leftRightArrow">
              <a:avLst>
                <a:gd name="adj1" fmla="val 50000"/>
                <a:gd name="adj2" fmla="val 25465"/>
              </a:avLst>
            </a:prstGeom>
            <a:solidFill>
              <a:srgbClr val="00B05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4" name="Text Box 41"/>
            <p:cNvSpPr txBox="1">
              <a:spLocks noChangeArrowheads="1"/>
            </p:cNvSpPr>
            <p:nvPr/>
          </p:nvSpPr>
          <p:spPr bwMode="auto">
            <a:xfrm>
              <a:off x="109696102" y="110121428"/>
              <a:ext cx="1861426" cy="462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Effective Range (77.4%)</a:t>
              </a:r>
              <a:endParaRPr lang="en-US" altLang="en-US" dirty="0" smtClean="0">
                <a:solidFill>
                  <a:prstClr val="black"/>
                </a:solidFill>
                <a:latin typeface="Arial" pitchFamily="34" charset="0"/>
                <a:cs typeface="Arial" pitchFamily="34" charset="0"/>
              </a:endParaRPr>
            </a:p>
          </p:txBody>
        </p:sp>
        <p:grpSp>
          <p:nvGrpSpPr>
            <p:cNvPr id="15" name="Group 42"/>
            <p:cNvGrpSpPr>
              <a:grpSpLocks/>
            </p:cNvGrpSpPr>
            <p:nvPr/>
          </p:nvGrpSpPr>
          <p:grpSpPr bwMode="auto">
            <a:xfrm flipH="1">
              <a:off x="107067209" y="109409048"/>
              <a:ext cx="1895248" cy="1828800"/>
              <a:chOff x="115902864" y="108824232"/>
              <a:chExt cx="1895248" cy="1116419"/>
            </a:xfrm>
          </p:grpSpPr>
          <p:sp>
            <p:nvSpPr>
              <p:cNvPr id="26" name="AutoShape 43"/>
              <p:cNvSpPr>
                <a:spLocks noChangeArrowheads="1"/>
              </p:cNvSpPr>
              <p:nvPr/>
            </p:nvSpPr>
            <p:spPr bwMode="auto">
              <a:xfrm>
                <a:off x="115990577" y="108824232"/>
                <a:ext cx="1807535" cy="1116419"/>
              </a:xfrm>
              <a:prstGeom prst="rightArrow">
                <a:avLst>
                  <a:gd name="adj1" fmla="val 50000"/>
                  <a:gd name="adj2" fmla="val 40476"/>
                </a:avLst>
              </a:prstGeom>
              <a:solidFill>
                <a:srgbClr val="FF00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27" name="Text Box 44"/>
              <p:cNvSpPr txBox="1">
                <a:spLocks noChangeArrowheads="1"/>
              </p:cNvSpPr>
              <p:nvPr/>
            </p:nvSpPr>
            <p:spPr bwMode="auto">
              <a:xfrm>
                <a:off x="115902864" y="109129921"/>
                <a:ext cx="1786270" cy="51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FFFFFF"/>
                    </a:solidFill>
                    <a:latin typeface="Arial" pitchFamily="34" charset="0"/>
                    <a:cs typeface="Arial" pitchFamily="34" charset="0"/>
                  </a:rPr>
                  <a:t>Ineffective</a:t>
                </a:r>
                <a:br>
                  <a:rPr lang="en-US" altLang="en-US" sz="1200" b="1" dirty="0" smtClean="0">
                    <a:solidFill>
                      <a:srgbClr val="FFFFFF"/>
                    </a:solidFill>
                    <a:latin typeface="Arial" pitchFamily="34" charset="0"/>
                    <a:cs typeface="Arial" pitchFamily="34" charset="0"/>
                  </a:rPr>
                </a:br>
                <a:r>
                  <a:rPr lang="en-US" altLang="en-US" sz="1200" b="1" dirty="0" smtClean="0">
                    <a:solidFill>
                      <a:srgbClr val="FFFFFF"/>
                    </a:solidFill>
                    <a:latin typeface="Arial" pitchFamily="34" charset="0"/>
                    <a:cs typeface="Arial" pitchFamily="34" charset="0"/>
                  </a:rPr>
                  <a:t>Range (6.7%)</a:t>
                </a:r>
                <a:endParaRPr lang="en-US" altLang="en-US" dirty="0" smtClean="0">
                  <a:solidFill>
                    <a:prstClr val="black"/>
                  </a:solidFill>
                  <a:latin typeface="Arial" pitchFamily="34" charset="0"/>
                  <a:cs typeface="Arial" pitchFamily="34" charset="0"/>
                </a:endParaRPr>
              </a:p>
            </p:txBody>
          </p:sp>
        </p:grpSp>
        <p:grpSp>
          <p:nvGrpSpPr>
            <p:cNvPr id="16" name="Group 45"/>
            <p:cNvGrpSpPr>
              <a:grpSpLocks/>
            </p:cNvGrpSpPr>
            <p:nvPr/>
          </p:nvGrpSpPr>
          <p:grpSpPr bwMode="auto">
            <a:xfrm>
              <a:off x="111689709" y="109409048"/>
              <a:ext cx="1895248" cy="1828800"/>
              <a:chOff x="116017164" y="109244221"/>
              <a:chExt cx="1895248" cy="1116419"/>
            </a:xfrm>
          </p:grpSpPr>
          <p:sp>
            <p:nvSpPr>
              <p:cNvPr id="24" name="AutoShape 46"/>
              <p:cNvSpPr>
                <a:spLocks noChangeArrowheads="1"/>
              </p:cNvSpPr>
              <p:nvPr/>
            </p:nvSpPr>
            <p:spPr bwMode="auto">
              <a:xfrm>
                <a:off x="116104877" y="109244221"/>
                <a:ext cx="1807535" cy="1116419"/>
              </a:xfrm>
              <a:prstGeom prst="rightArrow">
                <a:avLst>
                  <a:gd name="adj1" fmla="val 50000"/>
                  <a:gd name="adj2" fmla="val 40476"/>
                </a:avLst>
              </a:prstGeom>
              <a:solidFill>
                <a:srgbClr val="FFC0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25" name="Text Box 47"/>
              <p:cNvSpPr txBox="1">
                <a:spLocks noChangeArrowheads="1"/>
              </p:cNvSpPr>
              <p:nvPr/>
            </p:nvSpPr>
            <p:spPr bwMode="auto">
              <a:xfrm>
                <a:off x="116017164" y="109549910"/>
                <a:ext cx="1786270" cy="51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Highly Effective</a:t>
                </a:r>
                <a:br>
                  <a:rPr lang="en-US" altLang="en-US" sz="1200" b="1" dirty="0" smtClean="0">
                    <a:solidFill>
                      <a:srgbClr val="000000"/>
                    </a:solidFill>
                    <a:latin typeface="Arial" pitchFamily="34" charset="0"/>
                    <a:cs typeface="Arial" pitchFamily="34" charset="0"/>
                  </a:rPr>
                </a:br>
                <a:r>
                  <a:rPr lang="en-US" altLang="en-US" sz="1200" b="1" dirty="0" smtClean="0">
                    <a:solidFill>
                      <a:srgbClr val="000000"/>
                    </a:solidFill>
                    <a:latin typeface="Arial" pitchFamily="34" charset="0"/>
                    <a:cs typeface="Arial" pitchFamily="34" charset="0"/>
                  </a:rPr>
                  <a:t>Range (6.7%)</a:t>
                </a:r>
                <a:endParaRPr lang="en-US" altLang="en-US" dirty="0" smtClean="0">
                  <a:solidFill>
                    <a:prstClr val="black"/>
                  </a:solidFill>
                  <a:latin typeface="Arial" pitchFamily="34" charset="0"/>
                  <a:cs typeface="Arial" pitchFamily="34" charset="0"/>
                </a:endParaRPr>
              </a:p>
            </p:txBody>
          </p:sp>
        </p:grpSp>
        <p:sp>
          <p:nvSpPr>
            <p:cNvPr id="17" name="AutoShape 48"/>
            <p:cNvSpPr>
              <a:spLocks noChangeArrowheads="1"/>
            </p:cNvSpPr>
            <p:nvPr/>
          </p:nvSpPr>
          <p:spPr bwMode="auto">
            <a:xfrm>
              <a:off x="108949165" y="109409048"/>
              <a:ext cx="478465" cy="1828800"/>
            </a:xfrm>
            <a:prstGeom prst="leftRightArrow">
              <a:avLst>
                <a:gd name="adj1" fmla="val 50000"/>
                <a:gd name="adj2" fmla="val 20000"/>
              </a:avLst>
            </a:prstGeom>
            <a:solidFill>
              <a:srgbClr val="00B0F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8" name="Text Box 49"/>
            <p:cNvSpPr txBox="1">
              <a:spLocks noChangeArrowheads="1"/>
            </p:cNvSpPr>
            <p:nvPr/>
          </p:nvSpPr>
          <p:spPr bwMode="auto">
            <a:xfrm rot="16200000">
              <a:off x="108550447" y="110070924"/>
              <a:ext cx="1297172" cy="5209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Developing</a:t>
              </a:r>
              <a:br>
                <a:rPr lang="en-US" altLang="en-US" sz="1200" b="1" dirty="0" smtClean="0">
                  <a:solidFill>
                    <a:srgbClr val="000000"/>
                  </a:solidFill>
                  <a:latin typeface="Arial" pitchFamily="34" charset="0"/>
                  <a:cs typeface="Arial" pitchFamily="34" charset="0"/>
                </a:rPr>
              </a:br>
              <a:r>
                <a:rPr lang="en-US" altLang="en-US" sz="1200" b="1" dirty="0" smtClean="0">
                  <a:solidFill>
                    <a:srgbClr val="000000"/>
                  </a:solidFill>
                  <a:latin typeface="Arial" pitchFamily="34" charset="0"/>
                  <a:cs typeface="Arial" pitchFamily="34" charset="0"/>
                </a:rPr>
                <a:t> Range (9.2%)</a:t>
              </a:r>
              <a:endParaRPr lang="en-US" altLang="en-US" dirty="0" smtClean="0">
                <a:solidFill>
                  <a:prstClr val="black"/>
                </a:solidFill>
                <a:latin typeface="Arial" pitchFamily="34" charset="0"/>
                <a:cs typeface="Arial" pitchFamily="34" charset="0"/>
              </a:endParaRPr>
            </a:p>
          </p:txBody>
        </p:sp>
        <p:sp>
          <p:nvSpPr>
            <p:cNvPr id="19" name="Text Box 50"/>
            <p:cNvSpPr txBox="1">
              <a:spLocks noChangeArrowheads="1"/>
            </p:cNvSpPr>
            <p:nvPr/>
          </p:nvSpPr>
          <p:spPr bwMode="auto">
            <a:xfrm>
              <a:off x="110118744" y="107141629"/>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mean</a:t>
              </a:r>
              <a:endParaRPr lang="en-US" altLang="en-US" dirty="0" smtClean="0">
                <a:solidFill>
                  <a:prstClr val="black"/>
                </a:solidFill>
                <a:latin typeface="Arial" pitchFamily="34" charset="0"/>
                <a:cs typeface="Arial" pitchFamily="34" charset="0"/>
              </a:endParaRPr>
            </a:p>
          </p:txBody>
        </p:sp>
        <p:sp>
          <p:nvSpPr>
            <p:cNvPr id="20" name="Text Box 51"/>
            <p:cNvSpPr txBox="1">
              <a:spLocks noChangeArrowheads="1"/>
            </p:cNvSpPr>
            <p:nvPr/>
          </p:nvSpPr>
          <p:spPr bwMode="auto">
            <a:xfrm>
              <a:off x="108712588"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6%</a:t>
              </a:r>
              <a:endParaRPr lang="en-US" altLang="en-US" dirty="0" smtClean="0">
                <a:solidFill>
                  <a:prstClr val="black"/>
                </a:solidFill>
                <a:latin typeface="Arial" pitchFamily="34" charset="0"/>
                <a:cs typeface="Arial" pitchFamily="34" charset="0"/>
              </a:endParaRPr>
            </a:p>
          </p:txBody>
        </p:sp>
        <p:sp>
          <p:nvSpPr>
            <p:cNvPr id="21" name="Text Box 52"/>
            <p:cNvSpPr txBox="1">
              <a:spLocks noChangeArrowheads="1"/>
            </p:cNvSpPr>
            <p:nvPr/>
          </p:nvSpPr>
          <p:spPr bwMode="auto">
            <a:xfrm>
              <a:off x="111524900"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94%</a:t>
              </a:r>
              <a:endParaRPr lang="en-US" altLang="en-US" dirty="0" smtClean="0">
                <a:solidFill>
                  <a:prstClr val="black"/>
                </a:solidFill>
                <a:latin typeface="Arial" pitchFamily="34" charset="0"/>
                <a:cs typeface="Arial" pitchFamily="34" charset="0"/>
              </a:endParaRPr>
            </a:p>
          </p:txBody>
        </p:sp>
        <p:sp>
          <p:nvSpPr>
            <p:cNvPr id="22" name="Text Box 53"/>
            <p:cNvSpPr txBox="1">
              <a:spLocks noChangeArrowheads="1"/>
            </p:cNvSpPr>
            <p:nvPr/>
          </p:nvSpPr>
          <p:spPr bwMode="auto">
            <a:xfrm>
              <a:off x="110118745"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50%</a:t>
              </a:r>
              <a:endParaRPr lang="en-US" altLang="en-US" dirty="0" smtClean="0">
                <a:solidFill>
                  <a:prstClr val="black"/>
                </a:solidFill>
                <a:latin typeface="Arial" pitchFamily="34" charset="0"/>
                <a:cs typeface="Arial" pitchFamily="34" charset="0"/>
              </a:endParaRPr>
            </a:p>
          </p:txBody>
        </p:sp>
        <p:sp>
          <p:nvSpPr>
            <p:cNvPr id="23" name="Text Box 54"/>
            <p:cNvSpPr txBox="1">
              <a:spLocks noChangeArrowheads="1"/>
            </p:cNvSpPr>
            <p:nvPr/>
          </p:nvSpPr>
          <p:spPr bwMode="auto">
            <a:xfrm>
              <a:off x="109180421"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16%</a:t>
              </a:r>
              <a:endParaRPr lang="en-US" altLang="en-US" dirty="0" smtClean="0">
                <a:solidFill>
                  <a:prstClr val="black"/>
                </a:solidFill>
                <a:latin typeface="Arial" pitchFamily="34" charset="0"/>
                <a:cs typeface="Arial" pitchFamily="34" charset="0"/>
              </a:endParaRPr>
            </a:p>
          </p:txBody>
        </p:sp>
      </p:grpSp>
      <p:sp>
        <p:nvSpPr>
          <p:cNvPr id="43" name="TextBox 42"/>
          <p:cNvSpPr txBox="1"/>
          <p:nvPr/>
        </p:nvSpPr>
        <p:spPr>
          <a:xfrm>
            <a:off x="-85304" y="2370186"/>
            <a:ext cx="2730555" cy="461665"/>
          </a:xfrm>
          <a:prstGeom prst="rect">
            <a:avLst/>
          </a:prstGeom>
          <a:solidFill>
            <a:srgbClr val="FFFF00"/>
          </a:solidFill>
        </p:spPr>
        <p:txBody>
          <a:bodyPr wrap="square" rtlCol="0">
            <a:spAutoFit/>
          </a:bodyPr>
          <a:lstStyle/>
          <a:p>
            <a:pPr algn="ctr" defTabSz="914400"/>
            <a:r>
              <a:rPr lang="en-US" sz="2400" spc="-150" dirty="0" smtClean="0">
                <a:solidFill>
                  <a:prstClr val="black"/>
                </a:solidFill>
                <a:latin typeface="Arial Narrow" panose="020B0606020202030204" pitchFamily="34" charset="0"/>
                <a:cs typeface="Arial" panose="020B0604020202020204" pitchFamily="34" charset="0"/>
              </a:rPr>
              <a:t>0 1 2 3 4 5 6 7 8 9 10 11 12</a:t>
            </a:r>
            <a:endParaRPr lang="en-US" sz="2400" spc="-150" dirty="0">
              <a:solidFill>
                <a:prstClr val="black"/>
              </a:solidFill>
              <a:latin typeface="Arial Narrow" panose="020B0606020202030204" pitchFamily="34" charset="0"/>
              <a:cs typeface="Arial" panose="020B0604020202020204" pitchFamily="34" charset="0"/>
            </a:endParaRPr>
          </a:p>
        </p:txBody>
      </p:sp>
      <p:sp>
        <p:nvSpPr>
          <p:cNvPr id="44" name="TextBox 43"/>
          <p:cNvSpPr txBox="1"/>
          <p:nvPr/>
        </p:nvSpPr>
        <p:spPr>
          <a:xfrm>
            <a:off x="2554614" y="2370186"/>
            <a:ext cx="1062426" cy="461665"/>
          </a:xfrm>
          <a:prstGeom prst="rect">
            <a:avLst/>
          </a:prstGeom>
          <a:solidFill>
            <a:srgbClr val="FFFF00"/>
          </a:solidFill>
        </p:spPr>
        <p:txBody>
          <a:bodyPr wrap="square" rtlCol="0">
            <a:spAutoFit/>
          </a:bodyPr>
          <a:lstStyle/>
          <a:p>
            <a:pPr algn="ctr" defTabSz="914400"/>
            <a:r>
              <a:rPr lang="en-US" sz="2400" spc="-150" dirty="0" smtClean="0">
                <a:solidFill>
                  <a:prstClr val="black"/>
                </a:solidFill>
                <a:latin typeface="Arial Narrow" panose="020B0606020202030204" pitchFamily="34" charset="0"/>
                <a:cs typeface="Arial" panose="020B0604020202020204" pitchFamily="34" charset="0"/>
              </a:rPr>
              <a:t>13  14</a:t>
            </a:r>
            <a:endParaRPr lang="en-US" sz="2400" spc="-150" dirty="0">
              <a:solidFill>
                <a:prstClr val="black"/>
              </a:solidFill>
              <a:latin typeface="Arial Narrow" panose="020B0606020202030204" pitchFamily="34" charset="0"/>
              <a:cs typeface="Arial" panose="020B0604020202020204" pitchFamily="34" charset="0"/>
            </a:endParaRPr>
          </a:p>
        </p:txBody>
      </p:sp>
      <p:sp>
        <p:nvSpPr>
          <p:cNvPr id="45" name="TextBox 44"/>
          <p:cNvSpPr txBox="1"/>
          <p:nvPr/>
        </p:nvSpPr>
        <p:spPr>
          <a:xfrm>
            <a:off x="3562015" y="2370186"/>
            <a:ext cx="3226064" cy="461665"/>
          </a:xfrm>
          <a:prstGeom prst="rect">
            <a:avLst/>
          </a:prstGeom>
          <a:solidFill>
            <a:srgbClr val="FFFF00"/>
          </a:solidFill>
        </p:spPr>
        <p:txBody>
          <a:bodyPr wrap="square" rtlCol="0">
            <a:spAutoFit/>
          </a:bodyPr>
          <a:lstStyle/>
          <a:p>
            <a:pPr algn="ctr" defTabSz="914400"/>
            <a:r>
              <a:rPr lang="en-US" sz="2400" spc="-150" dirty="0" smtClean="0">
                <a:solidFill>
                  <a:prstClr val="black"/>
                </a:solidFill>
                <a:latin typeface="Arial Narrow" panose="020B0606020202030204" pitchFamily="34" charset="0"/>
                <a:cs typeface="Arial" panose="020B0604020202020204" pitchFamily="34" charset="0"/>
              </a:rPr>
              <a:t>15                  16                17</a:t>
            </a:r>
            <a:endParaRPr lang="en-US" sz="2400" spc="-150" dirty="0">
              <a:solidFill>
                <a:prstClr val="black"/>
              </a:solidFill>
              <a:latin typeface="Arial Narrow" panose="020B0606020202030204" pitchFamily="34" charset="0"/>
              <a:cs typeface="Arial" panose="020B0604020202020204" pitchFamily="34" charset="0"/>
            </a:endParaRPr>
          </a:p>
        </p:txBody>
      </p:sp>
      <p:sp>
        <p:nvSpPr>
          <p:cNvPr id="46" name="TextBox 45"/>
          <p:cNvSpPr txBox="1"/>
          <p:nvPr/>
        </p:nvSpPr>
        <p:spPr>
          <a:xfrm>
            <a:off x="6772697" y="2370186"/>
            <a:ext cx="2509080" cy="461665"/>
          </a:xfrm>
          <a:prstGeom prst="rect">
            <a:avLst/>
          </a:prstGeom>
          <a:solidFill>
            <a:srgbClr val="FFFF00"/>
          </a:solidFill>
        </p:spPr>
        <p:txBody>
          <a:bodyPr wrap="square" rtlCol="0">
            <a:spAutoFit/>
          </a:bodyPr>
          <a:lstStyle/>
          <a:p>
            <a:pPr algn="ctr" defTabSz="914400"/>
            <a:r>
              <a:rPr lang="en-US" sz="2400" dirty="0" smtClean="0">
                <a:solidFill>
                  <a:prstClr val="black"/>
                </a:solidFill>
                <a:latin typeface="Arial" panose="020B0604020202020204" pitchFamily="34" charset="0"/>
                <a:cs typeface="Arial" panose="020B0604020202020204" pitchFamily="34" charset="0"/>
              </a:rPr>
              <a:t>18     19     20</a:t>
            </a:r>
            <a:endParaRPr lang="en-US" sz="2400" dirty="0">
              <a:solidFill>
                <a:prstClr val="black"/>
              </a:solidFill>
              <a:latin typeface="Arial" panose="020B0604020202020204" pitchFamily="34" charset="0"/>
              <a:cs typeface="Arial" panose="020B0604020202020204" pitchFamily="34" charset="0"/>
            </a:endParaRPr>
          </a:p>
        </p:txBody>
      </p:sp>
      <p:sp>
        <p:nvSpPr>
          <p:cNvPr id="63" name="Rectangle 62"/>
          <p:cNvSpPr/>
          <p:nvPr/>
        </p:nvSpPr>
        <p:spPr>
          <a:xfrm>
            <a:off x="-510135" y="-1066800"/>
            <a:ext cx="10744200" cy="25091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prstClr val="white"/>
              </a:solidFill>
            </a:endParaRPr>
          </a:p>
        </p:txBody>
      </p:sp>
      <p:sp>
        <p:nvSpPr>
          <p:cNvPr id="62" name="Title 1"/>
          <p:cNvSpPr txBox="1">
            <a:spLocks/>
          </p:cNvSpPr>
          <p:nvPr/>
        </p:nvSpPr>
        <p:spPr bwMode="auto">
          <a:xfrm>
            <a:off x="197088" y="-79174"/>
            <a:ext cx="8733156" cy="1340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0" fontAlgn="base" hangingPunct="0">
              <a:lnSpc>
                <a:spcPts val="3600"/>
              </a:lnSpc>
              <a:spcBef>
                <a:spcPct val="0"/>
              </a:spcBef>
              <a:spcAft>
                <a:spcPct val="0"/>
              </a:spcAft>
              <a:defRPr sz="3200" b="1">
                <a:solidFill>
                  <a:srgbClr val="22315E"/>
                </a:solidFill>
                <a:latin typeface="+mn-lt"/>
                <a:ea typeface="Verdana" panose="020B0604030504040204" pitchFamily="34" charset="0"/>
                <a:cs typeface="Verdana" panose="020B0604030504040204" pitchFamily="34" charset="0"/>
              </a:defRPr>
            </a:lvl1pPr>
            <a:lvl2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2pPr>
            <a:lvl3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3pPr>
            <a:lvl4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4pPr>
            <a:lvl5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a:lstStyle>
          <a:p>
            <a:pPr algn="ctr" defTabSz="914400"/>
            <a:r>
              <a:rPr lang="en-US" sz="4000" kern="0" dirty="0" smtClean="0">
                <a:solidFill>
                  <a:schemeClr val="tx1"/>
                </a:solidFill>
                <a:latin typeface="Arial" panose="020B0604020202020204" pitchFamily="34" charset="0"/>
                <a:cs typeface="Arial" panose="020B0604020202020204" pitchFamily="34" charset="0"/>
              </a:rPr>
              <a:t>Assigning Points to HEDI Labels</a:t>
            </a:r>
          </a:p>
          <a:p>
            <a:pPr algn="ctr" defTabSz="914400"/>
            <a:r>
              <a:rPr lang="en-US" sz="4000" kern="0" dirty="0" smtClean="0">
                <a:solidFill>
                  <a:schemeClr val="tx1"/>
                </a:solidFill>
                <a:latin typeface="Arial" panose="020B0604020202020204" pitchFamily="34" charset="0"/>
                <a:cs typeface="Arial" panose="020B0604020202020204" pitchFamily="34" charset="0"/>
              </a:rPr>
              <a:t>Future Distribution</a:t>
            </a:r>
            <a:endParaRPr lang="en-US" sz="4000" kern="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3805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Principal </a:t>
            </a:r>
            <a:r>
              <a:rPr lang="en-US" dirty="0" smtClean="0"/>
              <a:t>Scores</a:t>
            </a:r>
            <a:br>
              <a:rPr lang="en-US" dirty="0" smtClean="0"/>
            </a:br>
            <a:r>
              <a:rPr lang="en-US" dirty="0" smtClean="0"/>
              <a:t>from </a:t>
            </a:r>
            <a:r>
              <a:rPr lang="en-US" dirty="0" smtClean="0"/>
              <a:t>the State</a:t>
            </a:r>
            <a:endParaRPr lang="en-US" dirty="0"/>
          </a:p>
        </p:txBody>
      </p:sp>
    </p:spTree>
    <p:extLst>
      <p:ext uri="{BB962C8B-B14F-4D97-AF65-F5344CB8AC3E}">
        <p14:creationId xmlns:p14="http://schemas.microsoft.com/office/powerpoint/2010/main" val="1172572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393" y="259436"/>
            <a:ext cx="7710417" cy="847471"/>
          </a:xfrm>
        </p:spPr>
        <p:txBody>
          <a:bodyPr>
            <a:normAutofit fontScale="90000"/>
          </a:bodyPr>
          <a:lstStyle/>
          <a:p>
            <a:pPr algn="ctr"/>
            <a:r>
              <a:rPr lang="en-US" dirty="0" smtClean="0">
                <a:solidFill>
                  <a:schemeClr val="tx1"/>
                </a:solidFill>
              </a:rPr>
              <a:t>SGPs to MGPs for Principals</a:t>
            </a:r>
            <a:endParaRPr lang="en-US" dirty="0">
              <a:solidFill>
                <a:schemeClr val="tx1"/>
              </a:solidFill>
            </a:endParaRPr>
          </a:p>
        </p:txBody>
      </p:sp>
      <p:graphicFrame>
        <p:nvGraphicFramePr>
          <p:cNvPr id="5" name="Group 30"/>
          <p:cNvGraphicFramePr>
            <a:graphicFrameLocks/>
          </p:cNvGraphicFramePr>
          <p:nvPr>
            <p:extLst>
              <p:ext uri="{D42A27DB-BD31-4B8C-83A1-F6EECF244321}">
                <p14:modId xmlns:p14="http://schemas.microsoft.com/office/powerpoint/2010/main" val="33938841"/>
              </p:ext>
            </p:extLst>
          </p:nvPr>
        </p:nvGraphicFramePr>
        <p:xfrm>
          <a:off x="381000" y="1447800"/>
          <a:ext cx="3993702" cy="3295650"/>
        </p:xfrm>
        <a:graphic>
          <a:graphicData uri="http://schemas.openxmlformats.org/drawingml/2006/table">
            <a:tbl>
              <a:tblPr/>
              <a:tblGrid>
                <a:gridCol w="1246442"/>
                <a:gridCol w="1373630"/>
                <a:gridCol w="1373630"/>
              </a:tblGrid>
              <a:tr h="371475">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rPr>
                        <a:t>Principal Jensen’s School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hMerge="1">
                  <a:txBody>
                    <a:bodyPr/>
                    <a:lstStyle/>
                    <a:p>
                      <a:endParaRPr lang="en-US"/>
                    </a:p>
                  </a:txBody>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SGP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BEDS-Assessment Day Enrollment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Q</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 name="TextBox 5"/>
          <p:cNvSpPr txBox="1">
            <a:spLocks noChangeArrowheads="1"/>
          </p:cNvSpPr>
          <p:nvPr/>
        </p:nvSpPr>
        <p:spPr bwMode="auto">
          <a:xfrm>
            <a:off x="304800" y="5029200"/>
            <a:ext cx="3983038" cy="923925"/>
          </a:xfrm>
          <a:prstGeom prst="rect">
            <a:avLst/>
          </a:prstGeom>
          <a:noFill/>
          <a:ln w="9525">
            <a:noFill/>
            <a:miter lim="800000"/>
            <a:headEnd/>
            <a:tailEnd/>
          </a:ln>
        </p:spPr>
        <p:txBody>
          <a:bodyPr>
            <a:spAutoFit/>
          </a:bodyPr>
          <a:lstStyle/>
          <a:p>
            <a:r>
              <a:rPr lang="en-US" i="1" dirty="0"/>
              <a:t>Same minimum sample size requirements (16 student scores) for principals as for teachers.</a:t>
            </a:r>
          </a:p>
        </p:txBody>
      </p:sp>
      <p:sp>
        <p:nvSpPr>
          <p:cNvPr id="7" name="TextBox 14"/>
          <p:cNvSpPr txBox="1">
            <a:spLocks noChangeArrowheads="1"/>
          </p:cNvSpPr>
          <p:nvPr/>
        </p:nvSpPr>
        <p:spPr bwMode="auto">
          <a:xfrm>
            <a:off x="4537075" y="1295400"/>
            <a:ext cx="3943350" cy="5355312"/>
          </a:xfrm>
          <a:prstGeom prst="rect">
            <a:avLst/>
          </a:prstGeom>
          <a:noFill/>
          <a:ln w="9525">
            <a:noFill/>
            <a:miter lim="800000"/>
            <a:headEnd/>
            <a:tailEnd/>
          </a:ln>
        </p:spPr>
        <p:txBody>
          <a:bodyPr>
            <a:spAutoFit/>
          </a:bodyPr>
          <a:lstStyle/>
          <a:p>
            <a:r>
              <a:rPr lang="en-US" dirty="0">
                <a:solidFill>
                  <a:srgbClr val="002060"/>
                </a:solidFill>
                <a:cs typeface="Arial" charset="0"/>
              </a:rPr>
              <a:t>To measure principal performance, we find the mean growth percentile (MGP) for all her students who were enrolled on </a:t>
            </a:r>
            <a:r>
              <a:rPr lang="en-US" dirty="0" smtClean="0">
                <a:solidFill>
                  <a:srgbClr val="002060"/>
                </a:solidFill>
                <a:cs typeface="Arial" charset="0"/>
              </a:rPr>
              <a:t>BEDS day </a:t>
            </a:r>
            <a:r>
              <a:rPr lang="en-US" dirty="0">
                <a:solidFill>
                  <a:srgbClr val="002060"/>
                </a:solidFill>
                <a:cs typeface="Arial" charset="0"/>
              </a:rPr>
              <a:t>and assessment day.  To find a principal’s mean growth percentile, take the average of SGPs in the school:</a:t>
            </a:r>
          </a:p>
          <a:p>
            <a:endParaRPr lang="en-US" dirty="0">
              <a:solidFill>
                <a:srgbClr val="002060"/>
              </a:solidFill>
              <a:cs typeface="Arial" charset="0"/>
            </a:endParaRPr>
          </a:p>
          <a:p>
            <a:r>
              <a:rPr lang="en-US" dirty="0">
                <a:solidFill>
                  <a:srgbClr val="002060"/>
                </a:solidFill>
                <a:cs typeface="Arial" charset="0"/>
              </a:rPr>
              <a:t>Step 1:  </a:t>
            </a:r>
            <a:r>
              <a:rPr lang="en-US" dirty="0" smtClean="0">
                <a:solidFill>
                  <a:srgbClr val="002060"/>
                </a:solidFill>
                <a:cs typeface="Arial" charset="0"/>
              </a:rPr>
              <a:t>45+40+70+41 = 196</a:t>
            </a:r>
            <a:endParaRPr lang="en-US" dirty="0">
              <a:solidFill>
                <a:srgbClr val="002060"/>
              </a:solidFill>
              <a:cs typeface="Arial" charset="0"/>
            </a:endParaRPr>
          </a:p>
          <a:p>
            <a:endParaRPr lang="en-US" dirty="0">
              <a:solidFill>
                <a:srgbClr val="002060"/>
              </a:solidFill>
              <a:cs typeface="Arial" charset="0"/>
            </a:endParaRPr>
          </a:p>
          <a:p>
            <a:r>
              <a:rPr lang="en-US" dirty="0">
                <a:solidFill>
                  <a:srgbClr val="002060"/>
                </a:solidFill>
                <a:cs typeface="Arial" charset="0"/>
              </a:rPr>
              <a:t>Step 2.  </a:t>
            </a:r>
            <a:r>
              <a:rPr lang="en-US" dirty="0" smtClean="0">
                <a:solidFill>
                  <a:srgbClr val="002060"/>
                </a:solidFill>
                <a:cs typeface="Arial" charset="0"/>
              </a:rPr>
              <a:t>196/4 = 49</a:t>
            </a:r>
            <a:r>
              <a:rPr lang="en-US" dirty="0">
                <a:solidFill>
                  <a:srgbClr val="002060"/>
                </a:solidFill>
                <a:cs typeface="Arial" charset="0"/>
              </a:rPr>
              <a:t>.</a:t>
            </a:r>
          </a:p>
          <a:p>
            <a:endParaRPr lang="en-US" dirty="0">
              <a:solidFill>
                <a:srgbClr val="002060"/>
              </a:solidFill>
              <a:cs typeface="Arial" charset="0"/>
            </a:endParaRPr>
          </a:p>
          <a:p>
            <a:r>
              <a:rPr lang="en-US" dirty="0">
                <a:solidFill>
                  <a:srgbClr val="002060"/>
                </a:solidFill>
                <a:cs typeface="Arial" charset="0"/>
              </a:rPr>
              <a:t>Principal Jensen’s mean growth percentile (MGP) is 49, meaning on average her students performed as well or better than 49 percent of similar students. </a:t>
            </a:r>
          </a:p>
          <a:p>
            <a:endParaRPr lang="en-US" dirty="0">
              <a:latin typeface="Rockwell" pitchFamily="18" charset="0"/>
              <a:ea typeface="ＭＳ Ｐゴシック"/>
              <a:cs typeface="ＭＳ Ｐゴシック"/>
            </a:endParaRPr>
          </a:p>
        </p:txBody>
      </p:sp>
    </p:spTree>
    <p:extLst>
      <p:ext uri="{BB962C8B-B14F-4D97-AF65-F5344CB8AC3E}">
        <p14:creationId xmlns:p14="http://schemas.microsoft.com/office/powerpoint/2010/main" val="3028919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018" y="247561"/>
            <a:ext cx="7710417" cy="847471"/>
          </a:xfrm>
        </p:spPr>
        <p:txBody>
          <a:bodyPr/>
          <a:lstStyle/>
          <a:p>
            <a:pPr algn="ctr"/>
            <a:r>
              <a:rPr lang="en-US" dirty="0" smtClean="0">
                <a:solidFill>
                  <a:schemeClr val="tx1"/>
                </a:solidFill>
              </a:rPr>
              <a:t>GREs for Principals</a:t>
            </a:r>
            <a:endParaRPr lang="en-US" dirty="0">
              <a:solidFill>
                <a:schemeClr val="tx1"/>
              </a:solidFill>
            </a:endParaRPr>
          </a:p>
        </p:txBody>
      </p:sp>
      <p:graphicFrame>
        <p:nvGraphicFramePr>
          <p:cNvPr id="5" name="Content Placeholder 3"/>
          <p:cNvGraphicFramePr>
            <a:graphicFrameLocks/>
          </p:cNvGraphicFramePr>
          <p:nvPr>
            <p:extLst>
              <p:ext uri="{D42A27DB-BD31-4B8C-83A1-F6EECF244321}">
                <p14:modId xmlns:p14="http://schemas.microsoft.com/office/powerpoint/2010/main" val="927883885"/>
              </p:ext>
            </p:extLst>
          </p:nvPr>
        </p:nvGraphicFramePr>
        <p:xfrm>
          <a:off x="104775" y="1600200"/>
          <a:ext cx="6509626" cy="3869771"/>
        </p:xfrm>
        <a:graphic>
          <a:graphicData uri="http://schemas.openxmlformats.org/drawingml/2006/table">
            <a:tbl>
              <a:tblPr firstRow="1" bandRow="1">
                <a:tableStyleId>{5C22544A-7EE6-4342-B048-85BDC9FD1C3A}</a:tableStyleId>
              </a:tblPr>
              <a:tblGrid>
                <a:gridCol w="1303717"/>
                <a:gridCol w="1934783"/>
                <a:gridCol w="1943100"/>
                <a:gridCol w="1328026"/>
              </a:tblGrid>
              <a:tr h="1112837">
                <a:tc>
                  <a:txBody>
                    <a:bodyPr/>
                    <a:lstStyle/>
                    <a:p>
                      <a:r>
                        <a:rPr lang="en-US" sz="1600" dirty="0" smtClean="0">
                          <a:latin typeface="Arial" pitchFamily="34" charset="0"/>
                          <a:cs typeface="Arial" pitchFamily="34" charset="0"/>
                        </a:rPr>
                        <a:t>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a:t>
                      </a:r>
                      <a:r>
                        <a:rPr lang="en-US" sz="1600" baseline="0" dirty="0" smtClean="0">
                          <a:latin typeface="Arial" pitchFamily="34" charset="0"/>
                          <a:cs typeface="Arial" pitchFamily="34" charset="0"/>
                        </a:rPr>
                        <a:t>Year For This 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Year by Similar Students</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Difference</a:t>
                      </a:r>
                      <a:endParaRPr lang="en-US" sz="1600" dirty="0">
                        <a:latin typeface="Arial" pitchFamily="34" charset="0"/>
                        <a:cs typeface="Arial" pitchFamily="34" charset="0"/>
                      </a:endParaRPr>
                    </a:p>
                  </a:txBody>
                  <a:tcPr>
                    <a:solidFill>
                      <a:srgbClr val="3D7FA9"/>
                    </a:solidFill>
                  </a:tcPr>
                </a:tc>
              </a:tr>
              <a:tr h="362969">
                <a:tc>
                  <a:txBody>
                    <a:bodyPr/>
                    <a:lstStyle/>
                    <a:p>
                      <a:r>
                        <a:rPr lang="en-US" sz="1600" dirty="0" smtClean="0">
                          <a:latin typeface="Arial" pitchFamily="34" charset="0"/>
                          <a:cs typeface="Arial" pitchFamily="34" charset="0"/>
                        </a:rPr>
                        <a:t>Jessica</a:t>
                      </a: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latin typeface="Arial" pitchFamily="34" charset="0"/>
                          <a:cs typeface="Arial" pitchFamily="34" charset="0"/>
                        </a:rPr>
                        <a:t>0</a:t>
                      </a:r>
                      <a:endParaRPr lang="en-US" sz="1600" dirty="0">
                        <a:latin typeface="Arial" pitchFamily="34" charset="0"/>
                        <a:cs typeface="Arial" pitchFamily="34" charset="0"/>
                      </a:endParaRPr>
                    </a:p>
                  </a:txBody>
                  <a:tcPr>
                    <a:solidFill>
                      <a:srgbClr val="D0D8E8"/>
                    </a:solidFill>
                  </a:tcPr>
                </a:tc>
              </a:tr>
              <a:tr h="362969">
                <a:tc>
                  <a:txBody>
                    <a:bodyPr/>
                    <a:lstStyle/>
                    <a:p>
                      <a:r>
                        <a:rPr lang="en-US" sz="1600" dirty="0" smtClean="0">
                          <a:latin typeface="Arial" pitchFamily="34" charset="0"/>
                          <a:cs typeface="Arial" pitchFamily="34" charset="0"/>
                        </a:rPr>
                        <a:t>Tyler</a:t>
                      </a:r>
                    </a:p>
                  </a:txBody>
                  <a:tcPr>
                    <a:solidFill>
                      <a:srgbClr val="E9EDF4"/>
                    </a:solidFill>
                  </a:tcPr>
                </a:tc>
                <a:tc>
                  <a:txBody>
                    <a:bodyPr/>
                    <a:lstStyle/>
                    <a:p>
                      <a:r>
                        <a:rPr lang="en-US" sz="1600" dirty="0" smtClean="0">
                          <a:latin typeface="Arial" pitchFamily="34" charset="0"/>
                          <a:cs typeface="Arial" pitchFamily="34" charset="0"/>
                        </a:rPr>
                        <a:t>2</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0</a:t>
                      </a:r>
                    </a:p>
                  </a:txBody>
                  <a:tcPr>
                    <a:solidFill>
                      <a:srgbClr val="E9EDF4"/>
                    </a:solidFill>
                  </a:tcPr>
                </a:tc>
              </a:tr>
              <a:tr h="362969">
                <a:tc>
                  <a:txBody>
                    <a:bodyPr/>
                    <a:lstStyle/>
                    <a:p>
                      <a:r>
                        <a:rPr lang="en-US" sz="1600" dirty="0" smtClean="0">
                          <a:latin typeface="Arial" pitchFamily="34" charset="0"/>
                          <a:cs typeface="Arial" pitchFamily="34" charset="0"/>
                        </a:rPr>
                        <a:t>Ashley</a:t>
                      </a: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D0D8E8"/>
                    </a:solidFill>
                  </a:tcPr>
                </a:tc>
              </a:tr>
              <a:tr h="362969">
                <a:tc>
                  <a:txBody>
                    <a:bodyPr/>
                    <a:lstStyle/>
                    <a:p>
                      <a:r>
                        <a:rPr lang="en-US" sz="1600" dirty="0" smtClean="0">
                          <a:latin typeface="Arial" pitchFamily="34" charset="0"/>
                          <a:cs typeface="Arial" pitchFamily="34" charset="0"/>
                        </a:rPr>
                        <a:t>Emily</a:t>
                      </a:r>
                    </a:p>
                  </a:txBody>
                  <a:tcPr>
                    <a:solidFill>
                      <a:srgbClr val="E9EDF4"/>
                    </a:solidFill>
                  </a:tcPr>
                </a:tc>
                <a:tc>
                  <a:txBody>
                    <a:bodyPr/>
                    <a:lstStyle/>
                    <a:p>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E9EDF4"/>
                    </a:solidFill>
                  </a:tcPr>
                </a:tc>
              </a:tr>
              <a:tr h="362969">
                <a:tc>
                  <a:txBody>
                    <a:bodyPr/>
                    <a:lstStyle/>
                    <a:p>
                      <a:r>
                        <a:rPr lang="en-US" sz="1600" dirty="0" smtClean="0">
                          <a:latin typeface="Arial" pitchFamily="34" charset="0"/>
                          <a:cs typeface="Arial" pitchFamily="34" charset="0"/>
                        </a:rPr>
                        <a:t>Jacob</a:t>
                      </a:r>
                    </a:p>
                  </a:txBody>
                  <a:tcPr>
                    <a:solidFill>
                      <a:srgbClr val="D0D8E8"/>
                    </a:solidFill>
                  </a:tcPr>
                </a:tc>
                <a:tc>
                  <a:txBody>
                    <a:bodyPr/>
                    <a:lstStyle/>
                    <a:p>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D0D8E8"/>
                    </a:solidFill>
                  </a:tcPr>
                </a:tc>
              </a:tr>
              <a:tr h="362969">
                <a:tc gridSpan="3">
                  <a:txBody>
                    <a:bodyPr/>
                    <a:lstStyle/>
                    <a:p>
                      <a:r>
                        <a:rPr lang="en-US" sz="1600" dirty="0" smtClean="0">
                          <a:latin typeface="Arial" pitchFamily="34" charset="0"/>
                          <a:cs typeface="Arial" pitchFamily="34" charset="0"/>
                        </a:rPr>
                        <a:t>Total Difference (Sum of Differences)</a:t>
                      </a:r>
                    </a:p>
                  </a:txBody>
                  <a:tcPr>
                    <a:solidFill>
                      <a:srgbClr val="E9EDF4"/>
                    </a:solidFill>
                  </a:tcPr>
                </a:tc>
                <a:tc hMerge="1">
                  <a:txBody>
                    <a:bodyPr/>
                    <a:lstStyle/>
                    <a:p>
                      <a:endParaRPr lang="en-US" sz="14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E9EDF4"/>
                    </a:solidFill>
                  </a:tcPr>
                </a:tc>
              </a:tr>
              <a:tr h="548849">
                <a:tc gridSpan="3">
                  <a:txBody>
                    <a:bodyPr/>
                    <a:lstStyle/>
                    <a:p>
                      <a:r>
                        <a:rPr lang="en-US" sz="1600" dirty="0" smtClean="0">
                          <a:latin typeface="Arial" pitchFamily="34" charset="0"/>
                          <a:cs typeface="Arial" pitchFamily="34" charset="0"/>
                        </a:rPr>
                        <a:t>Average</a:t>
                      </a:r>
                      <a:r>
                        <a:rPr lang="en-US" sz="1600" baseline="0" dirty="0" smtClean="0">
                          <a:latin typeface="Arial" pitchFamily="34" charset="0"/>
                          <a:cs typeface="Arial" pitchFamily="34" charset="0"/>
                        </a:rPr>
                        <a:t> Difference </a:t>
                      </a:r>
                      <a:br>
                        <a:rPr lang="en-US" sz="1600" baseline="0" dirty="0" smtClean="0">
                          <a:latin typeface="Arial" pitchFamily="34" charset="0"/>
                          <a:cs typeface="Arial" pitchFamily="34" charset="0"/>
                        </a:rPr>
                      </a:br>
                      <a:r>
                        <a:rPr lang="en-US" sz="1600" baseline="0" dirty="0" smtClean="0">
                          <a:latin typeface="Arial" pitchFamily="34" charset="0"/>
                          <a:cs typeface="Arial" pitchFamily="34" charset="0"/>
                        </a:rPr>
                        <a:t>(Total Difference/Number of Students)</a:t>
                      </a:r>
                      <a:endParaRPr lang="en-US" sz="1600" dirty="0" smtClean="0">
                        <a:latin typeface="Arial" pitchFamily="34" charset="0"/>
                        <a:cs typeface="Arial" pitchFamily="34" charset="0"/>
                      </a:endParaRPr>
                    </a:p>
                  </a:txBody>
                  <a:tcPr>
                    <a:solidFill>
                      <a:srgbClr val="D0D8E8"/>
                    </a:solidFill>
                  </a:tcPr>
                </a:tc>
                <a:tc hMerge="1">
                  <a:txBody>
                    <a:bodyPr/>
                    <a:lstStyle/>
                    <a:p>
                      <a:endParaRPr lang="en-US"/>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1/5 = .2</a:t>
                      </a:r>
                    </a:p>
                  </a:txBody>
                  <a:tcPr>
                    <a:solidFill>
                      <a:srgbClr val="D0D8E8"/>
                    </a:solidFill>
                  </a:tcPr>
                </a:tc>
              </a:tr>
            </a:tbl>
          </a:graphicData>
        </a:graphic>
      </p:graphicFrame>
      <p:sp>
        <p:nvSpPr>
          <p:cNvPr id="6" name="Rectangular Callout 5"/>
          <p:cNvSpPr/>
          <p:nvPr/>
        </p:nvSpPr>
        <p:spPr>
          <a:xfrm>
            <a:off x="6584950" y="1327150"/>
            <a:ext cx="2025650" cy="3092450"/>
          </a:xfrm>
          <a:prstGeom prst="wedgeRectCallout">
            <a:avLst>
              <a:gd name="adj1" fmla="val -55940"/>
              <a:gd name="adj2" fmla="val 72113"/>
            </a:avLst>
          </a:prstGeom>
          <a:solidFill>
            <a:schemeClr val="bg1">
              <a:alpha val="0"/>
            </a:schemeClr>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dirty="0">
                <a:solidFill>
                  <a:schemeClr val="tx1"/>
                </a:solidFill>
                <a:cs typeface="Arial" pitchFamily="34" charset="0"/>
              </a:rPr>
              <a:t>Principal’s score on this metric is 0.2.  On average, students at this school are passing 0.2 Regents Exams more than similar students statewide. A zero represents average or effective results.</a:t>
            </a:r>
          </a:p>
        </p:txBody>
      </p:sp>
      <p:sp>
        <p:nvSpPr>
          <p:cNvPr id="7" name="TextBox 4"/>
          <p:cNvSpPr txBox="1">
            <a:spLocks noChangeArrowheads="1"/>
          </p:cNvSpPr>
          <p:nvPr/>
        </p:nvSpPr>
        <p:spPr bwMode="auto">
          <a:xfrm>
            <a:off x="1919288" y="1143000"/>
            <a:ext cx="3249612" cy="369888"/>
          </a:xfrm>
          <a:prstGeom prst="rect">
            <a:avLst/>
          </a:prstGeom>
          <a:noFill/>
          <a:ln w="9525">
            <a:noFill/>
            <a:miter lim="800000"/>
            <a:headEnd/>
            <a:tailEnd/>
          </a:ln>
        </p:spPr>
        <p:txBody>
          <a:bodyPr wrap="none">
            <a:spAutoFit/>
          </a:bodyPr>
          <a:lstStyle/>
          <a:p>
            <a:r>
              <a:rPr lang="en-US" dirty="0">
                <a:cs typeface="Arial" charset="0"/>
              </a:rPr>
              <a:t>Simplified Illustrative Example</a:t>
            </a:r>
          </a:p>
        </p:txBody>
      </p:sp>
      <p:sp>
        <p:nvSpPr>
          <p:cNvPr id="8" name="TextBox 8"/>
          <p:cNvSpPr txBox="1">
            <a:spLocks noChangeArrowheads="1"/>
          </p:cNvSpPr>
          <p:nvPr/>
        </p:nvSpPr>
        <p:spPr bwMode="auto">
          <a:xfrm>
            <a:off x="104775" y="5588000"/>
            <a:ext cx="8156575" cy="584200"/>
          </a:xfrm>
          <a:prstGeom prst="rect">
            <a:avLst/>
          </a:prstGeom>
          <a:noFill/>
          <a:ln w="9525">
            <a:noFill/>
            <a:miter lim="800000"/>
            <a:headEnd/>
            <a:tailEnd/>
          </a:ln>
        </p:spPr>
        <p:txBody>
          <a:bodyPr>
            <a:spAutoFit/>
          </a:bodyPr>
          <a:lstStyle/>
          <a:p>
            <a:r>
              <a:rPr lang="en-US" sz="1600" b="1" dirty="0">
                <a:cs typeface="Arial" charset="0"/>
              </a:rPr>
              <a:t>NOTE: </a:t>
            </a:r>
            <a:r>
              <a:rPr lang="en-US" sz="1600" dirty="0">
                <a:cs typeface="Arial" charset="0"/>
              </a:rPr>
              <a:t>0 means student or school achieved the average (or “effective”) result compared to similar students statewide.</a:t>
            </a:r>
          </a:p>
        </p:txBody>
      </p:sp>
    </p:spTree>
    <p:extLst>
      <p:ext uri="{BB962C8B-B14F-4D97-AF65-F5344CB8AC3E}">
        <p14:creationId xmlns:p14="http://schemas.microsoft.com/office/powerpoint/2010/main" val="196836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Scores from SED</a:t>
            </a:r>
            <a:endParaRPr lang="en-US" dirty="0"/>
          </a:p>
        </p:txBody>
      </p:sp>
      <p:sp>
        <p:nvSpPr>
          <p:cNvPr id="3" name="Content Placeholder 2"/>
          <p:cNvSpPr>
            <a:spLocks noGrp="1"/>
          </p:cNvSpPr>
          <p:nvPr>
            <p:ph idx="1"/>
          </p:nvPr>
        </p:nvSpPr>
        <p:spPr/>
        <p:txBody>
          <a:bodyPr/>
          <a:lstStyle/>
          <a:p>
            <a:r>
              <a:rPr lang="en-US" dirty="0" smtClean="0"/>
              <a:t>Mostly 4</a:t>
            </a:r>
            <a:r>
              <a:rPr lang="en-US" baseline="30000" dirty="0" smtClean="0"/>
              <a:t>th</a:t>
            </a:r>
            <a:r>
              <a:rPr lang="en-US" dirty="0" smtClean="0"/>
              <a:t> – 8</a:t>
            </a:r>
            <a:r>
              <a:rPr lang="en-US" baseline="30000" dirty="0" smtClean="0"/>
              <a:t>th</a:t>
            </a:r>
            <a:r>
              <a:rPr lang="en-US" dirty="0" smtClean="0"/>
              <a:t> grade teachers</a:t>
            </a:r>
            <a:br>
              <a:rPr lang="en-US" dirty="0" smtClean="0"/>
            </a:br>
            <a:r>
              <a:rPr lang="en-US" dirty="0" smtClean="0"/>
              <a:t>of ELA and math</a:t>
            </a:r>
          </a:p>
          <a:p>
            <a:r>
              <a:rPr lang="en-US" dirty="0" smtClean="0"/>
              <a:t>Some co-teachers or others can be connected to these</a:t>
            </a:r>
            <a:endParaRPr lang="en-US" dirty="0"/>
          </a:p>
        </p:txBody>
      </p:sp>
    </p:spTree>
    <p:extLst>
      <p:ext uri="{BB962C8B-B14F-4D97-AF65-F5344CB8AC3E}">
        <p14:creationId xmlns:p14="http://schemas.microsoft.com/office/powerpoint/2010/main" val="926990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Scores from SED</a:t>
            </a:r>
            <a:endParaRPr lang="en-US" dirty="0"/>
          </a:p>
        </p:txBody>
      </p:sp>
      <p:sp>
        <p:nvSpPr>
          <p:cNvPr id="3" name="Content Placeholder 2"/>
          <p:cNvSpPr>
            <a:spLocks noGrp="1"/>
          </p:cNvSpPr>
          <p:nvPr>
            <p:ph idx="1"/>
          </p:nvPr>
        </p:nvSpPr>
        <p:spPr/>
        <p:txBody>
          <a:bodyPr/>
          <a:lstStyle/>
          <a:p>
            <a:pPr marL="0" indent="0">
              <a:buNone/>
            </a:pPr>
            <a:r>
              <a:rPr lang="en-US" dirty="0" smtClean="0"/>
              <a:t>“Like” students are compared from year to year, grouped by:</a:t>
            </a:r>
          </a:p>
          <a:p>
            <a:r>
              <a:rPr lang="en-US" dirty="0" smtClean="0"/>
              <a:t>Previous score(s)</a:t>
            </a:r>
          </a:p>
          <a:p>
            <a:r>
              <a:rPr lang="en-US" dirty="0" smtClean="0"/>
              <a:t>SWD?</a:t>
            </a:r>
          </a:p>
          <a:p>
            <a:r>
              <a:rPr lang="en-US" dirty="0" smtClean="0"/>
              <a:t>ELL?</a:t>
            </a:r>
          </a:p>
          <a:p>
            <a:r>
              <a:rPr lang="en-US" dirty="0" smtClean="0"/>
              <a:t>SES?</a:t>
            </a:r>
          </a:p>
          <a:p>
            <a:endParaRPr lang="en-US" dirty="0"/>
          </a:p>
        </p:txBody>
      </p:sp>
    </p:spTree>
    <p:extLst>
      <p:ext uri="{BB962C8B-B14F-4D97-AF65-F5344CB8AC3E}">
        <p14:creationId xmlns:p14="http://schemas.microsoft.com/office/powerpoint/2010/main" val="250030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4-8_teacher_brochure_14-15 (1).pdf - Google Chrome"/>
          <p:cNvPicPr>
            <a:picLocks noChangeAspect="1"/>
          </p:cNvPicPr>
          <p:nvPr/>
        </p:nvPicPr>
        <p:blipFill rotWithShape="1">
          <a:blip r:embed="rId2">
            <a:extLst>
              <a:ext uri="{28A0092B-C50C-407E-A947-70E740481C1C}">
                <a14:useLocalDpi xmlns:a14="http://schemas.microsoft.com/office/drawing/2010/main" val="0"/>
              </a:ext>
            </a:extLst>
          </a:blip>
          <a:srcRect l="40015" t="37362" r="38701" b="24784"/>
          <a:stretch/>
        </p:blipFill>
        <p:spPr>
          <a:xfrm>
            <a:off x="4583875" y="2137558"/>
            <a:ext cx="4552595" cy="4389120"/>
          </a:xfrm>
          <a:prstGeom prst="rect">
            <a:avLst/>
          </a:prstGeom>
        </p:spPr>
      </p:pic>
      <p:sp>
        <p:nvSpPr>
          <p:cNvPr id="2" name="Title 1"/>
          <p:cNvSpPr>
            <a:spLocks noGrp="1"/>
          </p:cNvSpPr>
          <p:nvPr>
            <p:ph type="title"/>
          </p:nvPr>
        </p:nvSpPr>
        <p:spPr/>
        <p:txBody>
          <a:bodyPr/>
          <a:lstStyle/>
          <a:p>
            <a:r>
              <a:rPr lang="en-US" dirty="0" smtClean="0"/>
              <a:t>Teacher Scores from SED</a:t>
            </a:r>
            <a:endParaRPr lang="en-US" dirty="0"/>
          </a:p>
        </p:txBody>
      </p:sp>
      <p:sp>
        <p:nvSpPr>
          <p:cNvPr id="3" name="Content Placeholder 2"/>
          <p:cNvSpPr>
            <a:spLocks noGrp="1"/>
          </p:cNvSpPr>
          <p:nvPr>
            <p:ph idx="1"/>
          </p:nvPr>
        </p:nvSpPr>
        <p:spPr>
          <a:xfrm>
            <a:off x="457200" y="1690915"/>
            <a:ext cx="4411683" cy="4525963"/>
          </a:xfrm>
        </p:spPr>
        <p:txBody>
          <a:bodyPr/>
          <a:lstStyle/>
          <a:p>
            <a:pPr marL="0" indent="0">
              <a:buNone/>
            </a:pPr>
            <a:r>
              <a:rPr lang="en-US" dirty="0" smtClean="0"/>
              <a:t>“Like” students scores are compared to determine the Student Growth Percentile (SGP)</a:t>
            </a:r>
          </a:p>
          <a:p>
            <a:endParaRPr lang="en-US" dirty="0"/>
          </a:p>
        </p:txBody>
      </p:sp>
    </p:spTree>
    <p:extLst>
      <p:ext uri="{BB962C8B-B14F-4D97-AF65-F5344CB8AC3E}">
        <p14:creationId xmlns:p14="http://schemas.microsoft.com/office/powerpoint/2010/main" val="402991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0091" y="152400"/>
            <a:ext cx="8230771" cy="847471"/>
          </a:xfrm>
        </p:spPr>
        <p:txBody>
          <a:bodyPr/>
          <a:lstStyle/>
          <a:p>
            <a:pPr algn="ctr"/>
            <a:r>
              <a:rPr lang="en-US" dirty="0" smtClean="0">
                <a:solidFill>
                  <a:schemeClr val="tx1"/>
                </a:solidFill>
              </a:rPr>
              <a:t>SGPs </a:t>
            </a:r>
            <a:r>
              <a:rPr lang="en-US" dirty="0" smtClean="0">
                <a:solidFill>
                  <a:schemeClr val="tx1"/>
                </a:solidFill>
              </a:rPr>
              <a:t>combined for</a:t>
            </a:r>
            <a:r>
              <a:rPr lang="en-US" dirty="0" smtClean="0">
                <a:solidFill>
                  <a:schemeClr val="tx1"/>
                </a:solidFill>
              </a:rPr>
              <a:t> MGP</a:t>
            </a:r>
            <a:endParaRPr lang="en-US" dirty="0">
              <a:solidFill>
                <a:schemeClr val="tx1"/>
              </a:solidFill>
            </a:endParaRPr>
          </a:p>
        </p:txBody>
      </p:sp>
      <p:graphicFrame>
        <p:nvGraphicFramePr>
          <p:cNvPr id="8" name="Group 30"/>
          <p:cNvGraphicFramePr>
            <a:graphicFrameLocks/>
          </p:cNvGraphicFramePr>
          <p:nvPr>
            <p:extLst>
              <p:ext uri="{D42A27DB-BD31-4B8C-83A1-F6EECF244321}">
                <p14:modId xmlns:p14="http://schemas.microsoft.com/office/powerpoint/2010/main" val="547108108"/>
              </p:ext>
            </p:extLst>
          </p:nvPr>
        </p:nvGraphicFramePr>
        <p:xfrm>
          <a:off x="1458675" y="1293614"/>
          <a:ext cx="6095999" cy="2516386"/>
        </p:xfrm>
        <a:graphic>
          <a:graphicData uri="http://schemas.openxmlformats.org/drawingml/2006/table">
            <a:tbl>
              <a:tblPr/>
              <a:tblGrid>
                <a:gridCol w="1295400"/>
                <a:gridCol w="685800"/>
                <a:gridCol w="1447800"/>
                <a:gridCol w="1219200"/>
                <a:gridCol w="1447799"/>
              </a:tblGrid>
              <a:tr h="371475">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rPr>
                        <a:t>Ms. Smith’s Class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hMerge="1">
                  <a:txBody>
                    <a:bodyPr/>
                    <a:lstStyle/>
                    <a:p>
                      <a:endParaRPr lang="en-US"/>
                    </a:p>
                  </a:txBody>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SGP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Enrollment Duration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Attendance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Enrollment x  Attendance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13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.72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32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Arial" pitchFamily="34" charset="0"/>
                          <a:ea typeface="ＭＳ Ｐゴシック"/>
                          <a:cs typeface="Arial" pitchFamily="34" charset="0"/>
                        </a:rPr>
                        <a:t>Student 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Arial" pitchFamily="34" charset="0"/>
                          <a:ea typeface="ＭＳ Ｐゴシック"/>
                          <a:cs typeface="Arial" pitchFamily="34" charset="0"/>
                        </a:rPr>
                        <a:t>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Arial" pitchFamily="34" charset="0"/>
                          <a:ea typeface="ＭＳ Ｐゴシック"/>
                          <a:cs typeface="Arial" pitchFamily="34"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Arial" pitchFamily="34" charset="0"/>
                          <a:ea typeface="ＭＳ Ｐゴシック"/>
                          <a:cs typeface="Arial"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Arial" pitchFamily="34" charset="0"/>
                          <a:ea typeface="ＭＳ Ｐゴシック"/>
                          <a:cs typeface="Arial" pitchFamily="34"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ＭＳ Ｐゴシック"/>
                          <a:cs typeface="Arial" pitchFamily="34" charset="0"/>
                        </a:rPr>
                        <a:t>.75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9" name="TextBox 14"/>
          <p:cNvSpPr txBox="1">
            <a:spLocks noChangeArrowheads="1"/>
          </p:cNvSpPr>
          <p:nvPr/>
        </p:nvSpPr>
        <p:spPr bwMode="auto">
          <a:xfrm>
            <a:off x="247400" y="4038600"/>
            <a:ext cx="8382000" cy="2339102"/>
          </a:xfrm>
          <a:prstGeom prst="rect">
            <a:avLst/>
          </a:prstGeom>
          <a:noFill/>
          <a:ln w="9525">
            <a:noFill/>
            <a:miter lim="800000"/>
            <a:headEnd/>
            <a:tailEnd/>
          </a:ln>
        </p:spPr>
        <p:txBody>
          <a:bodyPr wrap="square">
            <a:spAutoFit/>
          </a:bodyPr>
          <a:lstStyle/>
          <a:p>
            <a:r>
              <a:rPr lang="en-US" sz="1600" dirty="0">
                <a:cs typeface="Arial" charset="0"/>
              </a:rPr>
              <a:t>To measure teacher performance, we find the mean growth percentile (MGP) for her students, which is the weighted average of the SGPs.  In this case:</a:t>
            </a:r>
          </a:p>
          <a:p>
            <a:pPr lvl="1"/>
            <a:endParaRPr lang="en-US" sz="800" dirty="0">
              <a:cs typeface="Arial" charset="0"/>
            </a:endParaRPr>
          </a:p>
          <a:p>
            <a:pPr lvl="1"/>
            <a:r>
              <a:rPr lang="en-US" sz="1400" dirty="0">
                <a:cs typeface="Arial" charset="0"/>
              </a:rPr>
              <a:t>Step 1:  (.72*45)+(.95*40)+(.90*60</a:t>
            </a:r>
            <a:r>
              <a:rPr lang="en-US" sz="1400" dirty="0" smtClean="0">
                <a:cs typeface="Arial" charset="0"/>
              </a:rPr>
              <a:t>)+(.75*40) = 154.4</a:t>
            </a:r>
          </a:p>
          <a:p>
            <a:pPr lvl="1"/>
            <a:r>
              <a:rPr lang="en-US" sz="1400" dirty="0" smtClean="0">
                <a:cs typeface="Arial" charset="0"/>
              </a:rPr>
              <a:t>Step </a:t>
            </a:r>
            <a:r>
              <a:rPr lang="en-US" sz="1400" dirty="0">
                <a:cs typeface="Arial" charset="0"/>
              </a:rPr>
              <a:t>2:  .72+.95+.90</a:t>
            </a:r>
            <a:r>
              <a:rPr lang="en-US" sz="1400" dirty="0" smtClean="0">
                <a:cs typeface="Arial" charset="0"/>
              </a:rPr>
              <a:t>+.75 = 3.32</a:t>
            </a:r>
            <a:endParaRPr lang="en-US" sz="1400" dirty="0">
              <a:cs typeface="Arial" charset="0"/>
            </a:endParaRPr>
          </a:p>
          <a:p>
            <a:pPr lvl="1"/>
            <a:r>
              <a:rPr lang="en-US" sz="1400" dirty="0">
                <a:cs typeface="Arial" charset="0"/>
              </a:rPr>
              <a:t>Step 3.  </a:t>
            </a:r>
            <a:r>
              <a:rPr lang="en-US" sz="1400" dirty="0" smtClean="0">
                <a:cs typeface="Arial" charset="0"/>
              </a:rPr>
              <a:t>154.4 </a:t>
            </a:r>
            <a:r>
              <a:rPr lang="en-US" sz="1400" dirty="0">
                <a:cs typeface="Arial" charset="0"/>
              </a:rPr>
              <a:t>/ </a:t>
            </a:r>
            <a:r>
              <a:rPr lang="en-US" sz="1400" dirty="0" smtClean="0">
                <a:cs typeface="Arial" charset="0"/>
              </a:rPr>
              <a:t>3.32 </a:t>
            </a:r>
            <a:r>
              <a:rPr lang="en-US" sz="1400" dirty="0">
                <a:cs typeface="Arial" charset="0"/>
              </a:rPr>
              <a:t>= </a:t>
            </a:r>
            <a:r>
              <a:rPr lang="en-US" sz="1400" dirty="0" smtClean="0">
                <a:cs typeface="Arial" charset="0"/>
              </a:rPr>
              <a:t>46.5</a:t>
            </a:r>
            <a:endParaRPr lang="en-US" sz="1400" dirty="0">
              <a:cs typeface="Arial" charset="0"/>
            </a:endParaRPr>
          </a:p>
          <a:p>
            <a:endParaRPr lang="en-US" sz="800" dirty="0">
              <a:cs typeface="Arial" charset="0"/>
            </a:endParaRPr>
          </a:p>
          <a:p>
            <a:r>
              <a:rPr lang="en-US" sz="1600" dirty="0">
                <a:cs typeface="Arial" charset="0"/>
              </a:rPr>
              <a:t>Ms. Smith’s mean growth percentile (MGP) is </a:t>
            </a:r>
            <a:r>
              <a:rPr lang="en-US" sz="1600" dirty="0" smtClean="0">
                <a:cs typeface="Arial" charset="0"/>
              </a:rPr>
              <a:t>46.5, </a:t>
            </a:r>
            <a:r>
              <a:rPr lang="en-US" sz="1600" dirty="0">
                <a:cs typeface="Arial" charset="0"/>
              </a:rPr>
              <a:t>meaning on average her students performed as well or better than </a:t>
            </a:r>
            <a:r>
              <a:rPr lang="en-US" sz="1600" dirty="0" smtClean="0">
                <a:cs typeface="Arial" charset="0"/>
              </a:rPr>
              <a:t>almost 47 </a:t>
            </a:r>
            <a:r>
              <a:rPr lang="en-US" sz="1600" dirty="0">
                <a:cs typeface="Arial" charset="0"/>
              </a:rPr>
              <a:t>percent of similar students. </a:t>
            </a:r>
            <a:endParaRPr lang="en-US" sz="1600" dirty="0" smtClean="0">
              <a:cs typeface="Arial" charset="0"/>
            </a:endParaRPr>
          </a:p>
          <a:p>
            <a:endParaRPr lang="en-US" sz="800" dirty="0">
              <a:cs typeface="Arial" charset="0"/>
            </a:endParaRPr>
          </a:p>
          <a:p>
            <a:r>
              <a:rPr lang="en-US" sz="1600" i="1" dirty="0" smtClean="0">
                <a:latin typeface="+mn-lt"/>
                <a:ea typeface="ＭＳ Ｐゴシック"/>
                <a:cs typeface="Arial" charset="0"/>
              </a:rPr>
              <a:t>**Teachers need at least 16 SGPs attributed to them in order for an MGP to be reported</a:t>
            </a:r>
            <a:endParaRPr lang="en-US" sz="1600" i="1" dirty="0">
              <a:latin typeface="+mn-lt"/>
              <a:ea typeface="ＭＳ Ｐゴシック"/>
              <a:cs typeface="ＭＳ Ｐゴシック"/>
            </a:endParaRPr>
          </a:p>
        </p:txBody>
      </p:sp>
    </p:spTree>
    <p:extLst>
      <p:ext uri="{BB962C8B-B14F-4D97-AF65-F5344CB8AC3E}">
        <p14:creationId xmlns:p14="http://schemas.microsoft.com/office/powerpoint/2010/main" val="755401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018" y="259436"/>
            <a:ext cx="8375722" cy="847471"/>
          </a:xfrm>
        </p:spPr>
        <p:txBody>
          <a:bodyPr>
            <a:normAutofit fontScale="90000"/>
          </a:bodyPr>
          <a:lstStyle/>
          <a:p>
            <a:r>
              <a:rPr lang="en-US" dirty="0" smtClean="0">
                <a:solidFill>
                  <a:schemeClr val="tx1"/>
                </a:solidFill>
                <a:latin typeface="Arial" panose="020B0604020202020204" pitchFamily="34" charset="0"/>
                <a:cs typeface="Arial" panose="020B0604020202020204" pitchFamily="34" charset="0"/>
              </a:rPr>
              <a:t>MGPs and Statistical Confidence</a:t>
            </a:r>
            <a:endParaRPr lang="en-US" dirty="0">
              <a:solidFill>
                <a:schemeClr val="tx1"/>
              </a:solidFill>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228600" y="4495800"/>
            <a:ext cx="8305800" cy="1935163"/>
          </a:xfrm>
        </p:spPr>
        <p:txBody>
          <a:bodyPr>
            <a:normAutofit lnSpcReduction="10000"/>
          </a:bodyPr>
          <a:lstStyle/>
          <a:p>
            <a:pPr marL="231775" indent="-231775">
              <a:defRPr/>
            </a:pPr>
            <a:r>
              <a:rPr lang="en-US" sz="1600" b="0" dirty="0" smtClean="0">
                <a:solidFill>
                  <a:schemeClr val="tx1"/>
                </a:solidFill>
                <a:cs typeface="Arial" pitchFamily="34" charset="0"/>
              </a:rPr>
              <a:t>New York State Education Department (NYSED) provides </a:t>
            </a:r>
            <a:r>
              <a:rPr lang="en-US" sz="1600" b="0" dirty="0">
                <a:solidFill>
                  <a:schemeClr val="tx1"/>
                </a:solidFill>
                <a:cs typeface="Arial" pitchFamily="34" charset="0"/>
              </a:rPr>
              <a:t>a 95 percent confidence range, meaning we can be 95 percent confident that an educator’s “true” MGP lies within that range. Upper and lower limits of MGPs will </a:t>
            </a:r>
            <a:r>
              <a:rPr lang="en-US" sz="1600" b="0" dirty="0" smtClean="0">
                <a:solidFill>
                  <a:schemeClr val="tx1"/>
                </a:solidFill>
                <a:cs typeface="Arial" pitchFamily="34" charset="0"/>
              </a:rPr>
              <a:t>be used </a:t>
            </a:r>
            <a:r>
              <a:rPr lang="en-US" sz="1600" b="0" dirty="0">
                <a:solidFill>
                  <a:schemeClr val="tx1"/>
                </a:solidFill>
                <a:cs typeface="Arial" pitchFamily="34" charset="0"/>
              </a:rPr>
              <a:t>when classifying educators into HEDI categories.</a:t>
            </a:r>
          </a:p>
          <a:p>
            <a:pPr marL="231775" indent="-231775">
              <a:spcBef>
                <a:spcPts val="1200"/>
              </a:spcBef>
              <a:defRPr/>
            </a:pPr>
            <a:r>
              <a:rPr lang="en-US" sz="1600" b="0" dirty="0" smtClean="0">
                <a:solidFill>
                  <a:schemeClr val="tx1"/>
                </a:solidFill>
                <a:cs typeface="Arial" pitchFamily="34" charset="0"/>
              </a:rPr>
              <a:t>An </a:t>
            </a:r>
            <a:r>
              <a:rPr lang="en-US" sz="1600" b="0" dirty="0">
                <a:solidFill>
                  <a:schemeClr val="tx1"/>
                </a:solidFill>
                <a:cs typeface="Arial" pitchFamily="34" charset="0"/>
              </a:rPr>
              <a:t>educator’s confidence range depends on a number of factors, </a:t>
            </a:r>
            <a:r>
              <a:rPr lang="en-US" sz="1600" b="0" dirty="0" smtClean="0">
                <a:solidFill>
                  <a:schemeClr val="tx1"/>
                </a:solidFill>
                <a:cs typeface="Arial" pitchFamily="34" charset="0"/>
              </a:rPr>
              <a:t>including the number </a:t>
            </a:r>
            <a:r>
              <a:rPr lang="en-US" sz="1600" b="0" dirty="0">
                <a:solidFill>
                  <a:schemeClr val="tx1"/>
                </a:solidFill>
                <a:cs typeface="Arial" pitchFamily="34" charset="0"/>
              </a:rPr>
              <a:t>of student scores included in </a:t>
            </a:r>
            <a:r>
              <a:rPr lang="en-US" sz="1600" b="0" dirty="0" smtClean="0">
                <a:solidFill>
                  <a:schemeClr val="tx1"/>
                </a:solidFill>
                <a:cs typeface="Arial" pitchFamily="34" charset="0"/>
              </a:rPr>
              <a:t>his or her </a:t>
            </a:r>
            <a:r>
              <a:rPr lang="en-US" sz="1600" b="0" dirty="0">
                <a:solidFill>
                  <a:schemeClr val="tx1"/>
                </a:solidFill>
                <a:cs typeface="Arial" pitchFamily="34" charset="0"/>
              </a:rPr>
              <a:t>MGP and the variability of student performance in </a:t>
            </a:r>
            <a:r>
              <a:rPr lang="en-US" sz="1600" b="0" dirty="0" smtClean="0">
                <a:solidFill>
                  <a:schemeClr val="tx1"/>
                </a:solidFill>
                <a:cs typeface="Arial" pitchFamily="34" charset="0"/>
              </a:rPr>
              <a:t>the class or school. </a:t>
            </a:r>
            <a:endParaRPr lang="en-US" sz="1600" b="0" dirty="0">
              <a:solidFill>
                <a:schemeClr val="tx1"/>
              </a:solidFill>
              <a:cs typeface="Arial" pitchFamily="34" charset="0"/>
            </a:endParaRPr>
          </a:p>
          <a:p>
            <a:pPr>
              <a:defRPr/>
            </a:pPr>
            <a:endParaRPr lang="en-US" sz="1600" dirty="0"/>
          </a:p>
        </p:txBody>
      </p:sp>
      <p:grpSp>
        <p:nvGrpSpPr>
          <p:cNvPr id="8" name="Group 19"/>
          <p:cNvGrpSpPr>
            <a:grpSpLocks/>
          </p:cNvGrpSpPr>
          <p:nvPr/>
        </p:nvGrpSpPr>
        <p:grpSpPr bwMode="auto">
          <a:xfrm>
            <a:off x="914400" y="1216025"/>
            <a:ext cx="6270625" cy="3154363"/>
            <a:chOff x="712" y="690"/>
            <a:chExt cx="3950" cy="1987"/>
          </a:xfrm>
        </p:grpSpPr>
        <p:grpSp>
          <p:nvGrpSpPr>
            <p:cNvPr id="9" name="Group 22"/>
            <p:cNvGrpSpPr>
              <a:grpSpLocks/>
            </p:cNvGrpSpPr>
            <p:nvPr/>
          </p:nvGrpSpPr>
          <p:grpSpPr bwMode="auto">
            <a:xfrm>
              <a:off x="1650" y="1358"/>
              <a:ext cx="2117" cy="646"/>
              <a:chOff x="2187145" y="1977082"/>
              <a:chExt cx="3361040" cy="1025610"/>
            </a:xfrm>
          </p:grpSpPr>
          <p:sp>
            <p:nvSpPr>
              <p:cNvPr id="18" name="Oval 17"/>
              <p:cNvSpPr/>
              <p:nvPr/>
            </p:nvSpPr>
            <p:spPr>
              <a:xfrm>
                <a:off x="3361206" y="1977082"/>
                <a:ext cx="1012916" cy="1025610"/>
              </a:xfrm>
              <a:prstGeom prst="ellipse">
                <a:avLst/>
              </a:prstGeom>
              <a:noFill/>
              <a:ln w="19050">
                <a:solidFill>
                  <a:srgbClr val="3D7FA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dirty="0">
                    <a:solidFill>
                      <a:schemeClr val="tx1"/>
                    </a:solidFill>
                  </a:rPr>
                  <a:t>87</a:t>
                </a:r>
              </a:p>
            </p:txBody>
          </p:sp>
          <p:cxnSp>
            <p:nvCxnSpPr>
              <p:cNvPr id="19" name="Straight Connector 18"/>
              <p:cNvCxnSpPr>
                <a:stCxn id="18" idx="6"/>
              </p:cNvCxnSpPr>
              <p:nvPr/>
            </p:nvCxnSpPr>
            <p:spPr>
              <a:xfrm>
                <a:off x="4374123" y="2489888"/>
                <a:ext cx="1174062" cy="0"/>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a:endCxn id="18" idx="2"/>
              </p:cNvCxnSpPr>
              <p:nvPr/>
            </p:nvCxnSpPr>
            <p:spPr>
              <a:xfrm>
                <a:off x="2187145" y="2489888"/>
                <a:ext cx="1174061" cy="0"/>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5548185" y="2273969"/>
                <a:ext cx="0" cy="395320"/>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187145" y="2273969"/>
                <a:ext cx="0" cy="395320"/>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grpSp>
        <p:sp>
          <p:nvSpPr>
            <p:cNvPr id="10" name="Left Brace 9"/>
            <p:cNvSpPr>
              <a:spLocks/>
            </p:cNvSpPr>
            <p:nvPr/>
          </p:nvSpPr>
          <p:spPr bwMode="auto">
            <a:xfrm rot="16200000">
              <a:off x="2560" y="1237"/>
              <a:ext cx="296" cy="2117"/>
            </a:xfrm>
            <a:prstGeom prst="leftBrace">
              <a:avLst>
                <a:gd name="adj1" fmla="val 8319"/>
                <a:gd name="adj2" fmla="val 50000"/>
              </a:avLst>
            </a:prstGeom>
            <a:noFill/>
            <a:ln w="25400" algn="ctr">
              <a:solidFill>
                <a:schemeClr val="tx1"/>
              </a:solidFill>
              <a:round/>
              <a:headEnd/>
              <a:tailEnd/>
            </a:ln>
            <a:effectLst/>
          </p:spPr>
          <p:txBody>
            <a:bodyPr vert="eaVert" anchor="ctr"/>
            <a:lstStyle/>
            <a:p>
              <a:pPr algn="ctr">
                <a:defRPr/>
              </a:pPr>
              <a:endParaRPr lang="en-US" dirty="0">
                <a:latin typeface="+mn-lt"/>
              </a:endParaRPr>
            </a:p>
          </p:txBody>
        </p:sp>
        <p:sp>
          <p:nvSpPr>
            <p:cNvPr id="11" name="TextBox 21"/>
            <p:cNvSpPr txBox="1">
              <a:spLocks noChangeArrowheads="1"/>
            </p:cNvSpPr>
            <p:nvPr/>
          </p:nvSpPr>
          <p:spPr bwMode="auto">
            <a:xfrm>
              <a:off x="1650" y="2444"/>
              <a:ext cx="2117" cy="233"/>
            </a:xfrm>
            <a:prstGeom prst="rect">
              <a:avLst/>
            </a:prstGeom>
            <a:noFill/>
            <a:ln w="9525">
              <a:noFill/>
              <a:miter lim="800000"/>
              <a:headEnd/>
              <a:tailEnd/>
            </a:ln>
          </p:spPr>
          <p:txBody>
            <a:bodyPr>
              <a:spAutoFit/>
            </a:bodyPr>
            <a:lstStyle/>
            <a:p>
              <a:pPr algn="ctr"/>
              <a:r>
                <a:rPr lang="en-US" dirty="0">
                  <a:ea typeface="ＭＳ Ｐゴシック"/>
                  <a:cs typeface="ＭＳ Ｐゴシック"/>
                </a:rPr>
                <a:t>Confidence Range</a:t>
              </a:r>
            </a:p>
          </p:txBody>
        </p:sp>
        <p:cxnSp>
          <p:nvCxnSpPr>
            <p:cNvPr id="12" name="Straight Arrow Connector 11"/>
            <p:cNvCxnSpPr/>
            <p:nvPr/>
          </p:nvCxnSpPr>
          <p:spPr>
            <a:xfrm flipH="1">
              <a:off x="3876" y="1667"/>
              <a:ext cx="249"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TextBox 28"/>
            <p:cNvSpPr txBox="1">
              <a:spLocks noChangeArrowheads="1"/>
            </p:cNvSpPr>
            <p:nvPr/>
          </p:nvSpPr>
          <p:spPr bwMode="auto">
            <a:xfrm>
              <a:off x="4125" y="1522"/>
              <a:ext cx="537" cy="582"/>
            </a:xfrm>
            <a:prstGeom prst="rect">
              <a:avLst/>
            </a:prstGeom>
            <a:noFill/>
            <a:ln w="9525">
              <a:noFill/>
              <a:miter lim="800000"/>
              <a:headEnd/>
              <a:tailEnd/>
            </a:ln>
          </p:spPr>
          <p:txBody>
            <a:bodyPr>
              <a:spAutoFit/>
            </a:bodyPr>
            <a:lstStyle/>
            <a:p>
              <a:r>
                <a:rPr lang="en-US" dirty="0">
                  <a:ea typeface="ＭＳ Ｐゴシック"/>
                  <a:cs typeface="ＭＳ Ｐゴシック"/>
                </a:rPr>
                <a:t>90</a:t>
              </a:r>
            </a:p>
            <a:p>
              <a:r>
                <a:rPr lang="en-US" dirty="0">
                  <a:ea typeface="ＭＳ Ｐゴシック"/>
                  <a:cs typeface="ＭＳ Ｐゴシック"/>
                </a:rPr>
                <a:t>Upper Limit</a:t>
              </a:r>
            </a:p>
          </p:txBody>
        </p:sp>
        <p:cxnSp>
          <p:nvCxnSpPr>
            <p:cNvPr id="14" name="Straight Arrow Connector 13"/>
            <p:cNvCxnSpPr/>
            <p:nvPr/>
          </p:nvCxnSpPr>
          <p:spPr>
            <a:xfrm>
              <a:off x="1214" y="1667"/>
              <a:ext cx="338"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32"/>
            <p:cNvSpPr txBox="1">
              <a:spLocks noChangeArrowheads="1"/>
            </p:cNvSpPr>
            <p:nvPr/>
          </p:nvSpPr>
          <p:spPr bwMode="auto">
            <a:xfrm>
              <a:off x="712" y="1522"/>
              <a:ext cx="614" cy="582"/>
            </a:xfrm>
            <a:prstGeom prst="rect">
              <a:avLst/>
            </a:prstGeom>
            <a:noFill/>
            <a:ln w="9525">
              <a:noFill/>
              <a:miter lim="800000"/>
              <a:headEnd/>
              <a:tailEnd/>
            </a:ln>
          </p:spPr>
          <p:txBody>
            <a:bodyPr>
              <a:spAutoFit/>
            </a:bodyPr>
            <a:lstStyle/>
            <a:p>
              <a:r>
                <a:rPr lang="en-US" dirty="0">
                  <a:ea typeface="ＭＳ Ｐゴシック"/>
                  <a:cs typeface="ＭＳ Ｐゴシック"/>
                </a:rPr>
                <a:t>84</a:t>
              </a:r>
            </a:p>
            <a:p>
              <a:r>
                <a:rPr lang="en-US" dirty="0">
                  <a:ea typeface="ＭＳ Ｐゴシック"/>
                  <a:cs typeface="ＭＳ Ｐゴシック"/>
                </a:rPr>
                <a:t>Lower Limit</a:t>
              </a:r>
            </a:p>
          </p:txBody>
        </p:sp>
        <p:cxnSp>
          <p:nvCxnSpPr>
            <p:cNvPr id="16" name="Straight Arrow Connector 15"/>
            <p:cNvCxnSpPr/>
            <p:nvPr/>
          </p:nvCxnSpPr>
          <p:spPr>
            <a:xfrm>
              <a:off x="2699" y="926"/>
              <a:ext cx="0" cy="31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7" name="TextBox 36"/>
            <p:cNvSpPr txBox="1">
              <a:spLocks noChangeArrowheads="1"/>
            </p:cNvSpPr>
            <p:nvPr/>
          </p:nvSpPr>
          <p:spPr bwMode="auto">
            <a:xfrm>
              <a:off x="2431" y="690"/>
              <a:ext cx="537" cy="233"/>
            </a:xfrm>
            <a:prstGeom prst="rect">
              <a:avLst/>
            </a:prstGeom>
            <a:noFill/>
            <a:ln w="9525">
              <a:noFill/>
              <a:miter lim="800000"/>
              <a:headEnd/>
              <a:tailEnd/>
            </a:ln>
          </p:spPr>
          <p:txBody>
            <a:bodyPr>
              <a:spAutoFit/>
            </a:bodyPr>
            <a:lstStyle/>
            <a:p>
              <a:pPr algn="ctr"/>
              <a:r>
                <a:rPr lang="en-US" dirty="0" smtClean="0">
                  <a:ea typeface="ＭＳ Ｐゴシック"/>
                  <a:cs typeface="ＭＳ Ｐゴシック"/>
                </a:rPr>
                <a:t>MGP</a:t>
              </a:r>
              <a:endParaRPr lang="en-US" dirty="0">
                <a:ea typeface="ＭＳ Ｐゴシック"/>
                <a:cs typeface="ＭＳ Ｐゴシック"/>
              </a:endParaRPr>
            </a:p>
          </p:txBody>
        </p:sp>
      </p:grpSp>
    </p:spTree>
    <p:extLst>
      <p:ext uri="{BB962C8B-B14F-4D97-AF65-F5344CB8AC3E}">
        <p14:creationId xmlns:p14="http://schemas.microsoft.com/office/powerpoint/2010/main" val="859994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MGPs for teachers</a:t>
            </a:r>
            <a:endParaRPr lang="en-US" dirty="0"/>
          </a:p>
        </p:txBody>
      </p:sp>
      <p:grpSp>
        <p:nvGrpSpPr>
          <p:cNvPr id="31" name="Group 30"/>
          <p:cNvGrpSpPr/>
          <p:nvPr/>
        </p:nvGrpSpPr>
        <p:grpSpPr>
          <a:xfrm>
            <a:off x="457200" y="1887993"/>
            <a:ext cx="8423566" cy="4091220"/>
            <a:chOff x="457200" y="1887993"/>
            <a:chExt cx="8423566" cy="4091220"/>
          </a:xfrm>
        </p:grpSpPr>
        <p:sp>
          <p:nvSpPr>
            <p:cNvPr id="6" name="TextBox 5"/>
            <p:cNvSpPr txBox="1"/>
            <p:nvPr/>
          </p:nvSpPr>
          <p:spPr>
            <a:xfrm>
              <a:off x="457200" y="5455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7" name="TextBox 6"/>
            <p:cNvSpPr txBox="1"/>
            <p:nvPr/>
          </p:nvSpPr>
          <p:spPr>
            <a:xfrm>
              <a:off x="457200" y="5009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8" name="TextBox 7"/>
            <p:cNvSpPr txBox="1"/>
            <p:nvPr/>
          </p:nvSpPr>
          <p:spPr>
            <a:xfrm>
              <a:off x="457200" y="4563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9" name="TextBox 8"/>
            <p:cNvSpPr txBox="1"/>
            <p:nvPr/>
          </p:nvSpPr>
          <p:spPr>
            <a:xfrm>
              <a:off x="457200" y="4117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10" name="TextBox 9"/>
            <p:cNvSpPr txBox="1"/>
            <p:nvPr/>
          </p:nvSpPr>
          <p:spPr>
            <a:xfrm>
              <a:off x="457200" y="3671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11" name="TextBox 10"/>
            <p:cNvSpPr txBox="1"/>
            <p:nvPr/>
          </p:nvSpPr>
          <p:spPr>
            <a:xfrm>
              <a:off x="457200" y="3225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12" name="TextBox 11"/>
            <p:cNvSpPr txBox="1"/>
            <p:nvPr/>
          </p:nvSpPr>
          <p:spPr>
            <a:xfrm>
              <a:off x="457200" y="2779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13" name="TextBox 12"/>
            <p:cNvSpPr txBox="1"/>
            <p:nvPr/>
          </p:nvSpPr>
          <p:spPr>
            <a:xfrm>
              <a:off x="457200" y="2333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14" name="TextBox 13"/>
            <p:cNvSpPr txBox="1"/>
            <p:nvPr/>
          </p:nvSpPr>
          <p:spPr>
            <a:xfrm>
              <a:off x="457200" y="1887993"/>
              <a:ext cx="8229600" cy="523220"/>
            </a:xfrm>
            <a:prstGeom prst="rect">
              <a:avLst/>
            </a:prstGeom>
            <a:noFill/>
          </p:spPr>
          <p:txBody>
            <a:bodyPr wrap="square" rtlCol="0">
              <a:spAutoFit/>
            </a:bodyPr>
            <a:lstStyle/>
            <a:p>
              <a:pPr algn="ctr"/>
              <a:r>
                <a:rPr lang="en-US" sz="2800" dirty="0" smtClean="0"/>
                <a:t>1     10     20     30     40     50    60    70     80     90     99</a:t>
              </a:r>
              <a:endParaRPr lang="en-US" sz="2800" dirty="0"/>
            </a:p>
          </p:txBody>
        </p:sp>
        <p:sp>
          <p:nvSpPr>
            <p:cNvPr id="15" name="Rectangle 14"/>
            <p:cNvSpPr/>
            <p:nvPr/>
          </p:nvSpPr>
          <p:spPr>
            <a:xfrm>
              <a:off x="4857008" y="1926603"/>
              <a:ext cx="3693225"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p:nvSpPr>
          <p:spPr>
            <a:xfrm>
              <a:off x="558150" y="1923618"/>
              <a:ext cx="3693225"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Rectangle 16"/>
            <p:cNvSpPr/>
            <p:nvPr/>
          </p:nvSpPr>
          <p:spPr>
            <a:xfrm>
              <a:off x="5011388" y="2372603"/>
              <a:ext cx="3800104"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Rectangle 17"/>
            <p:cNvSpPr/>
            <p:nvPr/>
          </p:nvSpPr>
          <p:spPr>
            <a:xfrm>
              <a:off x="558151" y="2369618"/>
              <a:ext cx="3503210"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5662553" y="2833753"/>
              <a:ext cx="3218213"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627426" y="2830768"/>
              <a:ext cx="2921320"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5593278" y="3319247"/>
              <a:ext cx="3218213"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Rectangle 21"/>
            <p:cNvSpPr/>
            <p:nvPr/>
          </p:nvSpPr>
          <p:spPr>
            <a:xfrm>
              <a:off x="558151" y="3316262"/>
              <a:ext cx="2921320"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p:nvSpPr>
          <p:spPr>
            <a:xfrm>
              <a:off x="5516083" y="3762261"/>
              <a:ext cx="3218213"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Rectangle 23"/>
            <p:cNvSpPr/>
            <p:nvPr/>
          </p:nvSpPr>
          <p:spPr>
            <a:xfrm>
              <a:off x="480956" y="3759276"/>
              <a:ext cx="2921320"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p:cNvSpPr/>
            <p:nvPr/>
          </p:nvSpPr>
          <p:spPr>
            <a:xfrm>
              <a:off x="6210795" y="4205277"/>
              <a:ext cx="2535371"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6" name="Rectangle 25"/>
            <p:cNvSpPr/>
            <p:nvPr/>
          </p:nvSpPr>
          <p:spPr>
            <a:xfrm>
              <a:off x="492826" y="4202292"/>
              <a:ext cx="2167247"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ectangle 26"/>
            <p:cNvSpPr/>
            <p:nvPr/>
          </p:nvSpPr>
          <p:spPr>
            <a:xfrm>
              <a:off x="6911440" y="4630802"/>
              <a:ext cx="1904001"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Rectangle 27"/>
            <p:cNvSpPr/>
            <p:nvPr/>
          </p:nvSpPr>
          <p:spPr>
            <a:xfrm>
              <a:off x="562102" y="4627817"/>
              <a:ext cx="1456710"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Rectangle 28"/>
            <p:cNvSpPr/>
            <p:nvPr/>
          </p:nvSpPr>
          <p:spPr>
            <a:xfrm>
              <a:off x="7754587" y="5093910"/>
              <a:ext cx="1071732"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Rectangle 29"/>
            <p:cNvSpPr/>
            <p:nvPr/>
          </p:nvSpPr>
          <p:spPr>
            <a:xfrm>
              <a:off x="572980" y="5090925"/>
              <a:ext cx="717477" cy="44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690222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grpSp>
        <p:nvGrpSpPr>
          <p:cNvPr id="25" name="Group 29"/>
          <p:cNvGrpSpPr>
            <a:grpSpLocks/>
          </p:cNvGrpSpPr>
          <p:nvPr/>
        </p:nvGrpSpPr>
        <p:grpSpPr bwMode="auto">
          <a:xfrm>
            <a:off x="-562829" y="1247500"/>
            <a:ext cx="10196513" cy="5526087"/>
            <a:chOff x="105241927" y="107122320"/>
            <a:chExt cx="10197247" cy="5526969"/>
          </a:xfrm>
        </p:grpSpPr>
        <p:pic>
          <p:nvPicPr>
            <p:cNvPr id="1054" name="Picture 30" descr="normdist_intro1"/>
            <p:cNvPicPr>
              <a:picLocks noChangeAspect="1" noChangeArrowheads="1"/>
            </p:cNvPicPr>
            <p:nvPr/>
          </p:nvPicPr>
          <p:blipFill>
            <a:blip r:embed="rId3">
              <a:extLst>
                <a:ext uri="{28A0092B-C50C-407E-A947-70E740481C1C}">
                  <a14:useLocalDpi xmlns:a14="http://schemas.microsoft.com/office/drawing/2010/main" val="0"/>
                </a:ext>
              </a:extLst>
            </a:blip>
            <a:srcRect l="6647" t="5003" r="3557" b="3038"/>
            <a:stretch>
              <a:fillRect/>
            </a:stretch>
          </p:blipFill>
          <p:spPr bwMode="auto">
            <a:xfrm>
              <a:off x="105241927" y="107122320"/>
              <a:ext cx="10197247" cy="5470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cxnSp>
          <p:nvCxnSpPr>
            <p:cNvPr id="1055" name="AutoShape 31"/>
            <p:cNvCxnSpPr>
              <a:cxnSpLocks noChangeShapeType="1"/>
            </p:cNvCxnSpPr>
            <p:nvPr/>
          </p:nvCxnSpPr>
          <p:spPr bwMode="auto">
            <a:xfrm>
              <a:off x="110334056" y="107410114"/>
              <a:ext cx="0" cy="4572000"/>
            </a:xfrm>
            <a:prstGeom prst="straightConnector1">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1056" name="AutoShape 32"/>
            <p:cNvCxnSpPr>
              <a:cxnSpLocks noChangeShapeType="1"/>
            </p:cNvCxnSpPr>
            <p:nvPr/>
          </p:nvCxnSpPr>
          <p:spPr bwMode="auto">
            <a:xfrm>
              <a:off x="111749072"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1057" name="AutoShape 33"/>
            <p:cNvCxnSpPr>
              <a:cxnSpLocks noChangeShapeType="1"/>
            </p:cNvCxnSpPr>
            <p:nvPr/>
          </p:nvCxnSpPr>
          <p:spPr bwMode="auto">
            <a:xfrm>
              <a:off x="109425858"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cxnSp>
          <p:nvCxnSpPr>
            <p:cNvPr id="1058" name="AutoShape 34"/>
            <p:cNvCxnSpPr>
              <a:cxnSpLocks noChangeShapeType="1"/>
            </p:cNvCxnSpPr>
            <p:nvPr/>
          </p:nvCxnSpPr>
          <p:spPr bwMode="auto">
            <a:xfrm>
              <a:off x="108966000" y="107410114"/>
              <a:ext cx="0" cy="4572000"/>
            </a:xfrm>
            <a:prstGeom prst="straightConnector1">
              <a:avLst/>
            </a:prstGeom>
            <a:noFill/>
            <a:ln w="381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sp>
          <p:nvSpPr>
            <p:cNvPr id="26" name="Text Box 35"/>
            <p:cNvSpPr txBox="1">
              <a:spLocks noChangeArrowheads="1"/>
            </p:cNvSpPr>
            <p:nvPr/>
          </p:nvSpPr>
          <p:spPr bwMode="auto">
            <a:xfrm>
              <a:off x="110110769" y="112067159"/>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0</a:t>
              </a:r>
              <a:endParaRPr lang="en-US" altLang="en-US" dirty="0" smtClean="0">
                <a:solidFill>
                  <a:prstClr val="black"/>
                </a:solidFill>
                <a:latin typeface="Arial" pitchFamily="34" charset="0"/>
                <a:cs typeface="Arial" pitchFamily="34" charset="0"/>
              </a:endParaRPr>
            </a:p>
          </p:txBody>
        </p:sp>
        <p:sp>
          <p:nvSpPr>
            <p:cNvPr id="27" name="Text Box 36"/>
            <p:cNvSpPr txBox="1">
              <a:spLocks noChangeArrowheads="1"/>
            </p:cNvSpPr>
            <p:nvPr/>
          </p:nvSpPr>
          <p:spPr bwMode="auto">
            <a:xfrm>
              <a:off x="111405284" y="112075134"/>
              <a:ext cx="59542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+1.5</a:t>
              </a:r>
              <a:endParaRPr lang="en-US" altLang="en-US" dirty="0" smtClean="0">
                <a:solidFill>
                  <a:prstClr val="black"/>
                </a:solidFill>
                <a:latin typeface="Arial" pitchFamily="34" charset="0"/>
                <a:cs typeface="Arial" pitchFamily="34" charset="0"/>
              </a:endParaRPr>
            </a:p>
          </p:txBody>
        </p:sp>
        <p:sp>
          <p:nvSpPr>
            <p:cNvPr id="28" name="Text Box 37"/>
            <p:cNvSpPr txBox="1">
              <a:spLocks noChangeArrowheads="1"/>
            </p:cNvSpPr>
            <p:nvPr/>
          </p:nvSpPr>
          <p:spPr bwMode="auto">
            <a:xfrm>
              <a:off x="111966151" y="112072476"/>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+2</a:t>
              </a:r>
              <a:endParaRPr lang="en-US" altLang="en-US" dirty="0" smtClean="0">
                <a:solidFill>
                  <a:prstClr val="black"/>
                </a:solidFill>
                <a:latin typeface="Arial" pitchFamily="34" charset="0"/>
                <a:cs typeface="Arial" pitchFamily="34" charset="0"/>
              </a:endParaRPr>
            </a:p>
          </p:txBody>
        </p:sp>
        <p:sp>
          <p:nvSpPr>
            <p:cNvPr id="29" name="Text Box 38"/>
            <p:cNvSpPr txBox="1">
              <a:spLocks noChangeArrowheads="1"/>
            </p:cNvSpPr>
            <p:nvPr/>
          </p:nvSpPr>
          <p:spPr bwMode="auto">
            <a:xfrm>
              <a:off x="109177762" y="112069817"/>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a:t>
              </a:r>
              <a:endParaRPr lang="en-US" altLang="en-US" dirty="0" smtClean="0">
                <a:solidFill>
                  <a:prstClr val="black"/>
                </a:solidFill>
                <a:latin typeface="Arial" pitchFamily="34" charset="0"/>
                <a:cs typeface="Arial" pitchFamily="34" charset="0"/>
              </a:endParaRPr>
            </a:p>
          </p:txBody>
        </p:sp>
        <p:sp>
          <p:nvSpPr>
            <p:cNvPr id="30" name="Text Box 39"/>
            <p:cNvSpPr txBox="1">
              <a:spLocks noChangeArrowheads="1"/>
            </p:cNvSpPr>
            <p:nvPr/>
          </p:nvSpPr>
          <p:spPr bwMode="auto">
            <a:xfrm>
              <a:off x="108622211" y="112067159"/>
              <a:ext cx="552892"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000" dirty="0" smtClean="0">
                  <a:solidFill>
                    <a:srgbClr val="000000"/>
                  </a:solidFill>
                  <a:latin typeface="Arial Narrow" pitchFamily="34" charset="0"/>
                  <a:cs typeface="Arial" pitchFamily="34" charset="0"/>
                </a:rPr>
                <a:t>SD = -1.5</a:t>
              </a:r>
              <a:endParaRPr lang="en-US" altLang="en-US" dirty="0" smtClean="0">
                <a:solidFill>
                  <a:prstClr val="black"/>
                </a:solidFill>
                <a:latin typeface="Arial" pitchFamily="34" charset="0"/>
                <a:cs typeface="Arial" pitchFamily="34" charset="0"/>
              </a:endParaRPr>
            </a:p>
          </p:txBody>
        </p:sp>
        <p:sp>
          <p:nvSpPr>
            <p:cNvPr id="31" name="AutoShape 40"/>
            <p:cNvSpPr>
              <a:spLocks noChangeArrowheads="1"/>
            </p:cNvSpPr>
            <p:nvPr/>
          </p:nvSpPr>
          <p:spPr bwMode="auto">
            <a:xfrm>
              <a:off x="109419656" y="109409048"/>
              <a:ext cx="2328530" cy="1828800"/>
            </a:xfrm>
            <a:prstGeom prst="leftRightArrow">
              <a:avLst>
                <a:gd name="adj1" fmla="val 50000"/>
                <a:gd name="adj2" fmla="val 25465"/>
              </a:avLst>
            </a:prstGeom>
            <a:solidFill>
              <a:srgbClr val="00B05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024" name="Text Box 41"/>
            <p:cNvSpPr txBox="1">
              <a:spLocks noChangeArrowheads="1"/>
            </p:cNvSpPr>
            <p:nvPr/>
          </p:nvSpPr>
          <p:spPr bwMode="auto">
            <a:xfrm>
              <a:off x="109696102" y="110121428"/>
              <a:ext cx="1861426" cy="462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Effective Range (77.4%)</a:t>
              </a:r>
              <a:endParaRPr lang="en-US" altLang="en-US" dirty="0" smtClean="0">
                <a:solidFill>
                  <a:prstClr val="black"/>
                </a:solidFill>
                <a:latin typeface="Arial" pitchFamily="34" charset="0"/>
                <a:cs typeface="Arial" pitchFamily="34" charset="0"/>
              </a:endParaRPr>
            </a:p>
          </p:txBody>
        </p:sp>
        <p:grpSp>
          <p:nvGrpSpPr>
            <p:cNvPr id="1025" name="Group 42"/>
            <p:cNvGrpSpPr>
              <a:grpSpLocks/>
            </p:cNvGrpSpPr>
            <p:nvPr/>
          </p:nvGrpSpPr>
          <p:grpSpPr bwMode="auto">
            <a:xfrm flipH="1">
              <a:off x="107067209" y="109409048"/>
              <a:ext cx="1895248" cy="1828800"/>
              <a:chOff x="115902864" y="108824232"/>
              <a:chExt cx="1895248" cy="1116419"/>
            </a:xfrm>
          </p:grpSpPr>
          <p:sp>
            <p:nvSpPr>
              <p:cNvPr id="1042" name="AutoShape 43"/>
              <p:cNvSpPr>
                <a:spLocks noChangeArrowheads="1"/>
              </p:cNvSpPr>
              <p:nvPr/>
            </p:nvSpPr>
            <p:spPr bwMode="auto">
              <a:xfrm>
                <a:off x="115990577" y="108824232"/>
                <a:ext cx="1807535" cy="1116419"/>
              </a:xfrm>
              <a:prstGeom prst="rightArrow">
                <a:avLst>
                  <a:gd name="adj1" fmla="val 50000"/>
                  <a:gd name="adj2" fmla="val 40476"/>
                </a:avLst>
              </a:prstGeom>
              <a:solidFill>
                <a:srgbClr val="FF00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043" name="Text Box 44"/>
              <p:cNvSpPr txBox="1">
                <a:spLocks noChangeArrowheads="1"/>
              </p:cNvSpPr>
              <p:nvPr/>
            </p:nvSpPr>
            <p:spPr bwMode="auto">
              <a:xfrm>
                <a:off x="115902864" y="109129921"/>
                <a:ext cx="1786270" cy="51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FFFFFF"/>
                    </a:solidFill>
                    <a:latin typeface="Arial" pitchFamily="34" charset="0"/>
                    <a:cs typeface="Arial" pitchFamily="34" charset="0"/>
                  </a:rPr>
                  <a:t>Ineffective</a:t>
                </a:r>
                <a:br>
                  <a:rPr lang="en-US" altLang="en-US" sz="1200" b="1" dirty="0" smtClean="0">
                    <a:solidFill>
                      <a:srgbClr val="FFFFFF"/>
                    </a:solidFill>
                    <a:latin typeface="Arial" pitchFamily="34" charset="0"/>
                    <a:cs typeface="Arial" pitchFamily="34" charset="0"/>
                  </a:rPr>
                </a:br>
                <a:r>
                  <a:rPr lang="en-US" altLang="en-US" sz="1200" b="1" dirty="0" smtClean="0">
                    <a:solidFill>
                      <a:srgbClr val="FFFFFF"/>
                    </a:solidFill>
                    <a:latin typeface="Arial" pitchFamily="34" charset="0"/>
                    <a:cs typeface="Arial" pitchFamily="34" charset="0"/>
                  </a:rPr>
                  <a:t>Range (6.7%)</a:t>
                </a:r>
                <a:endParaRPr lang="en-US" altLang="en-US" dirty="0" smtClean="0">
                  <a:solidFill>
                    <a:prstClr val="black"/>
                  </a:solidFill>
                  <a:latin typeface="Arial" pitchFamily="34" charset="0"/>
                  <a:cs typeface="Arial" pitchFamily="34" charset="0"/>
                </a:endParaRPr>
              </a:p>
            </p:txBody>
          </p:sp>
        </p:grpSp>
        <p:grpSp>
          <p:nvGrpSpPr>
            <p:cNvPr id="1027" name="Group 45"/>
            <p:cNvGrpSpPr>
              <a:grpSpLocks/>
            </p:cNvGrpSpPr>
            <p:nvPr/>
          </p:nvGrpSpPr>
          <p:grpSpPr bwMode="auto">
            <a:xfrm>
              <a:off x="111689709" y="109409048"/>
              <a:ext cx="1895248" cy="1828800"/>
              <a:chOff x="116017164" y="109244221"/>
              <a:chExt cx="1895248" cy="1116419"/>
            </a:xfrm>
          </p:grpSpPr>
          <p:sp>
            <p:nvSpPr>
              <p:cNvPr id="1040" name="AutoShape 46"/>
              <p:cNvSpPr>
                <a:spLocks noChangeArrowheads="1"/>
              </p:cNvSpPr>
              <p:nvPr/>
            </p:nvSpPr>
            <p:spPr bwMode="auto">
              <a:xfrm>
                <a:off x="116104877" y="109244221"/>
                <a:ext cx="1807535" cy="1116419"/>
              </a:xfrm>
              <a:prstGeom prst="rightArrow">
                <a:avLst>
                  <a:gd name="adj1" fmla="val 50000"/>
                  <a:gd name="adj2" fmla="val 40476"/>
                </a:avLst>
              </a:prstGeom>
              <a:solidFill>
                <a:srgbClr val="FFC00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041" name="Text Box 47"/>
              <p:cNvSpPr txBox="1">
                <a:spLocks noChangeArrowheads="1"/>
              </p:cNvSpPr>
              <p:nvPr/>
            </p:nvSpPr>
            <p:spPr bwMode="auto">
              <a:xfrm>
                <a:off x="116017164" y="109549910"/>
                <a:ext cx="1786270" cy="510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Highly Effective</a:t>
                </a:r>
                <a:br>
                  <a:rPr lang="en-US" altLang="en-US" sz="1200" b="1" dirty="0" smtClean="0">
                    <a:solidFill>
                      <a:srgbClr val="000000"/>
                    </a:solidFill>
                    <a:latin typeface="Arial" pitchFamily="34" charset="0"/>
                    <a:cs typeface="Arial" pitchFamily="34" charset="0"/>
                  </a:rPr>
                </a:br>
                <a:r>
                  <a:rPr lang="en-US" altLang="en-US" sz="1200" b="1" dirty="0" smtClean="0">
                    <a:solidFill>
                      <a:srgbClr val="000000"/>
                    </a:solidFill>
                    <a:latin typeface="Arial" pitchFamily="34" charset="0"/>
                    <a:cs typeface="Arial" pitchFamily="34" charset="0"/>
                  </a:rPr>
                  <a:t>Range (6.7%)</a:t>
                </a:r>
                <a:endParaRPr lang="en-US" altLang="en-US" dirty="0" smtClean="0">
                  <a:solidFill>
                    <a:prstClr val="black"/>
                  </a:solidFill>
                  <a:latin typeface="Arial" pitchFamily="34" charset="0"/>
                  <a:cs typeface="Arial" pitchFamily="34" charset="0"/>
                </a:endParaRPr>
              </a:p>
            </p:txBody>
          </p:sp>
        </p:grpSp>
        <p:sp>
          <p:nvSpPr>
            <p:cNvPr id="1033" name="AutoShape 48"/>
            <p:cNvSpPr>
              <a:spLocks noChangeArrowheads="1"/>
            </p:cNvSpPr>
            <p:nvPr/>
          </p:nvSpPr>
          <p:spPr bwMode="auto">
            <a:xfrm>
              <a:off x="108949165" y="109409048"/>
              <a:ext cx="478465" cy="1828800"/>
            </a:xfrm>
            <a:prstGeom prst="leftRightArrow">
              <a:avLst>
                <a:gd name="adj1" fmla="val 50000"/>
                <a:gd name="adj2" fmla="val 20000"/>
              </a:avLst>
            </a:prstGeom>
            <a:solidFill>
              <a:srgbClr val="00B0F0"/>
            </a:solidFill>
            <a:ln w="9525" algn="in">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defTabSz="914400"/>
              <a:endParaRPr lang="en-US" dirty="0">
                <a:solidFill>
                  <a:prstClr val="black"/>
                </a:solidFill>
              </a:endParaRPr>
            </a:p>
          </p:txBody>
        </p:sp>
        <p:sp>
          <p:nvSpPr>
            <p:cNvPr id="1034" name="Text Box 49"/>
            <p:cNvSpPr txBox="1">
              <a:spLocks noChangeArrowheads="1"/>
            </p:cNvSpPr>
            <p:nvPr/>
          </p:nvSpPr>
          <p:spPr bwMode="auto">
            <a:xfrm rot="16200000">
              <a:off x="108550447" y="110070924"/>
              <a:ext cx="1297172" cy="5209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200" b="1" dirty="0" smtClean="0">
                  <a:solidFill>
                    <a:srgbClr val="000000"/>
                  </a:solidFill>
                  <a:latin typeface="Arial" pitchFamily="34" charset="0"/>
                  <a:cs typeface="Arial" pitchFamily="34" charset="0"/>
                </a:rPr>
                <a:t>Developing</a:t>
              </a:r>
              <a:br>
                <a:rPr lang="en-US" altLang="en-US" sz="1200" b="1" dirty="0" smtClean="0">
                  <a:solidFill>
                    <a:srgbClr val="000000"/>
                  </a:solidFill>
                  <a:latin typeface="Arial" pitchFamily="34" charset="0"/>
                  <a:cs typeface="Arial" pitchFamily="34" charset="0"/>
                </a:rPr>
              </a:br>
              <a:r>
                <a:rPr lang="en-US" altLang="en-US" sz="1200" b="1" dirty="0" smtClean="0">
                  <a:solidFill>
                    <a:srgbClr val="000000"/>
                  </a:solidFill>
                  <a:latin typeface="Arial" pitchFamily="34" charset="0"/>
                  <a:cs typeface="Arial" pitchFamily="34" charset="0"/>
                </a:rPr>
                <a:t> Range (9.2%)</a:t>
              </a:r>
              <a:endParaRPr lang="en-US" altLang="en-US" dirty="0" smtClean="0">
                <a:solidFill>
                  <a:prstClr val="black"/>
                </a:solidFill>
                <a:latin typeface="Arial" pitchFamily="34" charset="0"/>
                <a:cs typeface="Arial" pitchFamily="34" charset="0"/>
              </a:endParaRPr>
            </a:p>
          </p:txBody>
        </p:sp>
        <p:sp>
          <p:nvSpPr>
            <p:cNvPr id="1035" name="Text Box 50"/>
            <p:cNvSpPr txBox="1">
              <a:spLocks noChangeArrowheads="1"/>
            </p:cNvSpPr>
            <p:nvPr/>
          </p:nvSpPr>
          <p:spPr bwMode="auto">
            <a:xfrm>
              <a:off x="110118744" y="107141629"/>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mean</a:t>
              </a:r>
              <a:endParaRPr lang="en-US" altLang="en-US" dirty="0" smtClean="0">
                <a:solidFill>
                  <a:prstClr val="black"/>
                </a:solidFill>
                <a:latin typeface="Arial" pitchFamily="34" charset="0"/>
                <a:cs typeface="Arial" pitchFamily="34" charset="0"/>
              </a:endParaRPr>
            </a:p>
          </p:txBody>
        </p:sp>
        <p:sp>
          <p:nvSpPr>
            <p:cNvPr id="1036" name="Text Box 51"/>
            <p:cNvSpPr txBox="1">
              <a:spLocks noChangeArrowheads="1"/>
            </p:cNvSpPr>
            <p:nvPr/>
          </p:nvSpPr>
          <p:spPr bwMode="auto">
            <a:xfrm>
              <a:off x="108712588"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6%</a:t>
              </a:r>
              <a:endParaRPr lang="en-US" altLang="en-US" dirty="0" smtClean="0">
                <a:solidFill>
                  <a:prstClr val="black"/>
                </a:solidFill>
                <a:latin typeface="Arial" pitchFamily="34" charset="0"/>
                <a:cs typeface="Arial" pitchFamily="34" charset="0"/>
              </a:endParaRPr>
            </a:p>
          </p:txBody>
        </p:sp>
        <p:sp>
          <p:nvSpPr>
            <p:cNvPr id="1037" name="Text Box 52"/>
            <p:cNvSpPr txBox="1">
              <a:spLocks noChangeArrowheads="1"/>
            </p:cNvSpPr>
            <p:nvPr/>
          </p:nvSpPr>
          <p:spPr bwMode="auto">
            <a:xfrm>
              <a:off x="111524900"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94%</a:t>
              </a:r>
              <a:endParaRPr lang="en-US" altLang="en-US" dirty="0" smtClean="0">
                <a:solidFill>
                  <a:prstClr val="black"/>
                </a:solidFill>
                <a:latin typeface="Arial" pitchFamily="34" charset="0"/>
                <a:cs typeface="Arial" pitchFamily="34" charset="0"/>
              </a:endParaRPr>
            </a:p>
          </p:txBody>
        </p:sp>
        <p:sp>
          <p:nvSpPr>
            <p:cNvPr id="1038" name="Text Box 53"/>
            <p:cNvSpPr txBox="1">
              <a:spLocks noChangeArrowheads="1"/>
            </p:cNvSpPr>
            <p:nvPr/>
          </p:nvSpPr>
          <p:spPr bwMode="auto">
            <a:xfrm>
              <a:off x="110118745"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50%</a:t>
              </a:r>
              <a:endParaRPr lang="en-US" altLang="en-US" dirty="0" smtClean="0">
                <a:solidFill>
                  <a:prstClr val="black"/>
                </a:solidFill>
                <a:latin typeface="Arial" pitchFamily="34" charset="0"/>
                <a:cs typeface="Arial" pitchFamily="34" charset="0"/>
              </a:endParaRPr>
            </a:p>
          </p:txBody>
        </p:sp>
        <p:sp>
          <p:nvSpPr>
            <p:cNvPr id="1039" name="Text Box 54"/>
            <p:cNvSpPr txBox="1">
              <a:spLocks noChangeArrowheads="1"/>
            </p:cNvSpPr>
            <p:nvPr/>
          </p:nvSpPr>
          <p:spPr bwMode="auto">
            <a:xfrm>
              <a:off x="109180421" y="112298414"/>
              <a:ext cx="467831" cy="3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algn="ctr" defTabSz="914400" fontAlgn="base">
                <a:spcBef>
                  <a:spcPct val="0"/>
                </a:spcBef>
                <a:spcAft>
                  <a:spcPct val="0"/>
                </a:spcAft>
              </a:pPr>
              <a:r>
                <a:rPr lang="en-US" altLang="en-US" sz="1400" dirty="0" smtClean="0">
                  <a:solidFill>
                    <a:srgbClr val="000000"/>
                  </a:solidFill>
                  <a:latin typeface="Arial Narrow" pitchFamily="34" charset="0"/>
                  <a:cs typeface="Arial" pitchFamily="34" charset="0"/>
                </a:rPr>
                <a:t>16%</a:t>
              </a:r>
              <a:endParaRPr lang="en-US" altLang="en-US" dirty="0" smtClean="0">
                <a:solidFill>
                  <a:prstClr val="black"/>
                </a:solidFill>
                <a:latin typeface="Arial" pitchFamily="34" charset="0"/>
                <a:cs typeface="Arial" pitchFamily="34" charset="0"/>
              </a:endParaRPr>
            </a:p>
          </p:txBody>
        </p:sp>
      </p:grpSp>
      <p:sp>
        <p:nvSpPr>
          <p:cNvPr id="32" name="Title 1"/>
          <p:cNvSpPr txBox="1">
            <a:spLocks/>
          </p:cNvSpPr>
          <p:nvPr/>
        </p:nvSpPr>
        <p:spPr bwMode="auto">
          <a:xfrm>
            <a:off x="0" y="31554"/>
            <a:ext cx="9144000" cy="1340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0" fontAlgn="base" hangingPunct="0">
              <a:lnSpc>
                <a:spcPts val="3600"/>
              </a:lnSpc>
              <a:spcBef>
                <a:spcPct val="0"/>
              </a:spcBef>
              <a:spcAft>
                <a:spcPct val="0"/>
              </a:spcAft>
              <a:defRPr sz="3200" b="1">
                <a:solidFill>
                  <a:srgbClr val="22315E"/>
                </a:solidFill>
                <a:latin typeface="+mn-lt"/>
                <a:ea typeface="Verdana" panose="020B0604030504040204" pitchFamily="34" charset="0"/>
                <a:cs typeface="Verdana" panose="020B0604030504040204" pitchFamily="34" charset="0"/>
              </a:defRPr>
            </a:lvl1pPr>
            <a:lvl2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2pPr>
            <a:lvl3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3pPr>
            <a:lvl4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4pPr>
            <a:lvl5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a:lstStyle>
          <a:p>
            <a:pPr algn="ctr" defTabSz="914400"/>
            <a:r>
              <a:rPr lang="en-US" kern="0" dirty="0" smtClean="0">
                <a:latin typeface="Rockwell" panose="02060603020205020403" pitchFamily="18" charset="0"/>
              </a:rPr>
              <a:t>Distribution of HEDI Labels</a:t>
            </a:r>
          </a:p>
          <a:p>
            <a:pPr algn="ctr" defTabSz="914400"/>
            <a:r>
              <a:rPr lang="en-US" kern="0" dirty="0" smtClean="0">
                <a:latin typeface="Rockwell" panose="02060603020205020403" pitchFamily="18" charset="0"/>
              </a:rPr>
              <a:t>State-Provided Teacher and Principal Scores</a:t>
            </a:r>
            <a:endParaRPr lang="en-US" kern="0" dirty="0">
              <a:latin typeface="Rockwell" panose="02060603020205020403" pitchFamily="18" charset="0"/>
            </a:endParaRPr>
          </a:p>
        </p:txBody>
      </p:sp>
    </p:spTree>
    <p:extLst>
      <p:ext uri="{BB962C8B-B14F-4D97-AF65-F5344CB8AC3E}">
        <p14:creationId xmlns:p14="http://schemas.microsoft.com/office/powerpoint/2010/main" val="539089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47800"/>
            <a:ext cx="8831154" cy="454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1"/>
          <p:cNvSpPr txBox="1">
            <a:spLocks/>
          </p:cNvSpPr>
          <p:nvPr/>
        </p:nvSpPr>
        <p:spPr bwMode="auto">
          <a:xfrm>
            <a:off x="273132" y="373152"/>
            <a:ext cx="8562110" cy="882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eaLnBrk="0" fontAlgn="base" hangingPunct="0">
              <a:lnSpc>
                <a:spcPts val="3600"/>
              </a:lnSpc>
              <a:spcBef>
                <a:spcPct val="0"/>
              </a:spcBef>
              <a:spcAft>
                <a:spcPct val="0"/>
              </a:spcAft>
              <a:defRPr sz="3200" b="1">
                <a:solidFill>
                  <a:srgbClr val="22315E"/>
                </a:solidFill>
                <a:latin typeface="+mn-lt"/>
                <a:ea typeface="Verdana" panose="020B0604030504040204" pitchFamily="34" charset="0"/>
                <a:cs typeface="Verdana" panose="020B0604030504040204" pitchFamily="34" charset="0"/>
              </a:defRPr>
            </a:lvl1pPr>
            <a:lvl2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2pPr>
            <a:lvl3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3pPr>
            <a:lvl4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4pPr>
            <a:lvl5pPr algn="ctr" rtl="0" eaLnBrk="0" fontAlgn="base" hangingPunct="0">
              <a:lnSpc>
                <a:spcPts val="3600"/>
              </a:lnSpc>
              <a:spcBef>
                <a:spcPct val="0"/>
              </a:spcBef>
              <a:spcAft>
                <a:spcPct val="0"/>
              </a:spcAft>
              <a:defRPr sz="3200" b="1">
                <a:solidFill>
                  <a:schemeClr val="bg1"/>
                </a:solidFill>
                <a:latin typeface="Arial" charset="0"/>
                <a:ea typeface="Verdana" pitchFamily="34" charset="0"/>
                <a:cs typeface="Verdana"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a:lstStyle>
          <a:p>
            <a:pPr algn="ctr" defTabSz="914400"/>
            <a:r>
              <a:rPr lang="en-US" sz="4000" kern="0" dirty="0" smtClean="0">
                <a:solidFill>
                  <a:schemeClr val="tx1"/>
                </a:solidFill>
                <a:latin typeface="Arial" panose="020B0604020202020204" pitchFamily="34" charset="0"/>
                <a:cs typeface="Arial" panose="020B0604020202020204" pitchFamily="34" charset="0"/>
              </a:rPr>
              <a:t>Assigning Points to HEDI Labels</a:t>
            </a:r>
          </a:p>
        </p:txBody>
      </p:sp>
    </p:spTree>
    <p:extLst>
      <p:ext uri="{BB962C8B-B14F-4D97-AF65-F5344CB8AC3E}">
        <p14:creationId xmlns:p14="http://schemas.microsoft.com/office/powerpoint/2010/main" val="2439910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S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S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3147</TotalTime>
  <Words>1128</Words>
  <Application>Microsoft Office PowerPoint</Application>
  <PresentationFormat>On-screen Show (4:3)</PresentationFormat>
  <Paragraphs>323</Paragraphs>
  <Slides>15</Slides>
  <Notes>8</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IS_template</vt:lpstr>
      <vt:lpstr>Office Theme</vt:lpstr>
      <vt:lpstr>1_IS_template</vt:lpstr>
      <vt:lpstr>Teacher Scores from the State</vt:lpstr>
      <vt:lpstr>Teacher Scores from SED</vt:lpstr>
      <vt:lpstr>Teacher Scores from SED</vt:lpstr>
      <vt:lpstr>Teacher Scores from SED</vt:lpstr>
      <vt:lpstr>SGPs combined for MGP</vt:lpstr>
      <vt:lpstr>MGPs and Statistical Confidence</vt:lpstr>
      <vt:lpstr>MGPs for teachers</vt:lpstr>
      <vt:lpstr>PowerPoint Presentation</vt:lpstr>
      <vt:lpstr>PowerPoint Presentation</vt:lpstr>
      <vt:lpstr>PowerPoint Presentation</vt:lpstr>
      <vt:lpstr>PowerPoint Presentation</vt:lpstr>
      <vt:lpstr>PowerPoint Presentation</vt:lpstr>
      <vt:lpstr>Principal Scores from the State</vt:lpstr>
      <vt:lpstr>SGPs to MGPs for Principals</vt:lpstr>
      <vt:lpstr>GREs for Principals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Craig</dc:creator>
  <cp:lastModifiedBy>ocm boces</cp:lastModifiedBy>
  <cp:revision>157</cp:revision>
  <cp:lastPrinted>2014-11-03T17:01:35Z</cp:lastPrinted>
  <dcterms:created xsi:type="dcterms:W3CDTF">2012-08-15T11:27:34Z</dcterms:created>
  <dcterms:modified xsi:type="dcterms:W3CDTF">2015-11-17T14:44:10Z</dcterms:modified>
</cp:coreProperties>
</file>