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handoutMasterIdLst>
    <p:handoutMasterId r:id="rId31"/>
  </p:handoutMasterIdLst>
  <p:sldIdLst>
    <p:sldId id="1036" r:id="rId2"/>
    <p:sldId id="1085" r:id="rId3"/>
    <p:sldId id="1043" r:id="rId4"/>
    <p:sldId id="1091" r:id="rId5"/>
    <p:sldId id="1092" r:id="rId6"/>
    <p:sldId id="1093" r:id="rId7"/>
    <p:sldId id="1094" r:id="rId8"/>
    <p:sldId id="1095" r:id="rId9"/>
    <p:sldId id="1096" r:id="rId10"/>
    <p:sldId id="1097" r:id="rId11"/>
    <p:sldId id="1098" r:id="rId12"/>
    <p:sldId id="1099" r:id="rId13"/>
    <p:sldId id="1044" r:id="rId14"/>
    <p:sldId id="1100" r:id="rId15"/>
    <p:sldId id="1058" r:id="rId16"/>
    <p:sldId id="1027" r:id="rId17"/>
    <p:sldId id="1025" r:id="rId18"/>
    <p:sldId id="1081" r:id="rId19"/>
    <p:sldId id="1101" r:id="rId20"/>
    <p:sldId id="1078" r:id="rId21"/>
    <p:sldId id="1103" r:id="rId22"/>
    <p:sldId id="1102" r:id="rId23"/>
    <p:sldId id="1105" r:id="rId24"/>
    <p:sldId id="1106" r:id="rId25"/>
    <p:sldId id="1108" r:id="rId26"/>
    <p:sldId id="1109" r:id="rId27"/>
    <p:sldId id="1104" r:id="rId28"/>
    <p:sldId id="1110" r:id="rId29"/>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aina Renfrew"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5388"/>
    <a:srgbClr val="5C6884"/>
    <a:srgbClr val="008FC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547" autoAdjust="0"/>
    <p:restoredTop sz="90096" autoAdjust="0"/>
  </p:normalViewPr>
  <p:slideViewPr>
    <p:cSldViewPr snapToGrid="0" snapToObjects="1">
      <p:cViewPr>
        <p:scale>
          <a:sx n="70" d="100"/>
          <a:sy n="70" d="100"/>
        </p:scale>
        <p:origin x="-1704" y="-102"/>
      </p:cViewPr>
      <p:guideLst>
        <p:guide orient="horz" pos="215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22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17" tIns="46659" rIns="93317" bIns="46659" rtlCol="0"/>
          <a:lstStyle>
            <a:lvl1pPr algn="r">
              <a:defRPr sz="1200"/>
            </a:lvl1pPr>
          </a:lstStyle>
          <a:p>
            <a:fld id="{EB87B02C-B21B-4BF0-AE9C-BF7BFFED64FA}" type="datetimeFigureOut">
              <a:rPr lang="en-US" smtClean="0"/>
              <a:t>9/21/2015</a:t>
            </a:fld>
            <a:endParaRPr lang="en-US" dirty="0"/>
          </a:p>
        </p:txBody>
      </p:sp>
      <p:sp>
        <p:nvSpPr>
          <p:cNvPr id="4" name="Footer Placeholder 3"/>
          <p:cNvSpPr>
            <a:spLocks noGrp="1"/>
          </p:cNvSpPr>
          <p:nvPr>
            <p:ph type="ftr" sz="quarter" idx="2"/>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30"/>
            <a:ext cx="3043343" cy="465455"/>
          </a:xfrm>
          <a:prstGeom prst="rect">
            <a:avLst/>
          </a:prstGeom>
        </p:spPr>
        <p:txBody>
          <a:bodyPr vert="horz" lIns="93317" tIns="46659" rIns="93317" bIns="46659" rtlCol="0" anchor="b"/>
          <a:lstStyle>
            <a:lvl1pPr algn="r">
              <a:defRPr sz="1200"/>
            </a:lvl1pPr>
          </a:lstStyle>
          <a:p>
            <a:fld id="{FEA955AC-4B03-4A78-A9E2-A36BAA9743E0}" type="slidenum">
              <a:rPr lang="en-US" smtClean="0"/>
              <a:t>‹#›</a:t>
            </a:fld>
            <a:endParaRPr lang="en-US" dirty="0"/>
          </a:p>
        </p:txBody>
      </p:sp>
    </p:spTree>
    <p:extLst>
      <p:ext uri="{BB962C8B-B14F-4D97-AF65-F5344CB8AC3E}">
        <p14:creationId xmlns:p14="http://schemas.microsoft.com/office/powerpoint/2010/main" val="20156938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17" tIns="46659" rIns="93317" bIns="46659" rtlCol="0"/>
          <a:lstStyle>
            <a:lvl1pPr algn="r">
              <a:defRPr sz="1200"/>
            </a:lvl1pPr>
          </a:lstStyle>
          <a:p>
            <a:fld id="{7DD0274B-D6C0-4EEB-90AC-61756667238E}" type="datetimeFigureOut">
              <a:rPr lang="en-US" smtClean="0"/>
              <a:t>9/21/2015</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7" tIns="46659" rIns="93317" bIns="46659"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7" tIns="46659" rIns="93317" bIns="4665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17" tIns="46659" rIns="93317" bIns="46659" rtlCol="0" anchor="b"/>
          <a:lstStyle>
            <a:lvl1pPr algn="r">
              <a:defRPr sz="1200"/>
            </a:lvl1pPr>
          </a:lstStyle>
          <a:p>
            <a:fld id="{D6EE9C7E-4E1F-4344-9DC8-E124912CB6A0}" type="slidenum">
              <a:rPr lang="en-US" smtClean="0"/>
              <a:t>‹#›</a:t>
            </a:fld>
            <a:endParaRPr lang="en-US" dirty="0"/>
          </a:p>
        </p:txBody>
      </p:sp>
    </p:spTree>
    <p:extLst>
      <p:ext uri="{BB962C8B-B14F-4D97-AF65-F5344CB8AC3E}">
        <p14:creationId xmlns:p14="http://schemas.microsoft.com/office/powerpoint/2010/main" val="83801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EE9C7E-4E1F-4344-9DC8-E124912CB6A0}" type="slidenum">
              <a:rPr lang="en-US" smtClean="0"/>
              <a:t>1</a:t>
            </a:fld>
            <a:endParaRPr lang="en-US" dirty="0"/>
          </a:p>
        </p:txBody>
      </p:sp>
    </p:spTree>
    <p:extLst>
      <p:ext uri="{BB962C8B-B14F-4D97-AF65-F5344CB8AC3E}">
        <p14:creationId xmlns:p14="http://schemas.microsoft.com/office/powerpoint/2010/main" val="238428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15DEBA5-9182-4CF7-98FC-01473FC37161}" type="slidenum">
              <a:rPr lang="en-US">
                <a:solidFill>
                  <a:prstClr val="black"/>
                </a:solidFill>
              </a:rPr>
              <a:pPr/>
              <a:t>8</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If the state-provided score is ineffective and an additional growth</a:t>
            </a:r>
            <a:r>
              <a:rPr lang="en-US" baseline="0" dirty="0" smtClean="0"/>
              <a:t> component is included and also ineffective the teacher can be rated no higher than ineffective.</a:t>
            </a:r>
            <a:endParaRPr lang="en-US" dirty="0"/>
          </a:p>
        </p:txBody>
      </p:sp>
      <p:sp>
        <p:nvSpPr>
          <p:cNvPr id="4" name="Slide Number Placeholder 3"/>
          <p:cNvSpPr>
            <a:spLocks noGrp="1"/>
          </p:cNvSpPr>
          <p:nvPr>
            <p:ph type="sldNum" sz="quarter" idx="10"/>
          </p:nvPr>
        </p:nvSpPr>
        <p:spPr/>
        <p:txBody>
          <a:bodyPr/>
          <a:lstStyle/>
          <a:p>
            <a:fld id="{D6EE9C7E-4E1F-4344-9DC8-E124912CB6A0}" type="slidenum">
              <a:rPr lang="en-US" smtClean="0"/>
              <a:t>13</a:t>
            </a:fld>
            <a:endParaRPr lang="en-US" dirty="0"/>
          </a:p>
        </p:txBody>
      </p:sp>
    </p:spTree>
    <p:extLst>
      <p:ext uri="{BB962C8B-B14F-4D97-AF65-F5344CB8AC3E}">
        <p14:creationId xmlns:p14="http://schemas.microsoft.com/office/powerpoint/2010/main" val="528998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EE9C7E-4E1F-4344-9DC8-E124912CB6A0}" type="slidenum">
              <a:rPr lang="en-US" smtClean="0"/>
              <a:t>16</a:t>
            </a:fld>
            <a:endParaRPr lang="en-US" dirty="0"/>
          </a:p>
        </p:txBody>
      </p:sp>
    </p:spTree>
    <p:extLst>
      <p:ext uri="{BB962C8B-B14F-4D97-AF65-F5344CB8AC3E}">
        <p14:creationId xmlns:p14="http://schemas.microsoft.com/office/powerpoint/2010/main" val="1960435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growthiness is a technical term</a:t>
            </a:r>
            <a:r>
              <a:rPr lang="en-US" baseline="0" dirty="0" smtClean="0"/>
              <a:t> </a:t>
            </a:r>
            <a:r>
              <a:rPr lang="en-US" baseline="0" dirty="0" smtClean="0">
                <a:sym typeface="Wingdings" panose="05000000000000000000" pitchFamily="2" charset="2"/>
              </a:rPr>
              <a:t></a:t>
            </a:r>
            <a:endParaRPr lang="en-US" dirty="0"/>
          </a:p>
        </p:txBody>
      </p:sp>
      <p:sp>
        <p:nvSpPr>
          <p:cNvPr id="4" name="Slide Number Placeholder 3"/>
          <p:cNvSpPr>
            <a:spLocks noGrp="1"/>
          </p:cNvSpPr>
          <p:nvPr>
            <p:ph type="sldNum" sz="quarter" idx="10"/>
          </p:nvPr>
        </p:nvSpPr>
        <p:spPr/>
        <p:txBody>
          <a:bodyPr/>
          <a:lstStyle/>
          <a:p>
            <a:fld id="{D6EE9C7E-4E1F-4344-9DC8-E124912CB6A0}" type="slidenum">
              <a:rPr lang="en-US" smtClean="0"/>
              <a:t>18</a:t>
            </a:fld>
            <a:endParaRPr lang="en-US" dirty="0"/>
          </a:p>
        </p:txBody>
      </p:sp>
    </p:spTree>
    <p:extLst>
      <p:ext uri="{BB962C8B-B14F-4D97-AF65-F5344CB8AC3E}">
        <p14:creationId xmlns:p14="http://schemas.microsoft.com/office/powerpoint/2010/main" val="462156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Everyone who got a 1-3 had a target of 65, the 4s had a target of 85</a:t>
            </a:r>
          </a:p>
          <a:p>
            <a:endParaRPr lang="en-US" dirty="0"/>
          </a:p>
        </p:txBody>
      </p:sp>
      <p:sp>
        <p:nvSpPr>
          <p:cNvPr id="4" name="Slide Number Placeholder 3"/>
          <p:cNvSpPr>
            <a:spLocks noGrp="1"/>
          </p:cNvSpPr>
          <p:nvPr>
            <p:ph type="sldNum" sz="quarter" idx="10"/>
          </p:nvPr>
        </p:nvSpPr>
        <p:spPr/>
        <p:txBody>
          <a:bodyPr/>
          <a:lstStyle/>
          <a:p>
            <a:fld id="{D6EE9C7E-4E1F-4344-9DC8-E124912CB6A0}" type="slidenum">
              <a:rPr lang="en-US" smtClean="0"/>
              <a:t>21</a:t>
            </a:fld>
            <a:endParaRPr lang="en-US" dirty="0"/>
          </a:p>
        </p:txBody>
      </p:sp>
    </p:spTree>
    <p:extLst>
      <p:ext uri="{BB962C8B-B14F-4D97-AF65-F5344CB8AC3E}">
        <p14:creationId xmlns:p14="http://schemas.microsoft.com/office/powerpoint/2010/main" val="19287771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PP_Main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767565"/>
            <a:ext cx="7772400" cy="1470025"/>
          </a:xfrm>
        </p:spPr>
        <p:txBody>
          <a:bodyPr>
            <a:normAutofit/>
          </a:bodyPr>
          <a:lstStyle>
            <a:lvl1pPr>
              <a:defRPr sz="4400" b="1" i="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23340"/>
            <a:ext cx="6400800" cy="1752600"/>
          </a:xfrm>
        </p:spPr>
        <p:txBody>
          <a:bodyPr/>
          <a:lstStyle>
            <a:lvl1pPr marL="0" indent="0" algn="ctr">
              <a:buNone/>
              <a:defRPr>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72176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56068"/>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781630"/>
            <a:ext cx="8229600" cy="4525963"/>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1610992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629400" y="456068"/>
            <a:ext cx="2057400" cy="5851525"/>
          </a:xfrm>
        </p:spPr>
        <p:txBody>
          <a:bodyPr vert="eaVert"/>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456068"/>
            <a:ext cx="60198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282525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90915"/>
            <a:ext cx="82296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621818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390357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3566413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25828"/>
            <a:ext cx="4040188"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74448"/>
            <a:ext cx="4040188"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625828"/>
            <a:ext cx="4041775"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56305"/>
            <a:ext cx="4041775"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3814616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8"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515023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1515167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54480"/>
            <a:ext cx="3008313" cy="1162050"/>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454480"/>
            <a:ext cx="5111750" cy="5853113"/>
          </a:xfrm>
        </p:spPr>
        <p:txBody>
          <a:bodyPr/>
          <a:lstStyle>
            <a:lvl1pPr>
              <a:defRPr sz="3200" b="1">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16530"/>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1566708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614897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606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63487"/>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4"/>
          </p:nvPr>
        </p:nvSpPr>
        <p:spPr>
          <a:xfrm>
            <a:off x="493488" y="6447065"/>
            <a:ext cx="2133600" cy="365125"/>
          </a:xfrm>
          <a:prstGeom prst="rect">
            <a:avLst/>
          </a:prstGeom>
        </p:spPr>
        <p:txBody>
          <a:bodyPr/>
          <a:lstStyle>
            <a:lvl1pPr algn="l">
              <a:defRPr>
                <a:latin typeface="Arial" pitchFamily="34" charset="0"/>
                <a:cs typeface="Arial" pitchFamily="34" charset="0"/>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165788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0.emf"/><Relationship Id="rId4" Type="http://schemas.openxmlformats.org/officeDocument/2006/relationships/package" Target="../embeddings/Microsoft_Excel_Worksheet1.xlsx"/></Relationships>
</file>

<file path=ppt/slides/_rels/slide2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1.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2.emf"/></Relationships>
</file>

<file path=ppt/slides/_rels/slide2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13.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SLOs.pptx"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SLOs.pptx"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Student </a:t>
            </a:r>
            <a:r>
              <a:rPr lang="en-US" dirty="0"/>
              <a:t>L</a:t>
            </a:r>
            <a:r>
              <a:rPr lang="en-US" dirty="0" smtClean="0"/>
              <a:t>earning Objectives </a:t>
            </a:r>
            <a:r>
              <a:rPr lang="en-US" dirty="0"/>
              <a:t>in §</a:t>
            </a:r>
            <a:r>
              <a:rPr lang="en-US" dirty="0" smtClean="0"/>
              <a:t>3012-c  and §3012-d</a:t>
            </a:r>
            <a:endParaRPr lang="en-US" dirty="0"/>
          </a:p>
        </p:txBody>
      </p:sp>
      <p:sp>
        <p:nvSpPr>
          <p:cNvPr id="5" name="TextBox 4"/>
          <p:cNvSpPr txBox="1"/>
          <p:nvPr/>
        </p:nvSpPr>
        <p:spPr>
          <a:xfrm>
            <a:off x="1436915" y="6488668"/>
            <a:ext cx="3526971" cy="369332"/>
          </a:xfrm>
          <a:prstGeom prst="rect">
            <a:avLst/>
          </a:prstGeom>
          <a:noFill/>
        </p:spPr>
        <p:txBody>
          <a:bodyPr wrap="square" rtlCol="0">
            <a:spAutoFit/>
          </a:bodyPr>
          <a:lstStyle/>
          <a:p>
            <a:r>
              <a:rPr lang="en-US" dirty="0" smtClean="0">
                <a:solidFill>
                  <a:schemeClr val="bg1"/>
                </a:solidFill>
              </a:rPr>
              <a:t>Slides updated 9.17.15</a:t>
            </a:r>
            <a:endParaRPr lang="en-US" dirty="0">
              <a:solidFill>
                <a:schemeClr val="bg1"/>
              </a:solidFill>
            </a:endParaRPr>
          </a:p>
        </p:txBody>
      </p:sp>
    </p:spTree>
    <p:extLst>
      <p:ext uri="{BB962C8B-B14F-4D97-AF65-F5344CB8AC3E}">
        <p14:creationId xmlns:p14="http://schemas.microsoft.com/office/powerpoint/2010/main" val="31309975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07998" y="363279"/>
            <a:ext cx="7959108" cy="6037521"/>
            <a:chOff x="507998" y="363279"/>
            <a:chExt cx="9372602" cy="6037521"/>
          </a:xfrm>
        </p:grpSpPr>
        <p:sp>
          <p:nvSpPr>
            <p:cNvPr id="4" name="Isosceles Triangle 3"/>
            <p:cNvSpPr/>
            <p:nvPr/>
          </p:nvSpPr>
          <p:spPr>
            <a:xfrm rot="5400000">
              <a:off x="1299239" y="-427960"/>
              <a:ext cx="6037521" cy="7620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endParaRPr>
            </a:p>
          </p:txBody>
        </p:sp>
        <p:sp>
          <p:nvSpPr>
            <p:cNvPr id="5" name="Trapezoid 4"/>
            <p:cNvSpPr/>
            <p:nvPr/>
          </p:nvSpPr>
          <p:spPr>
            <a:xfrm rot="5400000">
              <a:off x="-1577755" y="2467640"/>
              <a:ext cx="6000308" cy="1828801"/>
            </a:xfrm>
            <a:prstGeom prst="trapezoid">
              <a:avLst>
                <a:gd name="adj" fmla="val 37956"/>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endParaRPr>
            </a:p>
          </p:txBody>
        </p:sp>
        <p:sp>
          <p:nvSpPr>
            <p:cNvPr id="6" name="Trapezoid 5"/>
            <p:cNvSpPr/>
            <p:nvPr/>
          </p:nvSpPr>
          <p:spPr>
            <a:xfrm rot="5400000">
              <a:off x="965200" y="2467640"/>
              <a:ext cx="4571998" cy="1828800"/>
            </a:xfrm>
            <a:prstGeom prst="trapezoid">
              <a:avLst>
                <a:gd name="adj" fmla="val 37956"/>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endParaRPr>
            </a:p>
          </p:txBody>
        </p:sp>
        <p:sp>
          <p:nvSpPr>
            <p:cNvPr id="7" name="Trapezoid 6"/>
            <p:cNvSpPr/>
            <p:nvPr/>
          </p:nvSpPr>
          <p:spPr>
            <a:xfrm rot="5400000">
              <a:off x="3508155" y="2467640"/>
              <a:ext cx="3143689" cy="1828800"/>
            </a:xfrm>
            <a:prstGeom prst="trapezoid">
              <a:avLst>
                <a:gd name="adj" fmla="val 37956"/>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endParaRPr>
            </a:p>
          </p:txBody>
        </p:sp>
        <p:sp>
          <p:nvSpPr>
            <p:cNvPr id="8" name="Right Arrow 7"/>
            <p:cNvSpPr/>
            <p:nvPr/>
          </p:nvSpPr>
          <p:spPr>
            <a:xfrm>
              <a:off x="8280400" y="2895600"/>
              <a:ext cx="1600200" cy="1066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endParaRPr>
            </a:p>
          </p:txBody>
        </p:sp>
        <p:sp>
          <p:nvSpPr>
            <p:cNvPr id="9" name="TextBox 8"/>
            <p:cNvSpPr txBox="1"/>
            <p:nvPr/>
          </p:nvSpPr>
          <p:spPr>
            <a:xfrm>
              <a:off x="515702" y="1162050"/>
              <a:ext cx="1828800" cy="4647426"/>
            </a:xfrm>
            <a:prstGeom prst="rect">
              <a:avLst/>
            </a:prstGeom>
            <a:noFill/>
          </p:spPr>
          <p:txBody>
            <a:bodyPr wrap="square" rtlCol="0">
              <a:spAutoFit/>
            </a:bodyPr>
            <a:lstStyle/>
            <a:p>
              <a:pPr defTabSz="457200" fontAlgn="base">
                <a:spcBef>
                  <a:spcPct val="0"/>
                </a:spcBef>
                <a:spcAft>
                  <a:spcPct val="0"/>
                </a:spcAft>
              </a:pPr>
              <a:r>
                <a:rPr lang="en-US" sz="1600" b="1" dirty="0">
                  <a:cs typeface="Arial" pitchFamily="34" charset="0"/>
                </a:rPr>
                <a:t>State</a:t>
              </a:r>
            </a:p>
            <a:p>
              <a:pPr marL="117475" indent="-117475" defTabSz="457200" fontAlgn="base">
                <a:spcBef>
                  <a:spcPct val="0"/>
                </a:spcBef>
                <a:spcAft>
                  <a:spcPts val="1200"/>
                </a:spcAft>
                <a:buFont typeface="Arial" pitchFamily="34" charset="0"/>
                <a:buChar char="•"/>
              </a:pPr>
              <a:r>
                <a:rPr lang="en-US" sz="1600" dirty="0">
                  <a:cs typeface="Arial" pitchFamily="34" charset="0"/>
                </a:rPr>
                <a:t>Determines SLO process</a:t>
              </a:r>
            </a:p>
            <a:p>
              <a:pPr marL="117475" indent="-117475" defTabSz="457200" fontAlgn="base">
                <a:spcBef>
                  <a:spcPct val="0"/>
                </a:spcBef>
                <a:spcAft>
                  <a:spcPts val="1200"/>
                </a:spcAft>
                <a:buFont typeface="Arial" pitchFamily="34" charset="0"/>
                <a:buChar char="•"/>
              </a:pPr>
              <a:r>
                <a:rPr lang="en-US" sz="1600" dirty="0">
                  <a:cs typeface="Arial" pitchFamily="34" charset="0"/>
                </a:rPr>
                <a:t>Identifies required elements</a:t>
              </a:r>
            </a:p>
            <a:p>
              <a:pPr marL="117475" indent="-117475" defTabSz="457200" fontAlgn="base">
                <a:spcBef>
                  <a:spcPct val="0"/>
                </a:spcBef>
                <a:spcAft>
                  <a:spcPts val="1200"/>
                </a:spcAft>
                <a:buFont typeface="Arial" pitchFamily="34" charset="0"/>
                <a:buChar char="•"/>
              </a:pPr>
              <a:r>
                <a:rPr lang="en-US" sz="1600" dirty="0">
                  <a:cs typeface="Arial" pitchFamily="34" charset="0"/>
                </a:rPr>
                <a:t>Requires use of State test</a:t>
              </a:r>
            </a:p>
            <a:p>
              <a:pPr marL="117475" indent="-117475" defTabSz="457200" fontAlgn="base">
                <a:spcBef>
                  <a:spcPct val="0"/>
                </a:spcBef>
                <a:spcAft>
                  <a:spcPts val="1200"/>
                </a:spcAft>
                <a:buFont typeface="Arial" pitchFamily="34" charset="0"/>
                <a:buChar char="•"/>
              </a:pPr>
              <a:r>
                <a:rPr lang="en-US" sz="1600" dirty="0">
                  <a:cs typeface="Arial" pitchFamily="34" charset="0"/>
                </a:rPr>
                <a:t>Provides training to NTs prior to 2012-13.</a:t>
              </a:r>
            </a:p>
            <a:p>
              <a:pPr marL="117475" indent="-117475" defTabSz="457200" fontAlgn="base">
                <a:spcBef>
                  <a:spcPct val="0"/>
                </a:spcBef>
                <a:spcAft>
                  <a:spcPts val="1200"/>
                </a:spcAft>
                <a:buFont typeface="Arial" pitchFamily="34" charset="0"/>
                <a:buChar char="•"/>
              </a:pPr>
              <a:r>
                <a:rPr lang="en-US" sz="1600" dirty="0">
                  <a:cs typeface="Arial" pitchFamily="34" charset="0"/>
                </a:rPr>
                <a:t>Provides guidance, webinars &amp; videos</a:t>
              </a:r>
            </a:p>
          </p:txBody>
        </p:sp>
        <p:sp>
          <p:nvSpPr>
            <p:cNvPr id="10" name="TextBox 9"/>
            <p:cNvSpPr txBox="1"/>
            <p:nvPr/>
          </p:nvSpPr>
          <p:spPr>
            <a:xfrm>
              <a:off x="8356600" y="3200400"/>
              <a:ext cx="1295400" cy="461665"/>
            </a:xfrm>
            <a:prstGeom prst="rect">
              <a:avLst/>
            </a:prstGeom>
            <a:noFill/>
          </p:spPr>
          <p:txBody>
            <a:bodyPr wrap="square" rtlCol="0">
              <a:spAutoFit/>
            </a:bodyPr>
            <a:lstStyle/>
            <a:p>
              <a:pPr defTabSz="457200" fontAlgn="base">
                <a:spcBef>
                  <a:spcPct val="0"/>
                </a:spcBef>
                <a:spcAft>
                  <a:spcPct val="0"/>
                </a:spcAft>
              </a:pPr>
              <a:r>
                <a:rPr lang="en-US" sz="2400" b="1" dirty="0">
                  <a:solidFill>
                    <a:prstClr val="white"/>
                  </a:solidFill>
                  <a:cs typeface="Arial" pitchFamily="34" charset="0"/>
                </a:rPr>
                <a:t>SLOs</a:t>
              </a:r>
            </a:p>
          </p:txBody>
        </p:sp>
        <p:sp>
          <p:nvSpPr>
            <p:cNvPr id="11" name="TextBox 10"/>
            <p:cNvSpPr txBox="1"/>
            <p:nvPr/>
          </p:nvSpPr>
          <p:spPr>
            <a:xfrm>
              <a:off x="2260599" y="1749772"/>
              <a:ext cx="1981198" cy="3262432"/>
            </a:xfrm>
            <a:prstGeom prst="rect">
              <a:avLst/>
            </a:prstGeom>
            <a:noFill/>
          </p:spPr>
          <p:txBody>
            <a:bodyPr wrap="square" rtlCol="0">
              <a:spAutoFit/>
            </a:bodyPr>
            <a:lstStyle/>
            <a:p>
              <a:pPr defTabSz="457200" fontAlgn="base">
                <a:spcBef>
                  <a:spcPct val="0"/>
                </a:spcBef>
                <a:spcAft>
                  <a:spcPct val="0"/>
                </a:spcAft>
              </a:pPr>
              <a:r>
                <a:rPr lang="en-US" sz="1600" b="1" dirty="0">
                  <a:cs typeface="Arial" pitchFamily="34" charset="0"/>
                </a:rPr>
                <a:t>District</a:t>
              </a:r>
            </a:p>
            <a:p>
              <a:pPr marL="117475" indent="-117475" defTabSz="457200" fontAlgn="base">
                <a:spcBef>
                  <a:spcPct val="0"/>
                </a:spcBef>
                <a:spcAft>
                  <a:spcPts val="1200"/>
                </a:spcAft>
                <a:buFont typeface="Arial" pitchFamily="34" charset="0"/>
                <a:buChar char="•"/>
              </a:pPr>
              <a:r>
                <a:rPr lang="en-US" sz="1600" dirty="0">
                  <a:cs typeface="Arial" pitchFamily="34" charset="0"/>
                </a:rPr>
                <a:t>District goals &amp; priorities</a:t>
              </a:r>
            </a:p>
            <a:p>
              <a:pPr marL="117475" indent="-117475" defTabSz="457200" fontAlgn="base">
                <a:spcBef>
                  <a:spcPct val="0"/>
                </a:spcBef>
                <a:spcAft>
                  <a:spcPts val="1200"/>
                </a:spcAft>
                <a:buFont typeface="Arial" pitchFamily="34" charset="0"/>
                <a:buChar char="•"/>
              </a:pPr>
              <a:r>
                <a:rPr lang="en-US" sz="1600" dirty="0">
                  <a:cs typeface="Arial" pitchFamily="34" charset="0"/>
                </a:rPr>
                <a:t>Match requirements to teachers</a:t>
              </a:r>
            </a:p>
            <a:p>
              <a:pPr marL="117475" indent="-117475" defTabSz="457200" fontAlgn="base">
                <a:spcBef>
                  <a:spcPct val="0"/>
                </a:spcBef>
                <a:spcAft>
                  <a:spcPts val="1200"/>
                </a:spcAft>
                <a:buFont typeface="Arial" pitchFamily="34" charset="0"/>
                <a:buChar char="•"/>
              </a:pPr>
              <a:r>
                <a:rPr lang="en-US" sz="1600" dirty="0">
                  <a:cs typeface="Arial" pitchFamily="34" charset="0"/>
                </a:rPr>
                <a:t>Define processes for before &amp; after</a:t>
              </a:r>
            </a:p>
            <a:p>
              <a:pPr marL="117475" indent="-117475" defTabSz="457200" fontAlgn="base">
                <a:spcBef>
                  <a:spcPct val="0"/>
                </a:spcBef>
                <a:spcAft>
                  <a:spcPts val="1200"/>
                </a:spcAft>
                <a:buFont typeface="Arial" pitchFamily="34" charset="0"/>
                <a:buChar char="•"/>
              </a:pPr>
              <a:r>
                <a:rPr lang="en-US" sz="1600" dirty="0">
                  <a:cs typeface="Arial" pitchFamily="34" charset="0"/>
                </a:rPr>
                <a:t>Identify expectations</a:t>
              </a:r>
            </a:p>
          </p:txBody>
        </p:sp>
        <p:sp>
          <p:nvSpPr>
            <p:cNvPr id="12" name="TextBox 11"/>
            <p:cNvSpPr txBox="1"/>
            <p:nvPr/>
          </p:nvSpPr>
          <p:spPr>
            <a:xfrm>
              <a:off x="4165598" y="2109579"/>
              <a:ext cx="1939236" cy="2523768"/>
            </a:xfrm>
            <a:prstGeom prst="rect">
              <a:avLst/>
            </a:prstGeom>
            <a:noFill/>
          </p:spPr>
          <p:txBody>
            <a:bodyPr wrap="square" rtlCol="0">
              <a:spAutoFit/>
            </a:bodyPr>
            <a:lstStyle/>
            <a:p>
              <a:pPr defTabSz="457200" fontAlgn="base">
                <a:spcBef>
                  <a:spcPct val="0"/>
                </a:spcBef>
                <a:spcAft>
                  <a:spcPct val="0"/>
                </a:spcAft>
              </a:pPr>
              <a:r>
                <a:rPr lang="en-US" sz="1600" b="1" dirty="0">
                  <a:cs typeface="Arial" pitchFamily="34" charset="0"/>
                </a:rPr>
                <a:t>School</a:t>
              </a:r>
            </a:p>
            <a:p>
              <a:pPr marL="117475" indent="-117475" defTabSz="457200" fontAlgn="base">
                <a:spcBef>
                  <a:spcPct val="0"/>
                </a:spcBef>
                <a:spcAft>
                  <a:spcPts val="1200"/>
                </a:spcAft>
                <a:buFont typeface="Arial" pitchFamily="34" charset="0"/>
                <a:buChar char="•"/>
              </a:pPr>
              <a:r>
                <a:rPr lang="en-US" sz="1600" dirty="0">
                  <a:cs typeface="Arial" pitchFamily="34" charset="0"/>
                </a:rPr>
                <a:t>LE &amp; teacher collaborate</a:t>
              </a:r>
            </a:p>
            <a:p>
              <a:pPr marL="117475" indent="-117475" defTabSz="457200" fontAlgn="base">
                <a:spcBef>
                  <a:spcPct val="0"/>
                </a:spcBef>
                <a:spcAft>
                  <a:spcPts val="1200"/>
                </a:spcAft>
                <a:buFont typeface="Arial" pitchFamily="34" charset="0"/>
                <a:buChar char="•"/>
              </a:pPr>
              <a:r>
                <a:rPr lang="en-US" sz="1600" dirty="0">
                  <a:cs typeface="Arial" pitchFamily="34" charset="0"/>
                </a:rPr>
                <a:t>LE approval</a:t>
              </a:r>
            </a:p>
            <a:p>
              <a:pPr marL="117475" indent="-117475" defTabSz="457200" fontAlgn="base">
                <a:spcBef>
                  <a:spcPct val="0"/>
                </a:spcBef>
                <a:spcAft>
                  <a:spcPts val="1200"/>
                </a:spcAft>
                <a:buFont typeface="Arial" pitchFamily="34" charset="0"/>
                <a:buChar char="•"/>
              </a:pPr>
              <a:r>
                <a:rPr lang="en-US" sz="1600" dirty="0">
                  <a:cs typeface="Arial" pitchFamily="34" charset="0"/>
                </a:rPr>
                <a:t>Ensure security</a:t>
              </a:r>
            </a:p>
            <a:p>
              <a:pPr marL="117475" indent="-117475" defTabSz="457200" fontAlgn="base">
                <a:spcBef>
                  <a:spcPct val="0"/>
                </a:spcBef>
                <a:spcAft>
                  <a:spcPts val="1200"/>
                </a:spcAft>
                <a:buFont typeface="Arial" pitchFamily="34" charset="0"/>
                <a:buChar char="•"/>
              </a:pPr>
              <a:r>
                <a:rPr lang="en-US" sz="1600" dirty="0">
                  <a:cs typeface="Arial" pitchFamily="34" charset="0"/>
                </a:rPr>
                <a:t>LE monitor &amp; evaluation</a:t>
              </a:r>
            </a:p>
          </p:txBody>
        </p:sp>
        <p:sp>
          <p:nvSpPr>
            <p:cNvPr id="13" name="TextBox 12"/>
            <p:cNvSpPr txBox="1"/>
            <p:nvPr/>
          </p:nvSpPr>
          <p:spPr>
            <a:xfrm>
              <a:off x="5995581" y="2823299"/>
              <a:ext cx="1828800" cy="1477328"/>
            </a:xfrm>
            <a:prstGeom prst="rect">
              <a:avLst/>
            </a:prstGeom>
            <a:noFill/>
          </p:spPr>
          <p:txBody>
            <a:bodyPr wrap="square" rtlCol="0">
              <a:spAutoFit/>
            </a:bodyPr>
            <a:lstStyle/>
            <a:p>
              <a:pPr defTabSz="457200" fontAlgn="base">
                <a:spcBef>
                  <a:spcPct val="0"/>
                </a:spcBef>
                <a:spcAft>
                  <a:spcPct val="0"/>
                </a:spcAft>
              </a:pPr>
              <a:r>
                <a:rPr lang="en-US" sz="1600" b="1" dirty="0">
                  <a:cs typeface="Arial" pitchFamily="34" charset="0"/>
                </a:rPr>
                <a:t>Teacher</a:t>
              </a:r>
            </a:p>
            <a:p>
              <a:pPr marL="117475" indent="-117475" defTabSz="457200" fontAlgn="base">
                <a:spcBef>
                  <a:spcPct val="0"/>
                </a:spcBef>
                <a:spcAft>
                  <a:spcPts val="1200"/>
                </a:spcAft>
                <a:buFont typeface="Arial" pitchFamily="34" charset="0"/>
                <a:buChar char="•"/>
              </a:pPr>
              <a:r>
                <a:rPr lang="en-US" sz="1600" dirty="0">
                  <a:cs typeface="Arial" pitchFamily="34" charset="0"/>
                </a:rPr>
                <a:t>Works with colleagues &amp; LE </a:t>
              </a:r>
            </a:p>
            <a:p>
              <a:pPr marL="342900" indent="-342900" defTabSz="457200" fontAlgn="base">
                <a:spcBef>
                  <a:spcPct val="0"/>
                </a:spcBef>
                <a:spcAft>
                  <a:spcPct val="0"/>
                </a:spcAft>
                <a:buFont typeface="Arial" pitchFamily="34" charset="0"/>
                <a:buChar char="•"/>
              </a:pPr>
              <a:endParaRPr lang="en-US" sz="1600" dirty="0">
                <a:cs typeface="Arial" pitchFamily="34" charset="0"/>
              </a:endParaRPr>
            </a:p>
          </p:txBody>
        </p:sp>
      </p:grpSp>
    </p:spTree>
    <p:extLst>
      <p:ext uri="{BB962C8B-B14F-4D97-AF65-F5344CB8AC3E}">
        <p14:creationId xmlns:p14="http://schemas.microsoft.com/office/powerpoint/2010/main" val="37528699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990" y="683289"/>
            <a:ext cx="7024744" cy="658632"/>
          </a:xfrm>
        </p:spPr>
        <p:txBody>
          <a:bodyPr>
            <a:normAutofit fontScale="90000"/>
          </a:bodyPr>
          <a:lstStyle/>
          <a:p>
            <a:r>
              <a:rPr lang="en-US" dirty="0" smtClean="0"/>
              <a:t>SLO Decisions for Districts</a:t>
            </a:r>
            <a:endParaRPr lang="en-US" dirty="0"/>
          </a:p>
        </p:txBody>
      </p:sp>
      <p:sp>
        <p:nvSpPr>
          <p:cNvPr id="3" name="Content Placeholder 2"/>
          <p:cNvSpPr>
            <a:spLocks noGrp="1"/>
          </p:cNvSpPr>
          <p:nvPr>
            <p:ph idx="1"/>
          </p:nvPr>
        </p:nvSpPr>
        <p:spPr>
          <a:xfrm>
            <a:off x="676894" y="1514026"/>
            <a:ext cx="6543303" cy="4892625"/>
          </a:xfrm>
        </p:spPr>
        <p:txBody>
          <a:bodyPr>
            <a:normAutofit fontScale="70000" lnSpcReduction="20000"/>
          </a:bodyPr>
          <a:lstStyle/>
          <a:p>
            <a:pPr marL="525780" indent="-457200">
              <a:lnSpc>
                <a:spcPct val="105000"/>
              </a:lnSpc>
              <a:spcBef>
                <a:spcPts val="1800"/>
              </a:spcBef>
              <a:buFont typeface="+mj-lt"/>
              <a:buAutoNum type="arabicPeriod"/>
            </a:pPr>
            <a:r>
              <a:rPr lang="en-US" dirty="0"/>
              <a:t>Assess and identify priorities and academic needs.</a:t>
            </a:r>
          </a:p>
          <a:p>
            <a:pPr marL="525780" indent="-457200">
              <a:lnSpc>
                <a:spcPct val="105000"/>
              </a:lnSpc>
              <a:spcBef>
                <a:spcPts val="1800"/>
              </a:spcBef>
              <a:buFont typeface="+mj-lt"/>
              <a:buAutoNum type="arabicPeriod"/>
            </a:pPr>
            <a:r>
              <a:rPr lang="en-US" dirty="0"/>
              <a:t>Identify who will have State-provided growth measures and who must have SLOs as “comparable growth measures.”</a:t>
            </a:r>
          </a:p>
          <a:p>
            <a:pPr marL="525780" indent="-457200">
              <a:lnSpc>
                <a:spcPct val="105000"/>
              </a:lnSpc>
              <a:spcBef>
                <a:spcPts val="1800"/>
              </a:spcBef>
              <a:buFont typeface="+mj-lt"/>
              <a:buAutoNum type="arabicPeriod"/>
            </a:pPr>
            <a:r>
              <a:rPr lang="en-US" dirty="0"/>
              <a:t>Determine District rules for how specific SLOs will get set.</a:t>
            </a:r>
          </a:p>
          <a:p>
            <a:pPr marL="525780" indent="-457200">
              <a:lnSpc>
                <a:spcPct val="105000"/>
              </a:lnSpc>
              <a:spcBef>
                <a:spcPts val="1800"/>
              </a:spcBef>
              <a:buFont typeface="+mj-lt"/>
              <a:buAutoNum type="arabicPeriod"/>
            </a:pPr>
            <a:r>
              <a:rPr lang="en-US" dirty="0"/>
              <a:t>Establish expectations for scoring SLOs and for determining teacher ratings for the growth component.</a:t>
            </a:r>
          </a:p>
          <a:p>
            <a:pPr marL="525780" indent="-457200">
              <a:lnSpc>
                <a:spcPct val="105000"/>
              </a:lnSpc>
              <a:spcBef>
                <a:spcPts val="1800"/>
              </a:spcBef>
              <a:buFont typeface="+mj-lt"/>
              <a:buAutoNum type="arabicPeriod"/>
            </a:pPr>
            <a:r>
              <a:rPr lang="en-US" dirty="0"/>
              <a:t>Determine District-wide processes for setting, reviewing, and assessing SLOs in schools.</a:t>
            </a:r>
          </a:p>
        </p:txBody>
      </p:sp>
    </p:spTree>
    <p:extLst>
      <p:ext uri="{BB962C8B-B14F-4D97-AF65-F5344CB8AC3E}">
        <p14:creationId xmlns:p14="http://schemas.microsoft.com/office/powerpoint/2010/main" val="38350835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rot="20981068">
            <a:off x="2252744" y="725421"/>
            <a:ext cx="4515717" cy="5474651"/>
            <a:chOff x="552832" y="799733"/>
            <a:chExt cx="7924963" cy="9607866"/>
          </a:xfrm>
        </p:grpSpPr>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204" y="799733"/>
              <a:ext cx="7811591" cy="5258534"/>
            </a:xfrm>
            <a:prstGeom prst="rect">
              <a:avLst/>
            </a:prstGeom>
          </p:spPr>
        </p:pic>
        <p:pic>
          <p:nvPicPr>
            <p:cNvPr id="7" name="Picture 6" descr="Screen Clipping"/>
            <p:cNvPicPr>
              <a:picLocks noChangeAspect="1"/>
            </p:cNvPicPr>
            <p:nvPr/>
          </p:nvPicPr>
          <p:blipFill rotWithShape="1">
            <a:blip r:embed="rId3">
              <a:extLst>
                <a:ext uri="{28A0092B-C50C-407E-A947-70E740481C1C}">
                  <a14:useLocalDpi xmlns:a14="http://schemas.microsoft.com/office/drawing/2010/main" val="0"/>
                </a:ext>
              </a:extLst>
            </a:blip>
            <a:srcRect t="5000"/>
            <a:stretch/>
          </p:blipFill>
          <p:spPr>
            <a:xfrm>
              <a:off x="552832" y="5710650"/>
              <a:ext cx="7887801" cy="4696949"/>
            </a:xfrm>
            <a:prstGeom prst="rect">
              <a:avLst/>
            </a:prstGeom>
          </p:spPr>
        </p:pic>
      </p:grpSp>
      <p:sp>
        <p:nvSpPr>
          <p:cNvPr id="2" name="Title 1"/>
          <p:cNvSpPr>
            <a:spLocks noGrp="1"/>
          </p:cNvSpPr>
          <p:nvPr>
            <p:ph type="title"/>
          </p:nvPr>
        </p:nvSpPr>
        <p:spPr/>
        <p:txBody>
          <a:bodyPr/>
          <a:lstStyle/>
          <a:p>
            <a:r>
              <a:rPr lang="en-US" dirty="0" smtClean="0"/>
              <a:t>SLOs in </a:t>
            </a:r>
            <a:r>
              <a:rPr lang="en-US" dirty="0" smtClean="0">
                <a:latin typeface="Arial"/>
                <a:cs typeface="Arial"/>
              </a:rPr>
              <a:t>§</a:t>
            </a:r>
            <a:r>
              <a:rPr lang="en-US" dirty="0" smtClean="0"/>
              <a:t>3012-d</a:t>
            </a:r>
            <a:endParaRPr lang="en-US" dirty="0"/>
          </a:p>
        </p:txBody>
      </p:sp>
    </p:spTree>
    <p:extLst>
      <p:ext uri="{BB962C8B-B14F-4D97-AF65-F5344CB8AC3E}">
        <p14:creationId xmlns:p14="http://schemas.microsoft.com/office/powerpoint/2010/main" val="37803757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Matrix</a:t>
            </a:r>
            <a:endParaRPr lang="en-US" dirty="0"/>
          </a:p>
        </p:txBody>
      </p:sp>
      <p:sp>
        <p:nvSpPr>
          <p:cNvPr id="3" name="Content Placeholder 2"/>
          <p:cNvSpPr>
            <a:spLocks noGrp="1"/>
          </p:cNvSpPr>
          <p:nvPr>
            <p:ph idx="1"/>
          </p:nvPr>
        </p:nvSpPr>
        <p:spPr>
          <a:xfrm>
            <a:off x="457200" y="1371925"/>
            <a:ext cx="8229600" cy="4525963"/>
          </a:xfrm>
        </p:spPr>
        <p:txBody>
          <a:bodyPr/>
          <a:lstStyle/>
          <a:p>
            <a:pPr marL="0" indent="0">
              <a:buNone/>
            </a:pPr>
            <a:r>
              <a:rPr lang="en-US" dirty="0" smtClean="0"/>
              <a:t>Scores from rubrics have to be converted to H-E-D-I levels for the matrix.</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663" t="24702" r="62448" b="35007"/>
          <a:stretch/>
        </p:blipFill>
        <p:spPr bwMode="auto">
          <a:xfrm>
            <a:off x="223284" y="2463677"/>
            <a:ext cx="8654902" cy="3788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62628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usny.nysed.gov/rttt/docs/tpe-webinar-061311.pdf - Windows Internet Explorer"/>
          <p:cNvPicPr>
            <a:picLocks noChangeAspect="1"/>
          </p:cNvPicPr>
          <p:nvPr/>
        </p:nvPicPr>
        <p:blipFill rotWithShape="1">
          <a:blip r:embed="rId2">
            <a:extLst>
              <a:ext uri="{28A0092B-C50C-407E-A947-70E740481C1C}">
                <a14:useLocalDpi xmlns:a14="http://schemas.microsoft.com/office/drawing/2010/main" val="0"/>
              </a:ext>
            </a:extLst>
          </a:blip>
          <a:srcRect l="26879" t="41346" r="38285" b="5447"/>
          <a:stretch/>
        </p:blipFill>
        <p:spPr>
          <a:xfrm>
            <a:off x="685801" y="1143000"/>
            <a:ext cx="5638800" cy="5210176"/>
          </a:xfrm>
          <a:prstGeom prst="rect">
            <a:avLst/>
          </a:prstGeom>
        </p:spPr>
      </p:pic>
      <p:sp>
        <p:nvSpPr>
          <p:cNvPr id="3" name="Right Brace 2"/>
          <p:cNvSpPr/>
          <p:nvPr/>
        </p:nvSpPr>
        <p:spPr>
          <a:xfrm>
            <a:off x="6477000" y="5257800"/>
            <a:ext cx="304800" cy="685800"/>
          </a:xfrm>
          <a:prstGeom prst="righ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Right Brace 3"/>
          <p:cNvSpPr/>
          <p:nvPr/>
        </p:nvSpPr>
        <p:spPr>
          <a:xfrm>
            <a:off x="6467475" y="1190624"/>
            <a:ext cx="304800" cy="3990975"/>
          </a:xfrm>
          <a:prstGeom prst="righ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TextBox 4"/>
          <p:cNvSpPr txBox="1"/>
          <p:nvPr/>
        </p:nvSpPr>
        <p:spPr>
          <a:xfrm>
            <a:off x="6905625" y="5257800"/>
            <a:ext cx="1981200" cy="646331"/>
          </a:xfrm>
          <a:prstGeom prst="rect">
            <a:avLst/>
          </a:prstGeom>
          <a:noFill/>
        </p:spPr>
        <p:txBody>
          <a:bodyPr wrap="square" rtlCol="0">
            <a:spAutoFit/>
          </a:bodyPr>
          <a:lstStyle/>
          <a:p>
            <a:r>
              <a:rPr lang="en-US" b="1" dirty="0" smtClean="0">
                <a:latin typeface="Arial" pitchFamily="34" charset="0"/>
                <a:cs typeface="Arial" pitchFamily="34" charset="0"/>
              </a:rPr>
              <a:t>State-provided Growth Score</a:t>
            </a:r>
            <a:endParaRPr lang="en-US" b="1" dirty="0">
              <a:latin typeface="Arial" pitchFamily="34" charset="0"/>
              <a:cs typeface="Arial" pitchFamily="34" charset="0"/>
            </a:endParaRPr>
          </a:p>
        </p:txBody>
      </p:sp>
      <p:sp>
        <p:nvSpPr>
          <p:cNvPr id="6" name="TextBox 5"/>
          <p:cNvSpPr txBox="1"/>
          <p:nvPr/>
        </p:nvSpPr>
        <p:spPr>
          <a:xfrm>
            <a:off x="6905625" y="2286000"/>
            <a:ext cx="1981200" cy="1754326"/>
          </a:xfrm>
          <a:prstGeom prst="rect">
            <a:avLst/>
          </a:prstGeom>
          <a:noFill/>
        </p:spPr>
        <p:txBody>
          <a:bodyPr wrap="square" rtlCol="0">
            <a:spAutoFit/>
          </a:bodyPr>
          <a:lstStyle/>
          <a:p>
            <a:r>
              <a:rPr lang="en-US" b="1" u="sng" dirty="0" smtClean="0">
                <a:latin typeface="Arial" pitchFamily="34" charset="0"/>
                <a:cs typeface="Arial" pitchFamily="34" charset="0"/>
              </a:rPr>
              <a:t>NO</a:t>
            </a:r>
            <a:r>
              <a:rPr lang="en-US" b="1" dirty="0" smtClean="0">
                <a:latin typeface="Arial" pitchFamily="34" charset="0"/>
                <a:cs typeface="Arial" pitchFamily="34" charset="0"/>
              </a:rPr>
              <a:t> State-provided Growth Score; Use </a:t>
            </a:r>
            <a:r>
              <a:rPr lang="en-US" b="1" u="sng" dirty="0" smtClean="0">
                <a:latin typeface="Arial" pitchFamily="34" charset="0"/>
                <a:cs typeface="Arial" pitchFamily="34" charset="0"/>
              </a:rPr>
              <a:t>S</a:t>
            </a:r>
            <a:r>
              <a:rPr lang="en-US" b="1" dirty="0" smtClean="0">
                <a:latin typeface="Arial" pitchFamily="34" charset="0"/>
                <a:cs typeface="Arial" pitchFamily="34" charset="0"/>
              </a:rPr>
              <a:t>tudent </a:t>
            </a:r>
            <a:r>
              <a:rPr lang="en-US" b="1" u="sng" dirty="0" smtClean="0">
                <a:latin typeface="Arial" pitchFamily="34" charset="0"/>
                <a:cs typeface="Arial" pitchFamily="34" charset="0"/>
              </a:rPr>
              <a:t>L</a:t>
            </a:r>
            <a:r>
              <a:rPr lang="en-US" b="1" dirty="0" smtClean="0">
                <a:latin typeface="Arial" pitchFamily="34" charset="0"/>
                <a:cs typeface="Arial" pitchFamily="34" charset="0"/>
              </a:rPr>
              <a:t>earning </a:t>
            </a:r>
            <a:r>
              <a:rPr lang="en-US" b="1" u="sng" dirty="0" smtClean="0">
                <a:latin typeface="Arial" pitchFamily="34" charset="0"/>
                <a:cs typeface="Arial" pitchFamily="34" charset="0"/>
              </a:rPr>
              <a:t>O</a:t>
            </a:r>
            <a:r>
              <a:rPr lang="en-US" b="1" dirty="0" smtClean="0">
                <a:latin typeface="Arial" pitchFamily="34" charset="0"/>
                <a:cs typeface="Arial" pitchFamily="34" charset="0"/>
              </a:rPr>
              <a:t>bjectives</a:t>
            </a:r>
            <a:endParaRPr lang="en-US" b="1" dirty="0">
              <a:latin typeface="Arial" pitchFamily="34" charset="0"/>
              <a:cs typeface="Arial" pitchFamily="34" charset="0"/>
            </a:endParaRPr>
          </a:p>
        </p:txBody>
      </p:sp>
    </p:spTree>
    <p:extLst>
      <p:ext uri="{BB962C8B-B14F-4D97-AF65-F5344CB8AC3E}">
        <p14:creationId xmlns:p14="http://schemas.microsoft.com/office/powerpoint/2010/main" val="3084442012"/>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Performance Half</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SLO process:</a:t>
            </a:r>
          </a:p>
          <a:p>
            <a:r>
              <a:rPr lang="en-US" dirty="0" smtClean="0"/>
              <a:t>Must use a state-approved student assessment.</a:t>
            </a:r>
          </a:p>
          <a:p>
            <a:r>
              <a:rPr lang="en-US" dirty="0" smtClean="0"/>
              <a:t>Consistent across district.</a:t>
            </a:r>
          </a:p>
          <a:p>
            <a:r>
              <a:rPr lang="en-US" dirty="0" smtClean="0"/>
              <a:t>Will have the same parts.</a:t>
            </a:r>
          </a:p>
          <a:p>
            <a:r>
              <a:rPr lang="en-US" dirty="0" smtClean="0"/>
              <a:t>Develop a back-up SLO for all teachers whose courses end in a State created or administered test for which there is a State-provided growth model.</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7612476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Performance Half</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An additional/optional growth measure can be locally </a:t>
            </a:r>
            <a:r>
              <a:rPr lang="en-US" dirty="0"/>
              <a:t>negotiated, </a:t>
            </a:r>
            <a:r>
              <a:rPr lang="en-US" dirty="0" smtClean="0"/>
              <a:t>consistent </a:t>
            </a:r>
            <a:r>
              <a:rPr lang="en-US" dirty="0"/>
              <a:t>across </a:t>
            </a:r>
            <a:r>
              <a:rPr lang="en-US" dirty="0" smtClean="0"/>
              <a:t>district:</a:t>
            </a:r>
          </a:p>
          <a:p>
            <a:r>
              <a:rPr lang="en-US" dirty="0" smtClean="0"/>
              <a:t>A teacher-specific score based on a particular level of the state test,</a:t>
            </a:r>
          </a:p>
          <a:p>
            <a:r>
              <a:rPr lang="en-US" dirty="0" smtClean="0"/>
              <a:t>School-wide growth score linked to state-provided school score,</a:t>
            </a:r>
          </a:p>
          <a:p>
            <a:r>
              <a:rPr lang="en-US" dirty="0" smtClean="0"/>
              <a:t>School-wide, group, or team growth score that is locally computed, or</a:t>
            </a:r>
          </a:p>
          <a:p>
            <a:r>
              <a:rPr lang="en-US" dirty="0" smtClean="0"/>
              <a:t>A growth score based on a state designed approved assessment (SLO/LAT).</a:t>
            </a:r>
          </a:p>
        </p:txBody>
      </p:sp>
    </p:spTree>
    <p:extLst>
      <p:ext uri="{BB962C8B-B14F-4D97-AF65-F5344CB8AC3E}">
        <p14:creationId xmlns:p14="http://schemas.microsoft.com/office/powerpoint/2010/main" val="3550623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Performance Half</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State-provided growth scores when at least 50% of teacher’s students are covered, or</a:t>
            </a:r>
          </a:p>
          <a:p>
            <a:pPr marL="0" indent="0">
              <a:buNone/>
            </a:pPr>
            <a:endParaRPr lang="en-US" dirty="0"/>
          </a:p>
          <a:p>
            <a:pPr marL="0" indent="0">
              <a:buNone/>
            </a:pPr>
            <a:r>
              <a:rPr lang="en-US" dirty="0" smtClean="0"/>
              <a:t>SLOs that are consistent with the state’s goal setting process. These will be based on one year’s worth of growth on an approved assessment, or</a:t>
            </a:r>
          </a:p>
          <a:p>
            <a:pPr marL="0" indent="0">
              <a:buNone/>
            </a:pPr>
            <a:endParaRPr lang="en-US" dirty="0"/>
          </a:p>
          <a:p>
            <a:pPr marL="0" indent="0">
              <a:buNone/>
            </a:pPr>
            <a:r>
              <a:rPr lang="en-US" dirty="0" smtClean="0"/>
              <a:t>School-wide, team, or linked results.</a:t>
            </a:r>
            <a:endParaRPr lang="en-US" dirty="0"/>
          </a:p>
        </p:txBody>
      </p:sp>
    </p:spTree>
    <p:extLst>
      <p:ext uri="{BB962C8B-B14F-4D97-AF65-F5344CB8AC3E}">
        <p14:creationId xmlns:p14="http://schemas.microsoft.com/office/powerpoint/2010/main" val="32332548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Approval</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There will be two lists:</a:t>
            </a:r>
          </a:p>
          <a:p>
            <a:pPr marL="514350" indent="-514350">
              <a:buFont typeface="+mj-lt"/>
              <a:buAutoNum type="arabicPeriod"/>
            </a:pPr>
            <a:r>
              <a:rPr lang="en-US" dirty="0" smtClean="0"/>
              <a:t>Approved List of Assessments to be used with SLOs</a:t>
            </a:r>
          </a:p>
          <a:p>
            <a:pPr marL="514350" indent="-514350">
              <a:buFont typeface="+mj-lt"/>
              <a:buAutoNum type="arabicPeriod"/>
            </a:pPr>
            <a:r>
              <a:rPr lang="en-US" dirty="0"/>
              <a:t>Approved List of </a:t>
            </a:r>
            <a:r>
              <a:rPr lang="en-US" dirty="0" smtClean="0"/>
              <a:t>Supplemental Assessments </a:t>
            </a:r>
            <a:r>
              <a:rPr lang="en-US" dirty="0"/>
              <a:t>to be used with </a:t>
            </a:r>
            <a:r>
              <a:rPr lang="en-US" dirty="0" smtClean="0"/>
              <a:t>Growth Models</a:t>
            </a:r>
            <a:endParaRPr lang="en-US" dirty="0"/>
          </a:p>
          <a:p>
            <a:endParaRPr lang="en-US" dirty="0" smtClean="0"/>
          </a:p>
          <a:p>
            <a:endParaRPr lang="en-US" dirty="0"/>
          </a:p>
        </p:txBody>
      </p:sp>
    </p:spTree>
    <p:extLst>
      <p:ext uri="{BB962C8B-B14F-4D97-AF65-F5344CB8AC3E}">
        <p14:creationId xmlns:p14="http://schemas.microsoft.com/office/powerpoint/2010/main" val="35496698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All About the Target</a:t>
            </a:r>
            <a:endParaRPr lang="en-US" dirty="0"/>
          </a:p>
        </p:txBody>
      </p:sp>
      <p:pic>
        <p:nvPicPr>
          <p:cNvPr id="3076" name="Picture 4" descr="http://www.doctorlisa.net/wp-content/uploads/arrow-and-archery-targe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7391" y="3070722"/>
            <a:ext cx="2562225" cy="2047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1844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All About the Target</a:t>
            </a:r>
            <a:endParaRPr lang="en-US" dirty="0"/>
          </a:p>
        </p:txBody>
      </p:sp>
      <p:pic>
        <p:nvPicPr>
          <p:cNvPr id="3076" name="Picture 4" descr="http://www.doctorlisa.net/wp-content/uploads/arrow-and-archery-targe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7391" y="3070722"/>
            <a:ext cx="2562225" cy="2047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660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SLO Target Setting</a:t>
            </a:r>
            <a:endParaRPr lang="en-US" dirty="0"/>
          </a:p>
        </p:txBody>
      </p:sp>
      <p:sp>
        <p:nvSpPr>
          <p:cNvPr id="3" name="Content Placeholder 2"/>
          <p:cNvSpPr>
            <a:spLocks noGrp="1"/>
          </p:cNvSpPr>
          <p:nvPr>
            <p:ph idx="1"/>
          </p:nvPr>
        </p:nvSpPr>
        <p:spPr/>
        <p:txBody>
          <a:bodyPr/>
          <a:lstStyle/>
          <a:p>
            <a:r>
              <a:rPr lang="en-US" dirty="0" smtClean="0"/>
              <a:t>Group</a:t>
            </a:r>
          </a:p>
          <a:p>
            <a:r>
              <a:rPr lang="en-US" dirty="0" smtClean="0"/>
              <a:t>Banded</a:t>
            </a:r>
          </a:p>
          <a:p>
            <a:r>
              <a:rPr lang="en-US" dirty="0" smtClean="0"/>
              <a:t>Individual</a:t>
            </a:r>
            <a:endParaRPr lang="en-US" dirty="0"/>
          </a:p>
        </p:txBody>
      </p:sp>
    </p:spTree>
    <p:extLst>
      <p:ext uri="{BB962C8B-B14F-4D97-AF65-F5344CB8AC3E}">
        <p14:creationId xmlns:p14="http://schemas.microsoft.com/office/powerpoint/2010/main" val="15954285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3651299738"/>
              </p:ext>
            </p:extLst>
          </p:nvPr>
        </p:nvGraphicFramePr>
        <p:xfrm>
          <a:off x="1319923" y="903786"/>
          <a:ext cx="6949243" cy="5029200"/>
        </p:xfrm>
        <a:graphic>
          <a:graphicData uri="http://schemas.openxmlformats.org/presentationml/2006/ole">
            <mc:AlternateContent xmlns:mc="http://schemas.openxmlformats.org/markup-compatibility/2006">
              <mc:Choice xmlns:v="urn:schemas-microsoft-com:vml" Requires="v">
                <p:oleObj spid="_x0000_s4105" name="Worksheet" r:id="rId4" imgW="6067357" imgH="4391115" progId="Excel.Sheet.12">
                  <p:embed/>
                </p:oleObj>
              </mc:Choice>
              <mc:Fallback>
                <p:oleObj name="Worksheet" r:id="rId4" imgW="6067357" imgH="4391115" progId="Excel.Sheet.12">
                  <p:embed/>
                  <p:pic>
                    <p:nvPicPr>
                      <p:cNvPr id="0" name=""/>
                      <p:cNvPicPr/>
                      <p:nvPr/>
                    </p:nvPicPr>
                    <p:blipFill>
                      <a:blip r:embed="rId5"/>
                      <a:stretch>
                        <a:fillRect/>
                      </a:stretch>
                    </p:blipFill>
                    <p:spPr>
                      <a:xfrm>
                        <a:off x="1319923" y="903786"/>
                        <a:ext cx="6949243" cy="5029200"/>
                      </a:xfrm>
                      <a:prstGeom prst="rect">
                        <a:avLst/>
                      </a:prstGeom>
                    </p:spPr>
                  </p:pic>
                </p:oleObj>
              </mc:Fallback>
            </mc:AlternateContent>
          </a:graphicData>
        </a:graphic>
      </p:graphicFrame>
    </p:spTree>
    <p:extLst>
      <p:ext uri="{BB962C8B-B14F-4D97-AF65-F5344CB8AC3E}">
        <p14:creationId xmlns:p14="http://schemas.microsoft.com/office/powerpoint/2010/main" val="33511927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2283257754"/>
              </p:ext>
            </p:extLst>
          </p:nvPr>
        </p:nvGraphicFramePr>
        <p:xfrm>
          <a:off x="1183445" y="835546"/>
          <a:ext cx="6949242" cy="5029200"/>
        </p:xfrm>
        <a:graphic>
          <a:graphicData uri="http://schemas.openxmlformats.org/presentationml/2006/ole">
            <mc:AlternateContent xmlns:mc="http://schemas.openxmlformats.org/markup-compatibility/2006">
              <mc:Choice xmlns:v="urn:schemas-microsoft-com:vml" Requires="v">
                <p:oleObj spid="_x0000_s5129" name="Worksheet" r:id="rId3" imgW="6067357" imgH="4391115" progId="Excel.Sheet.12">
                  <p:embed/>
                </p:oleObj>
              </mc:Choice>
              <mc:Fallback>
                <p:oleObj name="Worksheet" r:id="rId3" imgW="6067357" imgH="4391115" progId="Excel.Sheet.12">
                  <p:embed/>
                  <p:pic>
                    <p:nvPicPr>
                      <p:cNvPr id="0" name=""/>
                      <p:cNvPicPr/>
                      <p:nvPr/>
                    </p:nvPicPr>
                    <p:blipFill>
                      <a:blip r:embed="rId4"/>
                      <a:stretch>
                        <a:fillRect/>
                      </a:stretch>
                    </p:blipFill>
                    <p:spPr>
                      <a:xfrm>
                        <a:off x="1183445" y="835546"/>
                        <a:ext cx="6949242" cy="5029200"/>
                      </a:xfrm>
                      <a:prstGeom prst="rect">
                        <a:avLst/>
                      </a:prstGeom>
                    </p:spPr>
                  </p:pic>
                </p:oleObj>
              </mc:Fallback>
            </mc:AlternateContent>
          </a:graphicData>
        </a:graphic>
      </p:graphicFrame>
    </p:spTree>
    <p:extLst>
      <p:ext uri="{BB962C8B-B14F-4D97-AF65-F5344CB8AC3E}">
        <p14:creationId xmlns:p14="http://schemas.microsoft.com/office/powerpoint/2010/main" val="22356314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782665015"/>
              </p:ext>
            </p:extLst>
          </p:nvPr>
        </p:nvGraphicFramePr>
        <p:xfrm>
          <a:off x="2142080" y="410248"/>
          <a:ext cx="5009341" cy="6066180"/>
        </p:xfrm>
        <a:graphic>
          <a:graphicData uri="http://schemas.openxmlformats.org/drawingml/2006/table">
            <a:tbl>
              <a:tblPr/>
              <a:tblGrid>
                <a:gridCol w="814454"/>
                <a:gridCol w="420365"/>
                <a:gridCol w="420365"/>
                <a:gridCol w="420365"/>
                <a:gridCol w="420365"/>
                <a:gridCol w="420365"/>
                <a:gridCol w="691849"/>
                <a:gridCol w="691849"/>
                <a:gridCol w="709364"/>
              </a:tblGrid>
              <a:tr h="374387">
                <a:tc>
                  <a:txBody>
                    <a:bodyPr/>
                    <a:lstStyle/>
                    <a:p>
                      <a:pPr algn="l" fontAlgn="ctr"/>
                      <a:r>
                        <a:rPr lang="en-US" sz="800" b="0" i="0" u="none" strike="noStrike" dirty="0">
                          <a:solidFill>
                            <a:srgbClr val="000000"/>
                          </a:solidFill>
                          <a:effectLst/>
                          <a:latin typeface="Calibri"/>
                        </a:rPr>
                        <a:t> </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a:rPr>
                        <a:t>2nd Grade EOY</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a:rPr>
                        <a:t>3rd Grade Pre</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a:rPr>
                        <a:t>+/- mentally</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a:rPr>
                        <a:t>×</a:t>
                      </a:r>
                      <a:r>
                        <a:rPr lang="en-US" sz="800" b="0" i="0" u="none" strike="noStrike">
                          <a:solidFill>
                            <a:srgbClr val="000000"/>
                          </a:solidFill>
                          <a:effectLst/>
                          <a:latin typeface="Calibri"/>
                        </a:rPr>
                        <a:t>/</a:t>
                      </a:r>
                      <a:r>
                        <a:rPr lang="en-US" sz="600" b="0" i="0" u="none" strike="noStrike">
                          <a:solidFill>
                            <a:srgbClr val="000000"/>
                          </a:solidFill>
                          <a:effectLst/>
                          <a:latin typeface="Calibri"/>
                        </a:rPr>
                        <a:t>÷</a:t>
                      </a:r>
                      <a:r>
                        <a:rPr lang="en-US" sz="800" b="0" i="0" u="none" strike="noStrike">
                          <a:solidFill>
                            <a:srgbClr val="000000"/>
                          </a:solidFill>
                          <a:effectLst/>
                          <a:latin typeface="Calibri"/>
                        </a:rPr>
                        <a:t>- mentally</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a:rPr>
                        <a:t>aply undst</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a:rPr>
                        <a:t>Target (scale)</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a:rPr>
                        <a:t>Actual 3rd Grade NYS</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a:rPr>
                        <a:t>Met Target?</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6167">
                <a:tc>
                  <a:txBody>
                    <a:bodyPr/>
                    <a:lstStyle/>
                    <a:p>
                      <a:pPr algn="l" fontAlgn="ctr"/>
                      <a:r>
                        <a:rPr lang="en-US" sz="600" b="0" i="0" u="none" strike="noStrike">
                          <a:solidFill>
                            <a:srgbClr val="000000"/>
                          </a:solidFill>
                          <a:effectLst/>
                          <a:latin typeface="Arial"/>
                        </a:rPr>
                        <a:t>Pineyro, Issa</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a:rPr>
                        <a:t>50</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a:rPr>
                        <a:t>47</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C00000"/>
                          </a:solidFill>
                          <a:effectLst/>
                          <a:latin typeface="ZapfDingbats"/>
                        </a:rPr>
                        <a:t>l</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C00000"/>
                          </a:solidFill>
                          <a:effectLst/>
                          <a:latin typeface="ZapfDingbats"/>
                        </a:rPr>
                        <a:t>l</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C00000"/>
                          </a:solidFill>
                          <a:effectLst/>
                          <a:latin typeface="ZapfDingbats"/>
                        </a:rPr>
                        <a:t>l</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Calibri"/>
                        </a:rPr>
                        <a:t>190</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smtClean="0">
                          <a:solidFill>
                            <a:srgbClr val="000000"/>
                          </a:solidFill>
                          <a:effectLst/>
                          <a:latin typeface="Arial"/>
                        </a:rPr>
                        <a:t> </a:t>
                      </a:r>
                      <a:endParaRPr lang="en-US" sz="1050" b="0" i="0" u="none" strike="noStrike" dirty="0">
                        <a:solidFill>
                          <a:srgbClr val="000000"/>
                        </a:solidFill>
                        <a:effectLst/>
                        <a:latin typeface="Arial"/>
                      </a:endParaRP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smtClean="0">
                          <a:solidFill>
                            <a:srgbClr val="000000"/>
                          </a:solidFill>
                          <a:effectLst/>
                          <a:latin typeface="Calibri"/>
                        </a:rPr>
                        <a:t> </a:t>
                      </a:r>
                      <a:endParaRPr lang="en-US" sz="1600" b="0" i="0" u="none" strike="noStrike" dirty="0">
                        <a:solidFill>
                          <a:srgbClr val="000000"/>
                        </a:solidFill>
                        <a:effectLst/>
                        <a:latin typeface="Calibri"/>
                      </a:endParaRP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6167">
                <a:tc>
                  <a:txBody>
                    <a:bodyPr/>
                    <a:lstStyle/>
                    <a:p>
                      <a:pPr algn="l" fontAlgn="ctr"/>
                      <a:r>
                        <a:rPr lang="en-US" sz="600" b="0" i="0" u="none" strike="noStrike">
                          <a:solidFill>
                            <a:srgbClr val="000000"/>
                          </a:solidFill>
                          <a:effectLst/>
                          <a:latin typeface="Arial"/>
                        </a:rPr>
                        <a:t>Estevez, Ramon</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a:rPr>
                        <a:t>52</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a:rPr>
                        <a:t>49</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C00000"/>
                          </a:solidFill>
                          <a:effectLst/>
                          <a:latin typeface="ZapfDingbats"/>
                        </a:rPr>
                        <a:t>l</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C00000"/>
                          </a:solidFill>
                          <a:effectLst/>
                          <a:latin typeface="ZapfDingbats"/>
                        </a:rPr>
                        <a:t>l</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C00000"/>
                          </a:solidFill>
                          <a:effectLst/>
                          <a:latin typeface="ZapfDingbats"/>
                        </a:rPr>
                        <a:t>l</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Calibri"/>
                        </a:rPr>
                        <a:t>190</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smtClean="0">
                          <a:solidFill>
                            <a:srgbClr val="000000"/>
                          </a:solidFill>
                          <a:effectLst/>
                          <a:latin typeface="Arial"/>
                        </a:rPr>
                        <a:t>  </a:t>
                      </a:r>
                      <a:endParaRPr lang="en-US" sz="1050" b="0" i="0" u="none" strike="noStrike" dirty="0">
                        <a:solidFill>
                          <a:srgbClr val="000000"/>
                        </a:solidFill>
                        <a:effectLst/>
                        <a:latin typeface="Arial"/>
                      </a:endParaRP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smtClean="0">
                          <a:solidFill>
                            <a:srgbClr val="000000"/>
                          </a:solidFill>
                          <a:effectLst/>
                          <a:latin typeface="Calibri"/>
                        </a:rPr>
                        <a:t> </a:t>
                      </a:r>
                      <a:endParaRPr lang="en-US" sz="1600" b="0" i="0" u="none" strike="noStrike" dirty="0">
                        <a:solidFill>
                          <a:srgbClr val="000000"/>
                        </a:solidFill>
                        <a:effectLst/>
                        <a:latin typeface="Calibri"/>
                      </a:endParaRP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6167">
                <a:tc>
                  <a:txBody>
                    <a:bodyPr/>
                    <a:lstStyle/>
                    <a:p>
                      <a:pPr algn="l" fontAlgn="ctr"/>
                      <a:r>
                        <a:rPr lang="en-US" sz="600" b="0" i="0" u="none" strike="noStrike">
                          <a:solidFill>
                            <a:srgbClr val="000000"/>
                          </a:solidFill>
                          <a:effectLst/>
                          <a:latin typeface="Arial"/>
                        </a:rPr>
                        <a:t>Ramos, Wander</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a:rPr>
                        <a:t>55</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a:rPr>
                        <a:t>52</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C00000"/>
                          </a:solidFill>
                          <a:effectLst/>
                          <a:latin typeface="ZapfDingbats"/>
                        </a:rPr>
                        <a:t>l</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C00000"/>
                          </a:solidFill>
                          <a:effectLst/>
                          <a:latin typeface="ZapfDingbats"/>
                        </a:rPr>
                        <a:t>l</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C00000"/>
                          </a:solidFill>
                          <a:effectLst/>
                          <a:latin typeface="ZapfDingbats"/>
                        </a:rPr>
                        <a:t>l</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a:rPr>
                        <a:t>190</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smtClean="0">
                          <a:solidFill>
                            <a:srgbClr val="000000"/>
                          </a:solidFill>
                          <a:effectLst/>
                          <a:latin typeface="Arial"/>
                        </a:rPr>
                        <a:t> </a:t>
                      </a:r>
                      <a:endParaRPr lang="en-US" sz="1050" b="0" i="0" u="none" strike="noStrike" dirty="0">
                        <a:solidFill>
                          <a:srgbClr val="000000"/>
                        </a:solidFill>
                        <a:effectLst/>
                        <a:latin typeface="Arial"/>
                      </a:endParaRP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smtClean="0">
                          <a:solidFill>
                            <a:srgbClr val="000000"/>
                          </a:solidFill>
                          <a:effectLst/>
                          <a:latin typeface="Calibri"/>
                        </a:rPr>
                        <a:t> </a:t>
                      </a:r>
                      <a:endParaRPr lang="en-US" sz="1600" b="0" i="0" u="none" strike="noStrike" dirty="0">
                        <a:solidFill>
                          <a:srgbClr val="000000"/>
                        </a:solidFill>
                        <a:effectLst/>
                        <a:latin typeface="Calibri"/>
                      </a:endParaRP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6167">
                <a:tc>
                  <a:txBody>
                    <a:bodyPr/>
                    <a:lstStyle/>
                    <a:p>
                      <a:pPr algn="l" fontAlgn="ctr"/>
                      <a:r>
                        <a:rPr lang="en-US" sz="600" b="0" i="0" u="none" strike="noStrike">
                          <a:solidFill>
                            <a:srgbClr val="000000"/>
                          </a:solidFill>
                          <a:effectLst/>
                          <a:latin typeface="Arial"/>
                        </a:rPr>
                        <a:t>Jones, Rachel</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a:rPr>
                        <a:t>60</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a:rPr>
                        <a:t>56</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C00000"/>
                          </a:solidFill>
                          <a:effectLst/>
                          <a:latin typeface="ZapfDingbats"/>
                        </a:rPr>
                        <a:t>l</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C00000"/>
                          </a:solidFill>
                          <a:effectLst/>
                          <a:latin typeface="ZapfDingbats"/>
                        </a:rPr>
                        <a:t>l</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C00000"/>
                          </a:solidFill>
                          <a:effectLst/>
                          <a:latin typeface="ZapfDingbats"/>
                        </a:rPr>
                        <a:t>l</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a:rPr>
                        <a:t>190</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smtClean="0">
                          <a:solidFill>
                            <a:srgbClr val="000000"/>
                          </a:solidFill>
                          <a:effectLst/>
                          <a:latin typeface="Arial"/>
                        </a:rPr>
                        <a:t> </a:t>
                      </a:r>
                      <a:endParaRPr lang="en-US" sz="1050" b="0" i="0" u="none" strike="noStrike" dirty="0">
                        <a:solidFill>
                          <a:srgbClr val="000000"/>
                        </a:solidFill>
                        <a:effectLst/>
                        <a:latin typeface="Arial"/>
                      </a:endParaRP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smtClean="0">
                          <a:solidFill>
                            <a:srgbClr val="000000"/>
                          </a:solidFill>
                          <a:effectLst/>
                          <a:latin typeface="Calibri"/>
                        </a:rPr>
                        <a:t> </a:t>
                      </a:r>
                      <a:endParaRPr lang="en-US" sz="1600" b="0" i="0" u="none" strike="noStrike" dirty="0">
                        <a:solidFill>
                          <a:srgbClr val="000000"/>
                        </a:solidFill>
                        <a:effectLst/>
                        <a:latin typeface="Calibri"/>
                      </a:endParaRPr>
                    </a:p>
                  </a:txBody>
                  <a:tcPr marL="6568" marR="6568" marT="6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6167">
                <a:tc>
                  <a:txBody>
                    <a:bodyPr/>
                    <a:lstStyle/>
                    <a:p>
                      <a:pPr algn="l" fontAlgn="ctr"/>
                      <a:r>
                        <a:rPr lang="en-US" sz="600" b="0" i="0" u="none" strike="noStrike">
                          <a:solidFill>
                            <a:srgbClr val="000000"/>
                          </a:solidFill>
                          <a:effectLst/>
                          <a:latin typeface="Arial"/>
                        </a:rPr>
                        <a:t>Baez, Gregory</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a:rPr>
                        <a:t>65</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a:rPr>
                        <a:t>62</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C00000"/>
                          </a:solidFill>
                          <a:effectLst/>
                          <a:latin typeface="ZapfDingbats"/>
                        </a:rPr>
                        <a:t>l</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B050"/>
                          </a:solidFill>
                          <a:effectLst/>
                          <a:latin typeface="ZapfDingbats"/>
                        </a:rPr>
                        <a:t>l</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B050"/>
                          </a:solidFill>
                          <a:effectLst/>
                          <a:latin typeface="ZapfDingbats"/>
                        </a:rPr>
                        <a:t>l</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Calibri"/>
                        </a:rPr>
                        <a:t>220</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smtClean="0">
                          <a:solidFill>
                            <a:srgbClr val="000000"/>
                          </a:solidFill>
                          <a:effectLst/>
                          <a:latin typeface="Arial"/>
                        </a:rPr>
                        <a:t> </a:t>
                      </a:r>
                      <a:endParaRPr lang="en-US" sz="1050" b="0" i="0" u="none" strike="noStrike" dirty="0">
                        <a:solidFill>
                          <a:srgbClr val="000000"/>
                        </a:solidFill>
                        <a:effectLst/>
                        <a:latin typeface="Arial"/>
                      </a:endParaRP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smtClean="0">
                          <a:solidFill>
                            <a:srgbClr val="000000"/>
                          </a:solidFill>
                          <a:effectLst/>
                          <a:latin typeface="Calibri"/>
                        </a:rPr>
                        <a:t> </a:t>
                      </a:r>
                      <a:endParaRPr lang="en-US" sz="1600" b="0" i="0" u="none" strike="noStrike" dirty="0">
                        <a:solidFill>
                          <a:srgbClr val="000000"/>
                        </a:solidFill>
                        <a:effectLst/>
                        <a:latin typeface="Calibri"/>
                      </a:endParaRPr>
                    </a:p>
                  </a:txBody>
                  <a:tcPr marL="6568" marR="6568" marT="6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0309">
                <a:tc>
                  <a:txBody>
                    <a:bodyPr/>
                    <a:lstStyle/>
                    <a:p>
                      <a:pPr algn="l" fontAlgn="ctr"/>
                      <a:r>
                        <a:rPr lang="en-US" sz="600" b="0" i="0" u="none" strike="noStrike">
                          <a:solidFill>
                            <a:srgbClr val="000000"/>
                          </a:solidFill>
                          <a:effectLst/>
                          <a:latin typeface="Arial"/>
                        </a:rPr>
                        <a:t>Thomas, Denise</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a:rPr>
                        <a:t>67</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a:rPr>
                        <a:t>63</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B050"/>
                          </a:solidFill>
                          <a:effectLst/>
                          <a:latin typeface="ZapfDingbats"/>
                        </a:rPr>
                        <a:t>l</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C00000"/>
                          </a:solidFill>
                          <a:effectLst/>
                          <a:latin typeface="ZapfDingbats"/>
                        </a:rPr>
                        <a:t>l</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C00000"/>
                          </a:solidFill>
                          <a:effectLst/>
                          <a:latin typeface="ZapfDingbats"/>
                        </a:rPr>
                        <a:t>l</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a:rPr>
                        <a:t>220</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smtClean="0">
                          <a:solidFill>
                            <a:srgbClr val="000000"/>
                          </a:solidFill>
                          <a:effectLst/>
                          <a:latin typeface="Arial"/>
                        </a:rPr>
                        <a:t> </a:t>
                      </a:r>
                      <a:endParaRPr lang="en-US" sz="1050" b="0" i="0" u="none" strike="noStrike" dirty="0">
                        <a:solidFill>
                          <a:srgbClr val="000000"/>
                        </a:solidFill>
                        <a:effectLst/>
                        <a:latin typeface="Arial"/>
                      </a:endParaRP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smtClean="0">
                          <a:solidFill>
                            <a:srgbClr val="000000"/>
                          </a:solidFill>
                          <a:effectLst/>
                          <a:latin typeface="Calibri"/>
                        </a:rPr>
                        <a:t> </a:t>
                      </a:r>
                      <a:endParaRPr lang="en-US" sz="1600" b="0" i="0" u="none" strike="noStrike" dirty="0">
                        <a:solidFill>
                          <a:srgbClr val="000000"/>
                        </a:solidFill>
                        <a:effectLst/>
                        <a:latin typeface="Calibri"/>
                      </a:endParaRPr>
                    </a:p>
                  </a:txBody>
                  <a:tcPr marL="6568" marR="6568" marT="6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6167">
                <a:tc>
                  <a:txBody>
                    <a:bodyPr/>
                    <a:lstStyle/>
                    <a:p>
                      <a:pPr algn="l" fontAlgn="ctr"/>
                      <a:r>
                        <a:rPr lang="en-US" sz="600" b="0" i="0" u="none" strike="noStrike">
                          <a:solidFill>
                            <a:srgbClr val="000000"/>
                          </a:solidFill>
                          <a:effectLst/>
                          <a:latin typeface="Arial"/>
                        </a:rPr>
                        <a:t>Martinez, Estralin</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a:rPr>
                        <a:t>67</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a:rPr>
                        <a:t>63</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B050"/>
                          </a:solidFill>
                          <a:effectLst/>
                          <a:latin typeface="ZapfDingbats"/>
                        </a:rPr>
                        <a:t>l</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C00000"/>
                          </a:solidFill>
                          <a:effectLst/>
                          <a:latin typeface="ZapfDingbats"/>
                        </a:rPr>
                        <a:t>l</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C00000"/>
                          </a:solidFill>
                          <a:effectLst/>
                          <a:latin typeface="ZapfDingbats"/>
                        </a:rPr>
                        <a:t>l</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a:rPr>
                        <a:t>220</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smtClean="0">
                          <a:solidFill>
                            <a:srgbClr val="000000"/>
                          </a:solidFill>
                          <a:effectLst/>
                          <a:latin typeface="Arial"/>
                        </a:rPr>
                        <a:t> </a:t>
                      </a:r>
                      <a:endParaRPr lang="en-US" sz="1050" b="0" i="0" u="none" strike="noStrike" dirty="0">
                        <a:solidFill>
                          <a:srgbClr val="000000"/>
                        </a:solidFill>
                        <a:effectLst/>
                        <a:latin typeface="Arial"/>
                      </a:endParaRP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smtClean="0">
                          <a:solidFill>
                            <a:srgbClr val="000000"/>
                          </a:solidFill>
                          <a:effectLst/>
                          <a:latin typeface="Calibri"/>
                        </a:rPr>
                        <a:t> </a:t>
                      </a:r>
                      <a:endParaRPr lang="en-US" sz="1600" b="0" i="0" u="none" strike="noStrike" dirty="0">
                        <a:solidFill>
                          <a:srgbClr val="000000"/>
                        </a:solidFill>
                        <a:effectLst/>
                        <a:latin typeface="Calibri"/>
                      </a:endParaRPr>
                    </a:p>
                  </a:txBody>
                  <a:tcPr marL="6568" marR="6568" marT="6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6167">
                <a:tc>
                  <a:txBody>
                    <a:bodyPr/>
                    <a:lstStyle/>
                    <a:p>
                      <a:pPr algn="l" fontAlgn="ctr"/>
                      <a:r>
                        <a:rPr lang="en-US" sz="600" b="0" i="0" u="none" strike="noStrike">
                          <a:solidFill>
                            <a:srgbClr val="000000"/>
                          </a:solidFill>
                          <a:effectLst/>
                          <a:latin typeface="Arial"/>
                        </a:rPr>
                        <a:t>Alvarez, Carlos</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a:rPr>
                        <a:t>69</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a:rPr>
                        <a:t>67</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B050"/>
                          </a:solidFill>
                          <a:effectLst/>
                          <a:latin typeface="ZapfDingbats"/>
                        </a:rPr>
                        <a:t>l</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C00000"/>
                          </a:solidFill>
                          <a:effectLst/>
                          <a:latin typeface="ZapfDingbats"/>
                        </a:rPr>
                        <a:t>l</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C00000"/>
                          </a:solidFill>
                          <a:effectLst/>
                          <a:latin typeface="ZapfDingbats"/>
                        </a:rPr>
                        <a:t>l</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a:rPr>
                        <a:t>270</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smtClean="0">
                          <a:solidFill>
                            <a:srgbClr val="000000"/>
                          </a:solidFill>
                          <a:effectLst/>
                          <a:latin typeface="Arial"/>
                        </a:rPr>
                        <a:t> </a:t>
                      </a:r>
                      <a:endParaRPr lang="en-US" sz="1050" b="0" i="0" u="none" strike="noStrike" dirty="0">
                        <a:solidFill>
                          <a:srgbClr val="000000"/>
                        </a:solidFill>
                        <a:effectLst/>
                        <a:latin typeface="Arial"/>
                      </a:endParaRP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smtClean="0">
                          <a:solidFill>
                            <a:srgbClr val="000000"/>
                          </a:solidFill>
                          <a:effectLst/>
                          <a:latin typeface="Calibri"/>
                        </a:rPr>
                        <a:t> </a:t>
                      </a:r>
                      <a:endParaRPr lang="en-US" sz="1600" b="0" i="0" u="none" strike="noStrike" dirty="0">
                        <a:solidFill>
                          <a:srgbClr val="000000"/>
                        </a:solidFill>
                        <a:effectLst/>
                        <a:latin typeface="Calibri"/>
                      </a:endParaRPr>
                    </a:p>
                  </a:txBody>
                  <a:tcPr marL="6568" marR="6568" marT="6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6167">
                <a:tc>
                  <a:txBody>
                    <a:bodyPr/>
                    <a:lstStyle/>
                    <a:p>
                      <a:pPr algn="l" fontAlgn="ctr"/>
                      <a:r>
                        <a:rPr lang="en-US" sz="600" b="0" i="0" u="none" strike="noStrike" dirty="0">
                          <a:solidFill>
                            <a:srgbClr val="000000"/>
                          </a:solidFill>
                          <a:effectLst/>
                          <a:latin typeface="Arial"/>
                        </a:rPr>
                        <a:t>Pena, Lisa</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a:rPr>
                        <a:t>71</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a:rPr>
                        <a:t>68</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B050"/>
                          </a:solidFill>
                          <a:effectLst/>
                          <a:latin typeface="ZapfDingbats"/>
                        </a:rPr>
                        <a:t>l</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C00000"/>
                          </a:solidFill>
                          <a:effectLst/>
                          <a:latin typeface="ZapfDingbats"/>
                        </a:rPr>
                        <a:t>l</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C00000"/>
                          </a:solidFill>
                          <a:effectLst/>
                          <a:latin typeface="ZapfDingbats"/>
                        </a:rPr>
                        <a:t>l</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a:rPr>
                        <a:t>270</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smtClean="0">
                          <a:solidFill>
                            <a:srgbClr val="000000"/>
                          </a:solidFill>
                          <a:effectLst/>
                          <a:latin typeface="Arial"/>
                        </a:rPr>
                        <a:t> </a:t>
                      </a:r>
                      <a:endParaRPr lang="en-US" sz="1050" b="0" i="0" u="none" strike="noStrike" dirty="0">
                        <a:solidFill>
                          <a:srgbClr val="000000"/>
                        </a:solidFill>
                        <a:effectLst/>
                        <a:latin typeface="Arial"/>
                      </a:endParaRP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smtClean="0">
                          <a:solidFill>
                            <a:srgbClr val="000000"/>
                          </a:solidFill>
                          <a:effectLst/>
                          <a:latin typeface="Calibri"/>
                        </a:rPr>
                        <a:t> </a:t>
                      </a:r>
                      <a:endParaRPr lang="en-US" sz="1600" b="0" i="0" u="none" strike="noStrike" dirty="0">
                        <a:solidFill>
                          <a:srgbClr val="000000"/>
                        </a:solidFill>
                        <a:effectLst/>
                        <a:latin typeface="Calibri"/>
                      </a:endParaRPr>
                    </a:p>
                  </a:txBody>
                  <a:tcPr marL="6568" marR="6568" marT="6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6167">
                <a:tc>
                  <a:txBody>
                    <a:bodyPr/>
                    <a:lstStyle/>
                    <a:p>
                      <a:pPr algn="l" fontAlgn="ctr"/>
                      <a:r>
                        <a:rPr lang="en-US" sz="600" b="0" i="0" u="none" strike="noStrike">
                          <a:solidFill>
                            <a:srgbClr val="000000"/>
                          </a:solidFill>
                          <a:effectLst/>
                          <a:latin typeface="Arial"/>
                        </a:rPr>
                        <a:t>Medina, Silvio</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a:rPr>
                        <a:t>76</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a:rPr>
                        <a:t>73</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B050"/>
                          </a:solidFill>
                          <a:effectLst/>
                          <a:latin typeface="ZapfDingbats"/>
                        </a:rPr>
                        <a:t>l</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C00000"/>
                          </a:solidFill>
                          <a:effectLst/>
                          <a:latin typeface="ZapfDingbats"/>
                        </a:rPr>
                        <a:t>l</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C00000"/>
                          </a:solidFill>
                          <a:effectLst/>
                          <a:latin typeface="ZapfDingbats"/>
                        </a:rPr>
                        <a:t>l</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a:rPr>
                        <a:t>270</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smtClean="0">
                          <a:solidFill>
                            <a:srgbClr val="000000"/>
                          </a:solidFill>
                          <a:effectLst/>
                          <a:latin typeface="Arial"/>
                        </a:rPr>
                        <a:t> </a:t>
                      </a:r>
                      <a:endParaRPr lang="en-US" sz="1050" b="0" i="0" u="none" strike="noStrike" dirty="0">
                        <a:solidFill>
                          <a:srgbClr val="000000"/>
                        </a:solidFill>
                        <a:effectLst/>
                        <a:latin typeface="Arial"/>
                      </a:endParaRP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smtClean="0">
                          <a:solidFill>
                            <a:srgbClr val="000000"/>
                          </a:solidFill>
                          <a:effectLst/>
                          <a:latin typeface="Calibri"/>
                        </a:rPr>
                        <a:t> </a:t>
                      </a:r>
                      <a:endParaRPr lang="en-US" sz="1600" b="0" i="0" u="none" strike="noStrike" dirty="0">
                        <a:solidFill>
                          <a:srgbClr val="000000"/>
                        </a:solidFill>
                        <a:effectLst/>
                        <a:latin typeface="Calibri"/>
                      </a:endParaRPr>
                    </a:p>
                  </a:txBody>
                  <a:tcPr marL="6568" marR="6568" marT="6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6167">
                <a:tc>
                  <a:txBody>
                    <a:bodyPr/>
                    <a:lstStyle/>
                    <a:p>
                      <a:pPr algn="l" fontAlgn="ctr"/>
                      <a:r>
                        <a:rPr lang="en-US" sz="600" b="0" i="0" u="none" strike="noStrike">
                          <a:solidFill>
                            <a:srgbClr val="000000"/>
                          </a:solidFill>
                          <a:effectLst/>
                          <a:latin typeface="Arial"/>
                        </a:rPr>
                        <a:t>Williams, Maleek</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a:rPr>
                        <a:t>84</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a:rPr>
                        <a:t>80</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B050"/>
                          </a:solidFill>
                          <a:effectLst/>
                          <a:latin typeface="ZapfDingbats"/>
                        </a:rPr>
                        <a:t>l</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C00000"/>
                          </a:solidFill>
                          <a:effectLst/>
                          <a:latin typeface="ZapfDingbats"/>
                        </a:rPr>
                        <a:t>l</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B050"/>
                          </a:solidFill>
                          <a:effectLst/>
                          <a:latin typeface="ZapfDingbats"/>
                        </a:rPr>
                        <a:t>l</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a:rPr>
                        <a:t>270</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smtClean="0">
                          <a:solidFill>
                            <a:srgbClr val="000000"/>
                          </a:solidFill>
                          <a:effectLst/>
                          <a:latin typeface="Arial"/>
                        </a:rPr>
                        <a:t> </a:t>
                      </a:r>
                      <a:endParaRPr lang="en-US" sz="1050" b="0" i="0" u="none" strike="noStrike" dirty="0">
                        <a:solidFill>
                          <a:srgbClr val="000000"/>
                        </a:solidFill>
                        <a:effectLst/>
                        <a:latin typeface="Arial"/>
                      </a:endParaRP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smtClean="0">
                          <a:solidFill>
                            <a:srgbClr val="000000"/>
                          </a:solidFill>
                          <a:effectLst/>
                          <a:latin typeface="Calibri"/>
                        </a:rPr>
                        <a:t> </a:t>
                      </a:r>
                      <a:endParaRPr lang="en-US" sz="1600" b="0" i="0" u="none" strike="noStrike" dirty="0">
                        <a:solidFill>
                          <a:srgbClr val="000000"/>
                        </a:solidFill>
                        <a:effectLst/>
                        <a:latin typeface="Calibri"/>
                      </a:endParaRPr>
                    </a:p>
                  </a:txBody>
                  <a:tcPr marL="6568" marR="6568" marT="6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6167">
                <a:tc>
                  <a:txBody>
                    <a:bodyPr/>
                    <a:lstStyle/>
                    <a:p>
                      <a:pPr algn="l" fontAlgn="ctr"/>
                      <a:r>
                        <a:rPr lang="en-US" sz="600" b="0" i="0" u="none" strike="noStrike">
                          <a:solidFill>
                            <a:srgbClr val="000000"/>
                          </a:solidFill>
                          <a:effectLst/>
                          <a:latin typeface="Arial"/>
                        </a:rPr>
                        <a:t>Ronald, Patricia</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a:rPr>
                        <a:t>84</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Arial"/>
                        </a:rPr>
                        <a:t>82</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B050"/>
                          </a:solidFill>
                          <a:effectLst/>
                          <a:latin typeface="ZapfDingbats"/>
                        </a:rPr>
                        <a:t>l</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B050"/>
                          </a:solidFill>
                          <a:effectLst/>
                          <a:latin typeface="ZapfDingbats"/>
                        </a:rPr>
                        <a:t>l</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B050"/>
                          </a:solidFill>
                          <a:effectLst/>
                          <a:latin typeface="ZapfDingbats"/>
                        </a:rPr>
                        <a:t>l</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a:rPr>
                        <a:t>300</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smtClean="0">
                          <a:solidFill>
                            <a:srgbClr val="000000"/>
                          </a:solidFill>
                          <a:effectLst/>
                          <a:latin typeface="Arial"/>
                        </a:rPr>
                        <a:t> </a:t>
                      </a:r>
                      <a:endParaRPr lang="en-US" sz="1050" b="0" i="0" u="none" strike="noStrike" dirty="0">
                        <a:solidFill>
                          <a:srgbClr val="000000"/>
                        </a:solidFill>
                        <a:effectLst/>
                        <a:latin typeface="Arial"/>
                      </a:endParaRP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smtClean="0">
                          <a:solidFill>
                            <a:srgbClr val="000000"/>
                          </a:solidFill>
                          <a:effectLst/>
                          <a:latin typeface="Calibri"/>
                        </a:rPr>
                        <a:t> </a:t>
                      </a:r>
                      <a:endParaRPr lang="en-US" sz="1600" b="0" i="0" u="none" strike="noStrike" dirty="0">
                        <a:solidFill>
                          <a:srgbClr val="000000"/>
                        </a:solidFill>
                        <a:effectLst/>
                        <a:latin typeface="Calibri"/>
                      </a:endParaRPr>
                    </a:p>
                  </a:txBody>
                  <a:tcPr marL="6568" marR="6568" marT="6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6167">
                <a:tc>
                  <a:txBody>
                    <a:bodyPr/>
                    <a:lstStyle/>
                    <a:p>
                      <a:pPr algn="l" fontAlgn="ctr"/>
                      <a:r>
                        <a:rPr lang="en-US" sz="600" b="0" i="0" u="none" strike="noStrike" dirty="0">
                          <a:solidFill>
                            <a:srgbClr val="000000"/>
                          </a:solidFill>
                          <a:effectLst/>
                          <a:latin typeface="Arial"/>
                        </a:rPr>
                        <a:t>Norris, Frank</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Arial"/>
                        </a:rPr>
                        <a:t>89</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Arial"/>
                        </a:rPr>
                        <a:t>86</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B050"/>
                          </a:solidFill>
                          <a:effectLst/>
                          <a:latin typeface="ZapfDingbats"/>
                        </a:rPr>
                        <a:t>l</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B050"/>
                          </a:solidFill>
                          <a:effectLst/>
                          <a:latin typeface="ZapfDingbats"/>
                        </a:rPr>
                        <a:t>l</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B050"/>
                          </a:solidFill>
                          <a:effectLst/>
                          <a:latin typeface="ZapfDingbats"/>
                        </a:rPr>
                        <a:t>l</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a:rPr>
                        <a:t>300</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smtClean="0">
                          <a:solidFill>
                            <a:srgbClr val="000000"/>
                          </a:solidFill>
                          <a:effectLst/>
                          <a:latin typeface="Arial"/>
                        </a:rPr>
                        <a:t> </a:t>
                      </a:r>
                      <a:endParaRPr lang="en-US" sz="1050" b="0" i="0" u="none" strike="noStrike" dirty="0">
                        <a:solidFill>
                          <a:srgbClr val="000000"/>
                        </a:solidFill>
                        <a:effectLst/>
                        <a:latin typeface="Arial"/>
                      </a:endParaRP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smtClean="0">
                          <a:solidFill>
                            <a:srgbClr val="000000"/>
                          </a:solidFill>
                          <a:effectLst/>
                          <a:latin typeface="Calibri"/>
                        </a:rPr>
                        <a:t> </a:t>
                      </a:r>
                      <a:endParaRPr lang="en-US" sz="1600" b="0" i="0" u="none" strike="noStrike" dirty="0">
                        <a:solidFill>
                          <a:srgbClr val="000000"/>
                        </a:solidFill>
                        <a:effectLst/>
                        <a:latin typeface="Calibri"/>
                      </a:endParaRPr>
                    </a:p>
                  </a:txBody>
                  <a:tcPr marL="6568" marR="6568" marT="6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6167">
                <a:tc>
                  <a:txBody>
                    <a:bodyPr/>
                    <a:lstStyle/>
                    <a:p>
                      <a:pPr algn="l" fontAlgn="ctr"/>
                      <a:r>
                        <a:rPr lang="en-US" sz="600" b="0" i="0" u="none" strike="noStrike">
                          <a:solidFill>
                            <a:srgbClr val="000000"/>
                          </a:solidFill>
                          <a:effectLst/>
                          <a:latin typeface="Arial"/>
                        </a:rPr>
                        <a:t>Ostrum, Elizabeth</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a:rPr>
                        <a:t>95</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a:rPr>
                        <a:t>92</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B050"/>
                          </a:solidFill>
                          <a:effectLst/>
                          <a:latin typeface="ZapfDingbats"/>
                        </a:rPr>
                        <a:t>l</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B050"/>
                          </a:solidFill>
                          <a:effectLst/>
                          <a:latin typeface="ZapfDingbats"/>
                        </a:rPr>
                        <a:t>l</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B050"/>
                          </a:solidFill>
                          <a:effectLst/>
                          <a:latin typeface="ZapfDingbats"/>
                        </a:rPr>
                        <a:t>l</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a:rPr>
                        <a:t>300</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smtClean="0">
                          <a:solidFill>
                            <a:srgbClr val="000000"/>
                          </a:solidFill>
                          <a:effectLst/>
                          <a:latin typeface="Arial"/>
                        </a:rPr>
                        <a:t> </a:t>
                      </a:r>
                      <a:endParaRPr lang="en-US" sz="1050" b="0" i="0" u="none" strike="noStrike" dirty="0">
                        <a:solidFill>
                          <a:srgbClr val="000000"/>
                        </a:solidFill>
                        <a:effectLst/>
                        <a:latin typeface="Arial"/>
                      </a:endParaRP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smtClean="0">
                          <a:solidFill>
                            <a:srgbClr val="000000"/>
                          </a:solidFill>
                          <a:effectLst/>
                          <a:latin typeface="Calibri"/>
                        </a:rPr>
                        <a:t> </a:t>
                      </a:r>
                      <a:endParaRPr lang="en-US" sz="1600" b="0" i="0" u="none" strike="noStrike" dirty="0">
                        <a:solidFill>
                          <a:srgbClr val="000000"/>
                        </a:solidFill>
                        <a:effectLst/>
                        <a:latin typeface="Calibri"/>
                      </a:endParaRPr>
                    </a:p>
                  </a:txBody>
                  <a:tcPr marL="6568" marR="6568" marT="6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6167">
                <a:tc>
                  <a:txBody>
                    <a:bodyPr/>
                    <a:lstStyle/>
                    <a:p>
                      <a:pPr algn="l" fontAlgn="ctr"/>
                      <a:r>
                        <a:rPr lang="en-US" sz="600" b="0" i="0" u="none" strike="noStrike">
                          <a:solidFill>
                            <a:srgbClr val="000000"/>
                          </a:solidFill>
                          <a:effectLst/>
                          <a:latin typeface="Arial"/>
                        </a:rPr>
                        <a:t>Smith, Douglas</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a:rPr>
                        <a:t>95</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a:rPr>
                        <a:t>93</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B050"/>
                          </a:solidFill>
                          <a:effectLst/>
                          <a:latin typeface="ZapfDingbats"/>
                        </a:rPr>
                        <a:t>l</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B050"/>
                          </a:solidFill>
                          <a:effectLst/>
                          <a:latin typeface="ZapfDingbats"/>
                        </a:rPr>
                        <a:t>l</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B050"/>
                          </a:solidFill>
                          <a:effectLst/>
                          <a:latin typeface="ZapfDingbats"/>
                        </a:rPr>
                        <a:t>l</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a:rPr>
                        <a:t>325</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smtClean="0">
                          <a:solidFill>
                            <a:srgbClr val="000000"/>
                          </a:solidFill>
                          <a:effectLst/>
                          <a:latin typeface="Arial"/>
                        </a:rPr>
                        <a:t> </a:t>
                      </a:r>
                      <a:endParaRPr lang="en-US" sz="1050" b="0" i="0" u="none" strike="noStrike" dirty="0">
                        <a:solidFill>
                          <a:srgbClr val="000000"/>
                        </a:solidFill>
                        <a:effectLst/>
                        <a:latin typeface="Arial"/>
                      </a:endParaRP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smtClean="0">
                          <a:solidFill>
                            <a:srgbClr val="000000"/>
                          </a:solidFill>
                          <a:effectLst/>
                          <a:latin typeface="Calibri"/>
                        </a:rPr>
                        <a:t> </a:t>
                      </a:r>
                      <a:endParaRPr lang="en-US" sz="1600" b="0" i="0" u="none" strike="noStrike" dirty="0">
                        <a:solidFill>
                          <a:srgbClr val="000000"/>
                        </a:solidFill>
                        <a:effectLst/>
                        <a:latin typeface="Calibri"/>
                      </a:endParaRPr>
                    </a:p>
                  </a:txBody>
                  <a:tcPr marL="6568" marR="6568" marT="6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6167">
                <a:tc>
                  <a:txBody>
                    <a:bodyPr/>
                    <a:lstStyle/>
                    <a:p>
                      <a:pPr algn="l" fontAlgn="ctr"/>
                      <a:r>
                        <a:rPr lang="en-US" sz="600" b="0" i="0" u="none" strike="noStrike">
                          <a:solidFill>
                            <a:srgbClr val="000000"/>
                          </a:solidFill>
                          <a:effectLst/>
                          <a:latin typeface="Arial"/>
                        </a:rPr>
                        <a:t>Franklyn, Michelle</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a:rPr>
                        <a:t>96</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a:rPr>
                        <a:t>93</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B050"/>
                          </a:solidFill>
                          <a:effectLst/>
                          <a:latin typeface="ZapfDingbats"/>
                        </a:rPr>
                        <a:t>l</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B050"/>
                          </a:solidFill>
                          <a:effectLst/>
                          <a:latin typeface="ZapfDingbats"/>
                        </a:rPr>
                        <a:t>l</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B050"/>
                          </a:solidFill>
                          <a:effectLst/>
                          <a:latin typeface="ZapfDingbats"/>
                        </a:rPr>
                        <a:t>l</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a:rPr>
                        <a:t>325</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smtClean="0">
                          <a:solidFill>
                            <a:srgbClr val="000000"/>
                          </a:solidFill>
                          <a:effectLst/>
                          <a:latin typeface="Arial"/>
                        </a:rPr>
                        <a:t> </a:t>
                      </a:r>
                      <a:endParaRPr lang="en-US" sz="1050" b="0" i="0" u="none" strike="noStrike" dirty="0">
                        <a:solidFill>
                          <a:srgbClr val="000000"/>
                        </a:solidFill>
                        <a:effectLst/>
                        <a:latin typeface="Arial"/>
                      </a:endParaRP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smtClean="0">
                          <a:solidFill>
                            <a:srgbClr val="000000"/>
                          </a:solidFill>
                          <a:effectLst/>
                          <a:latin typeface="Calibri"/>
                        </a:rPr>
                        <a:t> </a:t>
                      </a:r>
                      <a:endParaRPr lang="en-US" sz="1600" b="0" i="0" u="none" strike="noStrike" dirty="0">
                        <a:solidFill>
                          <a:srgbClr val="000000"/>
                        </a:solidFill>
                        <a:effectLst/>
                        <a:latin typeface="Calibri"/>
                      </a:endParaRPr>
                    </a:p>
                  </a:txBody>
                  <a:tcPr marL="6568" marR="6568" marT="6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6167">
                <a:tc>
                  <a:txBody>
                    <a:bodyPr/>
                    <a:lstStyle/>
                    <a:p>
                      <a:pPr algn="l" fontAlgn="ctr"/>
                      <a:r>
                        <a:rPr lang="en-US" sz="600" b="0" i="0" u="none" strike="noStrike">
                          <a:solidFill>
                            <a:srgbClr val="000000"/>
                          </a:solidFill>
                          <a:effectLst/>
                          <a:latin typeface="Arial"/>
                        </a:rPr>
                        <a:t>Thompson, Stephen</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a:rPr>
                        <a:t>97</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a:rPr>
                        <a:t>94</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B050"/>
                          </a:solidFill>
                          <a:effectLst/>
                          <a:latin typeface="ZapfDingbats"/>
                        </a:rPr>
                        <a:t>l</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B050"/>
                          </a:solidFill>
                          <a:effectLst/>
                          <a:latin typeface="ZapfDingbats"/>
                        </a:rPr>
                        <a:t>l</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B050"/>
                          </a:solidFill>
                          <a:effectLst/>
                          <a:latin typeface="ZapfDingbats"/>
                        </a:rPr>
                        <a:t>l</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a:rPr>
                        <a:t>325</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smtClean="0">
                          <a:solidFill>
                            <a:srgbClr val="000000"/>
                          </a:solidFill>
                          <a:effectLst/>
                          <a:latin typeface="Arial"/>
                        </a:rPr>
                        <a:t> </a:t>
                      </a:r>
                      <a:endParaRPr lang="en-US" sz="1050" b="0" i="0" u="none" strike="noStrike" dirty="0">
                        <a:solidFill>
                          <a:srgbClr val="000000"/>
                        </a:solidFill>
                        <a:effectLst/>
                        <a:latin typeface="Arial"/>
                      </a:endParaRP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smtClean="0">
                          <a:solidFill>
                            <a:srgbClr val="000000"/>
                          </a:solidFill>
                          <a:effectLst/>
                          <a:latin typeface="Calibri"/>
                        </a:rPr>
                        <a:t> </a:t>
                      </a:r>
                      <a:endParaRPr lang="en-US" sz="1600" b="0" i="0" u="none" strike="noStrike" dirty="0">
                        <a:solidFill>
                          <a:srgbClr val="000000"/>
                        </a:solidFill>
                        <a:effectLst/>
                        <a:latin typeface="Calibri"/>
                      </a:endParaRPr>
                    </a:p>
                  </a:txBody>
                  <a:tcPr marL="6568" marR="6568" marT="6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6167">
                <a:tc>
                  <a:txBody>
                    <a:bodyPr/>
                    <a:lstStyle/>
                    <a:p>
                      <a:pPr algn="l" fontAlgn="ctr"/>
                      <a:r>
                        <a:rPr lang="en-US" sz="600" b="0" i="0" u="none" strike="noStrike">
                          <a:solidFill>
                            <a:srgbClr val="000000"/>
                          </a:solidFill>
                          <a:effectLst/>
                          <a:latin typeface="Arial"/>
                        </a:rPr>
                        <a:t>North, Laura</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a:rPr>
                        <a:t>90</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a:rPr>
                        <a:t>100</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B050"/>
                          </a:solidFill>
                          <a:effectLst/>
                          <a:latin typeface="ZapfDingbats"/>
                        </a:rPr>
                        <a:t>l</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B050"/>
                          </a:solidFill>
                          <a:effectLst/>
                          <a:latin typeface="ZapfDingbats"/>
                        </a:rPr>
                        <a:t>l</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B050"/>
                          </a:solidFill>
                          <a:effectLst/>
                          <a:latin typeface="ZapfDingbats"/>
                        </a:rPr>
                        <a:t>l</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a:rPr>
                        <a:t>345</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smtClean="0">
                          <a:solidFill>
                            <a:srgbClr val="000000"/>
                          </a:solidFill>
                          <a:effectLst/>
                          <a:latin typeface="Arial"/>
                        </a:rPr>
                        <a:t> </a:t>
                      </a:r>
                      <a:endParaRPr lang="en-US" sz="1050" b="0" i="0" u="none" strike="noStrike" dirty="0">
                        <a:solidFill>
                          <a:srgbClr val="000000"/>
                        </a:solidFill>
                        <a:effectLst/>
                        <a:latin typeface="Arial"/>
                      </a:endParaRP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smtClean="0">
                          <a:solidFill>
                            <a:srgbClr val="000000"/>
                          </a:solidFill>
                          <a:effectLst/>
                          <a:latin typeface="Calibri"/>
                        </a:rPr>
                        <a:t> </a:t>
                      </a:r>
                      <a:endParaRPr lang="en-US" sz="1600" b="0" i="0" u="none" strike="noStrike" dirty="0">
                        <a:solidFill>
                          <a:srgbClr val="000000"/>
                        </a:solidFill>
                        <a:effectLst/>
                        <a:latin typeface="Calibri"/>
                      </a:endParaRPr>
                    </a:p>
                  </a:txBody>
                  <a:tcPr marL="6568" marR="6568" marT="6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6167">
                <a:tc>
                  <a:txBody>
                    <a:bodyPr/>
                    <a:lstStyle/>
                    <a:p>
                      <a:pPr algn="l" fontAlgn="ctr"/>
                      <a:r>
                        <a:rPr lang="en-US" sz="600" b="0" i="0" u="none" strike="noStrike">
                          <a:solidFill>
                            <a:srgbClr val="000000"/>
                          </a:solidFill>
                          <a:effectLst/>
                          <a:latin typeface="Arial"/>
                        </a:rPr>
                        <a:t>Martinez, Pedro</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a:rPr>
                        <a:t>100</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a:rPr>
                        <a:t>100</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B050"/>
                          </a:solidFill>
                          <a:effectLst/>
                          <a:latin typeface="ZapfDingbats"/>
                        </a:rPr>
                        <a:t>l</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B050"/>
                          </a:solidFill>
                          <a:effectLst/>
                          <a:latin typeface="ZapfDingbats"/>
                        </a:rPr>
                        <a:t>l</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B050"/>
                          </a:solidFill>
                          <a:effectLst/>
                          <a:latin typeface="ZapfDingbats"/>
                        </a:rPr>
                        <a:t>l</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a:rPr>
                        <a:t>345</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smtClean="0">
                          <a:solidFill>
                            <a:srgbClr val="000000"/>
                          </a:solidFill>
                          <a:effectLst/>
                          <a:latin typeface="Arial"/>
                        </a:rPr>
                        <a:t> </a:t>
                      </a:r>
                      <a:endParaRPr lang="en-US" sz="1050" b="0" i="0" u="none" strike="noStrike" dirty="0">
                        <a:solidFill>
                          <a:srgbClr val="000000"/>
                        </a:solidFill>
                        <a:effectLst/>
                        <a:latin typeface="Arial"/>
                      </a:endParaRP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smtClean="0">
                          <a:solidFill>
                            <a:srgbClr val="000000"/>
                          </a:solidFill>
                          <a:effectLst/>
                          <a:latin typeface="Calibri"/>
                        </a:rPr>
                        <a:t> </a:t>
                      </a:r>
                      <a:endParaRPr lang="en-US" sz="1600" b="0" i="0" u="none" strike="noStrike" dirty="0">
                        <a:solidFill>
                          <a:srgbClr val="000000"/>
                        </a:solidFill>
                        <a:effectLst/>
                        <a:latin typeface="Calibri"/>
                      </a:endParaRPr>
                    </a:p>
                  </a:txBody>
                  <a:tcPr marL="6568" marR="6568" marT="6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478">
                <a:tc>
                  <a:txBody>
                    <a:bodyPr/>
                    <a:lstStyle/>
                    <a:p>
                      <a:pPr algn="l" fontAlgn="ctr"/>
                      <a:r>
                        <a:rPr lang="en-US" sz="600" b="1" i="0" u="none" strike="noStrike">
                          <a:solidFill>
                            <a:srgbClr val="000000"/>
                          </a:solidFill>
                          <a:effectLst/>
                          <a:latin typeface="Arial"/>
                        </a:rPr>
                        <a:t>average</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000000"/>
                          </a:solidFill>
                          <a:effectLst/>
                          <a:latin typeface="Arial"/>
                        </a:rPr>
                        <a:t>76.95</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000000"/>
                          </a:solidFill>
                          <a:effectLst/>
                          <a:latin typeface="Arial"/>
                        </a:rPr>
                        <a:t>74.74</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92D050"/>
                          </a:solidFill>
                          <a:effectLst/>
                          <a:latin typeface="Arial"/>
                        </a:rPr>
                        <a:t>18</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92D050"/>
                          </a:solidFill>
                          <a:effectLst/>
                          <a:latin typeface="Arial"/>
                        </a:rPr>
                        <a:t>13</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92D050"/>
                          </a:solidFill>
                          <a:effectLst/>
                          <a:latin typeface="Arial"/>
                        </a:rPr>
                        <a:t>12</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000000"/>
                          </a:solidFill>
                          <a:effectLst/>
                          <a:latin typeface="Arial"/>
                        </a:rPr>
                        <a:t> </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000000"/>
                          </a:solidFill>
                          <a:effectLst/>
                          <a:latin typeface="Arial"/>
                        </a:rPr>
                        <a:t>262.89</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a:rPr>
                        <a:t>68%</a:t>
                      </a:r>
                    </a:p>
                  </a:txBody>
                  <a:tcPr marL="6568" marR="6568" marT="656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r>
            </a:tbl>
          </a:graphicData>
        </a:graphic>
      </p:graphicFrame>
    </p:spTree>
    <p:extLst>
      <p:ext uri="{BB962C8B-B14F-4D97-AF65-F5344CB8AC3E}">
        <p14:creationId xmlns:p14="http://schemas.microsoft.com/office/powerpoint/2010/main" val="20799699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39423266"/>
              </p:ext>
            </p:extLst>
          </p:nvPr>
        </p:nvGraphicFramePr>
        <p:xfrm>
          <a:off x="2142080" y="410248"/>
          <a:ext cx="5009341" cy="6002038"/>
        </p:xfrm>
        <a:graphic>
          <a:graphicData uri="http://schemas.openxmlformats.org/drawingml/2006/table">
            <a:tbl>
              <a:tblPr/>
              <a:tblGrid>
                <a:gridCol w="814454"/>
                <a:gridCol w="420365"/>
                <a:gridCol w="420365"/>
                <a:gridCol w="420365"/>
                <a:gridCol w="420365"/>
                <a:gridCol w="420365"/>
                <a:gridCol w="691849"/>
                <a:gridCol w="691849"/>
                <a:gridCol w="709364"/>
              </a:tblGrid>
              <a:tr h="374387">
                <a:tc>
                  <a:txBody>
                    <a:bodyPr/>
                    <a:lstStyle/>
                    <a:p>
                      <a:pPr algn="l" fontAlgn="ctr"/>
                      <a:r>
                        <a:rPr lang="en-US" sz="800" b="0" i="0" u="none" strike="noStrike" dirty="0">
                          <a:solidFill>
                            <a:srgbClr val="000000"/>
                          </a:solidFill>
                          <a:effectLst/>
                          <a:latin typeface="Calibri"/>
                        </a:rPr>
                        <a:t> </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a:rPr>
                        <a:t>2nd Grade EOY</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a:rPr>
                        <a:t>3rd Grade Pre</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a:rPr>
                        <a:t>+/- mentally</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a:rPr>
                        <a:t>×</a:t>
                      </a:r>
                      <a:r>
                        <a:rPr lang="en-US" sz="800" b="0" i="0" u="none" strike="noStrike">
                          <a:solidFill>
                            <a:srgbClr val="000000"/>
                          </a:solidFill>
                          <a:effectLst/>
                          <a:latin typeface="Calibri"/>
                        </a:rPr>
                        <a:t>/</a:t>
                      </a:r>
                      <a:r>
                        <a:rPr lang="en-US" sz="600" b="0" i="0" u="none" strike="noStrike">
                          <a:solidFill>
                            <a:srgbClr val="000000"/>
                          </a:solidFill>
                          <a:effectLst/>
                          <a:latin typeface="Calibri"/>
                        </a:rPr>
                        <a:t>÷</a:t>
                      </a:r>
                      <a:r>
                        <a:rPr lang="en-US" sz="800" b="0" i="0" u="none" strike="noStrike">
                          <a:solidFill>
                            <a:srgbClr val="000000"/>
                          </a:solidFill>
                          <a:effectLst/>
                          <a:latin typeface="Calibri"/>
                        </a:rPr>
                        <a:t>- mentally</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a:rPr>
                        <a:t>aply undst</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a:rPr>
                        <a:t>Target (scale)</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a:rPr>
                        <a:t>Actual 3rd Grade NYS</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a:rPr>
                        <a:t>Met Target?</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6167">
                <a:tc>
                  <a:txBody>
                    <a:bodyPr/>
                    <a:lstStyle/>
                    <a:p>
                      <a:pPr algn="l" fontAlgn="ctr"/>
                      <a:r>
                        <a:rPr lang="en-US" sz="600" b="0" i="0" u="none" strike="noStrike">
                          <a:solidFill>
                            <a:srgbClr val="000000"/>
                          </a:solidFill>
                          <a:effectLst/>
                          <a:latin typeface="Arial"/>
                        </a:rPr>
                        <a:t>Pineyro, Issa</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a:rPr>
                        <a:t>50</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a:rPr>
                        <a:t>47</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C00000"/>
                          </a:solidFill>
                          <a:effectLst/>
                          <a:latin typeface="ZapfDingbats"/>
                        </a:rPr>
                        <a:t>l</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C00000"/>
                          </a:solidFill>
                          <a:effectLst/>
                          <a:latin typeface="ZapfDingbats"/>
                        </a:rPr>
                        <a:t>l</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C00000"/>
                          </a:solidFill>
                          <a:effectLst/>
                          <a:latin typeface="ZapfDingbats"/>
                        </a:rPr>
                        <a:t>l</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Calibri"/>
                        </a:rPr>
                        <a:t>190</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Arial"/>
                        </a:rPr>
                        <a:t>210</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Y</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6167">
                <a:tc>
                  <a:txBody>
                    <a:bodyPr/>
                    <a:lstStyle/>
                    <a:p>
                      <a:pPr algn="l" fontAlgn="ctr"/>
                      <a:r>
                        <a:rPr lang="en-US" sz="600" b="0" i="0" u="none" strike="noStrike">
                          <a:solidFill>
                            <a:srgbClr val="000000"/>
                          </a:solidFill>
                          <a:effectLst/>
                          <a:latin typeface="Arial"/>
                        </a:rPr>
                        <a:t>Estevez, Ramon</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a:rPr>
                        <a:t>52</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a:rPr>
                        <a:t>49</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C00000"/>
                          </a:solidFill>
                          <a:effectLst/>
                          <a:latin typeface="ZapfDingbats"/>
                        </a:rPr>
                        <a:t>l</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C00000"/>
                          </a:solidFill>
                          <a:effectLst/>
                          <a:latin typeface="ZapfDingbats"/>
                        </a:rPr>
                        <a:t>l</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C00000"/>
                          </a:solidFill>
                          <a:effectLst/>
                          <a:latin typeface="ZapfDingbats"/>
                        </a:rPr>
                        <a:t>l</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Calibri"/>
                        </a:rPr>
                        <a:t>190</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Arial"/>
                        </a:rPr>
                        <a:t>180</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N</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6167">
                <a:tc>
                  <a:txBody>
                    <a:bodyPr/>
                    <a:lstStyle/>
                    <a:p>
                      <a:pPr algn="l" fontAlgn="ctr"/>
                      <a:r>
                        <a:rPr lang="en-US" sz="600" b="0" i="0" u="none" strike="noStrike">
                          <a:solidFill>
                            <a:srgbClr val="000000"/>
                          </a:solidFill>
                          <a:effectLst/>
                          <a:latin typeface="Arial"/>
                        </a:rPr>
                        <a:t>Ramos, Wander</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a:rPr>
                        <a:t>55</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a:rPr>
                        <a:t>52</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C00000"/>
                          </a:solidFill>
                          <a:effectLst/>
                          <a:latin typeface="ZapfDingbats"/>
                        </a:rPr>
                        <a:t>l</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C00000"/>
                          </a:solidFill>
                          <a:effectLst/>
                          <a:latin typeface="ZapfDingbats"/>
                        </a:rPr>
                        <a:t>l</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C00000"/>
                          </a:solidFill>
                          <a:effectLst/>
                          <a:latin typeface="ZapfDingbats"/>
                        </a:rPr>
                        <a:t>l</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a:rPr>
                        <a:t>190</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Arial"/>
                        </a:rPr>
                        <a:t>180</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a:rPr>
                        <a:t>N</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6167">
                <a:tc>
                  <a:txBody>
                    <a:bodyPr/>
                    <a:lstStyle/>
                    <a:p>
                      <a:pPr algn="l" fontAlgn="ctr"/>
                      <a:r>
                        <a:rPr lang="en-US" sz="600" b="0" i="0" u="none" strike="noStrike">
                          <a:solidFill>
                            <a:srgbClr val="000000"/>
                          </a:solidFill>
                          <a:effectLst/>
                          <a:latin typeface="Arial"/>
                        </a:rPr>
                        <a:t>Jones, Rachel</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a:rPr>
                        <a:t>60</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a:rPr>
                        <a:t>56</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C00000"/>
                          </a:solidFill>
                          <a:effectLst/>
                          <a:latin typeface="ZapfDingbats"/>
                        </a:rPr>
                        <a:t>l</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C00000"/>
                          </a:solidFill>
                          <a:effectLst/>
                          <a:latin typeface="ZapfDingbats"/>
                        </a:rPr>
                        <a:t>l</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C00000"/>
                          </a:solidFill>
                          <a:effectLst/>
                          <a:latin typeface="ZapfDingbats"/>
                        </a:rPr>
                        <a:t>l</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a:rPr>
                        <a:t>190</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Arial"/>
                        </a:rPr>
                        <a:t>210</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Y</a:t>
                      </a:r>
                    </a:p>
                  </a:txBody>
                  <a:tcPr marL="6568" marR="6568" marT="6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6167">
                <a:tc>
                  <a:txBody>
                    <a:bodyPr/>
                    <a:lstStyle/>
                    <a:p>
                      <a:pPr algn="l" fontAlgn="ctr"/>
                      <a:r>
                        <a:rPr lang="en-US" sz="600" b="0" i="0" u="none" strike="noStrike">
                          <a:solidFill>
                            <a:srgbClr val="000000"/>
                          </a:solidFill>
                          <a:effectLst/>
                          <a:latin typeface="Arial"/>
                        </a:rPr>
                        <a:t>Baez, Gregory</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a:rPr>
                        <a:t>65</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a:rPr>
                        <a:t>62</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C00000"/>
                          </a:solidFill>
                          <a:effectLst/>
                          <a:latin typeface="ZapfDingbats"/>
                        </a:rPr>
                        <a:t>l</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B050"/>
                          </a:solidFill>
                          <a:effectLst/>
                          <a:latin typeface="ZapfDingbats"/>
                        </a:rPr>
                        <a:t>l</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B050"/>
                          </a:solidFill>
                          <a:effectLst/>
                          <a:latin typeface="ZapfDingbats"/>
                        </a:rPr>
                        <a:t>l</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Calibri"/>
                        </a:rPr>
                        <a:t>220</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Arial"/>
                        </a:rPr>
                        <a:t>210</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N</a:t>
                      </a:r>
                    </a:p>
                  </a:txBody>
                  <a:tcPr marL="6568" marR="6568" marT="6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6167">
                <a:tc>
                  <a:txBody>
                    <a:bodyPr/>
                    <a:lstStyle/>
                    <a:p>
                      <a:pPr algn="l" fontAlgn="ctr"/>
                      <a:r>
                        <a:rPr lang="en-US" sz="600" b="0" i="0" u="none" strike="noStrike">
                          <a:solidFill>
                            <a:srgbClr val="000000"/>
                          </a:solidFill>
                          <a:effectLst/>
                          <a:latin typeface="Arial"/>
                        </a:rPr>
                        <a:t>Thomas, Denise</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a:rPr>
                        <a:t>67</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a:rPr>
                        <a:t>63</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B050"/>
                          </a:solidFill>
                          <a:effectLst/>
                          <a:latin typeface="ZapfDingbats"/>
                        </a:rPr>
                        <a:t>l</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C00000"/>
                          </a:solidFill>
                          <a:effectLst/>
                          <a:latin typeface="ZapfDingbats"/>
                        </a:rPr>
                        <a:t>l</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C00000"/>
                          </a:solidFill>
                          <a:effectLst/>
                          <a:latin typeface="ZapfDingbats"/>
                        </a:rPr>
                        <a:t>l</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a:rPr>
                        <a:t>220</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Arial"/>
                        </a:rPr>
                        <a:t>225</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Y</a:t>
                      </a:r>
                    </a:p>
                  </a:txBody>
                  <a:tcPr marL="6568" marR="6568" marT="6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6167">
                <a:tc>
                  <a:txBody>
                    <a:bodyPr/>
                    <a:lstStyle/>
                    <a:p>
                      <a:pPr algn="l" fontAlgn="ctr"/>
                      <a:r>
                        <a:rPr lang="en-US" sz="600" b="0" i="0" u="none" strike="noStrike">
                          <a:solidFill>
                            <a:srgbClr val="000000"/>
                          </a:solidFill>
                          <a:effectLst/>
                          <a:latin typeface="Arial"/>
                        </a:rPr>
                        <a:t>Martinez, Estralin</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a:rPr>
                        <a:t>67</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a:rPr>
                        <a:t>63</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B050"/>
                          </a:solidFill>
                          <a:effectLst/>
                          <a:latin typeface="ZapfDingbats"/>
                        </a:rPr>
                        <a:t>l</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C00000"/>
                          </a:solidFill>
                          <a:effectLst/>
                          <a:latin typeface="ZapfDingbats"/>
                        </a:rPr>
                        <a:t>l</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C00000"/>
                          </a:solidFill>
                          <a:effectLst/>
                          <a:latin typeface="ZapfDingbats"/>
                        </a:rPr>
                        <a:t>l</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a:rPr>
                        <a:t>220</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Arial"/>
                        </a:rPr>
                        <a:t>210</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N</a:t>
                      </a:r>
                    </a:p>
                  </a:txBody>
                  <a:tcPr marL="6568" marR="6568" marT="6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6167">
                <a:tc>
                  <a:txBody>
                    <a:bodyPr/>
                    <a:lstStyle/>
                    <a:p>
                      <a:pPr algn="l" fontAlgn="ctr"/>
                      <a:r>
                        <a:rPr lang="en-US" sz="600" b="0" i="0" u="none" strike="noStrike">
                          <a:solidFill>
                            <a:srgbClr val="000000"/>
                          </a:solidFill>
                          <a:effectLst/>
                          <a:latin typeface="Arial"/>
                        </a:rPr>
                        <a:t>Alvarez, Carlos</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a:rPr>
                        <a:t>69</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a:rPr>
                        <a:t>67</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B050"/>
                          </a:solidFill>
                          <a:effectLst/>
                          <a:latin typeface="ZapfDingbats"/>
                        </a:rPr>
                        <a:t>l</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C00000"/>
                          </a:solidFill>
                          <a:effectLst/>
                          <a:latin typeface="ZapfDingbats"/>
                        </a:rPr>
                        <a:t>l</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C00000"/>
                          </a:solidFill>
                          <a:effectLst/>
                          <a:latin typeface="ZapfDingbats"/>
                        </a:rPr>
                        <a:t>l</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a:rPr>
                        <a:t>270</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Arial"/>
                        </a:rPr>
                        <a:t>275</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Y</a:t>
                      </a:r>
                    </a:p>
                  </a:txBody>
                  <a:tcPr marL="6568" marR="6568" marT="6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6167">
                <a:tc>
                  <a:txBody>
                    <a:bodyPr/>
                    <a:lstStyle/>
                    <a:p>
                      <a:pPr algn="l" fontAlgn="ctr"/>
                      <a:r>
                        <a:rPr lang="en-US" sz="600" b="0" i="0" u="none" strike="noStrike" dirty="0">
                          <a:solidFill>
                            <a:srgbClr val="000000"/>
                          </a:solidFill>
                          <a:effectLst/>
                          <a:latin typeface="Arial"/>
                        </a:rPr>
                        <a:t>Pena, Lisa</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a:rPr>
                        <a:t>71</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a:rPr>
                        <a:t>68</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B050"/>
                          </a:solidFill>
                          <a:effectLst/>
                          <a:latin typeface="ZapfDingbats"/>
                        </a:rPr>
                        <a:t>l</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C00000"/>
                          </a:solidFill>
                          <a:effectLst/>
                          <a:latin typeface="ZapfDingbats"/>
                        </a:rPr>
                        <a:t>l</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C00000"/>
                          </a:solidFill>
                          <a:effectLst/>
                          <a:latin typeface="ZapfDingbats"/>
                        </a:rPr>
                        <a:t>l</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a:rPr>
                        <a:t>270</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Arial"/>
                        </a:rPr>
                        <a:t>210</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N</a:t>
                      </a:r>
                    </a:p>
                  </a:txBody>
                  <a:tcPr marL="6568" marR="6568" marT="6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6167">
                <a:tc>
                  <a:txBody>
                    <a:bodyPr/>
                    <a:lstStyle/>
                    <a:p>
                      <a:pPr algn="l" fontAlgn="ctr"/>
                      <a:r>
                        <a:rPr lang="en-US" sz="600" b="0" i="0" u="none" strike="noStrike">
                          <a:solidFill>
                            <a:srgbClr val="000000"/>
                          </a:solidFill>
                          <a:effectLst/>
                          <a:latin typeface="Arial"/>
                        </a:rPr>
                        <a:t>Medina, Silvio</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a:rPr>
                        <a:t>76</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a:rPr>
                        <a:t>73</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B050"/>
                          </a:solidFill>
                          <a:effectLst/>
                          <a:latin typeface="ZapfDingbats"/>
                        </a:rPr>
                        <a:t>l</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C00000"/>
                          </a:solidFill>
                          <a:effectLst/>
                          <a:latin typeface="ZapfDingbats"/>
                        </a:rPr>
                        <a:t>l</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C00000"/>
                          </a:solidFill>
                          <a:effectLst/>
                          <a:latin typeface="ZapfDingbats"/>
                        </a:rPr>
                        <a:t>l</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a:rPr>
                        <a:t>270</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Arial"/>
                        </a:rPr>
                        <a:t>275</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Y</a:t>
                      </a:r>
                    </a:p>
                  </a:txBody>
                  <a:tcPr marL="6568" marR="6568" marT="6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6167">
                <a:tc>
                  <a:txBody>
                    <a:bodyPr/>
                    <a:lstStyle/>
                    <a:p>
                      <a:pPr algn="l" fontAlgn="ctr"/>
                      <a:r>
                        <a:rPr lang="en-US" sz="600" b="0" i="0" u="none" strike="noStrike">
                          <a:solidFill>
                            <a:srgbClr val="000000"/>
                          </a:solidFill>
                          <a:effectLst/>
                          <a:latin typeface="Arial"/>
                        </a:rPr>
                        <a:t>Williams, Maleek</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a:rPr>
                        <a:t>84</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a:rPr>
                        <a:t>80</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B050"/>
                          </a:solidFill>
                          <a:effectLst/>
                          <a:latin typeface="ZapfDingbats"/>
                        </a:rPr>
                        <a:t>l</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C00000"/>
                          </a:solidFill>
                          <a:effectLst/>
                          <a:latin typeface="ZapfDingbats"/>
                        </a:rPr>
                        <a:t>l</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B050"/>
                          </a:solidFill>
                          <a:effectLst/>
                          <a:latin typeface="ZapfDingbats"/>
                        </a:rPr>
                        <a:t>l</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a:rPr>
                        <a:t>270</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Arial"/>
                        </a:rPr>
                        <a:t>275</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Y</a:t>
                      </a:r>
                    </a:p>
                  </a:txBody>
                  <a:tcPr marL="6568" marR="6568" marT="6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6167">
                <a:tc>
                  <a:txBody>
                    <a:bodyPr/>
                    <a:lstStyle/>
                    <a:p>
                      <a:pPr algn="l" fontAlgn="ctr"/>
                      <a:r>
                        <a:rPr lang="en-US" sz="600" b="0" i="0" u="none" strike="noStrike">
                          <a:solidFill>
                            <a:srgbClr val="000000"/>
                          </a:solidFill>
                          <a:effectLst/>
                          <a:latin typeface="Arial"/>
                        </a:rPr>
                        <a:t>Ronald, Patricia</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a:rPr>
                        <a:t>84</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Arial"/>
                        </a:rPr>
                        <a:t>82</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B050"/>
                          </a:solidFill>
                          <a:effectLst/>
                          <a:latin typeface="ZapfDingbats"/>
                        </a:rPr>
                        <a:t>l</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B050"/>
                          </a:solidFill>
                          <a:effectLst/>
                          <a:latin typeface="ZapfDingbats"/>
                        </a:rPr>
                        <a:t>l</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B050"/>
                          </a:solidFill>
                          <a:effectLst/>
                          <a:latin typeface="ZapfDingbats"/>
                        </a:rPr>
                        <a:t>l</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a:rPr>
                        <a:t>300</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Arial"/>
                        </a:rPr>
                        <a:t>305</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Y</a:t>
                      </a:r>
                    </a:p>
                  </a:txBody>
                  <a:tcPr marL="6568" marR="6568" marT="6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6167">
                <a:tc>
                  <a:txBody>
                    <a:bodyPr/>
                    <a:lstStyle/>
                    <a:p>
                      <a:pPr algn="l" fontAlgn="ctr"/>
                      <a:r>
                        <a:rPr lang="en-US" sz="600" b="0" i="0" u="none" strike="noStrike" dirty="0">
                          <a:solidFill>
                            <a:srgbClr val="000000"/>
                          </a:solidFill>
                          <a:effectLst/>
                          <a:latin typeface="Arial"/>
                        </a:rPr>
                        <a:t>Norris, Frank</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Arial"/>
                        </a:rPr>
                        <a:t>89</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Arial"/>
                        </a:rPr>
                        <a:t>86</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B050"/>
                          </a:solidFill>
                          <a:effectLst/>
                          <a:latin typeface="ZapfDingbats"/>
                        </a:rPr>
                        <a:t>l</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B050"/>
                          </a:solidFill>
                          <a:effectLst/>
                          <a:latin typeface="ZapfDingbats"/>
                        </a:rPr>
                        <a:t>l</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B050"/>
                          </a:solidFill>
                          <a:effectLst/>
                          <a:latin typeface="ZapfDingbats"/>
                        </a:rPr>
                        <a:t>l</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a:rPr>
                        <a:t>300</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Arial"/>
                        </a:rPr>
                        <a:t>305</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Y</a:t>
                      </a:r>
                    </a:p>
                  </a:txBody>
                  <a:tcPr marL="6568" marR="6568" marT="6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6167">
                <a:tc>
                  <a:txBody>
                    <a:bodyPr/>
                    <a:lstStyle/>
                    <a:p>
                      <a:pPr algn="l" fontAlgn="ctr"/>
                      <a:r>
                        <a:rPr lang="en-US" sz="600" b="0" i="0" u="none" strike="noStrike">
                          <a:solidFill>
                            <a:srgbClr val="000000"/>
                          </a:solidFill>
                          <a:effectLst/>
                          <a:latin typeface="Arial"/>
                        </a:rPr>
                        <a:t>Ostrum, Elizabeth</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a:rPr>
                        <a:t>95</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a:rPr>
                        <a:t>92</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B050"/>
                          </a:solidFill>
                          <a:effectLst/>
                          <a:latin typeface="ZapfDingbats"/>
                        </a:rPr>
                        <a:t>l</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B050"/>
                          </a:solidFill>
                          <a:effectLst/>
                          <a:latin typeface="ZapfDingbats"/>
                        </a:rPr>
                        <a:t>l</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B050"/>
                          </a:solidFill>
                          <a:effectLst/>
                          <a:latin typeface="ZapfDingbats"/>
                        </a:rPr>
                        <a:t>l</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a:rPr>
                        <a:t>300</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Arial"/>
                        </a:rPr>
                        <a:t>305</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Y</a:t>
                      </a:r>
                    </a:p>
                  </a:txBody>
                  <a:tcPr marL="6568" marR="6568" marT="6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6167">
                <a:tc>
                  <a:txBody>
                    <a:bodyPr/>
                    <a:lstStyle/>
                    <a:p>
                      <a:pPr algn="l" fontAlgn="ctr"/>
                      <a:r>
                        <a:rPr lang="en-US" sz="600" b="0" i="0" u="none" strike="noStrike">
                          <a:solidFill>
                            <a:srgbClr val="000000"/>
                          </a:solidFill>
                          <a:effectLst/>
                          <a:latin typeface="Arial"/>
                        </a:rPr>
                        <a:t>Smith, Douglas</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a:rPr>
                        <a:t>95</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a:rPr>
                        <a:t>93</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B050"/>
                          </a:solidFill>
                          <a:effectLst/>
                          <a:latin typeface="ZapfDingbats"/>
                        </a:rPr>
                        <a:t>l</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B050"/>
                          </a:solidFill>
                          <a:effectLst/>
                          <a:latin typeface="ZapfDingbats"/>
                        </a:rPr>
                        <a:t>l</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B050"/>
                          </a:solidFill>
                          <a:effectLst/>
                          <a:latin typeface="ZapfDingbats"/>
                        </a:rPr>
                        <a:t>l</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a:rPr>
                        <a:t>325</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Arial"/>
                        </a:rPr>
                        <a:t>340</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Y</a:t>
                      </a:r>
                    </a:p>
                  </a:txBody>
                  <a:tcPr marL="6568" marR="6568" marT="6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6167">
                <a:tc>
                  <a:txBody>
                    <a:bodyPr/>
                    <a:lstStyle/>
                    <a:p>
                      <a:pPr algn="l" fontAlgn="ctr"/>
                      <a:r>
                        <a:rPr lang="en-US" sz="600" b="0" i="0" u="none" strike="noStrike">
                          <a:solidFill>
                            <a:srgbClr val="000000"/>
                          </a:solidFill>
                          <a:effectLst/>
                          <a:latin typeface="Arial"/>
                        </a:rPr>
                        <a:t>Franklyn, Michelle</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a:rPr>
                        <a:t>96</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a:rPr>
                        <a:t>93</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B050"/>
                          </a:solidFill>
                          <a:effectLst/>
                          <a:latin typeface="ZapfDingbats"/>
                        </a:rPr>
                        <a:t>l</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B050"/>
                          </a:solidFill>
                          <a:effectLst/>
                          <a:latin typeface="ZapfDingbats"/>
                        </a:rPr>
                        <a:t>l</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B050"/>
                          </a:solidFill>
                          <a:effectLst/>
                          <a:latin typeface="ZapfDingbats"/>
                        </a:rPr>
                        <a:t>l</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a:rPr>
                        <a:t>325</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Arial"/>
                        </a:rPr>
                        <a:t>340</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Y</a:t>
                      </a:r>
                    </a:p>
                  </a:txBody>
                  <a:tcPr marL="6568" marR="6568" marT="6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6167">
                <a:tc>
                  <a:txBody>
                    <a:bodyPr/>
                    <a:lstStyle/>
                    <a:p>
                      <a:pPr algn="l" fontAlgn="ctr"/>
                      <a:r>
                        <a:rPr lang="en-US" sz="600" b="0" i="0" u="none" strike="noStrike">
                          <a:solidFill>
                            <a:srgbClr val="000000"/>
                          </a:solidFill>
                          <a:effectLst/>
                          <a:latin typeface="Arial"/>
                        </a:rPr>
                        <a:t>Thompson, Stephen</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a:rPr>
                        <a:t>97</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a:rPr>
                        <a:t>94</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B050"/>
                          </a:solidFill>
                          <a:effectLst/>
                          <a:latin typeface="ZapfDingbats"/>
                        </a:rPr>
                        <a:t>l</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B050"/>
                          </a:solidFill>
                          <a:effectLst/>
                          <a:latin typeface="ZapfDingbats"/>
                        </a:rPr>
                        <a:t>l</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B050"/>
                          </a:solidFill>
                          <a:effectLst/>
                          <a:latin typeface="ZapfDingbats"/>
                        </a:rPr>
                        <a:t>l</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a:rPr>
                        <a:t>325</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Arial"/>
                        </a:rPr>
                        <a:t>340</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Y</a:t>
                      </a:r>
                    </a:p>
                  </a:txBody>
                  <a:tcPr marL="6568" marR="6568" marT="6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6167">
                <a:tc>
                  <a:txBody>
                    <a:bodyPr/>
                    <a:lstStyle/>
                    <a:p>
                      <a:pPr algn="l" fontAlgn="ctr"/>
                      <a:r>
                        <a:rPr lang="en-US" sz="600" b="0" i="0" u="none" strike="noStrike">
                          <a:solidFill>
                            <a:srgbClr val="000000"/>
                          </a:solidFill>
                          <a:effectLst/>
                          <a:latin typeface="Arial"/>
                        </a:rPr>
                        <a:t>North, Laura</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a:rPr>
                        <a:t>90</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a:rPr>
                        <a:t>100</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B050"/>
                          </a:solidFill>
                          <a:effectLst/>
                          <a:latin typeface="ZapfDingbats"/>
                        </a:rPr>
                        <a:t>l</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B050"/>
                          </a:solidFill>
                          <a:effectLst/>
                          <a:latin typeface="ZapfDingbats"/>
                        </a:rPr>
                        <a:t>l</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B050"/>
                          </a:solidFill>
                          <a:effectLst/>
                          <a:latin typeface="ZapfDingbats"/>
                        </a:rPr>
                        <a:t>l</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a:rPr>
                        <a:t>345</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Arial"/>
                        </a:rPr>
                        <a:t>340</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N</a:t>
                      </a:r>
                    </a:p>
                  </a:txBody>
                  <a:tcPr marL="6568" marR="6568" marT="6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6167">
                <a:tc>
                  <a:txBody>
                    <a:bodyPr/>
                    <a:lstStyle/>
                    <a:p>
                      <a:pPr algn="l" fontAlgn="ctr"/>
                      <a:r>
                        <a:rPr lang="en-US" sz="600" b="0" i="0" u="none" strike="noStrike">
                          <a:solidFill>
                            <a:srgbClr val="000000"/>
                          </a:solidFill>
                          <a:effectLst/>
                          <a:latin typeface="Arial"/>
                        </a:rPr>
                        <a:t>Martinez, Pedro</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a:rPr>
                        <a:t>100</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a:rPr>
                        <a:t>100</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B050"/>
                          </a:solidFill>
                          <a:effectLst/>
                          <a:latin typeface="ZapfDingbats"/>
                        </a:rPr>
                        <a:t>l</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B050"/>
                          </a:solidFill>
                          <a:effectLst/>
                          <a:latin typeface="ZapfDingbats"/>
                        </a:rPr>
                        <a:t>l</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B050"/>
                          </a:solidFill>
                          <a:effectLst/>
                          <a:latin typeface="ZapfDingbats"/>
                        </a:rPr>
                        <a:t>l</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Calibri"/>
                        </a:rPr>
                        <a:t>345</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Arial"/>
                        </a:rPr>
                        <a:t>260</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Y</a:t>
                      </a:r>
                    </a:p>
                  </a:txBody>
                  <a:tcPr marL="6568" marR="6568" marT="65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478">
                <a:tc>
                  <a:txBody>
                    <a:bodyPr/>
                    <a:lstStyle/>
                    <a:p>
                      <a:pPr algn="l" fontAlgn="ctr"/>
                      <a:r>
                        <a:rPr lang="en-US" sz="600" b="1" i="0" u="none" strike="noStrike">
                          <a:solidFill>
                            <a:srgbClr val="000000"/>
                          </a:solidFill>
                          <a:effectLst/>
                          <a:latin typeface="Arial"/>
                        </a:rPr>
                        <a:t>average</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000000"/>
                          </a:solidFill>
                          <a:effectLst/>
                          <a:latin typeface="Arial"/>
                        </a:rPr>
                        <a:t>76.95</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000000"/>
                          </a:solidFill>
                          <a:effectLst/>
                          <a:latin typeface="Arial"/>
                        </a:rPr>
                        <a:t>74.74</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92D050"/>
                          </a:solidFill>
                          <a:effectLst/>
                          <a:latin typeface="Arial"/>
                        </a:rPr>
                        <a:t>18</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92D050"/>
                          </a:solidFill>
                          <a:effectLst/>
                          <a:latin typeface="Arial"/>
                        </a:rPr>
                        <a:t>13</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92D050"/>
                          </a:solidFill>
                          <a:effectLst/>
                          <a:latin typeface="Arial"/>
                        </a:rPr>
                        <a:t>12</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000000"/>
                          </a:solidFill>
                          <a:effectLst/>
                          <a:latin typeface="Arial"/>
                        </a:rPr>
                        <a:t> </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000000"/>
                          </a:solidFill>
                          <a:effectLst/>
                          <a:latin typeface="Arial"/>
                        </a:rPr>
                        <a:t>262.89</a:t>
                      </a:r>
                    </a:p>
                  </a:txBody>
                  <a:tcPr marL="6568" marR="6568" marT="65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a:rPr>
                        <a:t>68%</a:t>
                      </a:r>
                    </a:p>
                  </a:txBody>
                  <a:tcPr marL="6568" marR="6568" marT="656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r>
            </a:tbl>
          </a:graphicData>
        </a:graphic>
      </p:graphicFrame>
    </p:spTree>
    <p:extLst>
      <p:ext uri="{BB962C8B-B14F-4D97-AF65-F5344CB8AC3E}">
        <p14:creationId xmlns:p14="http://schemas.microsoft.com/office/powerpoint/2010/main" val="41991978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2451323652"/>
              </p:ext>
            </p:extLst>
          </p:nvPr>
        </p:nvGraphicFramePr>
        <p:xfrm>
          <a:off x="493713" y="566738"/>
          <a:ext cx="8294687" cy="5199062"/>
        </p:xfrm>
        <a:graphic>
          <a:graphicData uri="http://schemas.openxmlformats.org/presentationml/2006/ole">
            <mc:AlternateContent xmlns:mc="http://schemas.openxmlformats.org/markup-compatibility/2006">
              <mc:Choice xmlns:v="urn:schemas-microsoft-com:vml" Requires="v">
                <p:oleObj spid="_x0000_s8199" name="Worksheet" r:id="rId3" imgW="7581900" imgH="4752885" progId="Excel.Sheet.12">
                  <p:embed/>
                </p:oleObj>
              </mc:Choice>
              <mc:Fallback>
                <p:oleObj name="Worksheet" r:id="rId3" imgW="7581900" imgH="4752885" progId="Excel.Sheet.12">
                  <p:embed/>
                  <p:pic>
                    <p:nvPicPr>
                      <p:cNvPr id="0" name=""/>
                      <p:cNvPicPr/>
                      <p:nvPr/>
                    </p:nvPicPr>
                    <p:blipFill>
                      <a:blip r:embed="rId4"/>
                      <a:stretch>
                        <a:fillRect/>
                      </a:stretch>
                    </p:blipFill>
                    <p:spPr>
                      <a:xfrm>
                        <a:off x="493713" y="566738"/>
                        <a:ext cx="8294687" cy="5199062"/>
                      </a:xfrm>
                      <a:prstGeom prst="rect">
                        <a:avLst/>
                      </a:prstGeom>
                    </p:spPr>
                  </p:pic>
                </p:oleObj>
              </mc:Fallback>
            </mc:AlternateContent>
          </a:graphicData>
        </a:graphic>
      </p:graphicFrame>
    </p:spTree>
    <p:extLst>
      <p:ext uri="{BB962C8B-B14F-4D97-AF65-F5344CB8AC3E}">
        <p14:creationId xmlns:p14="http://schemas.microsoft.com/office/powerpoint/2010/main" val="39001552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1713718249"/>
              </p:ext>
            </p:extLst>
          </p:nvPr>
        </p:nvGraphicFramePr>
        <p:xfrm>
          <a:off x="494446" y="566399"/>
          <a:ext cx="8294712" cy="5397815"/>
        </p:xfrm>
        <a:graphic>
          <a:graphicData uri="http://schemas.openxmlformats.org/presentationml/2006/ole">
            <mc:AlternateContent xmlns:mc="http://schemas.openxmlformats.org/markup-compatibility/2006">
              <mc:Choice xmlns:v="urn:schemas-microsoft-com:vml" Requires="v">
                <p:oleObj spid="_x0000_s9223" name="Worksheet" r:id="rId3" imgW="7581900" imgH="4934040" progId="Excel.Sheet.12">
                  <p:embed/>
                </p:oleObj>
              </mc:Choice>
              <mc:Fallback>
                <p:oleObj name="Worksheet" r:id="rId3" imgW="7581900" imgH="4934040" progId="Excel.Sheet.12">
                  <p:embed/>
                  <p:pic>
                    <p:nvPicPr>
                      <p:cNvPr id="0" name=""/>
                      <p:cNvPicPr/>
                      <p:nvPr/>
                    </p:nvPicPr>
                    <p:blipFill>
                      <a:blip r:embed="rId4"/>
                      <a:stretch>
                        <a:fillRect/>
                      </a:stretch>
                    </p:blipFill>
                    <p:spPr>
                      <a:xfrm>
                        <a:off x="494446" y="566399"/>
                        <a:ext cx="8294712" cy="5397815"/>
                      </a:xfrm>
                      <a:prstGeom prst="rect">
                        <a:avLst/>
                      </a:prstGeom>
                    </p:spPr>
                  </p:pic>
                </p:oleObj>
              </mc:Fallback>
            </mc:AlternateContent>
          </a:graphicData>
        </a:graphic>
      </p:graphicFrame>
    </p:spTree>
    <p:extLst>
      <p:ext uri="{BB962C8B-B14F-4D97-AF65-F5344CB8AC3E}">
        <p14:creationId xmlns:p14="http://schemas.microsoft.com/office/powerpoint/2010/main" val="17698280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Year’s Worth of Growth</a:t>
            </a:r>
            <a:endParaRPr lang="en-US" dirty="0"/>
          </a:p>
        </p:txBody>
      </p:sp>
      <p:sp>
        <p:nvSpPr>
          <p:cNvPr id="3" name="Content Placeholder 2"/>
          <p:cNvSpPr>
            <a:spLocks noGrp="1"/>
          </p:cNvSpPr>
          <p:nvPr>
            <p:ph idx="1"/>
          </p:nvPr>
        </p:nvSpPr>
        <p:spPr/>
        <p:txBody>
          <a:bodyPr/>
          <a:lstStyle/>
          <a:p>
            <a:pPr marL="0" indent="0">
              <a:buNone/>
            </a:pPr>
            <a:r>
              <a:rPr lang="en-US" dirty="0" smtClean="0"/>
              <a:t>Vertical and horizontal discussions and agreements help with this</a:t>
            </a:r>
          </a:p>
          <a:p>
            <a:r>
              <a:rPr lang="en-US" dirty="0" smtClean="0"/>
              <a:t>Eliminates teacher by teacher variation</a:t>
            </a:r>
          </a:p>
          <a:p>
            <a:r>
              <a:rPr lang="en-US" dirty="0" smtClean="0"/>
              <a:t>Reflects collaboration</a:t>
            </a:r>
          </a:p>
          <a:p>
            <a:r>
              <a:rPr lang="en-US" dirty="0" smtClean="0"/>
              <a:t>Should be connected to essential learning</a:t>
            </a:r>
          </a:p>
          <a:p>
            <a:r>
              <a:rPr lang="en-US" dirty="0" smtClean="0"/>
              <a:t>Assists/educates the Lead Evaluator</a:t>
            </a:r>
            <a:endParaRPr lang="en-US" dirty="0"/>
          </a:p>
        </p:txBody>
      </p:sp>
    </p:spTree>
    <p:extLst>
      <p:ext uri="{BB962C8B-B14F-4D97-AF65-F5344CB8AC3E}">
        <p14:creationId xmlns:p14="http://schemas.microsoft.com/office/powerpoint/2010/main" val="19590367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3076" name="Picture 4" descr="http://www.doctorlisa.net/wp-content/uploads/arrow-and-archery-targe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7391" y="3070722"/>
            <a:ext cx="2562225" cy="2047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9529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rot="20981068">
            <a:off x="2252744" y="725421"/>
            <a:ext cx="4515717" cy="5474651"/>
            <a:chOff x="552832" y="799733"/>
            <a:chExt cx="7924963" cy="9607866"/>
          </a:xfrm>
        </p:grpSpPr>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204" y="799733"/>
              <a:ext cx="7811591" cy="5258534"/>
            </a:xfrm>
            <a:prstGeom prst="rect">
              <a:avLst/>
            </a:prstGeom>
          </p:spPr>
        </p:pic>
        <p:pic>
          <p:nvPicPr>
            <p:cNvPr id="7" name="Picture 6" descr="Screen Clipping"/>
            <p:cNvPicPr>
              <a:picLocks noChangeAspect="1"/>
            </p:cNvPicPr>
            <p:nvPr/>
          </p:nvPicPr>
          <p:blipFill rotWithShape="1">
            <a:blip r:embed="rId3">
              <a:extLst>
                <a:ext uri="{28A0092B-C50C-407E-A947-70E740481C1C}">
                  <a14:useLocalDpi xmlns:a14="http://schemas.microsoft.com/office/drawing/2010/main" val="0"/>
                </a:ext>
              </a:extLst>
            </a:blip>
            <a:srcRect t="5000"/>
            <a:stretch/>
          </p:blipFill>
          <p:spPr>
            <a:xfrm>
              <a:off x="552832" y="5710650"/>
              <a:ext cx="7887801" cy="4696949"/>
            </a:xfrm>
            <a:prstGeom prst="rect">
              <a:avLst/>
            </a:prstGeom>
          </p:spPr>
        </p:pic>
      </p:grpSp>
      <p:sp>
        <p:nvSpPr>
          <p:cNvPr id="2" name="Title 1"/>
          <p:cNvSpPr>
            <a:spLocks noGrp="1"/>
          </p:cNvSpPr>
          <p:nvPr>
            <p:ph type="title"/>
          </p:nvPr>
        </p:nvSpPr>
        <p:spPr/>
        <p:txBody>
          <a:bodyPr/>
          <a:lstStyle/>
          <a:p>
            <a:r>
              <a:rPr lang="en-US" dirty="0" smtClean="0"/>
              <a:t>SLOs in </a:t>
            </a:r>
            <a:r>
              <a:rPr lang="en-US" dirty="0" smtClean="0">
                <a:latin typeface="Arial"/>
                <a:cs typeface="Arial"/>
              </a:rPr>
              <a:t>§</a:t>
            </a:r>
            <a:r>
              <a:rPr lang="en-US" dirty="0" smtClean="0"/>
              <a:t>3012-c</a:t>
            </a:r>
            <a:endParaRPr lang="en-US" dirty="0"/>
          </a:p>
        </p:txBody>
      </p:sp>
    </p:spTree>
    <p:extLst>
      <p:ext uri="{BB962C8B-B14F-4D97-AF65-F5344CB8AC3E}">
        <p14:creationId xmlns:p14="http://schemas.microsoft.com/office/powerpoint/2010/main" val="42037209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e 1"/>
          <p:cNvSpPr>
            <a:spLocks noChangeAspect="1"/>
          </p:cNvSpPr>
          <p:nvPr/>
        </p:nvSpPr>
        <p:spPr>
          <a:xfrm>
            <a:off x="2514600" y="1676400"/>
            <a:ext cx="4572000" cy="4572000"/>
          </a:xfrm>
          <a:prstGeom prst="pi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Pie 3"/>
          <p:cNvSpPr>
            <a:spLocks noChangeAspect="1"/>
          </p:cNvSpPr>
          <p:nvPr/>
        </p:nvSpPr>
        <p:spPr>
          <a:xfrm>
            <a:off x="2514600" y="1676400"/>
            <a:ext cx="4572000" cy="4572000"/>
          </a:xfrm>
          <a:prstGeom prst="pie">
            <a:avLst>
              <a:gd name="adj1" fmla="val 20618651"/>
              <a:gd name="adj2" fmla="val 359039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Pie 4"/>
          <p:cNvSpPr>
            <a:spLocks noChangeAspect="1"/>
          </p:cNvSpPr>
          <p:nvPr/>
        </p:nvSpPr>
        <p:spPr>
          <a:xfrm rot="4396026">
            <a:off x="2514600" y="1676400"/>
            <a:ext cx="4572000" cy="4572000"/>
          </a:xfrm>
          <a:prstGeom prst="pie">
            <a:avLst>
              <a:gd name="adj1" fmla="val 11730118"/>
              <a:gd name="adj2" fmla="val 1670304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TextBox 6"/>
          <p:cNvSpPr txBox="1"/>
          <p:nvPr/>
        </p:nvSpPr>
        <p:spPr>
          <a:xfrm>
            <a:off x="4800600" y="2286000"/>
            <a:ext cx="1981200" cy="1323439"/>
          </a:xfrm>
          <a:prstGeom prst="rect">
            <a:avLst/>
          </a:prstGeom>
          <a:noFill/>
          <a:ln>
            <a:noFill/>
          </a:ln>
        </p:spPr>
        <p:txBody>
          <a:bodyPr wrap="square" rtlCol="0">
            <a:spAutoFit/>
          </a:bodyPr>
          <a:lstStyle/>
          <a:p>
            <a:pPr algn="ctr">
              <a:lnSpc>
                <a:spcPts val="3200"/>
              </a:lnSpc>
            </a:pPr>
            <a:r>
              <a:rPr lang="en-US" sz="3200" b="1" dirty="0" smtClean="0">
                <a:solidFill>
                  <a:schemeClr val="bg1"/>
                </a:solidFill>
                <a:latin typeface="Arial" pitchFamily="34" charset="0"/>
                <a:cs typeface="Arial" pitchFamily="34" charset="0"/>
              </a:rPr>
              <a:t>20%</a:t>
            </a:r>
          </a:p>
          <a:p>
            <a:pPr algn="ctr">
              <a:lnSpc>
                <a:spcPts val="3200"/>
              </a:lnSpc>
            </a:pPr>
            <a:r>
              <a:rPr lang="en-US" sz="3200" b="1" dirty="0" smtClean="0">
                <a:solidFill>
                  <a:schemeClr val="bg1"/>
                </a:solidFill>
                <a:latin typeface="Arial" pitchFamily="34" charset="0"/>
                <a:cs typeface="Arial" pitchFamily="34" charset="0"/>
              </a:rPr>
              <a:t>Student</a:t>
            </a:r>
            <a:br>
              <a:rPr lang="en-US" sz="3200" b="1" dirty="0" smtClean="0">
                <a:solidFill>
                  <a:schemeClr val="bg1"/>
                </a:solidFill>
                <a:latin typeface="Arial" pitchFamily="34" charset="0"/>
                <a:cs typeface="Arial" pitchFamily="34" charset="0"/>
              </a:rPr>
            </a:br>
            <a:r>
              <a:rPr lang="en-US" sz="3200" b="1" dirty="0" smtClean="0">
                <a:solidFill>
                  <a:schemeClr val="bg1"/>
                </a:solidFill>
                <a:latin typeface="Arial" pitchFamily="34" charset="0"/>
                <a:cs typeface="Arial" pitchFamily="34" charset="0"/>
              </a:rPr>
              <a:t>Growth</a:t>
            </a:r>
            <a:endParaRPr lang="en-US" sz="3200" b="1" dirty="0">
              <a:solidFill>
                <a:schemeClr val="bg1"/>
              </a:solidFill>
              <a:latin typeface="Arial" pitchFamily="34" charset="0"/>
              <a:cs typeface="Arial" pitchFamily="34" charset="0"/>
            </a:endParaRPr>
          </a:p>
        </p:txBody>
      </p:sp>
      <p:sp>
        <p:nvSpPr>
          <p:cNvPr id="8" name="TextBox 7"/>
          <p:cNvSpPr txBox="1"/>
          <p:nvPr/>
        </p:nvSpPr>
        <p:spPr>
          <a:xfrm>
            <a:off x="5105400" y="3946358"/>
            <a:ext cx="1981200" cy="964367"/>
          </a:xfrm>
          <a:prstGeom prst="rect">
            <a:avLst/>
          </a:prstGeom>
          <a:noFill/>
          <a:ln>
            <a:noFill/>
          </a:ln>
        </p:spPr>
        <p:txBody>
          <a:bodyPr wrap="square" rtlCol="0">
            <a:spAutoFit/>
          </a:bodyPr>
          <a:lstStyle/>
          <a:p>
            <a:pPr algn="ctr">
              <a:lnSpc>
                <a:spcPts val="2800"/>
              </a:lnSpc>
            </a:pPr>
            <a:r>
              <a:rPr lang="en-US" sz="3200" b="1" dirty="0" smtClean="0">
                <a:solidFill>
                  <a:schemeClr val="bg1"/>
                </a:solidFill>
                <a:latin typeface="Arial" pitchFamily="34" charset="0"/>
                <a:cs typeface="Arial" pitchFamily="34" charset="0"/>
              </a:rPr>
              <a:t>20%</a:t>
            </a:r>
          </a:p>
          <a:p>
            <a:pPr algn="ctr">
              <a:lnSpc>
                <a:spcPts val="2000"/>
              </a:lnSpc>
            </a:pPr>
            <a:r>
              <a:rPr lang="en-US" sz="3200" b="1" dirty="0" smtClean="0">
                <a:solidFill>
                  <a:schemeClr val="bg1"/>
                </a:solidFill>
                <a:latin typeface="Arial" pitchFamily="34" charset="0"/>
                <a:cs typeface="Arial" pitchFamily="34" charset="0"/>
              </a:rPr>
              <a:t>Student</a:t>
            </a:r>
            <a:br>
              <a:rPr lang="en-US" sz="3200" b="1" dirty="0" smtClean="0">
                <a:solidFill>
                  <a:schemeClr val="bg1"/>
                </a:solidFill>
                <a:latin typeface="Arial" pitchFamily="34" charset="0"/>
                <a:cs typeface="Arial" pitchFamily="34" charset="0"/>
              </a:rPr>
            </a:br>
            <a:r>
              <a:rPr lang="en-US" sz="2000" b="1" dirty="0" smtClean="0">
                <a:solidFill>
                  <a:schemeClr val="bg1"/>
                </a:solidFill>
                <a:latin typeface="Arial" pitchFamily="34" charset="0"/>
                <a:cs typeface="Arial" pitchFamily="34" charset="0"/>
              </a:rPr>
              <a:t>Achievement</a:t>
            </a:r>
            <a:endParaRPr lang="en-US" sz="2000" b="1" dirty="0">
              <a:solidFill>
                <a:schemeClr val="bg1"/>
              </a:solidFill>
              <a:latin typeface="Arial" pitchFamily="34" charset="0"/>
              <a:cs typeface="Arial" pitchFamily="34" charset="0"/>
            </a:endParaRPr>
          </a:p>
        </p:txBody>
      </p:sp>
      <p:sp>
        <p:nvSpPr>
          <p:cNvPr id="9" name="TextBox 8"/>
          <p:cNvSpPr txBox="1"/>
          <p:nvPr/>
        </p:nvSpPr>
        <p:spPr>
          <a:xfrm>
            <a:off x="2686050" y="3352800"/>
            <a:ext cx="2114550" cy="1323439"/>
          </a:xfrm>
          <a:prstGeom prst="rect">
            <a:avLst/>
          </a:prstGeom>
          <a:noFill/>
        </p:spPr>
        <p:txBody>
          <a:bodyPr wrap="square" rtlCol="0">
            <a:spAutoFit/>
          </a:bodyPr>
          <a:lstStyle/>
          <a:p>
            <a:pPr algn="ctr">
              <a:lnSpc>
                <a:spcPts val="3200"/>
              </a:lnSpc>
            </a:pPr>
            <a:r>
              <a:rPr lang="en-US" sz="3200" b="1" dirty="0" smtClean="0">
                <a:solidFill>
                  <a:schemeClr val="bg1"/>
                </a:solidFill>
                <a:latin typeface="Arial" pitchFamily="34" charset="0"/>
                <a:cs typeface="Arial" pitchFamily="34" charset="0"/>
              </a:rPr>
              <a:t>60%</a:t>
            </a:r>
          </a:p>
          <a:p>
            <a:pPr algn="ctr">
              <a:lnSpc>
                <a:spcPts val="3200"/>
              </a:lnSpc>
            </a:pPr>
            <a:r>
              <a:rPr lang="en-US" sz="3200" b="1" dirty="0" smtClean="0">
                <a:solidFill>
                  <a:schemeClr val="bg1"/>
                </a:solidFill>
                <a:latin typeface="Arial" pitchFamily="34" charset="0"/>
                <a:cs typeface="Arial" pitchFamily="34" charset="0"/>
              </a:rPr>
              <a:t>Multiple Measures</a:t>
            </a:r>
            <a:endParaRPr lang="en-US" sz="3200" b="1" dirty="0">
              <a:solidFill>
                <a:schemeClr val="bg1"/>
              </a:solidFill>
              <a:latin typeface="Arial" pitchFamily="34" charset="0"/>
              <a:cs typeface="Arial" pitchFamily="34" charset="0"/>
            </a:endParaRPr>
          </a:p>
        </p:txBody>
      </p:sp>
      <p:sp>
        <p:nvSpPr>
          <p:cNvPr id="11" name="TextBox 10"/>
          <p:cNvSpPr txBox="1"/>
          <p:nvPr/>
        </p:nvSpPr>
        <p:spPr>
          <a:xfrm rot="2570349">
            <a:off x="1099630" y="962138"/>
            <a:ext cx="2598821" cy="646331"/>
          </a:xfrm>
          <a:prstGeom prst="rect">
            <a:avLst/>
          </a:prstGeom>
          <a:noFill/>
        </p:spPr>
        <p:txBody>
          <a:bodyPr wrap="square" rtlCol="0">
            <a:spAutoFit/>
          </a:bodyPr>
          <a:lstStyle/>
          <a:p>
            <a:pPr algn="r"/>
            <a:r>
              <a:rPr lang="en-US" dirty="0" smtClean="0">
                <a:latin typeface="Arial" pitchFamily="34" charset="0"/>
                <a:cs typeface="Arial" pitchFamily="34" charset="0"/>
              </a:rPr>
              <a:t>Knowledge of Students &amp; Student Learning</a:t>
            </a:r>
            <a:endParaRPr lang="en-US" dirty="0">
              <a:latin typeface="Arial" pitchFamily="34" charset="0"/>
              <a:cs typeface="Arial" pitchFamily="34" charset="0"/>
            </a:endParaRPr>
          </a:p>
        </p:txBody>
      </p:sp>
      <p:sp>
        <p:nvSpPr>
          <p:cNvPr id="12" name="TextBox 11"/>
          <p:cNvSpPr txBox="1"/>
          <p:nvPr/>
        </p:nvSpPr>
        <p:spPr>
          <a:xfrm rot="2102313">
            <a:off x="583548" y="1713549"/>
            <a:ext cx="2598821" cy="646331"/>
          </a:xfrm>
          <a:prstGeom prst="rect">
            <a:avLst/>
          </a:prstGeom>
          <a:noFill/>
        </p:spPr>
        <p:txBody>
          <a:bodyPr wrap="square" rtlCol="0">
            <a:spAutoFit/>
          </a:bodyPr>
          <a:lstStyle/>
          <a:p>
            <a:pPr algn="r"/>
            <a:r>
              <a:rPr lang="en-US" dirty="0" smtClean="0">
                <a:latin typeface="Arial" pitchFamily="34" charset="0"/>
                <a:cs typeface="Arial" pitchFamily="34" charset="0"/>
              </a:rPr>
              <a:t>Knowledge of Content &amp; Instructional Planning</a:t>
            </a:r>
            <a:endParaRPr lang="en-US" dirty="0">
              <a:latin typeface="Arial" pitchFamily="34" charset="0"/>
              <a:cs typeface="Arial" pitchFamily="34" charset="0"/>
            </a:endParaRPr>
          </a:p>
        </p:txBody>
      </p:sp>
      <p:sp>
        <p:nvSpPr>
          <p:cNvPr id="13" name="TextBox 12"/>
          <p:cNvSpPr txBox="1"/>
          <p:nvPr/>
        </p:nvSpPr>
        <p:spPr>
          <a:xfrm rot="1032177">
            <a:off x="88660" y="2606904"/>
            <a:ext cx="2598821" cy="646331"/>
          </a:xfrm>
          <a:prstGeom prst="rect">
            <a:avLst/>
          </a:prstGeom>
          <a:noFill/>
        </p:spPr>
        <p:txBody>
          <a:bodyPr wrap="square" rtlCol="0">
            <a:spAutoFit/>
          </a:bodyPr>
          <a:lstStyle/>
          <a:p>
            <a:pPr algn="r"/>
            <a:r>
              <a:rPr lang="en-US" dirty="0" smtClean="0">
                <a:latin typeface="Arial" pitchFamily="34" charset="0"/>
                <a:cs typeface="Arial" pitchFamily="34" charset="0"/>
              </a:rPr>
              <a:t>Instructional</a:t>
            </a:r>
            <a:br>
              <a:rPr lang="en-US" dirty="0" smtClean="0">
                <a:latin typeface="Arial" pitchFamily="34" charset="0"/>
                <a:cs typeface="Arial" pitchFamily="34" charset="0"/>
              </a:rPr>
            </a:br>
            <a:r>
              <a:rPr lang="en-US" dirty="0" smtClean="0">
                <a:latin typeface="Arial" pitchFamily="34" charset="0"/>
                <a:cs typeface="Arial" pitchFamily="34" charset="0"/>
              </a:rPr>
              <a:t>Practice</a:t>
            </a:r>
            <a:endParaRPr lang="en-US" dirty="0">
              <a:latin typeface="Arial" pitchFamily="34" charset="0"/>
              <a:cs typeface="Arial" pitchFamily="34" charset="0"/>
            </a:endParaRPr>
          </a:p>
        </p:txBody>
      </p:sp>
      <p:sp>
        <p:nvSpPr>
          <p:cNvPr id="14" name="TextBox 13"/>
          <p:cNvSpPr txBox="1"/>
          <p:nvPr/>
        </p:nvSpPr>
        <p:spPr>
          <a:xfrm>
            <a:off x="-77133" y="3609438"/>
            <a:ext cx="2598821" cy="646331"/>
          </a:xfrm>
          <a:prstGeom prst="rect">
            <a:avLst/>
          </a:prstGeom>
          <a:noFill/>
        </p:spPr>
        <p:txBody>
          <a:bodyPr wrap="square" rtlCol="0">
            <a:spAutoFit/>
          </a:bodyPr>
          <a:lstStyle/>
          <a:p>
            <a:pPr algn="r"/>
            <a:r>
              <a:rPr lang="en-US" dirty="0" smtClean="0">
                <a:latin typeface="Arial" pitchFamily="34" charset="0"/>
                <a:cs typeface="Arial" pitchFamily="34" charset="0"/>
              </a:rPr>
              <a:t>Learning</a:t>
            </a:r>
            <a:br>
              <a:rPr lang="en-US" dirty="0" smtClean="0">
                <a:latin typeface="Arial" pitchFamily="34" charset="0"/>
                <a:cs typeface="Arial" pitchFamily="34" charset="0"/>
              </a:rPr>
            </a:br>
            <a:r>
              <a:rPr lang="en-US" dirty="0" smtClean="0">
                <a:latin typeface="Arial" pitchFamily="34" charset="0"/>
                <a:cs typeface="Arial" pitchFamily="34" charset="0"/>
              </a:rPr>
              <a:t>Environment</a:t>
            </a:r>
            <a:endParaRPr lang="en-US" dirty="0">
              <a:latin typeface="Arial" pitchFamily="34" charset="0"/>
              <a:cs typeface="Arial" pitchFamily="34" charset="0"/>
            </a:endParaRPr>
          </a:p>
        </p:txBody>
      </p:sp>
      <p:sp>
        <p:nvSpPr>
          <p:cNvPr id="15" name="TextBox 14"/>
          <p:cNvSpPr txBox="1"/>
          <p:nvPr/>
        </p:nvSpPr>
        <p:spPr>
          <a:xfrm rot="20585908">
            <a:off x="95973" y="4704853"/>
            <a:ext cx="2598821" cy="646331"/>
          </a:xfrm>
          <a:prstGeom prst="rect">
            <a:avLst/>
          </a:prstGeom>
          <a:noFill/>
        </p:spPr>
        <p:txBody>
          <a:bodyPr wrap="square" rtlCol="0">
            <a:spAutoFit/>
          </a:bodyPr>
          <a:lstStyle/>
          <a:p>
            <a:pPr algn="r"/>
            <a:r>
              <a:rPr lang="en-US" dirty="0" smtClean="0">
                <a:latin typeface="Arial" pitchFamily="34" charset="0"/>
                <a:cs typeface="Arial" pitchFamily="34" charset="0"/>
              </a:rPr>
              <a:t>Assessment for</a:t>
            </a:r>
            <a:br>
              <a:rPr lang="en-US" dirty="0" smtClean="0">
                <a:latin typeface="Arial" pitchFamily="34" charset="0"/>
                <a:cs typeface="Arial" pitchFamily="34" charset="0"/>
              </a:rPr>
            </a:br>
            <a:r>
              <a:rPr lang="en-US" dirty="0" smtClean="0">
                <a:latin typeface="Arial" pitchFamily="34" charset="0"/>
                <a:cs typeface="Arial" pitchFamily="34" charset="0"/>
              </a:rPr>
              <a:t>Student Learning</a:t>
            </a:r>
            <a:endParaRPr lang="en-US" dirty="0">
              <a:latin typeface="Arial" pitchFamily="34" charset="0"/>
              <a:cs typeface="Arial" pitchFamily="34" charset="0"/>
            </a:endParaRPr>
          </a:p>
        </p:txBody>
      </p:sp>
      <p:sp>
        <p:nvSpPr>
          <p:cNvPr id="16" name="TextBox 15"/>
          <p:cNvSpPr txBox="1"/>
          <p:nvPr/>
        </p:nvSpPr>
        <p:spPr>
          <a:xfrm rot="19873969">
            <a:off x="-285590" y="5742835"/>
            <a:ext cx="3429209" cy="646331"/>
          </a:xfrm>
          <a:prstGeom prst="rect">
            <a:avLst/>
          </a:prstGeom>
          <a:noFill/>
        </p:spPr>
        <p:txBody>
          <a:bodyPr wrap="square" rtlCol="0">
            <a:spAutoFit/>
          </a:bodyPr>
          <a:lstStyle/>
          <a:p>
            <a:pPr algn="r"/>
            <a:r>
              <a:rPr lang="en-US" dirty="0" smtClean="0">
                <a:latin typeface="Arial" pitchFamily="34" charset="0"/>
                <a:cs typeface="Arial" pitchFamily="34" charset="0"/>
              </a:rPr>
              <a:t>Professional Responsibilities</a:t>
            </a:r>
            <a:br>
              <a:rPr lang="en-US" dirty="0" smtClean="0">
                <a:latin typeface="Arial" pitchFamily="34" charset="0"/>
                <a:cs typeface="Arial" pitchFamily="34" charset="0"/>
              </a:rPr>
            </a:br>
            <a:r>
              <a:rPr lang="en-US" dirty="0" smtClean="0">
                <a:latin typeface="Arial" pitchFamily="34" charset="0"/>
                <a:cs typeface="Arial" pitchFamily="34" charset="0"/>
              </a:rPr>
              <a:t>and Collaboration</a:t>
            </a:r>
            <a:endParaRPr lang="en-US" dirty="0">
              <a:latin typeface="Arial" pitchFamily="34" charset="0"/>
              <a:cs typeface="Arial" pitchFamily="34" charset="0"/>
            </a:endParaRPr>
          </a:p>
        </p:txBody>
      </p:sp>
      <p:sp>
        <p:nvSpPr>
          <p:cNvPr id="17" name="TextBox 16"/>
          <p:cNvSpPr txBox="1"/>
          <p:nvPr/>
        </p:nvSpPr>
        <p:spPr>
          <a:xfrm rot="18437834">
            <a:off x="1386639" y="6486602"/>
            <a:ext cx="2598821" cy="646331"/>
          </a:xfrm>
          <a:prstGeom prst="rect">
            <a:avLst/>
          </a:prstGeom>
          <a:noFill/>
        </p:spPr>
        <p:txBody>
          <a:bodyPr wrap="square" rtlCol="0">
            <a:spAutoFit/>
          </a:bodyPr>
          <a:lstStyle/>
          <a:p>
            <a:pPr algn="r"/>
            <a:r>
              <a:rPr lang="en-US" dirty="0" smtClean="0">
                <a:latin typeface="Arial" pitchFamily="34" charset="0"/>
                <a:cs typeface="Arial" pitchFamily="34" charset="0"/>
              </a:rPr>
              <a:t>Professional</a:t>
            </a:r>
            <a:br>
              <a:rPr lang="en-US" dirty="0" smtClean="0">
                <a:latin typeface="Arial" pitchFamily="34" charset="0"/>
                <a:cs typeface="Arial" pitchFamily="34" charset="0"/>
              </a:rPr>
            </a:br>
            <a:r>
              <a:rPr lang="en-US" dirty="0" smtClean="0">
                <a:latin typeface="Arial" pitchFamily="34" charset="0"/>
                <a:cs typeface="Arial" pitchFamily="34" charset="0"/>
              </a:rPr>
              <a:t>Growth</a:t>
            </a:r>
            <a:endParaRPr lang="en-US" dirty="0">
              <a:latin typeface="Arial" pitchFamily="34" charset="0"/>
              <a:cs typeface="Arial" pitchFamily="34" charset="0"/>
            </a:endParaRPr>
          </a:p>
        </p:txBody>
      </p:sp>
      <p:sp>
        <p:nvSpPr>
          <p:cNvPr id="24" name="TextBox 23"/>
          <p:cNvSpPr txBox="1"/>
          <p:nvPr/>
        </p:nvSpPr>
        <p:spPr>
          <a:xfrm rot="18139993">
            <a:off x="5221516" y="714982"/>
            <a:ext cx="2598821" cy="369332"/>
          </a:xfrm>
          <a:prstGeom prst="rect">
            <a:avLst/>
          </a:prstGeom>
          <a:noFill/>
        </p:spPr>
        <p:txBody>
          <a:bodyPr wrap="square" rtlCol="0">
            <a:spAutoFit/>
          </a:bodyPr>
          <a:lstStyle/>
          <a:p>
            <a:r>
              <a:rPr lang="en-US" dirty="0" smtClean="0">
                <a:latin typeface="Arial" pitchFamily="34" charset="0"/>
                <a:cs typeface="Arial" pitchFamily="34" charset="0"/>
              </a:rPr>
              <a:t>Growth over time</a:t>
            </a:r>
            <a:endParaRPr lang="en-US" dirty="0">
              <a:latin typeface="Arial" pitchFamily="34" charset="0"/>
              <a:cs typeface="Arial" pitchFamily="34" charset="0"/>
            </a:endParaRPr>
          </a:p>
        </p:txBody>
      </p:sp>
      <p:sp>
        <p:nvSpPr>
          <p:cNvPr id="25" name="TextBox 24"/>
          <p:cNvSpPr txBox="1"/>
          <p:nvPr/>
        </p:nvSpPr>
        <p:spPr>
          <a:xfrm rot="18649718">
            <a:off x="5890672" y="1000274"/>
            <a:ext cx="2598821" cy="646331"/>
          </a:xfrm>
          <a:prstGeom prst="rect">
            <a:avLst/>
          </a:prstGeom>
          <a:noFill/>
        </p:spPr>
        <p:txBody>
          <a:bodyPr wrap="square" rtlCol="0">
            <a:spAutoFit/>
          </a:bodyPr>
          <a:lstStyle/>
          <a:p>
            <a:r>
              <a:rPr lang="en-US" i="1" dirty="0" smtClean="0">
                <a:latin typeface="Arial" pitchFamily="34" charset="0"/>
                <a:cs typeface="Arial" pitchFamily="34" charset="0"/>
              </a:rPr>
              <a:t>Compared to</a:t>
            </a:r>
            <a:br>
              <a:rPr lang="en-US" i="1" dirty="0" smtClean="0">
                <a:latin typeface="Arial" pitchFamily="34" charset="0"/>
                <a:cs typeface="Arial" pitchFamily="34" charset="0"/>
              </a:rPr>
            </a:br>
            <a:r>
              <a:rPr lang="en-US" i="1" dirty="0" smtClean="0">
                <a:latin typeface="Arial" pitchFamily="34" charset="0"/>
                <a:cs typeface="Arial" pitchFamily="34" charset="0"/>
              </a:rPr>
              <a:t>Expected Growth</a:t>
            </a:r>
            <a:endParaRPr lang="en-US" i="1" dirty="0">
              <a:latin typeface="Arial" pitchFamily="34" charset="0"/>
              <a:cs typeface="Arial" pitchFamily="34" charset="0"/>
            </a:endParaRPr>
          </a:p>
        </p:txBody>
      </p:sp>
      <p:sp>
        <p:nvSpPr>
          <p:cNvPr id="26" name="TextBox 25"/>
          <p:cNvSpPr txBox="1"/>
          <p:nvPr/>
        </p:nvSpPr>
        <p:spPr>
          <a:xfrm rot="19471339">
            <a:off x="6577672" y="1607228"/>
            <a:ext cx="2598821" cy="646331"/>
          </a:xfrm>
          <a:prstGeom prst="rect">
            <a:avLst/>
          </a:prstGeom>
          <a:noFill/>
        </p:spPr>
        <p:txBody>
          <a:bodyPr wrap="square" rtlCol="0">
            <a:spAutoFit/>
          </a:bodyPr>
          <a:lstStyle/>
          <a:p>
            <a:r>
              <a:rPr lang="en-US" dirty="0" smtClean="0">
                <a:latin typeface="Arial" pitchFamily="34" charset="0"/>
                <a:cs typeface="Arial" pitchFamily="34" charset="0"/>
              </a:rPr>
              <a:t>Some Variables</a:t>
            </a:r>
            <a:br>
              <a:rPr lang="en-US" dirty="0" smtClean="0">
                <a:latin typeface="Arial" pitchFamily="34" charset="0"/>
                <a:cs typeface="Arial" pitchFamily="34" charset="0"/>
              </a:rPr>
            </a:br>
            <a:r>
              <a:rPr lang="en-US" dirty="0" smtClean="0">
                <a:latin typeface="Arial" pitchFamily="34" charset="0"/>
                <a:cs typeface="Arial" pitchFamily="34" charset="0"/>
              </a:rPr>
              <a:t>Considered</a:t>
            </a:r>
            <a:endParaRPr lang="en-US" dirty="0">
              <a:latin typeface="Arial" pitchFamily="34" charset="0"/>
              <a:cs typeface="Arial" pitchFamily="34" charset="0"/>
            </a:endParaRPr>
          </a:p>
        </p:txBody>
      </p:sp>
      <p:sp>
        <p:nvSpPr>
          <p:cNvPr id="27" name="TextBox 26">
            <a:hlinkClick r:id="rId2" action="ppaction://hlinkpres?slideindex=1&amp;slidetitle="/>
          </p:cNvPr>
          <p:cNvSpPr txBox="1"/>
          <p:nvPr/>
        </p:nvSpPr>
        <p:spPr>
          <a:xfrm rot="19966652">
            <a:off x="6851770" y="2391382"/>
            <a:ext cx="2598821" cy="369332"/>
          </a:xfrm>
          <a:prstGeom prst="rect">
            <a:avLst/>
          </a:prstGeom>
          <a:noFill/>
        </p:spPr>
        <p:txBody>
          <a:bodyPr wrap="square" rtlCol="0">
            <a:spAutoFit/>
          </a:bodyPr>
          <a:lstStyle/>
          <a:p>
            <a:r>
              <a:rPr lang="en-US" dirty="0" smtClean="0">
                <a:latin typeface="Arial" pitchFamily="34" charset="0"/>
                <a:cs typeface="Arial" pitchFamily="34" charset="0"/>
              </a:rPr>
              <a:t>SLOs Required</a:t>
            </a:r>
            <a:endParaRPr lang="en-US" dirty="0">
              <a:latin typeface="Arial" pitchFamily="34" charset="0"/>
              <a:cs typeface="Arial" pitchFamily="34" charset="0"/>
            </a:endParaRPr>
          </a:p>
        </p:txBody>
      </p:sp>
      <p:sp>
        <p:nvSpPr>
          <p:cNvPr id="33" name="TextBox 32"/>
          <p:cNvSpPr txBox="1"/>
          <p:nvPr/>
        </p:nvSpPr>
        <p:spPr>
          <a:xfrm rot="21214277">
            <a:off x="7077924" y="3420060"/>
            <a:ext cx="2598821" cy="646331"/>
          </a:xfrm>
          <a:prstGeom prst="rect">
            <a:avLst/>
          </a:prstGeom>
          <a:noFill/>
        </p:spPr>
        <p:txBody>
          <a:bodyPr wrap="square" rtlCol="0">
            <a:spAutoFit/>
          </a:bodyPr>
          <a:lstStyle/>
          <a:p>
            <a:r>
              <a:rPr lang="en-US" dirty="0" smtClean="0">
                <a:latin typeface="Arial" pitchFamily="34" charset="0"/>
                <a:cs typeface="Arial" pitchFamily="34" charset="0"/>
              </a:rPr>
              <a:t>Moment in time</a:t>
            </a:r>
            <a:br>
              <a:rPr lang="en-US" dirty="0" smtClean="0">
                <a:latin typeface="Arial" pitchFamily="34" charset="0"/>
                <a:cs typeface="Arial" pitchFamily="34" charset="0"/>
              </a:rPr>
            </a:br>
            <a:r>
              <a:rPr lang="en-US" dirty="0" smtClean="0">
                <a:latin typeface="Arial" pitchFamily="34" charset="0"/>
                <a:cs typeface="Arial" pitchFamily="34" charset="0"/>
              </a:rPr>
              <a:t>or growth</a:t>
            </a:r>
            <a:endParaRPr lang="en-US" dirty="0">
              <a:latin typeface="Arial" pitchFamily="34" charset="0"/>
              <a:cs typeface="Arial" pitchFamily="34" charset="0"/>
            </a:endParaRPr>
          </a:p>
        </p:txBody>
      </p:sp>
      <p:sp>
        <p:nvSpPr>
          <p:cNvPr id="34" name="TextBox 33"/>
          <p:cNvSpPr txBox="1"/>
          <p:nvPr/>
        </p:nvSpPr>
        <p:spPr>
          <a:xfrm rot="1395848">
            <a:off x="6879991" y="5191315"/>
            <a:ext cx="2598821" cy="646331"/>
          </a:xfrm>
          <a:prstGeom prst="rect">
            <a:avLst/>
          </a:prstGeom>
          <a:noFill/>
        </p:spPr>
        <p:txBody>
          <a:bodyPr wrap="square" rtlCol="0">
            <a:spAutoFit/>
          </a:bodyPr>
          <a:lstStyle/>
          <a:p>
            <a:r>
              <a:rPr lang="en-US" i="1" dirty="0" smtClean="0">
                <a:latin typeface="Arial" pitchFamily="34" charset="0"/>
                <a:cs typeface="Arial" pitchFamily="34" charset="0"/>
              </a:rPr>
              <a:t>Local or</a:t>
            </a:r>
            <a:br>
              <a:rPr lang="en-US" i="1" dirty="0" smtClean="0">
                <a:latin typeface="Arial" pitchFamily="34" charset="0"/>
                <a:cs typeface="Arial" pitchFamily="34" charset="0"/>
              </a:rPr>
            </a:br>
            <a:r>
              <a:rPr lang="en-US" i="1" dirty="0" smtClean="0">
                <a:latin typeface="Arial" pitchFamily="34" charset="0"/>
                <a:cs typeface="Arial" pitchFamily="34" charset="0"/>
              </a:rPr>
              <a:t>Purchased</a:t>
            </a:r>
            <a:endParaRPr lang="en-US" i="1" dirty="0">
              <a:latin typeface="Arial" pitchFamily="34" charset="0"/>
              <a:cs typeface="Arial" pitchFamily="34" charset="0"/>
            </a:endParaRPr>
          </a:p>
        </p:txBody>
      </p:sp>
      <p:sp>
        <p:nvSpPr>
          <p:cNvPr id="35" name="TextBox 34"/>
          <p:cNvSpPr txBox="1"/>
          <p:nvPr/>
        </p:nvSpPr>
        <p:spPr>
          <a:xfrm rot="1962040">
            <a:off x="6445640" y="5832387"/>
            <a:ext cx="2598821" cy="646331"/>
          </a:xfrm>
          <a:prstGeom prst="rect">
            <a:avLst/>
          </a:prstGeom>
          <a:noFill/>
        </p:spPr>
        <p:txBody>
          <a:bodyPr wrap="square" rtlCol="0">
            <a:spAutoFit/>
          </a:bodyPr>
          <a:lstStyle/>
          <a:p>
            <a:r>
              <a:rPr lang="en-US" dirty="0" smtClean="0">
                <a:latin typeface="Arial" pitchFamily="34" charset="0"/>
                <a:cs typeface="Arial" pitchFamily="34" charset="0"/>
              </a:rPr>
              <a:t>Some Variables</a:t>
            </a:r>
            <a:br>
              <a:rPr lang="en-US" dirty="0" smtClean="0">
                <a:latin typeface="Arial" pitchFamily="34" charset="0"/>
                <a:cs typeface="Arial" pitchFamily="34" charset="0"/>
              </a:rPr>
            </a:br>
            <a:r>
              <a:rPr lang="en-US" dirty="0" smtClean="0">
                <a:latin typeface="Arial" pitchFamily="34" charset="0"/>
                <a:cs typeface="Arial" pitchFamily="34" charset="0"/>
              </a:rPr>
              <a:t>Considered</a:t>
            </a:r>
            <a:endParaRPr lang="en-US" dirty="0">
              <a:latin typeface="Arial" pitchFamily="34" charset="0"/>
              <a:cs typeface="Arial" pitchFamily="34" charset="0"/>
            </a:endParaRPr>
          </a:p>
        </p:txBody>
      </p:sp>
      <p:sp>
        <p:nvSpPr>
          <p:cNvPr id="36" name="TextBox 35">
            <a:hlinkClick r:id="rId2" action="ppaction://hlinkpres?slideindex=1&amp;slidetitle="/>
          </p:cNvPr>
          <p:cNvSpPr txBox="1"/>
          <p:nvPr/>
        </p:nvSpPr>
        <p:spPr>
          <a:xfrm rot="2385253">
            <a:off x="6074150" y="6238328"/>
            <a:ext cx="1869709" cy="369332"/>
          </a:xfrm>
          <a:prstGeom prst="rect">
            <a:avLst/>
          </a:prstGeom>
          <a:noFill/>
        </p:spPr>
        <p:txBody>
          <a:bodyPr wrap="square" rtlCol="0">
            <a:spAutoFit/>
          </a:bodyPr>
          <a:lstStyle/>
          <a:p>
            <a:r>
              <a:rPr lang="en-US" dirty="0" smtClean="0">
                <a:latin typeface="Arial" pitchFamily="34" charset="0"/>
                <a:cs typeface="Arial" pitchFamily="34" charset="0"/>
              </a:rPr>
              <a:t>SLOs Optional</a:t>
            </a:r>
            <a:endParaRPr lang="en-US" dirty="0">
              <a:latin typeface="Arial" pitchFamily="34" charset="0"/>
              <a:cs typeface="Arial" pitchFamily="34" charset="0"/>
            </a:endParaRPr>
          </a:p>
        </p:txBody>
      </p:sp>
      <p:sp>
        <p:nvSpPr>
          <p:cNvPr id="37" name="TextBox 36"/>
          <p:cNvSpPr txBox="1"/>
          <p:nvPr/>
        </p:nvSpPr>
        <p:spPr>
          <a:xfrm rot="413549">
            <a:off x="7115992" y="4268403"/>
            <a:ext cx="2598821" cy="646331"/>
          </a:xfrm>
          <a:prstGeom prst="rect">
            <a:avLst/>
          </a:prstGeom>
          <a:noFill/>
        </p:spPr>
        <p:txBody>
          <a:bodyPr wrap="square" rtlCol="0">
            <a:spAutoFit/>
          </a:bodyPr>
          <a:lstStyle/>
          <a:p>
            <a:r>
              <a:rPr lang="en-US" dirty="0" smtClean="0">
                <a:latin typeface="Arial" pitchFamily="34" charset="0"/>
                <a:cs typeface="Arial" pitchFamily="34" charset="0"/>
              </a:rPr>
              <a:t>Could be school-</a:t>
            </a:r>
          </a:p>
          <a:p>
            <a:r>
              <a:rPr lang="en-US" dirty="0" smtClean="0">
                <a:latin typeface="Arial" pitchFamily="34" charset="0"/>
                <a:cs typeface="Arial" pitchFamily="34" charset="0"/>
              </a:rPr>
              <a:t>wide measure</a:t>
            </a:r>
            <a:endParaRPr lang="en-US" dirty="0">
              <a:latin typeface="Arial" pitchFamily="34" charset="0"/>
              <a:cs typeface="Arial" pitchFamily="34" charset="0"/>
            </a:endParaRPr>
          </a:p>
        </p:txBody>
      </p:sp>
    </p:spTree>
    <p:extLst>
      <p:ext uri="{BB962C8B-B14F-4D97-AF65-F5344CB8AC3E}">
        <p14:creationId xmlns:p14="http://schemas.microsoft.com/office/powerpoint/2010/main" val="39397349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xmlns:mv="urn:schemas-microsoft-com:mac:vml">
      <p:transition spd="slow">
        <p:dissolv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686050" y="3352800"/>
            <a:ext cx="2114550" cy="1323439"/>
          </a:xfrm>
          <a:prstGeom prst="rect">
            <a:avLst/>
          </a:prstGeom>
          <a:noFill/>
        </p:spPr>
        <p:txBody>
          <a:bodyPr wrap="square" rtlCol="0">
            <a:spAutoFit/>
          </a:bodyPr>
          <a:lstStyle/>
          <a:p>
            <a:pPr algn="ctr">
              <a:lnSpc>
                <a:spcPts val="3200"/>
              </a:lnSpc>
            </a:pPr>
            <a:r>
              <a:rPr lang="en-US" sz="3200" b="1" dirty="0" smtClean="0">
                <a:solidFill>
                  <a:schemeClr val="bg1"/>
                </a:solidFill>
                <a:latin typeface="Arial" pitchFamily="34" charset="0"/>
                <a:cs typeface="Arial" pitchFamily="34" charset="0"/>
              </a:rPr>
              <a:t>60%</a:t>
            </a:r>
          </a:p>
          <a:p>
            <a:pPr algn="ctr">
              <a:lnSpc>
                <a:spcPts val="3200"/>
              </a:lnSpc>
            </a:pPr>
            <a:r>
              <a:rPr lang="en-US" sz="3200" b="1" dirty="0" smtClean="0">
                <a:solidFill>
                  <a:schemeClr val="bg1"/>
                </a:solidFill>
                <a:latin typeface="Arial" pitchFamily="34" charset="0"/>
                <a:cs typeface="Arial" pitchFamily="34" charset="0"/>
              </a:rPr>
              <a:t>Multiple Measures</a:t>
            </a:r>
            <a:endParaRPr lang="en-US" sz="3200" b="1" dirty="0">
              <a:solidFill>
                <a:schemeClr val="bg1"/>
              </a:solidFill>
              <a:latin typeface="Arial" pitchFamily="34" charset="0"/>
              <a:cs typeface="Arial" pitchFamily="34" charset="0"/>
            </a:endParaRPr>
          </a:p>
        </p:txBody>
      </p:sp>
      <p:grpSp>
        <p:nvGrpSpPr>
          <p:cNvPr id="4" name="Group 3"/>
          <p:cNvGrpSpPr/>
          <p:nvPr/>
        </p:nvGrpSpPr>
        <p:grpSpPr>
          <a:xfrm>
            <a:off x="2514600" y="-399763"/>
            <a:ext cx="6935991" cy="6648163"/>
            <a:chOff x="2514600" y="-399763"/>
            <a:chExt cx="6935991" cy="6648163"/>
          </a:xfrm>
        </p:grpSpPr>
        <p:sp>
          <p:nvSpPr>
            <p:cNvPr id="5" name="Pie 4"/>
            <p:cNvSpPr>
              <a:spLocks noChangeAspect="1"/>
            </p:cNvSpPr>
            <p:nvPr/>
          </p:nvSpPr>
          <p:spPr>
            <a:xfrm rot="4396026">
              <a:off x="2514600" y="1676400"/>
              <a:ext cx="4572000" cy="4572000"/>
            </a:xfrm>
            <a:prstGeom prst="pie">
              <a:avLst>
                <a:gd name="adj1" fmla="val 11832728"/>
                <a:gd name="adj2" fmla="val 1670304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2" name="Group 1"/>
            <p:cNvGrpSpPr/>
            <p:nvPr/>
          </p:nvGrpSpPr>
          <p:grpSpPr>
            <a:xfrm>
              <a:off x="4800600" y="-399763"/>
              <a:ext cx="4649991" cy="4009202"/>
              <a:chOff x="4800600" y="-399763"/>
              <a:chExt cx="4649991" cy="4009202"/>
            </a:xfrm>
          </p:grpSpPr>
          <p:sp>
            <p:nvSpPr>
              <p:cNvPr id="7" name="TextBox 6"/>
              <p:cNvSpPr txBox="1"/>
              <p:nvPr/>
            </p:nvSpPr>
            <p:spPr>
              <a:xfrm>
                <a:off x="4800600" y="2286000"/>
                <a:ext cx="1981200" cy="1323439"/>
              </a:xfrm>
              <a:prstGeom prst="rect">
                <a:avLst/>
              </a:prstGeom>
              <a:noFill/>
              <a:ln>
                <a:noFill/>
              </a:ln>
            </p:spPr>
            <p:txBody>
              <a:bodyPr wrap="square" rtlCol="0">
                <a:spAutoFit/>
              </a:bodyPr>
              <a:lstStyle/>
              <a:p>
                <a:pPr algn="ctr">
                  <a:lnSpc>
                    <a:spcPts val="3200"/>
                  </a:lnSpc>
                </a:pPr>
                <a:r>
                  <a:rPr lang="en-US" sz="3200" b="1" dirty="0" smtClean="0">
                    <a:solidFill>
                      <a:schemeClr val="bg1"/>
                    </a:solidFill>
                    <a:latin typeface="Arial" pitchFamily="34" charset="0"/>
                    <a:cs typeface="Arial" pitchFamily="34" charset="0"/>
                  </a:rPr>
                  <a:t>20%</a:t>
                </a:r>
              </a:p>
              <a:p>
                <a:pPr algn="ctr">
                  <a:lnSpc>
                    <a:spcPts val="3200"/>
                  </a:lnSpc>
                </a:pPr>
                <a:r>
                  <a:rPr lang="en-US" sz="3200" b="1" dirty="0" smtClean="0">
                    <a:solidFill>
                      <a:schemeClr val="bg1"/>
                    </a:solidFill>
                    <a:latin typeface="Arial" pitchFamily="34" charset="0"/>
                    <a:cs typeface="Arial" pitchFamily="34" charset="0"/>
                  </a:rPr>
                  <a:t>Student</a:t>
                </a:r>
                <a:br>
                  <a:rPr lang="en-US" sz="3200" b="1" dirty="0" smtClean="0">
                    <a:solidFill>
                      <a:schemeClr val="bg1"/>
                    </a:solidFill>
                    <a:latin typeface="Arial" pitchFamily="34" charset="0"/>
                    <a:cs typeface="Arial" pitchFamily="34" charset="0"/>
                  </a:rPr>
                </a:br>
                <a:r>
                  <a:rPr lang="en-US" sz="3200" b="1" dirty="0" smtClean="0">
                    <a:solidFill>
                      <a:schemeClr val="bg1"/>
                    </a:solidFill>
                    <a:latin typeface="Arial" pitchFamily="34" charset="0"/>
                    <a:cs typeface="Arial" pitchFamily="34" charset="0"/>
                  </a:rPr>
                  <a:t>Growth</a:t>
                </a:r>
                <a:endParaRPr lang="en-US" sz="3200" b="1" dirty="0">
                  <a:solidFill>
                    <a:schemeClr val="bg1"/>
                  </a:solidFill>
                  <a:latin typeface="Arial" pitchFamily="34" charset="0"/>
                  <a:cs typeface="Arial" pitchFamily="34" charset="0"/>
                </a:endParaRPr>
              </a:p>
            </p:txBody>
          </p:sp>
          <p:sp>
            <p:nvSpPr>
              <p:cNvPr id="10" name="TextBox 9"/>
              <p:cNvSpPr txBox="1"/>
              <p:nvPr/>
            </p:nvSpPr>
            <p:spPr>
              <a:xfrm rot="18139993">
                <a:off x="5221516" y="714982"/>
                <a:ext cx="2598821" cy="369332"/>
              </a:xfrm>
              <a:prstGeom prst="rect">
                <a:avLst/>
              </a:prstGeom>
              <a:noFill/>
            </p:spPr>
            <p:txBody>
              <a:bodyPr wrap="square" rtlCol="0">
                <a:spAutoFit/>
              </a:bodyPr>
              <a:lstStyle/>
              <a:p>
                <a:r>
                  <a:rPr lang="en-US" dirty="0" smtClean="0">
                    <a:latin typeface="Arial" pitchFamily="34" charset="0"/>
                    <a:cs typeface="Arial" pitchFamily="34" charset="0"/>
                  </a:rPr>
                  <a:t>Growth over time</a:t>
                </a:r>
                <a:endParaRPr lang="en-US" dirty="0">
                  <a:latin typeface="Arial" pitchFamily="34" charset="0"/>
                  <a:cs typeface="Arial" pitchFamily="34" charset="0"/>
                </a:endParaRPr>
              </a:p>
            </p:txBody>
          </p:sp>
          <p:sp>
            <p:nvSpPr>
              <p:cNvPr id="11" name="TextBox 10"/>
              <p:cNvSpPr txBox="1"/>
              <p:nvPr/>
            </p:nvSpPr>
            <p:spPr>
              <a:xfrm rot="18649718">
                <a:off x="5890672" y="1000274"/>
                <a:ext cx="2598821" cy="646331"/>
              </a:xfrm>
              <a:prstGeom prst="rect">
                <a:avLst/>
              </a:prstGeom>
              <a:noFill/>
            </p:spPr>
            <p:txBody>
              <a:bodyPr wrap="square" rtlCol="0">
                <a:spAutoFit/>
              </a:bodyPr>
              <a:lstStyle/>
              <a:p>
                <a:r>
                  <a:rPr lang="en-US" i="1" dirty="0" smtClean="0">
                    <a:latin typeface="Arial" pitchFamily="34" charset="0"/>
                    <a:cs typeface="Arial" pitchFamily="34" charset="0"/>
                  </a:rPr>
                  <a:t>Compared to</a:t>
                </a:r>
                <a:br>
                  <a:rPr lang="en-US" i="1" dirty="0" smtClean="0">
                    <a:latin typeface="Arial" pitchFamily="34" charset="0"/>
                    <a:cs typeface="Arial" pitchFamily="34" charset="0"/>
                  </a:rPr>
                </a:br>
                <a:r>
                  <a:rPr lang="en-US" i="1" dirty="0" smtClean="0">
                    <a:latin typeface="Arial" pitchFamily="34" charset="0"/>
                    <a:cs typeface="Arial" pitchFamily="34" charset="0"/>
                  </a:rPr>
                  <a:t>Expected Growth</a:t>
                </a:r>
                <a:endParaRPr lang="en-US" i="1" dirty="0">
                  <a:latin typeface="Arial" pitchFamily="34" charset="0"/>
                  <a:cs typeface="Arial" pitchFamily="34" charset="0"/>
                </a:endParaRPr>
              </a:p>
            </p:txBody>
          </p:sp>
          <p:sp>
            <p:nvSpPr>
              <p:cNvPr id="12" name="TextBox 11"/>
              <p:cNvSpPr txBox="1"/>
              <p:nvPr/>
            </p:nvSpPr>
            <p:spPr>
              <a:xfrm rot="19471339">
                <a:off x="6577672" y="1607228"/>
                <a:ext cx="2598821" cy="646331"/>
              </a:xfrm>
              <a:prstGeom prst="rect">
                <a:avLst/>
              </a:prstGeom>
              <a:noFill/>
            </p:spPr>
            <p:txBody>
              <a:bodyPr wrap="square" rtlCol="0">
                <a:spAutoFit/>
              </a:bodyPr>
              <a:lstStyle/>
              <a:p>
                <a:r>
                  <a:rPr lang="en-US" dirty="0" smtClean="0">
                    <a:latin typeface="Arial" pitchFamily="34" charset="0"/>
                    <a:cs typeface="Arial" pitchFamily="34" charset="0"/>
                  </a:rPr>
                  <a:t>Some Variables</a:t>
                </a:r>
                <a:br>
                  <a:rPr lang="en-US" dirty="0" smtClean="0">
                    <a:latin typeface="Arial" pitchFamily="34" charset="0"/>
                    <a:cs typeface="Arial" pitchFamily="34" charset="0"/>
                  </a:rPr>
                </a:br>
                <a:r>
                  <a:rPr lang="en-US" dirty="0" smtClean="0">
                    <a:latin typeface="Arial" pitchFamily="34" charset="0"/>
                    <a:cs typeface="Arial" pitchFamily="34" charset="0"/>
                  </a:rPr>
                  <a:t>Considered</a:t>
                </a:r>
                <a:endParaRPr lang="en-US" dirty="0">
                  <a:latin typeface="Arial" pitchFamily="34" charset="0"/>
                  <a:cs typeface="Arial" pitchFamily="34" charset="0"/>
                </a:endParaRPr>
              </a:p>
            </p:txBody>
          </p:sp>
          <p:sp>
            <p:nvSpPr>
              <p:cNvPr id="13" name="TextBox 12">
                <a:hlinkClick r:id="rId2" action="ppaction://hlinkpres?slideindex=1&amp;slidetitle="/>
              </p:cNvPr>
              <p:cNvSpPr txBox="1"/>
              <p:nvPr/>
            </p:nvSpPr>
            <p:spPr>
              <a:xfrm rot="19966652">
                <a:off x="6851770" y="2391382"/>
                <a:ext cx="2598821" cy="369332"/>
              </a:xfrm>
              <a:prstGeom prst="rect">
                <a:avLst/>
              </a:prstGeom>
              <a:noFill/>
            </p:spPr>
            <p:txBody>
              <a:bodyPr wrap="square" rtlCol="0">
                <a:spAutoFit/>
              </a:bodyPr>
              <a:lstStyle/>
              <a:p>
                <a:r>
                  <a:rPr lang="en-US" dirty="0" smtClean="0">
                    <a:latin typeface="Arial" pitchFamily="34" charset="0"/>
                    <a:cs typeface="Arial" pitchFamily="34" charset="0"/>
                  </a:rPr>
                  <a:t>SLOs Required</a:t>
                </a:r>
                <a:endParaRPr lang="en-US" dirty="0">
                  <a:latin typeface="Arial" pitchFamily="34" charset="0"/>
                  <a:cs typeface="Arial" pitchFamily="34" charset="0"/>
                </a:endParaRPr>
              </a:p>
            </p:txBody>
          </p:sp>
        </p:grpSp>
      </p:grpSp>
    </p:spTree>
    <p:extLst>
      <p:ext uri="{BB962C8B-B14F-4D97-AF65-F5344CB8AC3E}">
        <p14:creationId xmlns:p14="http://schemas.microsoft.com/office/powerpoint/2010/main" val="3003156732"/>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usny.nysed.gov/rttt/docs/tpe-webinar-061311.pdf - Windows Internet Explorer"/>
          <p:cNvPicPr>
            <a:picLocks noChangeAspect="1"/>
          </p:cNvPicPr>
          <p:nvPr/>
        </p:nvPicPr>
        <p:blipFill rotWithShape="1">
          <a:blip r:embed="rId2">
            <a:extLst>
              <a:ext uri="{28A0092B-C50C-407E-A947-70E740481C1C}">
                <a14:useLocalDpi xmlns:a14="http://schemas.microsoft.com/office/drawing/2010/main" val="0"/>
              </a:ext>
            </a:extLst>
          </a:blip>
          <a:srcRect l="26879" t="41346" r="38285" b="5447"/>
          <a:stretch/>
        </p:blipFill>
        <p:spPr>
          <a:xfrm>
            <a:off x="685801" y="1143000"/>
            <a:ext cx="5638800" cy="5210176"/>
          </a:xfrm>
          <a:prstGeom prst="rect">
            <a:avLst/>
          </a:prstGeom>
        </p:spPr>
      </p:pic>
      <p:sp>
        <p:nvSpPr>
          <p:cNvPr id="3" name="Right Brace 2"/>
          <p:cNvSpPr/>
          <p:nvPr/>
        </p:nvSpPr>
        <p:spPr>
          <a:xfrm>
            <a:off x="6477000" y="5257800"/>
            <a:ext cx="304800" cy="685800"/>
          </a:xfrm>
          <a:prstGeom prst="righ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Right Brace 3"/>
          <p:cNvSpPr/>
          <p:nvPr/>
        </p:nvSpPr>
        <p:spPr>
          <a:xfrm>
            <a:off x="6467475" y="1190624"/>
            <a:ext cx="304800" cy="3990975"/>
          </a:xfrm>
          <a:prstGeom prst="righ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TextBox 4"/>
          <p:cNvSpPr txBox="1"/>
          <p:nvPr/>
        </p:nvSpPr>
        <p:spPr>
          <a:xfrm>
            <a:off x="6905625" y="5257800"/>
            <a:ext cx="1981200" cy="646331"/>
          </a:xfrm>
          <a:prstGeom prst="rect">
            <a:avLst/>
          </a:prstGeom>
          <a:noFill/>
        </p:spPr>
        <p:txBody>
          <a:bodyPr wrap="square" rtlCol="0">
            <a:spAutoFit/>
          </a:bodyPr>
          <a:lstStyle/>
          <a:p>
            <a:r>
              <a:rPr lang="en-US" b="1" dirty="0" smtClean="0">
                <a:latin typeface="Arial" pitchFamily="34" charset="0"/>
                <a:cs typeface="Arial" pitchFamily="34" charset="0"/>
              </a:rPr>
              <a:t>State-provided Growth Score</a:t>
            </a:r>
            <a:endParaRPr lang="en-US" b="1" dirty="0">
              <a:latin typeface="Arial" pitchFamily="34" charset="0"/>
              <a:cs typeface="Arial" pitchFamily="34" charset="0"/>
            </a:endParaRPr>
          </a:p>
        </p:txBody>
      </p:sp>
      <p:sp>
        <p:nvSpPr>
          <p:cNvPr id="6" name="TextBox 5"/>
          <p:cNvSpPr txBox="1"/>
          <p:nvPr/>
        </p:nvSpPr>
        <p:spPr>
          <a:xfrm>
            <a:off x="6905625" y="2286000"/>
            <a:ext cx="1981200" cy="1754326"/>
          </a:xfrm>
          <a:prstGeom prst="rect">
            <a:avLst/>
          </a:prstGeom>
          <a:noFill/>
        </p:spPr>
        <p:txBody>
          <a:bodyPr wrap="square" rtlCol="0">
            <a:spAutoFit/>
          </a:bodyPr>
          <a:lstStyle/>
          <a:p>
            <a:r>
              <a:rPr lang="en-US" b="1" u="sng" dirty="0" smtClean="0">
                <a:latin typeface="Arial" pitchFamily="34" charset="0"/>
                <a:cs typeface="Arial" pitchFamily="34" charset="0"/>
              </a:rPr>
              <a:t>NO</a:t>
            </a:r>
            <a:r>
              <a:rPr lang="en-US" b="1" dirty="0" smtClean="0">
                <a:latin typeface="Arial" pitchFamily="34" charset="0"/>
                <a:cs typeface="Arial" pitchFamily="34" charset="0"/>
              </a:rPr>
              <a:t> State-provided Growth Score; Use </a:t>
            </a:r>
            <a:r>
              <a:rPr lang="en-US" b="1" u="sng" dirty="0" smtClean="0">
                <a:latin typeface="Arial" pitchFamily="34" charset="0"/>
                <a:cs typeface="Arial" pitchFamily="34" charset="0"/>
              </a:rPr>
              <a:t>S</a:t>
            </a:r>
            <a:r>
              <a:rPr lang="en-US" b="1" dirty="0" smtClean="0">
                <a:latin typeface="Arial" pitchFamily="34" charset="0"/>
                <a:cs typeface="Arial" pitchFamily="34" charset="0"/>
              </a:rPr>
              <a:t>tudent </a:t>
            </a:r>
            <a:r>
              <a:rPr lang="en-US" b="1" u="sng" dirty="0" smtClean="0">
                <a:latin typeface="Arial" pitchFamily="34" charset="0"/>
                <a:cs typeface="Arial" pitchFamily="34" charset="0"/>
              </a:rPr>
              <a:t>L</a:t>
            </a:r>
            <a:r>
              <a:rPr lang="en-US" b="1" dirty="0" smtClean="0">
                <a:latin typeface="Arial" pitchFamily="34" charset="0"/>
                <a:cs typeface="Arial" pitchFamily="34" charset="0"/>
              </a:rPr>
              <a:t>earning </a:t>
            </a:r>
            <a:r>
              <a:rPr lang="en-US" b="1" u="sng" dirty="0" smtClean="0">
                <a:latin typeface="Arial" pitchFamily="34" charset="0"/>
                <a:cs typeface="Arial" pitchFamily="34" charset="0"/>
              </a:rPr>
              <a:t>O</a:t>
            </a:r>
            <a:r>
              <a:rPr lang="en-US" b="1" dirty="0" smtClean="0">
                <a:latin typeface="Arial" pitchFamily="34" charset="0"/>
                <a:cs typeface="Arial" pitchFamily="34" charset="0"/>
              </a:rPr>
              <a:t>bjectives</a:t>
            </a:r>
            <a:endParaRPr lang="en-US" b="1" dirty="0">
              <a:latin typeface="Arial" pitchFamily="34" charset="0"/>
              <a:cs typeface="Arial" pitchFamily="34" charset="0"/>
            </a:endParaRP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20890"/>
            <a:ext cx="2082937" cy="1925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1174668"/>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363" y="831850"/>
            <a:ext cx="8169275" cy="519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20890"/>
            <a:ext cx="2082937" cy="1925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rot="16200000">
            <a:off x="-1562414" y="2748545"/>
            <a:ext cx="5562600" cy="1675771"/>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rot="3497793">
            <a:off x="-296414" y="2426023"/>
            <a:ext cx="6037624" cy="923330"/>
          </a:xfrm>
          <a:prstGeom prst="rect">
            <a:avLst/>
          </a:prstGeom>
          <a:noFill/>
        </p:spPr>
        <p:txBody>
          <a:bodyPr wrap="square" rtlCol="0">
            <a:spAutoFit/>
          </a:bodyPr>
          <a:lstStyle/>
          <a:p>
            <a:pPr algn="ctr"/>
            <a:r>
              <a:rPr lang="en-US" sz="5400" b="1" dirty="0" smtClean="0">
                <a:solidFill>
                  <a:srgbClr val="FFFF00"/>
                </a:solidFill>
              </a:rPr>
              <a:t>INGREDIENTS</a:t>
            </a:r>
            <a:endParaRPr lang="en-US" sz="4400" b="1" dirty="0">
              <a:solidFill>
                <a:srgbClr val="FFFF00"/>
              </a:solidFill>
            </a:endParaRPr>
          </a:p>
        </p:txBody>
      </p:sp>
    </p:spTree>
    <p:extLst>
      <p:ext uri="{BB962C8B-B14F-4D97-AF65-F5344CB8AC3E}">
        <p14:creationId xmlns:p14="http://schemas.microsoft.com/office/powerpoint/2010/main" val="2919464139"/>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8984" y="956171"/>
            <a:ext cx="7577616" cy="5111827"/>
          </a:xfrm>
          <a:extLst/>
        </p:spPr>
        <p:txBody>
          <a:bodyPr rtlCol="0">
            <a:normAutofit fontScale="85000" lnSpcReduction="20000"/>
          </a:bodyPr>
          <a:lstStyle/>
          <a:p>
            <a:pPr marL="68580" indent="0" fontAlgn="auto">
              <a:spcAft>
                <a:spcPts val="0"/>
              </a:spcAft>
              <a:buClr>
                <a:schemeClr val="tx1">
                  <a:lumMod val="75000"/>
                  <a:lumOff val="25000"/>
                </a:schemeClr>
              </a:buClr>
              <a:buNone/>
              <a:defRPr/>
            </a:pPr>
            <a:r>
              <a:rPr lang="en-US" sz="3600" dirty="0" smtClean="0">
                <a:solidFill>
                  <a:srgbClr val="C00000"/>
                </a:solidFill>
                <a:effectLst>
                  <a:innerShdw blurRad="63500" dist="50800">
                    <a:prstClr val="black">
                      <a:alpha val="50000"/>
                    </a:prstClr>
                  </a:innerShdw>
                </a:effectLst>
              </a:rPr>
              <a:t>Definition</a:t>
            </a:r>
          </a:p>
          <a:p>
            <a:pPr marL="68580" indent="0" fontAlgn="auto">
              <a:spcAft>
                <a:spcPts val="0"/>
              </a:spcAft>
              <a:buClr>
                <a:schemeClr val="tx1">
                  <a:lumMod val="75000"/>
                  <a:lumOff val="25000"/>
                </a:schemeClr>
              </a:buClr>
              <a:buNone/>
              <a:defRPr/>
            </a:pPr>
            <a:endParaRPr lang="en-US" dirty="0" smtClean="0">
              <a:solidFill>
                <a:schemeClr val="tx1"/>
              </a:solidFill>
              <a:effectLst>
                <a:innerShdw blurRad="63500" dist="50800">
                  <a:prstClr val="black">
                    <a:alpha val="50000"/>
                  </a:prstClr>
                </a:innerShdw>
              </a:effectLst>
            </a:endParaRPr>
          </a:p>
          <a:p>
            <a:pPr marL="68580" indent="0" fontAlgn="auto">
              <a:spcAft>
                <a:spcPts val="0"/>
              </a:spcAft>
              <a:buClr>
                <a:schemeClr val="tx1">
                  <a:lumMod val="75000"/>
                  <a:lumOff val="25000"/>
                </a:schemeClr>
              </a:buClr>
              <a:buNone/>
              <a:defRPr/>
            </a:pPr>
            <a:r>
              <a:rPr lang="en-US" dirty="0">
                <a:solidFill>
                  <a:schemeClr val="tx1"/>
                </a:solidFill>
                <a:effectLst>
                  <a:innerShdw blurRad="63500" dist="50800">
                    <a:prstClr val="black">
                      <a:alpha val="50000"/>
                    </a:prstClr>
                  </a:innerShdw>
                </a:effectLst>
              </a:rPr>
              <a:t>A student learning objective is an academic goal for a teacher’s students that is set at the start of a course. It represents the most important learning for the year (or, semester, where applicable). It must be specific and measurable, based on available prior student learning data, and aligned to Common Core, State, or national standards, as well as any other school and district priorities. Teachers’ scores are based upon the degree to which their </a:t>
            </a:r>
            <a:r>
              <a:rPr lang="en-US" dirty="0">
                <a:effectLst>
                  <a:innerShdw blurRad="63500" dist="50800">
                    <a:prstClr val="black">
                      <a:alpha val="50000"/>
                    </a:prstClr>
                  </a:innerShdw>
                </a:effectLst>
              </a:rPr>
              <a:t>[</a:t>
            </a:r>
            <a:r>
              <a:rPr lang="en-US" dirty="0" smtClean="0">
                <a:solidFill>
                  <a:schemeClr val="tx1"/>
                </a:solidFill>
                <a:effectLst>
                  <a:innerShdw blurRad="63500" dist="50800">
                    <a:prstClr val="black">
                      <a:alpha val="50000"/>
                    </a:prstClr>
                  </a:innerShdw>
                </a:effectLst>
              </a:rPr>
              <a:t>targets] </a:t>
            </a:r>
            <a:r>
              <a:rPr lang="en-US" dirty="0">
                <a:solidFill>
                  <a:schemeClr val="tx1"/>
                </a:solidFill>
                <a:effectLst>
                  <a:innerShdw blurRad="63500" dist="50800">
                    <a:prstClr val="black">
                      <a:alpha val="50000"/>
                    </a:prstClr>
                  </a:innerShdw>
                </a:effectLst>
              </a:rPr>
              <a:t>were attained.</a:t>
            </a:r>
            <a:endParaRPr lang="en-US" dirty="0" smtClean="0">
              <a:solidFill>
                <a:schemeClr val="tx1"/>
              </a:solidFill>
              <a:effectLst>
                <a:innerShdw blurRad="63500" dist="50800">
                  <a:prstClr val="black">
                    <a:alpha val="50000"/>
                  </a:prstClr>
                </a:innerShdw>
              </a:effectLst>
            </a:endParaRPr>
          </a:p>
        </p:txBody>
      </p:sp>
    </p:spTree>
    <p:extLst>
      <p:ext uri="{BB962C8B-B14F-4D97-AF65-F5344CB8AC3E}">
        <p14:creationId xmlns:p14="http://schemas.microsoft.com/office/powerpoint/2010/main" val="37197958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18914"/>
            <a:ext cx="7024744" cy="658632"/>
          </a:xfrm>
        </p:spPr>
        <p:txBody>
          <a:bodyPr>
            <a:normAutofit fontScale="90000"/>
          </a:bodyPr>
          <a:lstStyle/>
          <a:p>
            <a:r>
              <a:rPr lang="en-US" dirty="0" smtClean="0"/>
              <a:t>Key Points</a:t>
            </a:r>
            <a:endParaRPr lang="en-US" dirty="0"/>
          </a:p>
        </p:txBody>
      </p:sp>
      <p:sp>
        <p:nvSpPr>
          <p:cNvPr id="3" name="Content Placeholder 2"/>
          <p:cNvSpPr>
            <a:spLocks noGrp="1"/>
          </p:cNvSpPr>
          <p:nvPr>
            <p:ph idx="1"/>
          </p:nvPr>
        </p:nvSpPr>
        <p:spPr>
          <a:xfrm>
            <a:off x="676894" y="1377546"/>
            <a:ext cx="7742711" cy="4892625"/>
          </a:xfrm>
        </p:spPr>
        <p:txBody>
          <a:bodyPr>
            <a:normAutofit fontScale="70000" lnSpcReduction="20000"/>
          </a:bodyPr>
          <a:lstStyle/>
          <a:p>
            <a:pPr>
              <a:lnSpc>
                <a:spcPct val="105000"/>
              </a:lnSpc>
            </a:pPr>
            <a:r>
              <a:rPr lang="en-US" dirty="0"/>
              <a:t>SLOs name what students need to know and be able to do at the end of the year</a:t>
            </a:r>
            <a:r>
              <a:rPr lang="en-US" dirty="0" smtClean="0"/>
              <a:t>.</a:t>
            </a:r>
            <a:endParaRPr lang="en-US" dirty="0"/>
          </a:p>
          <a:p>
            <a:pPr>
              <a:lnSpc>
                <a:spcPct val="105000"/>
              </a:lnSpc>
            </a:pPr>
            <a:r>
              <a:rPr lang="en-US" dirty="0"/>
              <a:t>SLOs place student learning at the center of the conversation</a:t>
            </a:r>
            <a:r>
              <a:rPr lang="en-US" dirty="0" smtClean="0"/>
              <a:t>.</a:t>
            </a:r>
            <a:endParaRPr lang="en-US" dirty="0"/>
          </a:p>
          <a:p>
            <a:pPr>
              <a:lnSpc>
                <a:spcPct val="105000"/>
              </a:lnSpc>
            </a:pPr>
            <a:r>
              <a:rPr lang="en-US" dirty="0"/>
              <a:t>SLOs are a critical part of all great educator’s practice</a:t>
            </a:r>
            <a:r>
              <a:rPr lang="en-US" dirty="0" smtClean="0"/>
              <a:t>.</a:t>
            </a:r>
            <a:endParaRPr lang="en-US" dirty="0"/>
          </a:p>
          <a:p>
            <a:pPr>
              <a:lnSpc>
                <a:spcPct val="105000"/>
              </a:lnSpc>
            </a:pPr>
            <a:r>
              <a:rPr lang="en-US" dirty="0"/>
              <a:t>SLOs are an opportunity to document the impact educators make with students</a:t>
            </a:r>
            <a:r>
              <a:rPr lang="en-US" dirty="0" smtClean="0"/>
              <a:t>.</a:t>
            </a:r>
          </a:p>
          <a:p>
            <a:pPr>
              <a:lnSpc>
                <a:spcPct val="105000"/>
              </a:lnSpc>
            </a:pPr>
            <a:r>
              <a:rPr lang="en-US" dirty="0"/>
              <a:t>SLOs provide principals with critical information that can be used to manage performance, differentiate and target professional development, and focus supports for teachers</a:t>
            </a:r>
            <a:r>
              <a:rPr lang="en-US" dirty="0" smtClean="0"/>
              <a:t>.</a:t>
            </a:r>
            <a:endParaRPr lang="en-US" dirty="0"/>
          </a:p>
          <a:p>
            <a:pPr>
              <a:lnSpc>
                <a:spcPct val="105000"/>
              </a:lnSpc>
            </a:pPr>
            <a:r>
              <a:rPr lang="en-US" dirty="0"/>
              <a:t>The SLO process encourages collaboration within school buildings</a:t>
            </a:r>
            <a:r>
              <a:rPr lang="en-US" dirty="0" smtClean="0"/>
              <a:t>.</a:t>
            </a:r>
            <a:endParaRPr lang="en-US" dirty="0"/>
          </a:p>
          <a:p>
            <a:pPr>
              <a:lnSpc>
                <a:spcPct val="105000"/>
              </a:lnSpc>
            </a:pPr>
            <a:r>
              <a:rPr lang="en-US" dirty="0"/>
              <a:t>School leaders are accountable for ensuring all teachers have SLOs that will support their District and school goals</a:t>
            </a:r>
            <a:r>
              <a:rPr lang="en-US" dirty="0" smtClean="0"/>
              <a:t>.</a:t>
            </a:r>
            <a:endParaRPr lang="en-US" dirty="0"/>
          </a:p>
        </p:txBody>
      </p:sp>
    </p:spTree>
    <p:extLst>
      <p:ext uri="{BB962C8B-B14F-4D97-AF65-F5344CB8AC3E}">
        <p14:creationId xmlns:p14="http://schemas.microsoft.com/office/powerpoint/2010/main" val="4188627630"/>
      </p:ext>
    </p:extLst>
  </p:cSld>
  <p:clrMapOvr>
    <a:masterClrMapping/>
  </p:clrMapOvr>
  <p:timing>
    <p:tnLst>
      <p:par>
        <p:cTn id="1" dur="indefinite" restart="never" nodeType="tmRoot"/>
      </p:par>
    </p:tnLst>
  </p:timing>
</p:sld>
</file>

<file path=ppt/theme/theme1.xml><?xml version="1.0" encoding="utf-8"?>
<a:theme xmlns:a="http://schemas.openxmlformats.org/drawingml/2006/main" name="IS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7426</TotalTime>
  <Words>1251</Words>
  <Application>Microsoft Office PowerPoint</Application>
  <PresentationFormat>On-screen Show (4:3)</PresentationFormat>
  <Paragraphs>503</Paragraphs>
  <Slides>28</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IS_template</vt:lpstr>
      <vt:lpstr>Worksheet</vt:lpstr>
      <vt:lpstr>Student Learning Objectives in §3012-c  and §3012-d</vt:lpstr>
      <vt:lpstr>It’s All About the Target</vt:lpstr>
      <vt:lpstr>SLOs in §3012-c</vt:lpstr>
      <vt:lpstr>PowerPoint Presentation</vt:lpstr>
      <vt:lpstr>PowerPoint Presentation</vt:lpstr>
      <vt:lpstr>PowerPoint Presentation</vt:lpstr>
      <vt:lpstr>PowerPoint Presentation</vt:lpstr>
      <vt:lpstr>PowerPoint Presentation</vt:lpstr>
      <vt:lpstr>Key Points</vt:lpstr>
      <vt:lpstr>PowerPoint Presentation</vt:lpstr>
      <vt:lpstr>SLO Decisions for Districts</vt:lpstr>
      <vt:lpstr>SLOs in §3012-d</vt:lpstr>
      <vt:lpstr>The Matrix</vt:lpstr>
      <vt:lpstr>PowerPoint Presentation</vt:lpstr>
      <vt:lpstr>Student Performance Half</vt:lpstr>
      <vt:lpstr>Student Performance Half</vt:lpstr>
      <vt:lpstr>Student Performance Half</vt:lpstr>
      <vt:lpstr>Assessment Approval</vt:lpstr>
      <vt:lpstr>It’s All About the Target</vt:lpstr>
      <vt:lpstr>SLO Target Setting</vt:lpstr>
      <vt:lpstr>PowerPoint Presentation</vt:lpstr>
      <vt:lpstr>PowerPoint Presentation</vt:lpstr>
      <vt:lpstr>PowerPoint Presentation</vt:lpstr>
      <vt:lpstr>PowerPoint Presentation</vt:lpstr>
      <vt:lpstr>PowerPoint Presentation</vt:lpstr>
      <vt:lpstr>PowerPoint Presentation</vt:lpstr>
      <vt:lpstr>A Year’s Worth of Growth</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Craig</dc:creator>
  <cp:lastModifiedBy>ocm boces</cp:lastModifiedBy>
  <cp:revision>664</cp:revision>
  <cp:lastPrinted>2015-06-18T11:44:55Z</cp:lastPrinted>
  <dcterms:created xsi:type="dcterms:W3CDTF">2012-08-15T11:27:34Z</dcterms:created>
  <dcterms:modified xsi:type="dcterms:W3CDTF">2015-09-21T15:46:54Z</dcterms:modified>
</cp:coreProperties>
</file>