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9"/>
  </p:notesMasterIdLst>
  <p:handoutMasterIdLst>
    <p:handoutMasterId r:id="rId40"/>
  </p:handoutMasterIdLst>
  <p:sldIdLst>
    <p:sldId id="392" r:id="rId2"/>
    <p:sldId id="443" r:id="rId3"/>
    <p:sldId id="458" r:id="rId4"/>
    <p:sldId id="447" r:id="rId5"/>
    <p:sldId id="448" r:id="rId6"/>
    <p:sldId id="449" r:id="rId7"/>
    <p:sldId id="450" r:id="rId8"/>
    <p:sldId id="451" r:id="rId9"/>
    <p:sldId id="452" r:id="rId10"/>
    <p:sldId id="453" r:id="rId11"/>
    <p:sldId id="454" r:id="rId12"/>
    <p:sldId id="489" r:id="rId13"/>
    <p:sldId id="455" r:id="rId14"/>
    <p:sldId id="456" r:id="rId15"/>
    <p:sldId id="457" r:id="rId16"/>
    <p:sldId id="413" r:id="rId17"/>
    <p:sldId id="490" r:id="rId18"/>
    <p:sldId id="491" r:id="rId19"/>
    <p:sldId id="475" r:id="rId20"/>
    <p:sldId id="476" r:id="rId21"/>
    <p:sldId id="465" r:id="rId22"/>
    <p:sldId id="477" r:id="rId23"/>
    <p:sldId id="466" r:id="rId24"/>
    <p:sldId id="478" r:id="rId25"/>
    <p:sldId id="467" r:id="rId26"/>
    <p:sldId id="485" r:id="rId27"/>
    <p:sldId id="484" r:id="rId28"/>
    <p:sldId id="480" r:id="rId29"/>
    <p:sldId id="482" r:id="rId30"/>
    <p:sldId id="481" r:id="rId31"/>
    <p:sldId id="469" r:id="rId32"/>
    <p:sldId id="488" r:id="rId33"/>
    <p:sldId id="474" r:id="rId34"/>
    <p:sldId id="487" r:id="rId35"/>
    <p:sldId id="486" r:id="rId36"/>
    <p:sldId id="463" r:id="rId37"/>
    <p:sldId id="264" r:id="rId38"/>
  </p:sldIdLst>
  <p:sldSz cx="9144000" cy="6858000" type="screen4x3"/>
  <p:notesSz cx="7010400" cy="9296400"/>
  <p:defaultTextStyle>
    <a:defPPr>
      <a:defRPr lang="en-US"/>
    </a:defPPr>
    <a:lvl1pPr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5pPr>
    <a:lvl6pPr marL="2286000" algn="l" defTabSz="914400" rtl="0" eaLnBrk="1" latinLnBrk="0" hangingPunct="1">
      <a:defRPr kern="1200" baseline="-25000">
        <a:solidFill>
          <a:schemeClr val="tx1"/>
        </a:solidFill>
        <a:latin typeface="Arial" charset="0"/>
        <a:ea typeface="ＭＳ Ｐゴシック" pitchFamily="34" charset="-128"/>
        <a:cs typeface="+mn-cs"/>
      </a:defRPr>
    </a:lvl6pPr>
    <a:lvl7pPr marL="2743200" algn="l" defTabSz="914400" rtl="0" eaLnBrk="1" latinLnBrk="0" hangingPunct="1">
      <a:defRPr kern="1200" baseline="-25000">
        <a:solidFill>
          <a:schemeClr val="tx1"/>
        </a:solidFill>
        <a:latin typeface="Arial" charset="0"/>
        <a:ea typeface="ＭＳ Ｐゴシック" pitchFamily="34" charset="-128"/>
        <a:cs typeface="+mn-cs"/>
      </a:defRPr>
    </a:lvl7pPr>
    <a:lvl8pPr marL="3200400" algn="l" defTabSz="914400" rtl="0" eaLnBrk="1" latinLnBrk="0" hangingPunct="1">
      <a:defRPr kern="1200" baseline="-25000">
        <a:solidFill>
          <a:schemeClr val="tx1"/>
        </a:solidFill>
        <a:latin typeface="Arial" charset="0"/>
        <a:ea typeface="ＭＳ Ｐゴシック" pitchFamily="34" charset="-128"/>
        <a:cs typeface="+mn-cs"/>
      </a:defRPr>
    </a:lvl8pPr>
    <a:lvl9pPr marL="3657600" algn="l" defTabSz="914400" rtl="0" eaLnBrk="1" latinLnBrk="0" hangingPunct="1">
      <a:defRPr kern="1200" baseline="-250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D6B"/>
    <a:srgbClr val="6F0000"/>
    <a:srgbClr val="E3E8F1"/>
    <a:srgbClr val="F7F8FB"/>
    <a:srgbClr val="E9EDF4"/>
    <a:srgbClr val="FDC95C"/>
    <a:srgbClr val="EFEACC"/>
    <a:srgbClr val="A693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77" autoAdjust="0"/>
    <p:restoredTop sz="97160" autoAdjust="0"/>
  </p:normalViewPr>
  <p:slideViewPr>
    <p:cSldViewPr snapToGrid="0" snapToObjects="1">
      <p:cViewPr>
        <p:scale>
          <a:sx n="90" d="100"/>
          <a:sy n="90" d="100"/>
        </p:scale>
        <p:origin x="-252" y="-372"/>
      </p:cViewPr>
      <p:guideLst>
        <p:guide orient="horz" pos="2160"/>
        <p:guide pos="5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5538"/>
    </p:cViewPr>
  </p:sorterViewPr>
  <p:notesViewPr>
    <p:cSldViewPr snapToGrid="0" snapToObjects="1">
      <p:cViewPr>
        <p:scale>
          <a:sx n="91" d="100"/>
          <a:sy n="91" d="100"/>
        </p:scale>
        <p:origin x="-2898" y="27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baseline="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baseline="0">
                <a:latin typeface="+mn-lt"/>
                <a:ea typeface="+mn-ea"/>
                <a:cs typeface="+mn-cs"/>
              </a:defRPr>
            </a:lvl1pPr>
          </a:lstStyle>
          <a:p>
            <a:pPr>
              <a:defRPr/>
            </a:pPr>
            <a:fld id="{10A9B922-1A0A-4CEB-BDCB-61EE4C0E562E}" type="datetimeFigureOut">
              <a:rPr lang="en-US"/>
              <a:pPr>
                <a:defRPr/>
              </a:pPr>
              <a:t>5/20/2012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baseline="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baseline="0">
                <a:latin typeface="+mn-lt"/>
                <a:ea typeface="+mn-ea"/>
                <a:cs typeface="+mn-cs"/>
              </a:defRPr>
            </a:lvl1pPr>
          </a:lstStyle>
          <a:p>
            <a:pPr>
              <a:defRPr/>
            </a:pPr>
            <a:fld id="{F712DD36-7FAA-4108-96FD-4985769817BC}" type="slidenum">
              <a:rPr lang="en-US"/>
              <a:pPr>
                <a:defRPr/>
              </a:pPr>
              <a:t>‹#›</a:t>
            </a:fld>
            <a:endParaRPr lang="en-US" dirty="0"/>
          </a:p>
        </p:txBody>
      </p:sp>
    </p:spTree>
    <p:extLst>
      <p:ext uri="{BB962C8B-B14F-4D97-AF65-F5344CB8AC3E}">
        <p14:creationId xmlns:p14="http://schemas.microsoft.com/office/powerpoint/2010/main" val="1074922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286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8C846214-BAB9-49E9-962B-BA3A0E0464AC}" type="datetimeFigureOut">
              <a:rPr lang="en-US"/>
              <a:pPr>
                <a:defRPr/>
              </a:pPr>
              <a:t>5/20/2012</a:t>
            </a:fld>
            <a:endParaRPr lang="en-US" dirty="0"/>
          </a:p>
        </p:txBody>
      </p:sp>
      <p:sp>
        <p:nvSpPr>
          <p:cNvPr id="77828" name="Placeholder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dirty="0" smtClean="0"/>
              <a:t>Click to add notes</a:t>
            </a:r>
            <a:endParaRPr lang="en-US" noProof="0" dirty="0"/>
          </a:p>
        </p:txBody>
      </p:sp>
      <p:sp>
        <p:nvSpPr>
          <p:cNvPr id="286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286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5038AE23-9A37-4652-9E66-1FEB0A66E455}" type="slidenum">
              <a:rPr lang="en-US"/>
              <a:pPr>
                <a:defRPr/>
              </a:pPr>
              <a:t>‹#›</a:t>
            </a:fld>
            <a:endParaRPr lang="en-US" dirty="0"/>
          </a:p>
        </p:txBody>
      </p:sp>
    </p:spTree>
    <p:extLst>
      <p:ext uri="{BB962C8B-B14F-4D97-AF65-F5344CB8AC3E}">
        <p14:creationId xmlns:p14="http://schemas.microsoft.com/office/powerpoint/2010/main" val="405037689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Placeholder 2"/>
          <p:cNvSpPr>
            <a:spLocks noGrp="1" noRot="1" noChangeAspect="1" noChangeArrowheads="1" noTextEdit="1"/>
          </p:cNvSpPr>
          <p:nvPr>
            <p:ph type="sldImg"/>
          </p:nvPr>
        </p:nvSpPr>
        <p:spPr>
          <a:ln/>
        </p:spPr>
      </p:sp>
      <p:sp>
        <p:nvSpPr>
          <p:cNvPr id="79875" name="Notes Placeholder 3"/>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23</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24</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25</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3CE5DB0E-D7CE-4547-93E5-701CF1ADC192}" type="slidenum">
              <a:rPr lang="en-US" smtClean="0"/>
              <a:pPr eaLnBrk="1" hangingPunct="1"/>
              <a:t>26</a:t>
            </a:fld>
            <a:endParaRPr lang="en-US" dirty="0" smtClean="0"/>
          </a:p>
        </p:txBody>
      </p:sp>
      <p:sp>
        <p:nvSpPr>
          <p:cNvPr id="10138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27</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5E51BE1-69D4-4A4E-8A2C-04BCE6F104DC}" type="slidenum">
              <a:rPr lang="en-US" smtClean="0"/>
              <a:pPr eaLnBrk="1" hangingPunct="1"/>
              <a:t>28</a:t>
            </a:fld>
            <a:endParaRPr lang="en-US" dirty="0" smtClean="0"/>
          </a:p>
        </p:txBody>
      </p:sp>
      <p:sp>
        <p:nvSpPr>
          <p:cNvPr id="11469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29</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30</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31</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A7524A5-832D-46C3-800B-75572A7FBF36}" type="slidenum">
              <a:rPr lang="en-US" smtClean="0"/>
              <a:pPr eaLnBrk="1" hangingPunct="1"/>
              <a:t>32</a:t>
            </a:fld>
            <a:endParaRPr lang="en-US" dirty="0" smtClean="0"/>
          </a:p>
        </p:txBody>
      </p:sp>
      <p:sp>
        <p:nvSpPr>
          <p:cNvPr id="12493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0B067DD-180D-4823-8E4A-BF3169030959}" type="slidenum">
              <a:rPr lang="en-US" smtClean="0"/>
              <a:pPr eaLnBrk="1" hangingPunct="1"/>
              <a:t>2</a:t>
            </a:fld>
            <a:endParaRPr lang="en-US" dirty="0" smtClean="0"/>
          </a:p>
        </p:txBody>
      </p:sp>
      <p:sp>
        <p:nvSpPr>
          <p:cNvPr id="8090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33</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34</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35</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36</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Placeholder 2"/>
          <p:cNvSpPr>
            <a:spLocks noGrp="1" noRot="1" noChangeAspect="1" noChangeArrowheads="1" noTextEdit="1"/>
          </p:cNvSpPr>
          <p:nvPr>
            <p:ph type="sldImg"/>
          </p:nvPr>
        </p:nvSpPr>
        <p:spPr>
          <a:ln/>
        </p:spPr>
      </p:sp>
      <p:sp>
        <p:nvSpPr>
          <p:cNvPr id="147459" name="Placeholder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Calibri"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0B067DD-180D-4823-8E4A-BF3169030959}" type="slidenum">
              <a:rPr lang="en-US" smtClean="0"/>
              <a:pPr eaLnBrk="1" hangingPunct="1"/>
              <a:t>3</a:t>
            </a:fld>
            <a:endParaRPr lang="en-US" dirty="0" smtClean="0"/>
          </a:p>
        </p:txBody>
      </p:sp>
      <p:sp>
        <p:nvSpPr>
          <p:cNvPr id="8090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NOTES</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5DEBA5-9182-4CF7-98FC-01473FC37161}" type="slidenum">
              <a:rPr lang="en-US">
                <a:solidFill>
                  <a:prstClr val="black"/>
                </a:solidFill>
              </a:rPr>
              <a:pPr/>
              <a:t>13</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Slide Number Placeholder 3"/>
          <p:cNvSpPr>
            <a:spLocks noGrp="1"/>
          </p:cNvSpPr>
          <p:nvPr>
            <p:ph type="sldNum" sz="quarter" idx="5"/>
          </p:nvPr>
        </p:nvSpPr>
        <p:spPr>
          <a:xfrm>
            <a:off x="3970338" y="8829675"/>
            <a:ext cx="3038475" cy="4651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6D0E2402-9680-4B02-ACA9-5E52B80D195E}" type="slidenum">
              <a:rPr lang="en-US" smtClean="0"/>
              <a:pPr eaLnBrk="1" hangingPunct="1"/>
              <a:t>16</a:t>
            </a:fld>
            <a:endParaRPr lang="en-US" dirty="0" smtClean="0"/>
          </a:p>
        </p:txBody>
      </p:sp>
      <p:sp>
        <p:nvSpPr>
          <p:cNvPr id="86020"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Placeholder 2"/>
          <p:cNvSpPr>
            <a:spLocks noGrp="1" noRot="1" noChangeAspect="1" noChangeArrowheads="1" noTextEdit="1"/>
          </p:cNvSpPr>
          <p:nvPr>
            <p:ph type="sldImg"/>
          </p:nvPr>
        </p:nvSpPr>
        <p:spPr>
          <a:ln/>
        </p:spPr>
      </p:sp>
      <p:sp>
        <p:nvSpPr>
          <p:cNvPr id="79875" name="Notes Placeholder 3"/>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20</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21</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F9167FB0-3FE6-48F8-8F64-606DDE2467C4}" type="slidenum">
              <a:rPr lang="en-US" smtClean="0"/>
              <a:pPr eaLnBrk="1" hangingPunct="1"/>
              <a:t>22</a:t>
            </a:fld>
            <a:endParaRPr lang="en-US" dirty="0" smtClean="0"/>
          </a:p>
        </p:txBody>
      </p:sp>
      <p:sp>
        <p:nvSpPr>
          <p:cNvPr id="90116"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solidFill>
        <a:effectLst/>
      </p:bgPr>
    </p:bg>
    <p:spTree>
      <p:nvGrpSpPr>
        <p:cNvPr id="1" name=""/>
        <p:cNvGrpSpPr/>
        <p:nvPr/>
      </p:nvGrpSpPr>
      <p:grpSpPr>
        <a:xfrm>
          <a:off x="0" y="0"/>
          <a:ext cx="0" cy="0"/>
          <a:chOff x="0" y="0"/>
          <a:chExt cx="0" cy="0"/>
        </a:xfrm>
      </p:grpSpPr>
      <p:pic>
        <p:nvPicPr>
          <p:cNvPr id="4" name="Picture 13"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319713"/>
            <a:ext cx="9144000"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9" name="Title Placeholder 1"/>
          <p:cNvSpPr>
            <a:spLocks noGrp="1"/>
          </p:cNvSpPr>
          <p:nvPr>
            <p:ph type="ctrTitle"/>
          </p:nvPr>
        </p:nvSpPr>
        <p:spPr>
          <a:xfrm>
            <a:off x="685800" y="2286000"/>
            <a:ext cx="7772400" cy="1143000"/>
          </a:xfrm>
        </p:spPr>
        <p:txBody>
          <a:bodyPr/>
          <a:lstStyle>
            <a:lvl1pPr>
              <a:defRPr>
                <a:latin typeface="Rockwell" charset="0"/>
              </a:defRPr>
            </a:lvl1pPr>
          </a:lstStyle>
          <a:p>
            <a:r>
              <a:rPr lang="en-US" dirty="0"/>
              <a:t>Click to edit Master title style</a:t>
            </a:r>
          </a:p>
        </p:txBody>
      </p:sp>
      <p:sp>
        <p:nvSpPr>
          <p:cNvPr id="37900" name="Text Placeholder 2"/>
          <p:cNvSpPr>
            <a:spLocks noGrp="1"/>
          </p:cNvSpPr>
          <p:nvPr>
            <p:ph type="subTitle" idx="1"/>
          </p:nvPr>
        </p:nvSpPr>
        <p:spPr>
          <a:xfrm>
            <a:off x="1371600" y="3886200"/>
            <a:ext cx="6400800" cy="1752600"/>
          </a:xfrm>
        </p:spPr>
        <p:txBody>
          <a:bodyPr/>
          <a:lstStyle>
            <a:lvl1pPr algn="ctr">
              <a:defRPr>
                <a:latin typeface="Rockwell" charset="0"/>
              </a:defRPr>
            </a:lvl1pPr>
          </a:lstStyle>
          <a:p>
            <a:r>
              <a:rPr lang="en-US" dirty="0"/>
              <a:t>Click to edit Master subtitle style</a:t>
            </a:r>
          </a:p>
        </p:txBody>
      </p:sp>
      <p:sp>
        <p:nvSpPr>
          <p:cNvPr id="13" name="Rectangle 12"/>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959778298"/>
      </p:ext>
    </p:extLst>
  </p:cSld>
  <p:clrMapOvr>
    <a:masterClrMapping/>
  </p:clrMapOvr>
  <p:transition/>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39"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895850"/>
            <a:ext cx="91440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199" y="2349500"/>
            <a:ext cx="8243387" cy="722577"/>
          </a:xfrm>
        </p:spPr>
        <p:txBody>
          <a:bodyPr>
            <a:noAutofit/>
          </a:bodyPr>
          <a:lstStyle>
            <a:lvl1pPr>
              <a:defRPr sz="4400">
                <a:solidFill>
                  <a:srgbClr val="6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082484"/>
            <a:ext cx="8243388" cy="727203"/>
          </a:xfrm>
        </p:spPr>
        <p:txBody>
          <a:bodyPr/>
          <a:lstStyle>
            <a:lvl1pPr marL="0" indent="0" algn="ctr">
              <a:buNone/>
              <a:defRPr>
                <a:solidFill>
                  <a:srgbClr val="0A2D6B"/>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Rectangle 11"/>
          <p:cNvSpPr/>
          <p:nvPr userDrawn="1"/>
        </p:nvSpPr>
        <p:spPr>
          <a:xfrm>
            <a:off x="0" y="6040438"/>
            <a:ext cx="9144000" cy="825500"/>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423069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5" name="Straight Connector 4"/>
          <p:cNvCxnSpPr/>
          <p:nvPr userDrawn="1"/>
        </p:nvCxnSpPr>
        <p:spPr>
          <a:xfrm>
            <a:off x="541338" y="874713"/>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8229600" cy="599855"/>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30653"/>
            <a:ext cx="8229600" cy="4835236"/>
          </a:xfrm>
        </p:spPr>
        <p:txBody>
          <a:bodyPr/>
          <a:lstStyle>
            <a:lvl1pPr>
              <a:spcBef>
                <a:spcPts val="0"/>
              </a:spcBef>
              <a:defRPr/>
            </a:lvl1pPr>
            <a:lvl2pPr>
              <a:spcBef>
                <a:spcPts val="0"/>
              </a:spcBef>
              <a:defRPr>
                <a:solidFill>
                  <a:srgbClr val="0A2D6B"/>
                </a:solidFill>
              </a:defRPr>
            </a:lvl2pPr>
            <a:lvl3pPr>
              <a:spcBef>
                <a:spcPts val="0"/>
              </a:spcBef>
              <a:buFont typeface="Wingdings" pitchFamily="2" charset="2"/>
              <a:buChar char="§"/>
              <a:defRPr>
                <a:solidFill>
                  <a:srgbClr val="0A2D6B"/>
                </a:solidFill>
              </a:defRPr>
            </a:lvl3pPr>
            <a:lvl4pPr>
              <a:spcBef>
                <a:spcPts val="0"/>
              </a:spcBef>
              <a:defRPr>
                <a:solidFill>
                  <a:srgbClr val="0A2D6B"/>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2" name="Rectangle 11"/>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22641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1984082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cxnSp>
        <p:nvCxnSpPr>
          <p:cNvPr id="5" name="Straight Connector 4"/>
          <p:cNvCxnSpPr/>
          <p:nvPr userDrawn="1"/>
        </p:nvCxnSpPr>
        <p:spPr>
          <a:xfrm>
            <a:off x="541338" y="874713"/>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8229600" cy="599855"/>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30653"/>
            <a:ext cx="8229600" cy="4835236"/>
          </a:xfrm>
        </p:spPr>
        <p:txBody>
          <a:bodyPr/>
          <a:lstStyle>
            <a:lvl1pPr>
              <a:spcBef>
                <a:spcPts val="0"/>
              </a:spcBef>
              <a:defRPr/>
            </a:lvl1pPr>
            <a:lvl2pPr>
              <a:spcBef>
                <a:spcPts val="0"/>
              </a:spcBef>
              <a:defRPr>
                <a:solidFill>
                  <a:srgbClr val="0A2D6B"/>
                </a:solidFill>
              </a:defRPr>
            </a:lvl2pPr>
            <a:lvl3pPr>
              <a:spcBef>
                <a:spcPts val="0"/>
              </a:spcBef>
              <a:buFont typeface="Wingdings" pitchFamily="2" charset="2"/>
              <a:buChar char="§"/>
              <a:defRPr>
                <a:solidFill>
                  <a:srgbClr val="0A2D6B"/>
                </a:solidFill>
              </a:defRPr>
            </a:lvl3pPr>
            <a:lvl4pPr>
              <a:spcBef>
                <a:spcPts val="0"/>
              </a:spcBef>
              <a:defRPr>
                <a:solidFill>
                  <a:srgbClr val="0A2D6B"/>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Rectangle 10"/>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30411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pic>
        <p:nvPicPr>
          <p:cNvPr id="3" name="Picture 13"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937125"/>
            <a:ext cx="91440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itle 1"/>
          <p:cNvSpPr>
            <a:spLocks noGrp="1"/>
          </p:cNvSpPr>
          <p:nvPr>
            <p:ph type="ctrTitle"/>
          </p:nvPr>
        </p:nvSpPr>
        <p:spPr>
          <a:xfrm>
            <a:off x="457199" y="2349500"/>
            <a:ext cx="8243387" cy="722577"/>
          </a:xfrm>
        </p:spPr>
        <p:txBody>
          <a:bodyPr>
            <a:noAutofit/>
          </a:bodyPr>
          <a:lstStyle>
            <a:lvl1pPr>
              <a:defRPr sz="4400">
                <a:solidFill>
                  <a:srgbClr val="6F0000"/>
                </a:solidFill>
              </a:defRPr>
            </a:lvl1pPr>
          </a:lstStyle>
          <a:p>
            <a:r>
              <a:rPr lang="en-US" dirty="0" smtClean="0"/>
              <a:t>Click to edit Master title style</a:t>
            </a:r>
            <a:endParaRPr lang="en-US" dirty="0"/>
          </a:p>
        </p:txBody>
      </p:sp>
      <p:sp>
        <p:nvSpPr>
          <p:cNvPr id="11" name="Rectangle 10"/>
          <p:cNvSpPr/>
          <p:nvPr userDrawn="1"/>
        </p:nvSpPr>
        <p:spPr>
          <a:xfrm>
            <a:off x="0" y="6081713"/>
            <a:ext cx="9144000" cy="784225"/>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6342333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49542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Lst>
  <p:hf hdr="0" dt="0"/>
  <p:txStyles>
    <p:titleStyle>
      <a:lvl1pPr algn="ctr" defTabSz="457200" rtl="0" eaLnBrk="0" fontAlgn="base" hangingPunct="0">
        <a:spcBef>
          <a:spcPct val="0"/>
        </a:spcBef>
        <a:spcAft>
          <a:spcPct val="0"/>
        </a:spcAft>
        <a:defRPr sz="3200" kern="1200">
          <a:solidFill>
            <a:srgbClr val="A69372"/>
          </a:solidFill>
          <a:latin typeface="Rockwell"/>
          <a:ea typeface="ＭＳ Ｐゴシック" charset="-128"/>
          <a:cs typeface="ＭＳ Ｐゴシック" charset="-128"/>
        </a:defRPr>
      </a:lvl1pPr>
      <a:lvl2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2pPr>
      <a:lvl3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3pPr>
      <a:lvl4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4pPr>
      <a:lvl5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5pPr>
      <a:lvl6pPr marL="4572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6pPr>
      <a:lvl7pPr marL="9144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7pPr>
      <a:lvl8pPr marL="13716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8pPr>
      <a:lvl9pPr marL="18288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defRPr sz="2000" kern="1200">
          <a:solidFill>
            <a:srgbClr val="0A2D6B"/>
          </a:solidFill>
          <a:latin typeface="Rockwell"/>
          <a:ea typeface="ＭＳ Ｐゴシック" charset="-128"/>
          <a:cs typeface="ＭＳ Ｐゴシック" charset="-128"/>
        </a:defRPr>
      </a:lvl1pPr>
      <a:lvl2pPr marL="458788" indent="-177800" algn="l" defTabSz="458788" rtl="0" eaLnBrk="0" fontAlgn="base" hangingPunct="0">
        <a:spcBef>
          <a:spcPts val="600"/>
        </a:spcBef>
        <a:spcAft>
          <a:spcPct val="0"/>
        </a:spcAft>
        <a:buFont typeface="Arial" charset="0"/>
        <a:buChar char="•"/>
        <a:defRPr kern="1200">
          <a:solidFill>
            <a:srgbClr val="404040"/>
          </a:solidFill>
          <a:latin typeface="Arial"/>
          <a:ea typeface="ＭＳ Ｐゴシック"/>
          <a:cs typeface="Arial"/>
        </a:defRPr>
      </a:lvl2pPr>
      <a:lvl3pPr marL="739775" indent="-166688" algn="l" defTabSz="457200" rtl="0" eaLnBrk="0" fontAlgn="base" hangingPunct="0">
        <a:spcBef>
          <a:spcPct val="20000"/>
        </a:spcBef>
        <a:spcAft>
          <a:spcPct val="0"/>
        </a:spcAft>
        <a:buFont typeface="Arial" charset="0"/>
        <a:buChar char="•"/>
        <a:defRPr sz="1600" kern="1200">
          <a:solidFill>
            <a:srgbClr val="7F7F7F"/>
          </a:solidFill>
          <a:latin typeface="Arial"/>
          <a:ea typeface="ＭＳ Ｐゴシック"/>
          <a:cs typeface="Arial"/>
        </a:defRPr>
      </a:lvl3pPr>
      <a:lvl4pPr marL="1030288" indent="-176213" algn="l" defTabSz="457200" rtl="0" eaLnBrk="0" fontAlgn="base" hangingPunct="0">
        <a:spcBef>
          <a:spcPct val="20000"/>
        </a:spcBef>
        <a:spcAft>
          <a:spcPct val="0"/>
        </a:spcAft>
        <a:buFont typeface="Arial" charset="0"/>
        <a:buChar char="–"/>
        <a:defRPr sz="1300" kern="1200">
          <a:solidFill>
            <a:srgbClr val="6F0000"/>
          </a:solidFill>
          <a:latin typeface="Arial"/>
          <a:ea typeface="ＭＳ Ｐゴシック"/>
          <a:cs typeface="Arial"/>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ＭＳ Ｐゴシック"/>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0" y="1303338"/>
            <a:ext cx="9144000" cy="1905000"/>
          </a:xfrm>
        </p:spPr>
        <p:txBody>
          <a:bodyPr/>
          <a:lstStyle/>
          <a:p>
            <a:pPr eaLnBrk="1" hangingPunct="1"/>
            <a:r>
              <a:rPr lang="en-US" dirty="0" smtClean="0">
                <a:latin typeface="Rockwell" pitchFamily="18" charset="0"/>
                <a:ea typeface="ＭＳ Ｐゴシック" pitchFamily="34" charset="-128"/>
              </a:rPr>
              <a:t>Creating a</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Student Learning Objective (SLO)</a:t>
            </a:r>
          </a:p>
        </p:txBody>
      </p:sp>
      <p:sp>
        <p:nvSpPr>
          <p:cNvPr id="9219" name="Subtitle 2"/>
          <p:cNvSpPr>
            <a:spLocks noGrp="1"/>
          </p:cNvSpPr>
          <p:nvPr>
            <p:ph type="subTitle" idx="1"/>
          </p:nvPr>
        </p:nvSpPr>
        <p:spPr>
          <a:xfrm>
            <a:off x="457200" y="3389313"/>
            <a:ext cx="8243888" cy="1152525"/>
          </a:xfrm>
        </p:spPr>
        <p:txBody>
          <a:bodyPr/>
          <a:lstStyle/>
          <a:p>
            <a:pPr eaLnBrk="1" hangingPunct="1"/>
            <a:endParaRPr lang="en-US" sz="2200" dirty="0" smtClean="0">
              <a:latin typeface="Arial" charset="0"/>
              <a:ea typeface="ＭＳ Ｐゴシック" pitchFamily="34" charset="-128"/>
              <a:cs typeface="Arial"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usny.nysed.gov/rttt/docs/tpe-webinar-061311.pdf - Windows Internet Explorer"/>
          <p:cNvPicPr>
            <a:picLocks noChangeAspect="1"/>
          </p:cNvPicPr>
          <p:nvPr/>
        </p:nvPicPr>
        <p:blipFill rotWithShape="1">
          <a:blip r:embed="rId2">
            <a:extLst>
              <a:ext uri="{28A0092B-C50C-407E-A947-70E740481C1C}">
                <a14:useLocalDpi xmlns:a14="http://schemas.microsoft.com/office/drawing/2010/main" val="0"/>
              </a:ext>
            </a:extLst>
          </a:blip>
          <a:srcRect l="26879" t="41346" r="38285" b="5447"/>
          <a:stretch/>
        </p:blipFill>
        <p:spPr>
          <a:xfrm>
            <a:off x="685801" y="1143000"/>
            <a:ext cx="5638800" cy="5210176"/>
          </a:xfrm>
          <a:prstGeom prst="rect">
            <a:avLst/>
          </a:prstGeom>
        </p:spPr>
      </p:pic>
      <p:sp>
        <p:nvSpPr>
          <p:cNvPr id="3" name="Right Brace 2"/>
          <p:cNvSpPr/>
          <p:nvPr/>
        </p:nvSpPr>
        <p:spPr>
          <a:xfrm>
            <a:off x="6477000" y="5257800"/>
            <a:ext cx="304800" cy="685800"/>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Right Brace 3"/>
          <p:cNvSpPr/>
          <p:nvPr/>
        </p:nvSpPr>
        <p:spPr>
          <a:xfrm>
            <a:off x="6467475" y="1190624"/>
            <a:ext cx="304800" cy="3990975"/>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p:cNvSpPr txBox="1"/>
          <p:nvPr/>
        </p:nvSpPr>
        <p:spPr>
          <a:xfrm>
            <a:off x="6905625" y="5257800"/>
            <a:ext cx="1981200" cy="646331"/>
          </a:xfrm>
          <a:prstGeom prst="rect">
            <a:avLst/>
          </a:prstGeom>
          <a:noFill/>
        </p:spPr>
        <p:txBody>
          <a:bodyPr wrap="square" rtlCol="0">
            <a:spAutoFit/>
          </a:bodyPr>
          <a:lstStyle/>
          <a:p>
            <a:r>
              <a:rPr lang="en-US" b="1" dirty="0" smtClean="0">
                <a:latin typeface="Arial" pitchFamily="34" charset="0"/>
                <a:cs typeface="Arial" pitchFamily="34" charset="0"/>
              </a:rPr>
              <a:t>State-provided Growth Score</a:t>
            </a:r>
            <a:endParaRPr lang="en-US" b="1" dirty="0">
              <a:latin typeface="Arial" pitchFamily="34" charset="0"/>
              <a:cs typeface="Arial" pitchFamily="34" charset="0"/>
            </a:endParaRPr>
          </a:p>
        </p:txBody>
      </p:sp>
      <p:sp>
        <p:nvSpPr>
          <p:cNvPr id="6" name="TextBox 5"/>
          <p:cNvSpPr txBox="1"/>
          <p:nvPr/>
        </p:nvSpPr>
        <p:spPr>
          <a:xfrm>
            <a:off x="6905625" y="2286000"/>
            <a:ext cx="1981200" cy="1754326"/>
          </a:xfrm>
          <a:prstGeom prst="rect">
            <a:avLst/>
          </a:prstGeom>
          <a:noFill/>
        </p:spPr>
        <p:txBody>
          <a:bodyPr wrap="square" rtlCol="0">
            <a:spAutoFit/>
          </a:bodyPr>
          <a:lstStyle/>
          <a:p>
            <a:r>
              <a:rPr lang="en-US" b="1" u="sng" dirty="0" smtClean="0">
                <a:latin typeface="Arial" pitchFamily="34" charset="0"/>
                <a:cs typeface="Arial" pitchFamily="34" charset="0"/>
              </a:rPr>
              <a:t>NO</a:t>
            </a:r>
            <a:r>
              <a:rPr lang="en-US" b="1" dirty="0" smtClean="0">
                <a:latin typeface="Arial" pitchFamily="34" charset="0"/>
                <a:cs typeface="Arial" pitchFamily="34" charset="0"/>
              </a:rPr>
              <a:t> State-provided Growth Score; Use </a:t>
            </a:r>
            <a:r>
              <a:rPr lang="en-US" b="1" u="sng" dirty="0" smtClean="0">
                <a:latin typeface="Arial" pitchFamily="34" charset="0"/>
                <a:cs typeface="Arial" pitchFamily="34" charset="0"/>
              </a:rPr>
              <a:t>S</a:t>
            </a:r>
            <a:r>
              <a:rPr lang="en-US" b="1" dirty="0" smtClean="0">
                <a:latin typeface="Arial" pitchFamily="34" charset="0"/>
                <a:cs typeface="Arial" pitchFamily="34" charset="0"/>
              </a:rPr>
              <a:t>tudent </a:t>
            </a:r>
            <a:r>
              <a:rPr lang="en-US" b="1" u="sng" dirty="0" smtClean="0">
                <a:latin typeface="Arial" pitchFamily="34" charset="0"/>
                <a:cs typeface="Arial" pitchFamily="34" charset="0"/>
              </a:rPr>
              <a:t>L</a:t>
            </a:r>
            <a:r>
              <a:rPr lang="en-US" b="1" dirty="0" smtClean="0">
                <a:latin typeface="Arial" pitchFamily="34" charset="0"/>
                <a:cs typeface="Arial" pitchFamily="34" charset="0"/>
              </a:rPr>
              <a:t>earning </a:t>
            </a:r>
            <a:r>
              <a:rPr lang="en-US" b="1" u="sng" dirty="0" smtClean="0">
                <a:latin typeface="Arial" pitchFamily="34" charset="0"/>
                <a:cs typeface="Arial" pitchFamily="34" charset="0"/>
              </a:rPr>
              <a:t>O</a:t>
            </a:r>
            <a:r>
              <a:rPr lang="en-US" b="1" dirty="0" smtClean="0">
                <a:latin typeface="Arial" pitchFamily="34" charset="0"/>
                <a:cs typeface="Arial" pitchFamily="34" charset="0"/>
              </a:rPr>
              <a:t>bjectives</a:t>
            </a:r>
            <a:endParaRPr lang="en-US" b="1" dirty="0">
              <a:latin typeface="Arial" pitchFamily="34" charset="0"/>
              <a:cs typeface="Arial" pitchFamily="34" charset="0"/>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712711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04414"/>
            <a:ext cx="8229600" cy="528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rot="16200000">
            <a:off x="-1679377" y="2748545"/>
            <a:ext cx="556260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70" y="133086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spTree>
    <p:extLst>
      <p:ext uri="{BB962C8B-B14F-4D97-AF65-F5344CB8AC3E}">
        <p14:creationId xmlns:p14="http://schemas.microsoft.com/office/powerpoint/2010/main" val="270126963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rot="16200000">
            <a:off x="-1311081" y="3116841"/>
            <a:ext cx="482601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69" y="187312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28" y="1905000"/>
            <a:ext cx="8229600" cy="396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524583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984" y="956171"/>
            <a:ext cx="7577616" cy="5111827"/>
          </a:xfrm>
          <a:extLst/>
        </p:spPr>
        <p:txBody>
          <a:bodyPr rtlCol="0">
            <a:normAutofit/>
          </a:bodyPr>
          <a:lstStyle/>
          <a:p>
            <a:pPr marL="68580" indent="0" fontAlgn="auto">
              <a:spcAft>
                <a:spcPts val="0"/>
              </a:spcAft>
              <a:buClr>
                <a:schemeClr val="tx1">
                  <a:lumMod val="75000"/>
                  <a:lumOff val="25000"/>
                </a:schemeClr>
              </a:buClr>
              <a:buNone/>
              <a:defRPr/>
            </a:pPr>
            <a:r>
              <a:rPr lang="en-US" sz="2600" dirty="0" smtClean="0">
                <a:solidFill>
                  <a:schemeClr val="tx2"/>
                </a:solidFill>
                <a:effectLst>
                  <a:innerShdw blurRad="63500" dist="50800">
                    <a:prstClr val="black">
                      <a:alpha val="50000"/>
                    </a:prstClr>
                  </a:innerShdw>
                </a:effectLst>
              </a:rPr>
              <a:t>A </a:t>
            </a:r>
            <a:r>
              <a:rPr lang="en-US" sz="2600" dirty="0">
                <a:solidFill>
                  <a:schemeClr val="tx2"/>
                </a:solidFill>
                <a:effectLst>
                  <a:innerShdw blurRad="63500" dist="50800">
                    <a:prstClr val="black">
                      <a:alpha val="50000"/>
                    </a:prstClr>
                  </a:innerShdw>
                </a:effectLst>
              </a:rPr>
              <a:t>student learning objective is an academic goal for a teacher’s students that is set at the start of a course. It represents the most important learning for the year (or, semester, where applicable). It must be specific and measurable, based on available prior student learning data, and aligned to Common Core, State, or national standards, as well as any other school and district priorities. Teachers’ scores are based upon the degree to which their goals were attained.</a:t>
            </a:r>
            <a:endParaRPr lang="en-US" sz="2600" dirty="0" smtClean="0">
              <a:solidFill>
                <a:schemeClr val="tx2"/>
              </a:solidFill>
              <a:effectLst>
                <a:innerShdw blurRad="63500" dist="50800">
                  <a:prstClr val="black">
                    <a:alpha val="50000"/>
                  </a:prstClr>
                </a:innerShdw>
              </a:effectLst>
            </a:endParaRPr>
          </a:p>
        </p:txBody>
      </p:sp>
      <p:sp>
        <p:nvSpPr>
          <p:cNvPr id="2" name="TextBox 1"/>
          <p:cNvSpPr txBox="1"/>
          <p:nvPr/>
        </p:nvSpPr>
        <p:spPr>
          <a:xfrm>
            <a:off x="778984" y="224589"/>
            <a:ext cx="7691248" cy="830997"/>
          </a:xfrm>
          <a:prstGeom prst="rect">
            <a:avLst/>
          </a:prstGeom>
          <a:noFill/>
        </p:spPr>
        <p:txBody>
          <a:bodyPr wrap="square" rtlCol="0">
            <a:spAutoFit/>
          </a:bodyPr>
          <a:lstStyle/>
          <a:p>
            <a:pPr marL="68580" lvl="0" eaLnBrk="0" fontAlgn="auto" hangingPunct="0">
              <a:spcBef>
                <a:spcPts val="0"/>
              </a:spcBef>
              <a:spcAft>
                <a:spcPts val="0"/>
              </a:spcAft>
              <a:buClr>
                <a:prstClr val="black">
                  <a:lumMod val="75000"/>
                  <a:lumOff val="25000"/>
                </a:prstClr>
              </a:buClr>
              <a:defRPr/>
            </a:pPr>
            <a:r>
              <a:rPr lang="en-US" sz="3600" baseline="0" dirty="0" smtClean="0">
                <a:solidFill>
                  <a:srgbClr val="C00000"/>
                </a:solidFill>
                <a:effectLst>
                  <a:innerShdw blurRad="63500" dist="50800">
                    <a:prstClr val="black">
                      <a:alpha val="50000"/>
                    </a:prstClr>
                  </a:innerShdw>
                </a:effectLst>
                <a:latin typeface="Rockwell"/>
                <a:ea typeface="ＭＳ Ｐゴシック" charset="-128"/>
              </a:rPr>
              <a:t>Definition:</a:t>
            </a:r>
            <a:endParaRPr lang="en-US" sz="3600" baseline="0" dirty="0">
              <a:solidFill>
                <a:srgbClr val="C00000"/>
              </a:solidFill>
              <a:effectLst>
                <a:innerShdw blurRad="63500" dist="50800">
                  <a:prstClr val="black">
                    <a:alpha val="50000"/>
                  </a:prstClr>
                </a:innerShdw>
              </a:effectLst>
              <a:latin typeface="Rockwell"/>
              <a:ea typeface="ＭＳ Ｐゴシック" charset="-128"/>
            </a:endParaRPr>
          </a:p>
          <a:p>
            <a:endParaRPr lang="en-US" dirty="0"/>
          </a:p>
        </p:txBody>
      </p:sp>
    </p:spTree>
    <p:extLst>
      <p:ext uri="{BB962C8B-B14F-4D97-AF65-F5344CB8AC3E}">
        <p14:creationId xmlns:p14="http://schemas.microsoft.com/office/powerpoint/2010/main" val="4253720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902" y="253696"/>
            <a:ext cx="7024744" cy="658632"/>
          </a:xfrm>
        </p:spPr>
        <p:txBody>
          <a:bodyPr>
            <a:normAutofit/>
          </a:bodyPr>
          <a:lstStyle/>
          <a:p>
            <a:r>
              <a:rPr lang="en-US" dirty="0" smtClean="0"/>
              <a:t>Key Points</a:t>
            </a:r>
            <a:endParaRPr lang="en-US" dirty="0"/>
          </a:p>
        </p:txBody>
      </p:sp>
      <p:sp>
        <p:nvSpPr>
          <p:cNvPr id="3" name="Content Placeholder 2"/>
          <p:cNvSpPr>
            <a:spLocks noGrp="1"/>
          </p:cNvSpPr>
          <p:nvPr>
            <p:ph idx="1"/>
          </p:nvPr>
        </p:nvSpPr>
        <p:spPr>
          <a:xfrm>
            <a:off x="676894" y="944412"/>
            <a:ext cx="8467106" cy="4892625"/>
          </a:xfrm>
        </p:spPr>
        <p:txBody>
          <a:bodyPr>
            <a:noAutofit/>
          </a:bodyPr>
          <a:lstStyle/>
          <a:p>
            <a:pPr>
              <a:lnSpc>
                <a:spcPct val="105000"/>
              </a:lnSpc>
            </a:pPr>
            <a:r>
              <a:rPr lang="en-US" sz="2200" dirty="0"/>
              <a:t>SLOs name what students need to know and be able to do at the end of the year</a:t>
            </a:r>
            <a:r>
              <a:rPr lang="en-US" sz="2200" dirty="0" smtClean="0"/>
              <a:t>.</a:t>
            </a:r>
            <a:endParaRPr lang="en-US" sz="2200" dirty="0"/>
          </a:p>
          <a:p>
            <a:pPr>
              <a:lnSpc>
                <a:spcPct val="105000"/>
              </a:lnSpc>
            </a:pPr>
            <a:r>
              <a:rPr lang="en-US" sz="2200" dirty="0"/>
              <a:t>SLOs place student learning at the center of the conversation</a:t>
            </a:r>
            <a:r>
              <a:rPr lang="en-US" sz="2200" dirty="0" smtClean="0"/>
              <a:t>.</a:t>
            </a:r>
            <a:endParaRPr lang="en-US" sz="2200" dirty="0"/>
          </a:p>
          <a:p>
            <a:pPr>
              <a:lnSpc>
                <a:spcPct val="105000"/>
              </a:lnSpc>
            </a:pPr>
            <a:r>
              <a:rPr lang="en-US" sz="2200" dirty="0"/>
              <a:t>SLOs are a critical part of all great educator’s practice</a:t>
            </a:r>
            <a:r>
              <a:rPr lang="en-US" sz="2200" dirty="0" smtClean="0"/>
              <a:t>.</a:t>
            </a:r>
            <a:endParaRPr lang="en-US" sz="2200" dirty="0"/>
          </a:p>
          <a:p>
            <a:pPr>
              <a:lnSpc>
                <a:spcPct val="105000"/>
              </a:lnSpc>
            </a:pPr>
            <a:r>
              <a:rPr lang="en-US" sz="2200" dirty="0"/>
              <a:t>SLOs are an opportunity to document the impact educators make with students</a:t>
            </a:r>
            <a:r>
              <a:rPr lang="en-US" sz="2200" dirty="0" smtClean="0"/>
              <a:t>.</a:t>
            </a:r>
          </a:p>
          <a:p>
            <a:pPr>
              <a:lnSpc>
                <a:spcPct val="105000"/>
              </a:lnSpc>
            </a:pPr>
            <a:r>
              <a:rPr lang="en-US" sz="2200" dirty="0"/>
              <a:t>SLOs provide principals with critical information that can be used to manage performance, differentiate and target professional development, and focus supports for teachers</a:t>
            </a:r>
            <a:r>
              <a:rPr lang="en-US" sz="2200" dirty="0" smtClean="0"/>
              <a:t>.</a:t>
            </a:r>
            <a:endParaRPr lang="en-US" sz="2200" dirty="0"/>
          </a:p>
          <a:p>
            <a:pPr>
              <a:lnSpc>
                <a:spcPct val="105000"/>
              </a:lnSpc>
            </a:pPr>
            <a:r>
              <a:rPr lang="en-US" sz="2200" dirty="0"/>
              <a:t>The SLO process encourages collaboration within school buildings</a:t>
            </a:r>
            <a:r>
              <a:rPr lang="en-US" sz="2200" dirty="0" smtClean="0"/>
              <a:t>.</a:t>
            </a:r>
            <a:endParaRPr lang="en-US" sz="2200" dirty="0"/>
          </a:p>
          <a:p>
            <a:pPr>
              <a:lnSpc>
                <a:spcPct val="105000"/>
              </a:lnSpc>
            </a:pPr>
            <a:r>
              <a:rPr lang="en-US" sz="2200" dirty="0"/>
              <a:t>School leaders are accountable for ensuring all teachers have SLOs that will support their District and school goals</a:t>
            </a:r>
            <a:r>
              <a:rPr lang="en-US" sz="2200" dirty="0" smtClean="0"/>
              <a:t>.</a:t>
            </a:r>
            <a:endParaRPr lang="en-US" sz="2200" dirty="0"/>
          </a:p>
        </p:txBody>
      </p:sp>
    </p:spTree>
    <p:extLst>
      <p:ext uri="{BB962C8B-B14F-4D97-AF65-F5344CB8AC3E}">
        <p14:creationId xmlns:p14="http://schemas.microsoft.com/office/powerpoint/2010/main" val="26513842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7998" y="363279"/>
            <a:ext cx="7959108" cy="6037521"/>
            <a:chOff x="507998" y="363279"/>
            <a:chExt cx="9372602" cy="6037521"/>
          </a:xfrm>
        </p:grpSpPr>
        <p:sp>
          <p:nvSpPr>
            <p:cNvPr id="4" name="Isosceles Triangle 3"/>
            <p:cNvSpPr/>
            <p:nvPr/>
          </p:nvSpPr>
          <p:spPr>
            <a:xfrm rot="5400000">
              <a:off x="1299239" y="-427960"/>
              <a:ext cx="6037521" cy="762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5" name="Trapezoid 4"/>
            <p:cNvSpPr/>
            <p:nvPr/>
          </p:nvSpPr>
          <p:spPr>
            <a:xfrm rot="5400000">
              <a:off x="-1577755" y="2467640"/>
              <a:ext cx="6000308" cy="1828801"/>
            </a:xfrm>
            <a:prstGeom prst="trapezoid">
              <a:avLst>
                <a:gd name="adj" fmla="val 37956"/>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6" name="Trapezoid 5"/>
            <p:cNvSpPr/>
            <p:nvPr/>
          </p:nvSpPr>
          <p:spPr>
            <a:xfrm rot="5400000">
              <a:off x="965200" y="2467640"/>
              <a:ext cx="4571998" cy="1828800"/>
            </a:xfrm>
            <a:prstGeom prst="trapezoid">
              <a:avLst>
                <a:gd name="adj" fmla="val 37956"/>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7" name="Trapezoid 6"/>
            <p:cNvSpPr/>
            <p:nvPr/>
          </p:nvSpPr>
          <p:spPr>
            <a:xfrm rot="5400000">
              <a:off x="3508155" y="2467640"/>
              <a:ext cx="3143689" cy="1828800"/>
            </a:xfrm>
            <a:prstGeom prst="trapezoid">
              <a:avLst>
                <a:gd name="adj" fmla="val 37956"/>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8" name="Right Arrow 7"/>
            <p:cNvSpPr/>
            <p:nvPr/>
          </p:nvSpPr>
          <p:spPr>
            <a:xfrm>
              <a:off x="8280400" y="2895600"/>
              <a:ext cx="1600200" cy="1066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9" name="TextBox 8"/>
            <p:cNvSpPr txBox="1"/>
            <p:nvPr/>
          </p:nvSpPr>
          <p:spPr>
            <a:xfrm>
              <a:off x="515702" y="1162050"/>
              <a:ext cx="1828800" cy="4647426"/>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State</a:t>
              </a:r>
            </a:p>
            <a:p>
              <a:pPr marL="117475" indent="-117475" defTabSz="457200" fontAlgn="base">
                <a:spcBef>
                  <a:spcPct val="0"/>
                </a:spcBef>
                <a:spcAft>
                  <a:spcPts val="1200"/>
                </a:spcAft>
                <a:buFont typeface="Arial" pitchFamily="34" charset="0"/>
                <a:buChar char="•"/>
              </a:pPr>
              <a:r>
                <a:rPr lang="en-US" sz="1600" dirty="0">
                  <a:cs typeface="Arial" pitchFamily="34" charset="0"/>
                </a:rPr>
                <a:t>Determines SLO process</a:t>
              </a:r>
            </a:p>
            <a:p>
              <a:pPr marL="117475" indent="-117475" defTabSz="457200" fontAlgn="base">
                <a:spcBef>
                  <a:spcPct val="0"/>
                </a:spcBef>
                <a:spcAft>
                  <a:spcPts val="1200"/>
                </a:spcAft>
                <a:buFont typeface="Arial" pitchFamily="34" charset="0"/>
                <a:buChar char="•"/>
              </a:pPr>
              <a:r>
                <a:rPr lang="en-US" sz="1600" dirty="0">
                  <a:cs typeface="Arial" pitchFamily="34" charset="0"/>
                </a:rPr>
                <a:t>Identifies required elements</a:t>
              </a:r>
            </a:p>
            <a:p>
              <a:pPr marL="117475" indent="-117475" defTabSz="457200" fontAlgn="base">
                <a:spcBef>
                  <a:spcPct val="0"/>
                </a:spcBef>
                <a:spcAft>
                  <a:spcPts val="1200"/>
                </a:spcAft>
                <a:buFont typeface="Arial" pitchFamily="34" charset="0"/>
                <a:buChar char="•"/>
              </a:pPr>
              <a:r>
                <a:rPr lang="en-US" sz="1600" dirty="0">
                  <a:cs typeface="Arial" pitchFamily="34" charset="0"/>
                </a:rPr>
                <a:t>Requires use of State test</a:t>
              </a:r>
            </a:p>
            <a:p>
              <a:pPr marL="117475" indent="-117475" defTabSz="457200" fontAlgn="base">
                <a:spcBef>
                  <a:spcPct val="0"/>
                </a:spcBef>
                <a:spcAft>
                  <a:spcPts val="1200"/>
                </a:spcAft>
                <a:buFont typeface="Arial" pitchFamily="34" charset="0"/>
                <a:buChar char="•"/>
              </a:pPr>
              <a:r>
                <a:rPr lang="en-US" sz="1600" dirty="0">
                  <a:cs typeface="Arial" pitchFamily="34" charset="0"/>
                </a:rPr>
                <a:t>Provides training to NTs prior to 2012-13.</a:t>
              </a:r>
            </a:p>
            <a:p>
              <a:pPr marL="117475" indent="-117475" defTabSz="457200" fontAlgn="base">
                <a:spcBef>
                  <a:spcPct val="0"/>
                </a:spcBef>
                <a:spcAft>
                  <a:spcPts val="1200"/>
                </a:spcAft>
                <a:buFont typeface="Arial" pitchFamily="34" charset="0"/>
                <a:buChar char="•"/>
              </a:pPr>
              <a:r>
                <a:rPr lang="en-US" sz="1600" dirty="0">
                  <a:cs typeface="Arial" pitchFamily="34" charset="0"/>
                </a:rPr>
                <a:t>Provides guidance, webinars &amp; videos</a:t>
              </a:r>
            </a:p>
          </p:txBody>
        </p:sp>
        <p:sp>
          <p:nvSpPr>
            <p:cNvPr id="10" name="TextBox 9"/>
            <p:cNvSpPr txBox="1"/>
            <p:nvPr/>
          </p:nvSpPr>
          <p:spPr>
            <a:xfrm>
              <a:off x="8356600" y="3200400"/>
              <a:ext cx="1295400" cy="461665"/>
            </a:xfrm>
            <a:prstGeom prst="rect">
              <a:avLst/>
            </a:prstGeom>
            <a:noFill/>
          </p:spPr>
          <p:txBody>
            <a:bodyPr wrap="square" rtlCol="0">
              <a:spAutoFit/>
            </a:bodyPr>
            <a:lstStyle/>
            <a:p>
              <a:pPr defTabSz="457200" fontAlgn="base">
                <a:spcBef>
                  <a:spcPct val="0"/>
                </a:spcBef>
                <a:spcAft>
                  <a:spcPct val="0"/>
                </a:spcAft>
              </a:pPr>
              <a:r>
                <a:rPr lang="en-US" sz="2400" b="1" dirty="0">
                  <a:solidFill>
                    <a:prstClr val="white"/>
                  </a:solidFill>
                  <a:cs typeface="Arial" pitchFamily="34" charset="0"/>
                </a:rPr>
                <a:t>SLOs</a:t>
              </a:r>
            </a:p>
          </p:txBody>
        </p:sp>
        <p:sp>
          <p:nvSpPr>
            <p:cNvPr id="11" name="TextBox 10"/>
            <p:cNvSpPr txBox="1"/>
            <p:nvPr/>
          </p:nvSpPr>
          <p:spPr>
            <a:xfrm>
              <a:off x="2260599" y="1749772"/>
              <a:ext cx="1981198" cy="3262432"/>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District</a:t>
              </a:r>
            </a:p>
            <a:p>
              <a:pPr marL="117475" indent="-117475" defTabSz="457200" fontAlgn="base">
                <a:spcBef>
                  <a:spcPct val="0"/>
                </a:spcBef>
                <a:spcAft>
                  <a:spcPts val="1200"/>
                </a:spcAft>
                <a:buFont typeface="Arial" pitchFamily="34" charset="0"/>
                <a:buChar char="•"/>
              </a:pPr>
              <a:r>
                <a:rPr lang="en-US" sz="1600" dirty="0">
                  <a:cs typeface="Arial" pitchFamily="34" charset="0"/>
                </a:rPr>
                <a:t>District goals &amp; priorities</a:t>
              </a:r>
            </a:p>
            <a:p>
              <a:pPr marL="117475" indent="-117475" defTabSz="457200" fontAlgn="base">
                <a:spcBef>
                  <a:spcPct val="0"/>
                </a:spcBef>
                <a:spcAft>
                  <a:spcPts val="1200"/>
                </a:spcAft>
                <a:buFont typeface="Arial" pitchFamily="34" charset="0"/>
                <a:buChar char="•"/>
              </a:pPr>
              <a:r>
                <a:rPr lang="en-US" sz="1600" dirty="0">
                  <a:cs typeface="Arial" pitchFamily="34" charset="0"/>
                </a:rPr>
                <a:t>Match requirements to teachers</a:t>
              </a:r>
            </a:p>
            <a:p>
              <a:pPr marL="117475" indent="-117475" defTabSz="457200" fontAlgn="base">
                <a:spcBef>
                  <a:spcPct val="0"/>
                </a:spcBef>
                <a:spcAft>
                  <a:spcPts val="1200"/>
                </a:spcAft>
                <a:buFont typeface="Arial" pitchFamily="34" charset="0"/>
                <a:buChar char="•"/>
              </a:pPr>
              <a:r>
                <a:rPr lang="en-US" sz="1600" dirty="0">
                  <a:cs typeface="Arial" pitchFamily="34" charset="0"/>
                </a:rPr>
                <a:t>Define processes for before &amp; after</a:t>
              </a:r>
            </a:p>
            <a:p>
              <a:pPr marL="117475" indent="-117475" defTabSz="457200" fontAlgn="base">
                <a:spcBef>
                  <a:spcPct val="0"/>
                </a:spcBef>
                <a:spcAft>
                  <a:spcPts val="1200"/>
                </a:spcAft>
                <a:buFont typeface="Arial" pitchFamily="34" charset="0"/>
                <a:buChar char="•"/>
              </a:pPr>
              <a:r>
                <a:rPr lang="en-US" sz="1600" dirty="0">
                  <a:cs typeface="Arial" pitchFamily="34" charset="0"/>
                </a:rPr>
                <a:t>Identify expectations</a:t>
              </a:r>
            </a:p>
          </p:txBody>
        </p:sp>
        <p:sp>
          <p:nvSpPr>
            <p:cNvPr id="12" name="TextBox 11"/>
            <p:cNvSpPr txBox="1"/>
            <p:nvPr/>
          </p:nvSpPr>
          <p:spPr>
            <a:xfrm>
              <a:off x="4165598" y="2109579"/>
              <a:ext cx="1939236" cy="2523768"/>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School</a:t>
              </a:r>
            </a:p>
            <a:p>
              <a:pPr marL="117475" indent="-117475" defTabSz="457200" fontAlgn="base">
                <a:spcBef>
                  <a:spcPct val="0"/>
                </a:spcBef>
                <a:spcAft>
                  <a:spcPts val="1200"/>
                </a:spcAft>
                <a:buFont typeface="Arial" pitchFamily="34" charset="0"/>
                <a:buChar char="•"/>
              </a:pPr>
              <a:r>
                <a:rPr lang="en-US" sz="1600" dirty="0">
                  <a:cs typeface="Arial" pitchFamily="34" charset="0"/>
                </a:rPr>
                <a:t>LE &amp; teacher collaborate</a:t>
              </a:r>
            </a:p>
            <a:p>
              <a:pPr marL="117475" indent="-117475" defTabSz="457200" fontAlgn="base">
                <a:spcBef>
                  <a:spcPct val="0"/>
                </a:spcBef>
                <a:spcAft>
                  <a:spcPts val="1200"/>
                </a:spcAft>
                <a:buFont typeface="Arial" pitchFamily="34" charset="0"/>
                <a:buChar char="•"/>
              </a:pPr>
              <a:r>
                <a:rPr lang="en-US" sz="1600" dirty="0">
                  <a:cs typeface="Arial" pitchFamily="34" charset="0"/>
                </a:rPr>
                <a:t>LE approval</a:t>
              </a:r>
            </a:p>
            <a:p>
              <a:pPr marL="117475" indent="-117475" defTabSz="457200" fontAlgn="base">
                <a:spcBef>
                  <a:spcPct val="0"/>
                </a:spcBef>
                <a:spcAft>
                  <a:spcPts val="1200"/>
                </a:spcAft>
                <a:buFont typeface="Arial" pitchFamily="34" charset="0"/>
                <a:buChar char="•"/>
              </a:pPr>
              <a:r>
                <a:rPr lang="en-US" sz="1600" dirty="0">
                  <a:cs typeface="Arial" pitchFamily="34" charset="0"/>
                </a:rPr>
                <a:t>Ensure security</a:t>
              </a:r>
            </a:p>
            <a:p>
              <a:pPr marL="117475" indent="-117475" defTabSz="457200" fontAlgn="base">
                <a:spcBef>
                  <a:spcPct val="0"/>
                </a:spcBef>
                <a:spcAft>
                  <a:spcPts val="1200"/>
                </a:spcAft>
                <a:buFont typeface="Arial" pitchFamily="34" charset="0"/>
                <a:buChar char="•"/>
              </a:pPr>
              <a:r>
                <a:rPr lang="en-US" sz="1600" dirty="0">
                  <a:cs typeface="Arial" pitchFamily="34" charset="0"/>
                </a:rPr>
                <a:t>LE monitor &amp; evaluation</a:t>
              </a:r>
            </a:p>
          </p:txBody>
        </p:sp>
        <p:sp>
          <p:nvSpPr>
            <p:cNvPr id="13" name="TextBox 12"/>
            <p:cNvSpPr txBox="1"/>
            <p:nvPr/>
          </p:nvSpPr>
          <p:spPr>
            <a:xfrm>
              <a:off x="5995581" y="2823299"/>
              <a:ext cx="1828800" cy="1477328"/>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Teacher</a:t>
              </a:r>
            </a:p>
            <a:p>
              <a:pPr marL="117475" indent="-117475" defTabSz="457200" fontAlgn="base">
                <a:spcBef>
                  <a:spcPct val="0"/>
                </a:spcBef>
                <a:spcAft>
                  <a:spcPts val="1200"/>
                </a:spcAft>
                <a:buFont typeface="Arial" pitchFamily="34" charset="0"/>
                <a:buChar char="•"/>
              </a:pPr>
              <a:r>
                <a:rPr lang="en-US" sz="1600" dirty="0">
                  <a:cs typeface="Arial" pitchFamily="34" charset="0"/>
                </a:rPr>
                <a:t>Works with colleagues &amp; LE </a:t>
              </a:r>
            </a:p>
            <a:p>
              <a:pPr marL="342900" indent="-342900" defTabSz="457200" fontAlgn="base">
                <a:spcBef>
                  <a:spcPct val="0"/>
                </a:spcBef>
                <a:spcAft>
                  <a:spcPct val="0"/>
                </a:spcAft>
                <a:buFont typeface="Arial" pitchFamily="34" charset="0"/>
                <a:buChar char="•"/>
              </a:pPr>
              <a:endParaRPr lang="en-US" sz="1600" dirty="0">
                <a:cs typeface="Arial" pitchFamily="34" charset="0"/>
              </a:endParaRPr>
            </a:p>
          </p:txBody>
        </p:sp>
      </p:grpSp>
    </p:spTree>
    <p:extLst>
      <p:ext uri="{BB962C8B-B14F-4D97-AF65-F5344CB8AC3E}">
        <p14:creationId xmlns:p14="http://schemas.microsoft.com/office/powerpoint/2010/main" val="3331984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600075"/>
          </a:xfrm>
        </p:spPr>
        <p:txBody>
          <a:bodyPr/>
          <a:lstStyle/>
          <a:p>
            <a:pPr eaLnBrk="1" hangingPunct="1"/>
            <a:r>
              <a:rPr lang="en-US" dirty="0" smtClean="0">
                <a:latin typeface="Rockwell" pitchFamily="18" charset="0"/>
                <a:ea typeface="ＭＳ Ｐゴシック" pitchFamily="34" charset="-128"/>
              </a:rPr>
              <a:t>100-Point Evaluation System:   State 20%</a:t>
            </a:r>
            <a:endParaRPr lang="en-US" dirty="0" smtClean="0">
              <a:solidFill>
                <a:srgbClr val="FF0000"/>
              </a:solidFill>
              <a:latin typeface="Rockwell" pitchFamily="18" charset="0"/>
              <a:ea typeface="ＭＳ Ｐゴシック" pitchFamily="34" charset="-128"/>
            </a:endParaRPr>
          </a:p>
        </p:txBody>
      </p:sp>
      <p:sp>
        <p:nvSpPr>
          <p:cNvPr id="22531" name="Content Placeholder 2"/>
          <p:cNvSpPr>
            <a:spLocks noGrp="1"/>
          </p:cNvSpPr>
          <p:nvPr>
            <p:ph idx="1"/>
          </p:nvPr>
        </p:nvSpPr>
        <p:spPr>
          <a:xfrm>
            <a:off x="428625" y="1012825"/>
            <a:ext cx="7650163" cy="696913"/>
          </a:xfrm>
        </p:spPr>
        <p:txBody>
          <a:bodyPr>
            <a:normAutofit lnSpcReduction="10000"/>
          </a:bodyPr>
          <a:lstStyle/>
          <a:p>
            <a:pPr eaLnBrk="1" hangingPunct="1">
              <a:spcAft>
                <a:spcPts val="1200"/>
              </a:spcAft>
              <a:buFont typeface="Arial" pitchFamily="34" charset="0"/>
              <a:buNone/>
              <a:defRPr/>
            </a:pPr>
            <a:r>
              <a:rPr lang="en-US" sz="3200" dirty="0" smtClean="0"/>
              <a:t>Three types of teachers:</a:t>
            </a:r>
          </a:p>
          <a:p>
            <a:pPr eaLnBrk="1" hangingPunct="1">
              <a:buFont typeface="Arial" pitchFamily="34" charset="0"/>
              <a:buNone/>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algn="ctr" eaLnBrk="1" hangingPunct="1">
              <a:buFont typeface="Arial" pitchFamily="34" charset="0"/>
              <a:buNone/>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algn="ctr" eaLnBrk="1" hangingPunct="1">
              <a:buFont typeface="Arial" pitchFamily="34" charset="0"/>
              <a:buNone/>
              <a:defRPr/>
            </a:pPr>
            <a:endParaRPr lang="en-US" sz="2800" i="1" u="sng" dirty="0" smtClean="0"/>
          </a:p>
          <a:p>
            <a:pPr algn="ctr" eaLnBrk="1" hangingPunct="1">
              <a:buFont typeface="Arial" pitchFamily="34" charset="0"/>
              <a:buNone/>
              <a:defRPr/>
            </a:pPr>
            <a:endParaRPr lang="en-US" sz="2800" dirty="0" smtClean="0"/>
          </a:p>
          <a:p>
            <a:pPr eaLnBrk="1" hangingPunct="1">
              <a:buFont typeface="Arial" pitchFamily="34" charset="0"/>
              <a:buNone/>
              <a:defRPr/>
            </a:pPr>
            <a:endParaRPr lang="en-US" sz="2800" dirty="0"/>
          </a:p>
        </p:txBody>
      </p:sp>
      <p:graphicFrame>
        <p:nvGraphicFramePr>
          <p:cNvPr id="7" name="Table 6"/>
          <p:cNvGraphicFramePr>
            <a:graphicFrameLocks noGrp="1"/>
          </p:cNvGraphicFramePr>
          <p:nvPr/>
        </p:nvGraphicFramePr>
        <p:xfrm>
          <a:off x="457200" y="1710431"/>
          <a:ext cx="8229600" cy="45415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941277"/>
                <a:gridCol w="3288323"/>
              </a:tblGrid>
              <a:tr h="10972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a State-provided growth measure for at least 50% of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i="0" u="none" dirty="0" smtClean="0">
                          <a:solidFill>
                            <a:srgbClr val="0A2D6B"/>
                          </a:solidFill>
                          <a:latin typeface="Rockwell" pitchFamily="18" charset="0"/>
                        </a:rPr>
                        <a:t>Will have State-provided growth measure (no SLOs)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r h="11024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no State-provided growth measure for the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i="0" u="none" dirty="0" smtClean="0">
                          <a:solidFill>
                            <a:srgbClr val="0A2D6B"/>
                          </a:solidFill>
                          <a:latin typeface="Rockwell" pitchFamily="18" charset="0"/>
                        </a:rPr>
                        <a:t>Use only SLOs (no State-provided growth measure)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81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a State-provided growth measure for less than 50% of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b="0" i="0" u="none" dirty="0" smtClean="0">
                          <a:solidFill>
                            <a:srgbClr val="0A2D6B"/>
                          </a:solidFill>
                          <a:latin typeface="Rockwell" pitchFamily="18" charset="0"/>
                        </a:rPr>
                        <a:t>Will have State-provided growth measure </a:t>
                      </a:r>
                      <a:r>
                        <a:rPr lang="en-US" sz="2800" b="0" i="0" u="sng" dirty="0" smtClean="0">
                          <a:solidFill>
                            <a:srgbClr val="0A2D6B"/>
                          </a:solidFill>
                          <a:latin typeface="Rockwell" pitchFamily="18" charset="0"/>
                        </a:rPr>
                        <a:t>and</a:t>
                      </a:r>
                      <a:r>
                        <a:rPr lang="en-US" sz="2800" b="0" i="0" u="none" dirty="0" smtClean="0">
                          <a:solidFill>
                            <a:srgbClr val="0A2D6B"/>
                          </a:solidFill>
                          <a:latin typeface="Rockwell" pitchFamily="18" charset="0"/>
                        </a:rPr>
                        <a:t> will use SLOs</a:t>
                      </a:r>
                      <a:endParaRPr lang="en-US" sz="2800" b="0" i="0" u="none" dirty="0">
                        <a:solidFill>
                          <a:srgbClr val="0A2D6B"/>
                        </a:solidFill>
                        <a:latin typeface="Rockwell"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04414"/>
            <a:ext cx="8229600" cy="528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rot="16200000">
            <a:off x="-1679377" y="2748545"/>
            <a:ext cx="556260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70" y="133086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spTree>
    <p:extLst>
      <p:ext uri="{BB962C8B-B14F-4D97-AF65-F5344CB8AC3E}">
        <p14:creationId xmlns:p14="http://schemas.microsoft.com/office/powerpoint/2010/main" val="36317410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rot="16200000">
            <a:off x="-1311081" y="3116841"/>
            <a:ext cx="482601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69" y="187312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28" y="1905000"/>
            <a:ext cx="8229600" cy="396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315018"/>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0" y="1303338"/>
            <a:ext cx="9144000" cy="1905000"/>
          </a:xfrm>
        </p:spPr>
        <p:txBody>
          <a:bodyPr/>
          <a:lstStyle/>
          <a:p>
            <a:pPr eaLnBrk="1" hangingPunct="1"/>
            <a:r>
              <a:rPr lang="en-US" dirty="0" smtClean="0">
                <a:latin typeface="Rockwell" pitchFamily="18" charset="0"/>
                <a:ea typeface="ＭＳ Ｐゴシック" pitchFamily="34" charset="-128"/>
              </a:rPr>
              <a:t>Creating a</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Student Learning Objective (SLO)</a:t>
            </a:r>
          </a:p>
        </p:txBody>
      </p:sp>
      <p:sp>
        <p:nvSpPr>
          <p:cNvPr id="9219" name="Subtitle 2"/>
          <p:cNvSpPr>
            <a:spLocks noGrp="1"/>
          </p:cNvSpPr>
          <p:nvPr>
            <p:ph type="subTitle" idx="1"/>
          </p:nvPr>
        </p:nvSpPr>
        <p:spPr>
          <a:xfrm>
            <a:off x="457200" y="3389313"/>
            <a:ext cx="8243888" cy="1152525"/>
          </a:xfrm>
        </p:spPr>
        <p:txBody>
          <a:bodyPr/>
          <a:lstStyle/>
          <a:p>
            <a:pPr eaLnBrk="1" hangingPunct="1"/>
            <a:endParaRPr lang="en-US" sz="2200" dirty="0" smtClean="0">
              <a:latin typeface="Arial" charset="0"/>
              <a:ea typeface="ＭＳ Ｐゴシック" pitchFamily="34" charset="-128"/>
              <a:cs typeface="Arial"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8573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Training Objectives</a:t>
            </a:r>
          </a:p>
        </p:txBody>
      </p:sp>
      <p:sp>
        <p:nvSpPr>
          <p:cNvPr id="3" name="Content Placeholder 2"/>
          <p:cNvSpPr>
            <a:spLocks noGrp="1"/>
          </p:cNvSpPr>
          <p:nvPr>
            <p:ph idx="1"/>
          </p:nvPr>
        </p:nvSpPr>
        <p:spPr>
          <a:xfrm>
            <a:off x="457200" y="1071563"/>
            <a:ext cx="8504238" cy="4835525"/>
          </a:xfrm>
        </p:spPr>
        <p:txBody>
          <a:bodyPr/>
          <a:lstStyle/>
          <a:p>
            <a:pPr>
              <a:spcAft>
                <a:spcPts val="1200"/>
              </a:spcAft>
              <a:buFont typeface="Arial" pitchFamily="34" charset="0"/>
              <a:buChar char="•"/>
              <a:defRPr/>
            </a:pPr>
            <a:r>
              <a:rPr lang="en-US" sz="2550" dirty="0" smtClean="0"/>
              <a:t>Understand how Student Learning Objectives (SLOs) fit into the APPR System</a:t>
            </a:r>
          </a:p>
          <a:p>
            <a:pPr>
              <a:spcAft>
                <a:spcPts val="1200"/>
              </a:spcAft>
              <a:buFont typeface="Arial" pitchFamily="34" charset="0"/>
              <a:buChar char="•"/>
              <a:defRPr/>
            </a:pPr>
            <a:r>
              <a:rPr lang="en-US" sz="2550" dirty="0" smtClean="0"/>
              <a:t>Understand the components of an SLO</a:t>
            </a:r>
          </a:p>
          <a:p>
            <a:pPr>
              <a:spcAft>
                <a:spcPts val="1200"/>
              </a:spcAft>
              <a:buFont typeface="Arial" pitchFamily="34" charset="0"/>
              <a:buChar char="•"/>
              <a:defRPr/>
            </a:pPr>
            <a:r>
              <a:rPr lang="en-US" sz="2550" dirty="0" smtClean="0"/>
              <a:t>Know for which courses you have to have an SLO</a:t>
            </a:r>
          </a:p>
          <a:p>
            <a:pPr>
              <a:spcAft>
                <a:spcPts val="1200"/>
              </a:spcAft>
              <a:buFont typeface="Arial" pitchFamily="34" charset="0"/>
              <a:buChar char="•"/>
              <a:defRPr/>
            </a:pPr>
            <a:r>
              <a:rPr lang="en-US" sz="2550" dirty="0" smtClean="0"/>
              <a:t>Be able to BEGIN to construct an SLO</a:t>
            </a:r>
          </a:p>
          <a:p>
            <a:pPr>
              <a:spcAft>
                <a:spcPts val="1200"/>
              </a:spcAft>
              <a:buFont typeface="Arial" pitchFamily="34" charset="0"/>
              <a:buChar char="•"/>
              <a:defRPr/>
            </a:pPr>
            <a:endParaRPr lang="en-US" sz="255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Student Population	</a:t>
            </a:r>
          </a:p>
        </p:txBody>
      </p:sp>
      <p:sp>
        <p:nvSpPr>
          <p:cNvPr id="6" name="Content Placeholder 2"/>
          <p:cNvSpPr txBox="1">
            <a:spLocks/>
          </p:cNvSpPr>
          <p:nvPr/>
        </p:nvSpPr>
        <p:spPr bwMode="auto">
          <a:xfrm>
            <a:off x="457200" y="1131385"/>
            <a:ext cx="7954963" cy="5394325"/>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r>
              <a:rPr lang="en-US" sz="2600" baseline="0" dirty="0" smtClean="0">
                <a:solidFill>
                  <a:srgbClr val="0A2D6B"/>
                </a:solidFill>
                <a:latin typeface="Rockwell"/>
                <a:ea typeface="ＭＳ Ｐゴシック" charset="-128"/>
                <a:cs typeface="ＭＳ Ｐゴシック" charset="-128"/>
              </a:rPr>
              <a:t>These </a:t>
            </a:r>
            <a:r>
              <a:rPr lang="en-US" sz="2600" baseline="0" dirty="0">
                <a:solidFill>
                  <a:srgbClr val="0A2D6B"/>
                </a:solidFill>
                <a:latin typeface="Rockwell"/>
                <a:ea typeface="ＭＳ Ｐゴシック" charset="-128"/>
                <a:cs typeface="ＭＳ Ｐゴシック" charset="-128"/>
              </a:rPr>
              <a:t>are the students included in the SLO</a:t>
            </a:r>
            <a:r>
              <a:rPr lang="en-US" sz="2600" baseline="0" dirty="0" smtClean="0">
                <a:solidFill>
                  <a:srgbClr val="0A2D6B"/>
                </a:solidFill>
                <a:latin typeface="Rockwell"/>
                <a:ea typeface="ＭＳ Ｐゴシック" charset="-128"/>
                <a:cs typeface="ＭＳ Ｐゴシック" charset="-128"/>
              </a:rPr>
              <a:t>.</a:t>
            </a:r>
            <a:endParaRPr lang="en-US" sz="26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12894703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Student Population</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721373"/>
            <a:ext cx="8229600" cy="4429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ight Arrow 4"/>
          <p:cNvSpPr/>
          <p:nvPr/>
        </p:nvSpPr>
        <p:spPr>
          <a:xfrm rot="19695820">
            <a:off x="220474" y="2845445"/>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78362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Learning Content 	</a:t>
            </a:r>
          </a:p>
        </p:txBody>
      </p:sp>
      <p:sp>
        <p:nvSpPr>
          <p:cNvPr id="3" name="Content Placeholder 2"/>
          <p:cNvSpPr>
            <a:spLocks noGrp="1"/>
          </p:cNvSpPr>
          <p:nvPr>
            <p:ph idx="1"/>
          </p:nvPr>
        </p:nvSpPr>
        <p:spPr>
          <a:xfrm>
            <a:off x="457200" y="1026865"/>
            <a:ext cx="8229600" cy="3875088"/>
          </a:xfrm>
        </p:spPr>
        <p:txBody>
          <a:bodyPr/>
          <a:lstStyle/>
          <a:p>
            <a:pPr marL="3175" indent="-3175" eaLnBrk="1" hangingPunct="1">
              <a:lnSpc>
                <a:spcPct val="90000"/>
              </a:lnSpc>
              <a:buFont typeface="Arial" pitchFamily="34" charset="0"/>
              <a:buNone/>
              <a:defRPr/>
            </a:pPr>
            <a:r>
              <a:rPr lang="en-US" sz="2600" dirty="0" smtClean="0"/>
              <a:t>Identify the course name and source of standards (Common Core, national, state, local) associated with this SLO, and specify the exact standards, performance indicators, etc., that will be taught, learned, and assessed.</a:t>
            </a:r>
            <a:endParaRPr lang="en-US" dirty="0" smtClean="0"/>
          </a:p>
          <a:p>
            <a:pPr>
              <a:buFont typeface="Arial" pitchFamily="34" charset="0"/>
              <a:buNone/>
              <a:defRPr/>
            </a:pPr>
            <a:endParaRPr lang="en-US" dirty="0"/>
          </a:p>
        </p:txBody>
      </p:sp>
    </p:spTree>
    <p:extLst>
      <p:ext uri="{BB962C8B-B14F-4D97-AF65-F5344CB8AC3E}">
        <p14:creationId xmlns:p14="http://schemas.microsoft.com/office/powerpoint/2010/main" val="10110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Learning Content</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176" y="1448649"/>
            <a:ext cx="8229600" cy="4836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2322827">
            <a:off x="-47550" y="3196333"/>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Interval of Instructional Time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is the timeframe within which the learning content will be taught.  (This is generally one academic year unless the course is set as a semester, quarter, etc.)</a:t>
            </a:r>
          </a:p>
        </p:txBody>
      </p:sp>
    </p:spTree>
    <p:extLst>
      <p:ext uri="{BB962C8B-B14F-4D97-AF65-F5344CB8AC3E}">
        <p14:creationId xmlns:p14="http://schemas.microsoft.com/office/powerpoint/2010/main" val="1145846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a:latin typeface="Rockwell" pitchFamily="18" charset="0"/>
                <a:ea typeface="ＭＳ Ｐゴシック" pitchFamily="34" charset="-128"/>
              </a:rPr>
              <a:t>Interval of Instructional Time</a:t>
            </a:r>
            <a:endParaRPr lang="en-US" dirty="0" smtClean="0">
              <a:latin typeface="Rockwell" pitchFamily="18" charset="0"/>
              <a:ea typeface="ＭＳ Ｐゴシック" pitchFamily="34" charset="-128"/>
            </a:endParaRP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062592"/>
            <a:ext cx="8229600" cy="5405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2339889">
            <a:off x="99024" y="482678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Evidence 	</a:t>
            </a:r>
          </a:p>
        </p:txBody>
      </p:sp>
      <p:sp>
        <p:nvSpPr>
          <p:cNvPr id="3" name="Content Placeholder 2"/>
          <p:cNvSpPr>
            <a:spLocks noGrp="1"/>
          </p:cNvSpPr>
          <p:nvPr>
            <p:ph idx="1"/>
          </p:nvPr>
        </p:nvSpPr>
        <p:spPr>
          <a:xfrm>
            <a:off x="457200" y="1176338"/>
            <a:ext cx="8229600" cy="4392612"/>
          </a:xfrm>
        </p:spPr>
        <p:txBody>
          <a:bodyPr/>
          <a:lstStyle/>
          <a:p>
            <a:pPr marL="3175" indent="-3175" eaLnBrk="1" hangingPunct="1">
              <a:lnSpc>
                <a:spcPct val="90000"/>
              </a:lnSpc>
              <a:buFont typeface="Arial" pitchFamily="34" charset="0"/>
              <a:buNone/>
              <a:defRPr/>
            </a:pPr>
            <a:r>
              <a:rPr lang="en-US" sz="2600" dirty="0"/>
              <a:t>These are the assessments used for determining students’ levels of learning. Two parts:</a:t>
            </a:r>
          </a:p>
          <a:p>
            <a:pPr marL="3175" indent="-3175" eaLnBrk="1" hangingPunct="1">
              <a:lnSpc>
                <a:spcPct val="90000"/>
              </a:lnSpc>
              <a:buFont typeface="Arial" pitchFamily="34" charset="0"/>
              <a:buNone/>
              <a:defRPr/>
            </a:pPr>
            <a:endParaRPr lang="en-US" sz="2600" dirty="0"/>
          </a:p>
          <a:p>
            <a:pPr marL="3175" indent="-3175" eaLnBrk="1" hangingPunct="1">
              <a:lnSpc>
                <a:spcPct val="90000"/>
              </a:lnSpc>
              <a:buFont typeface="Arial" pitchFamily="34" charset="0"/>
              <a:buNone/>
              <a:defRPr/>
            </a:pPr>
            <a:r>
              <a:rPr lang="en-US" sz="2600" dirty="0"/>
              <a:t>Baseline data that you gather and analyze at the beginning of the course</a:t>
            </a:r>
          </a:p>
          <a:p>
            <a:pPr marL="457200" indent="-457200" eaLnBrk="1" hangingPunct="1">
              <a:lnSpc>
                <a:spcPct val="90000"/>
              </a:lnSpc>
              <a:buFont typeface="Arial" pitchFamily="34" charset="0"/>
              <a:buChar char="•"/>
              <a:defRPr/>
            </a:pPr>
            <a:r>
              <a:rPr lang="en-US" sz="2600" dirty="0"/>
              <a:t>Use available sources of data</a:t>
            </a:r>
          </a:p>
          <a:p>
            <a:pPr marL="457200" indent="-457200" eaLnBrk="1" hangingPunct="1">
              <a:lnSpc>
                <a:spcPct val="90000"/>
              </a:lnSpc>
              <a:buFont typeface="Arial" pitchFamily="34" charset="0"/>
              <a:buChar char="•"/>
              <a:defRPr/>
            </a:pPr>
            <a:r>
              <a:rPr lang="en-US" sz="2600" dirty="0"/>
              <a:t>Can be from previous year</a:t>
            </a:r>
          </a:p>
          <a:p>
            <a:pPr marL="457200" indent="-457200" eaLnBrk="1" hangingPunct="1">
              <a:lnSpc>
                <a:spcPct val="90000"/>
              </a:lnSpc>
              <a:buFont typeface="Arial" pitchFamily="34" charset="0"/>
              <a:buChar char="•"/>
              <a:defRPr/>
            </a:pPr>
            <a:r>
              <a:rPr lang="en-US" sz="2600" dirty="0"/>
              <a:t>Sometimes pre-test/post-test</a:t>
            </a:r>
          </a:p>
          <a:p>
            <a:pPr marL="3175" indent="-3175" eaLnBrk="1" hangingPunct="1">
              <a:lnSpc>
                <a:spcPct val="90000"/>
              </a:lnSpc>
              <a:buFont typeface="Arial" pitchFamily="34" charset="0"/>
              <a:buNone/>
              <a:defRPr/>
            </a:pPr>
            <a:endParaRPr lang="en-US" sz="2600" dirty="0"/>
          </a:p>
          <a:p>
            <a:pPr marL="3175" indent="-3175" eaLnBrk="1" hangingPunct="1">
              <a:lnSpc>
                <a:spcPct val="90000"/>
              </a:lnSpc>
              <a:buFont typeface="Arial" pitchFamily="34" charset="0"/>
              <a:buNone/>
              <a:defRPr/>
            </a:pPr>
            <a:r>
              <a:rPr lang="en-US" sz="2600" dirty="0"/>
              <a:t>Summative measures for the end of the course</a:t>
            </a:r>
          </a:p>
        </p:txBody>
      </p:sp>
    </p:spTree>
    <p:extLst>
      <p:ext uri="{BB962C8B-B14F-4D97-AF65-F5344CB8AC3E}">
        <p14:creationId xmlns:p14="http://schemas.microsoft.com/office/powerpoint/2010/main" val="41939992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Evidence</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708907"/>
            <a:ext cx="8229600" cy="4462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0258938">
            <a:off x="180156" y="3101134"/>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499390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Baseline	</a:t>
            </a:r>
          </a:p>
        </p:txBody>
      </p:sp>
      <p:sp>
        <p:nvSpPr>
          <p:cNvPr id="6" name="Content Placeholder 2"/>
          <p:cNvSpPr txBox="1">
            <a:spLocks/>
          </p:cNvSpPr>
          <p:nvPr/>
        </p:nvSpPr>
        <p:spPr bwMode="auto">
          <a:xfrm>
            <a:off x="409575" y="957263"/>
            <a:ext cx="8504238" cy="5048250"/>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endParaRPr lang="en-US" sz="1000" baseline="0" dirty="0">
              <a:solidFill>
                <a:srgbClr val="0A2D6B"/>
              </a:solidFill>
              <a:latin typeface="Rockwell"/>
              <a:ea typeface="ＭＳ Ｐゴシック" charset="-128"/>
              <a:cs typeface="ＭＳ Ｐゴシック" charset="-128"/>
            </a:endParaRPr>
          </a:p>
          <a:p>
            <a:pPr marL="3175" indent="-3175">
              <a:lnSpc>
                <a:spcPct val="90000"/>
              </a:lnSpc>
              <a:spcBef>
                <a:spcPct val="20000"/>
              </a:spcBef>
              <a:buFont typeface="Arial" pitchFamily="34" charset="0"/>
              <a:buNone/>
              <a:defRPr/>
            </a:pPr>
            <a:r>
              <a:rPr lang="en-US" sz="2400" baseline="0" dirty="0" smtClean="0">
                <a:solidFill>
                  <a:srgbClr val="0A2D6B"/>
                </a:solidFill>
                <a:latin typeface="Rockwell"/>
                <a:ea typeface="ＭＳ Ｐゴシック" charset="-128"/>
                <a:cs typeface="ＭＳ Ｐゴシック" charset="-128"/>
              </a:rPr>
              <a:t>Describe </a:t>
            </a:r>
            <a:r>
              <a:rPr lang="en-US" sz="2400" baseline="0" dirty="0">
                <a:solidFill>
                  <a:srgbClr val="0A2D6B"/>
                </a:solidFill>
                <a:latin typeface="Rockwell"/>
                <a:ea typeface="ＭＳ Ｐゴシック" charset="-128"/>
                <a:cs typeface="ＭＳ Ｐゴシック" charset="-128"/>
              </a:rPr>
              <a:t>how students performed on the identified pre-assessment(s) for the learning content. B</a:t>
            </a:r>
            <a:r>
              <a:rPr lang="en-US" sz="2400" baseline="0" dirty="0" smtClean="0">
                <a:solidFill>
                  <a:srgbClr val="0A2D6B"/>
                </a:solidFill>
                <a:latin typeface="Rockwell"/>
                <a:ea typeface="ＭＳ Ｐゴシック" charset="-128"/>
                <a:cs typeface="ＭＳ Ｐゴシック" charset="-128"/>
              </a:rPr>
              <a:t>aseline </a:t>
            </a:r>
            <a:r>
              <a:rPr lang="en-US" sz="2400" baseline="0" dirty="0">
                <a:solidFill>
                  <a:srgbClr val="0A2D6B"/>
                </a:solidFill>
                <a:latin typeface="Rockwell"/>
                <a:ea typeface="ＭＳ Ｐゴシック" charset="-128"/>
                <a:cs typeface="ＭＳ Ｐゴシック" charset="-128"/>
              </a:rPr>
              <a:t>scores for </a:t>
            </a:r>
            <a:r>
              <a:rPr lang="en-US" sz="2400" baseline="0" dirty="0" smtClean="0">
                <a:solidFill>
                  <a:srgbClr val="0A2D6B"/>
                </a:solidFill>
                <a:latin typeface="Rockwell"/>
                <a:ea typeface="ＭＳ Ｐゴシック" charset="-128"/>
                <a:cs typeface="ＭＳ Ｐゴシック" charset="-128"/>
              </a:rPr>
              <a:t>students should be reviewed by teacher and Lead Evaluator when setting the SLO at the beginning of the course. </a:t>
            </a: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39750442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Baseline</a:t>
            </a:r>
          </a:p>
        </p:txBody>
      </p:sp>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3118"/>
          <a:stretch/>
        </p:blipFill>
        <p:spPr bwMode="auto">
          <a:xfrm>
            <a:off x="599846" y="1314894"/>
            <a:ext cx="8229600" cy="4798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0080074">
            <a:off x="95097" y="4976193"/>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49939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Race To The Top</a:t>
            </a:r>
          </a:p>
        </p:txBody>
      </p:sp>
      <p:sp>
        <p:nvSpPr>
          <p:cNvPr id="3" name="Content Placeholder 2"/>
          <p:cNvSpPr>
            <a:spLocks noGrp="1"/>
          </p:cNvSpPr>
          <p:nvPr>
            <p:ph idx="1"/>
          </p:nvPr>
        </p:nvSpPr>
        <p:spPr>
          <a:xfrm>
            <a:off x="457200" y="1071563"/>
            <a:ext cx="8504238" cy="4835525"/>
          </a:xfrm>
        </p:spPr>
        <p:txBody>
          <a:bodyPr/>
          <a:lstStyle/>
          <a:p>
            <a:pPr>
              <a:spcAft>
                <a:spcPts val="1200"/>
              </a:spcAft>
              <a:buFont typeface="Arial" pitchFamily="34" charset="0"/>
              <a:buChar char="•"/>
              <a:defRPr/>
            </a:pPr>
            <a:r>
              <a:rPr lang="en-US" sz="2550" dirty="0"/>
              <a:t>Learning Standards</a:t>
            </a:r>
          </a:p>
          <a:p>
            <a:pPr>
              <a:spcAft>
                <a:spcPts val="1200"/>
              </a:spcAft>
              <a:buFont typeface="Arial" pitchFamily="34" charset="0"/>
              <a:buChar char="•"/>
              <a:defRPr/>
            </a:pPr>
            <a:r>
              <a:rPr lang="en-US" sz="2550" dirty="0"/>
              <a:t>Data</a:t>
            </a:r>
          </a:p>
          <a:p>
            <a:pPr>
              <a:spcAft>
                <a:spcPts val="1200"/>
              </a:spcAft>
              <a:buFont typeface="Arial" pitchFamily="34" charset="0"/>
              <a:buChar char="•"/>
              <a:defRPr/>
            </a:pPr>
            <a:r>
              <a:rPr lang="en-US" sz="2550" dirty="0"/>
              <a:t>Professional Practice</a:t>
            </a:r>
          </a:p>
          <a:p>
            <a:pPr>
              <a:spcAft>
                <a:spcPts val="1200"/>
              </a:spcAft>
              <a:buFont typeface="Arial" pitchFamily="34" charset="0"/>
              <a:buChar char="•"/>
              <a:defRPr/>
            </a:pPr>
            <a:r>
              <a:rPr lang="en-US" sz="2550" dirty="0" smtClean="0"/>
              <a:t>Culture</a:t>
            </a:r>
            <a:endParaRPr lang="en-US" sz="2550" dirty="0"/>
          </a:p>
        </p:txBody>
      </p:sp>
      <p:sp>
        <p:nvSpPr>
          <p:cNvPr id="5" name="Oval 4"/>
          <p:cNvSpPr/>
          <p:nvPr/>
        </p:nvSpPr>
        <p:spPr>
          <a:xfrm>
            <a:off x="569495" y="2019928"/>
            <a:ext cx="3649579" cy="836943"/>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rot="1456006">
            <a:off x="3057748" y="1618226"/>
            <a:ext cx="2322652" cy="923330"/>
          </a:xfrm>
          <a:prstGeom prst="rect">
            <a:avLst/>
          </a:prstGeom>
          <a:noFill/>
        </p:spPr>
        <p:txBody>
          <a:bodyPr wrap="square" rtlCol="0">
            <a:spAutoFit/>
          </a:bodyPr>
          <a:lstStyle/>
          <a:p>
            <a:pPr algn="ctr"/>
            <a:r>
              <a:rPr lang="en-US" sz="5400" b="1" dirty="0" smtClean="0">
                <a:solidFill>
                  <a:srgbClr val="FFFF00"/>
                </a:solidFill>
              </a:rPr>
              <a:t>APPR</a:t>
            </a:r>
            <a:endParaRPr lang="en-US" sz="4400" b="1" dirty="0">
              <a:solidFill>
                <a:srgbClr val="FFFF00"/>
              </a:solidFill>
            </a:endParaRPr>
          </a:p>
        </p:txBody>
      </p:sp>
    </p:spTree>
    <p:extLst>
      <p:ext uri="{BB962C8B-B14F-4D97-AF65-F5344CB8AC3E}">
        <p14:creationId xmlns:p14="http://schemas.microsoft.com/office/powerpoint/2010/main" val="8777784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Target(s)	</a:t>
            </a:r>
          </a:p>
        </p:txBody>
      </p:sp>
      <p:sp>
        <p:nvSpPr>
          <p:cNvPr id="6" name="Content Placeholder 2"/>
          <p:cNvSpPr txBox="1">
            <a:spLocks/>
          </p:cNvSpPr>
          <p:nvPr/>
        </p:nvSpPr>
        <p:spPr bwMode="auto">
          <a:xfrm>
            <a:off x="457200" y="1131386"/>
            <a:ext cx="7954963" cy="3296234"/>
          </a:xfrm>
          <a:prstGeom prst="rect">
            <a:avLst/>
          </a:prstGeom>
          <a:noFill/>
          <a:ln w="9525">
            <a:noFill/>
            <a:miter lim="800000"/>
            <a:headEnd/>
            <a:tailEnd/>
          </a:ln>
        </p:spPr>
        <p:txBody>
          <a:bodyPr/>
          <a:lstStyle/>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This </a:t>
            </a:r>
            <a:r>
              <a:rPr lang="en-US" sz="2600" baseline="0" dirty="0">
                <a:solidFill>
                  <a:srgbClr val="0A2D6B"/>
                </a:solidFill>
                <a:latin typeface="Rockwell"/>
                <a:ea typeface="ＭＳ Ｐゴシック" charset="-128"/>
                <a:cs typeface="ＭＳ Ｐゴシック" charset="-128"/>
              </a:rPr>
              <a:t>is the level of knowledge and skill that students are expected to achieve at the end point of the interval of instructional time. </a:t>
            </a:r>
          </a:p>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Define </a:t>
            </a:r>
            <a:r>
              <a:rPr lang="en-US" sz="2600" baseline="0" dirty="0">
                <a:solidFill>
                  <a:srgbClr val="0A2D6B"/>
                </a:solidFill>
                <a:latin typeface="Rockwell"/>
                <a:ea typeface="ＭＳ Ｐゴシック" charset="-128"/>
                <a:cs typeface="ＭＳ Ｐゴシック" charset="-128"/>
              </a:rPr>
              <a:t>numerical growth goals for student performance on identified summative assessment(s) which measure student knowledge and skill in the learning content</a:t>
            </a:r>
            <a:r>
              <a:rPr lang="en-US" sz="2600" baseline="0" dirty="0" smtClean="0">
                <a:solidFill>
                  <a:srgbClr val="0A2D6B"/>
                </a:solidFill>
                <a:latin typeface="Rockwell"/>
                <a:ea typeface="ＭＳ Ｐゴシック" charset="-128"/>
                <a:cs typeface="ＭＳ Ｐゴシック" charset="-128"/>
              </a:rPr>
              <a:t>. These data will be reviewed by the teacher and Lead Evaluator at the conclusion of the course.</a:t>
            </a:r>
            <a:endParaRPr lang="en-US" sz="2600" baseline="0" dirty="0">
              <a:solidFill>
                <a:srgbClr val="0A2D6B"/>
              </a:solidFill>
              <a:latin typeface="Rockwell"/>
              <a:ea typeface="ＭＳ Ｐゴシック" charset="-128"/>
              <a:cs typeface="ＭＳ Ｐゴシック" charset="-128"/>
            </a:endParaRPr>
          </a:p>
          <a:p>
            <a:pPr marL="342900" indent="-342900" eaLnBrk="0" hangingPunct="0">
              <a:spcBef>
                <a:spcPct val="20000"/>
              </a:spcBef>
              <a:buFont typeface="Arial" pitchFamily="34" charset="0"/>
              <a:buNone/>
              <a:defRPr/>
            </a:pP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4386110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Target(s)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65780"/>
            <a:ext cx="8229600" cy="4881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19784401">
            <a:off x="100591" y="2394743"/>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HEDI</a:t>
            </a:r>
          </a:p>
        </p:txBody>
      </p:sp>
      <p:sp>
        <p:nvSpPr>
          <p:cNvPr id="3" name="Content Placeholder 2"/>
          <p:cNvSpPr>
            <a:spLocks noGrp="1"/>
          </p:cNvSpPr>
          <p:nvPr>
            <p:ph idx="1"/>
          </p:nvPr>
        </p:nvSpPr>
        <p:spPr>
          <a:xfrm>
            <a:off x="457200" y="1217613"/>
            <a:ext cx="8229600" cy="4572000"/>
          </a:xfrm>
        </p:spPr>
        <p:txBody>
          <a:bodyPr/>
          <a:lstStyle/>
          <a:p>
            <a:pPr marL="3175" indent="-3175" eaLnBrk="1" hangingPunct="1">
              <a:lnSpc>
                <a:spcPct val="90000"/>
              </a:lnSpc>
              <a:spcAft>
                <a:spcPts val="0"/>
              </a:spcAft>
              <a:buFont typeface="Arial" pitchFamily="34" charset="0"/>
              <a:buNone/>
              <a:defRPr/>
            </a:pPr>
            <a:r>
              <a:rPr lang="en-US" sz="2600" dirty="0" smtClean="0"/>
              <a:t>This is how different levels of student growth will translate into one of four rating categories: </a:t>
            </a:r>
          </a:p>
          <a:p>
            <a:pPr marL="3175" indent="-3175" eaLnBrk="1" hangingPunct="1">
              <a:lnSpc>
                <a:spcPct val="90000"/>
              </a:lnSpc>
              <a:spcAft>
                <a:spcPts val="600"/>
              </a:spcAft>
              <a:buFont typeface="Arial" pitchFamily="34" charset="0"/>
              <a:buNone/>
              <a:defRPr/>
            </a:pPr>
            <a:endParaRPr lang="en-US" sz="1000" dirty="0" smtClean="0"/>
          </a:p>
          <a:p>
            <a:pPr marL="1597025" indent="-219075" eaLnBrk="1" hangingPunct="1">
              <a:lnSpc>
                <a:spcPct val="90000"/>
              </a:lnSpc>
              <a:buFont typeface="Arial" pitchFamily="34" charset="0"/>
              <a:buChar char="•"/>
              <a:defRPr/>
            </a:pPr>
            <a:r>
              <a:rPr lang="en-US" sz="2600" dirty="0" smtClean="0"/>
              <a:t> Highly effective (20-18)</a:t>
            </a:r>
          </a:p>
          <a:p>
            <a:pPr marL="1597025" indent="-219075" eaLnBrk="1" hangingPunct="1">
              <a:lnSpc>
                <a:spcPct val="90000"/>
              </a:lnSpc>
              <a:buFont typeface="Arial" pitchFamily="34" charset="0"/>
              <a:buChar char="•"/>
              <a:defRPr/>
            </a:pPr>
            <a:r>
              <a:rPr lang="en-US" sz="2600" dirty="0" smtClean="0"/>
              <a:t> Effective (17-9)</a:t>
            </a:r>
          </a:p>
          <a:p>
            <a:pPr marL="1597025" indent="-219075" eaLnBrk="1" hangingPunct="1">
              <a:lnSpc>
                <a:spcPct val="90000"/>
              </a:lnSpc>
              <a:buFont typeface="Arial" pitchFamily="34" charset="0"/>
              <a:buChar char="•"/>
              <a:defRPr/>
            </a:pPr>
            <a:r>
              <a:rPr lang="en-US" sz="2600" dirty="0" smtClean="0"/>
              <a:t> Developing (8-3)</a:t>
            </a:r>
          </a:p>
          <a:p>
            <a:pPr marL="1597025" indent="-219075" eaLnBrk="1" hangingPunct="1">
              <a:lnSpc>
                <a:spcPct val="90000"/>
              </a:lnSpc>
              <a:buFont typeface="Arial" pitchFamily="34" charset="0"/>
              <a:buChar char="•"/>
              <a:defRPr/>
            </a:pPr>
            <a:r>
              <a:rPr lang="en-US" sz="2600" dirty="0" smtClean="0"/>
              <a:t> Ineffective (2-0)</a:t>
            </a:r>
          </a:p>
          <a:p>
            <a:pPr marL="3175" indent="-3175" eaLnBrk="1" hangingPunct="1">
              <a:lnSpc>
                <a:spcPct val="90000"/>
              </a:lnSpc>
              <a:buFont typeface="Arial" pitchFamily="34" charset="0"/>
              <a:buNone/>
              <a:defRPr/>
            </a:pPr>
            <a:endParaRPr lang="en-US" sz="2600" dirty="0" smtClean="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961843"/>
            <a:ext cx="8229600" cy="1318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2552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HEDI</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123359"/>
            <a:ext cx="8229600" cy="5468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0222442">
            <a:off x="201422" y="4351424"/>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Rationale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describes the reasoning behind the choices regarding learning content, evidence, and target.</a:t>
            </a:r>
            <a:endParaRPr lang="en-US" dirty="0" smtClean="0">
              <a:latin typeface="Rockwell" pitchFamily="18" charset="0"/>
              <a:ea typeface="ＭＳ Ｐゴシック" pitchFamily="34" charset="-128"/>
              <a:cs typeface="ＭＳ Ｐゴシック" pitchFamily="34" charset="-128"/>
            </a:endParaRPr>
          </a:p>
        </p:txBody>
      </p:sp>
    </p:spTree>
    <p:extLst>
      <p:ext uri="{BB962C8B-B14F-4D97-AF65-F5344CB8AC3E}">
        <p14:creationId xmlns:p14="http://schemas.microsoft.com/office/powerpoint/2010/main" val="6375593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Rationale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874713"/>
            <a:ext cx="8229600" cy="5653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19766440">
            <a:off x="164565" y="581062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168923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Have a go!</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054" y="1094552"/>
            <a:ext cx="8229600" cy="521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48085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Line 10"/>
          <p:cNvSpPr>
            <a:spLocks noChangeShapeType="1"/>
          </p:cNvSpPr>
          <p:nvPr/>
        </p:nvSpPr>
        <p:spPr bwMode="auto">
          <a:xfrm>
            <a:off x="3486150" y="-2663825"/>
            <a:ext cx="1919288" cy="0"/>
          </a:xfrm>
          <a:prstGeom prst="line">
            <a:avLst/>
          </a:prstGeom>
          <a:noFill/>
          <a:ln w="9525">
            <a:solidFill>
              <a:srgbClr val="002D86"/>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03" name="Title 5"/>
          <p:cNvSpPr>
            <a:spLocks noGrp="1"/>
          </p:cNvSpPr>
          <p:nvPr>
            <p:ph type="ctrTitle"/>
          </p:nvPr>
        </p:nvSpPr>
        <p:spPr>
          <a:xfrm>
            <a:off x="457200" y="1501775"/>
            <a:ext cx="8243888" cy="3136900"/>
          </a:xfrm>
        </p:spPr>
        <p:txBody>
          <a:bodyPr/>
          <a:lstStyle/>
          <a:p>
            <a:pPr eaLnBrk="1" hangingPunct="1"/>
            <a:r>
              <a:rPr lang="en-US" dirty="0" smtClean="0">
                <a:latin typeface="Rockwell" pitchFamily="18" charset="0"/>
                <a:ea typeface="ＭＳ Ｐゴシック" pitchFamily="34" charset="-128"/>
              </a:rPr>
              <a:t>Jeff Craig</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jcraig@ocmboces.org</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14600" y="1676400"/>
            <a:ext cx="4572000" cy="4572000"/>
            <a:chOff x="2580773" y="1981200"/>
            <a:chExt cx="4572000" cy="4572000"/>
          </a:xfrm>
        </p:grpSpPr>
        <p:sp>
          <p:nvSpPr>
            <p:cNvPr id="2" name="Pie 1"/>
            <p:cNvSpPr>
              <a:spLocks noChangeAspect="1"/>
            </p:cNvSpPr>
            <p:nvPr/>
          </p:nvSpPr>
          <p:spPr>
            <a:xfrm>
              <a:off x="2580773" y="1981200"/>
              <a:ext cx="4572000" cy="4572000"/>
            </a:xfrm>
            <a:prstGeom prst="pi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ie 3"/>
            <p:cNvSpPr>
              <a:spLocks noChangeAspect="1"/>
            </p:cNvSpPr>
            <p:nvPr/>
          </p:nvSpPr>
          <p:spPr>
            <a:xfrm>
              <a:off x="2580773" y="19812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ie 4"/>
            <p:cNvSpPr>
              <a:spLocks noChangeAspect="1"/>
            </p:cNvSpPr>
            <p:nvPr/>
          </p:nvSpPr>
          <p:spPr>
            <a:xfrm rot="4396026">
              <a:off x="2580773" y="19812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43123641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xmlns:mv="urn:schemas-microsoft-com:mac:vml">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e 4"/>
          <p:cNvSpPr>
            <a:spLocks noChangeAspect="1"/>
          </p:cNvSpPr>
          <p:nvPr/>
        </p:nvSpPr>
        <p:spPr>
          <a:xfrm rot="4396026">
            <a:off x="2514600" y="16764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0" name="TextBox 9"/>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11" name="TextBox 10"/>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12" name="TextBox 11"/>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3" name="TextBox 12">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spTree>
    <p:extLst>
      <p:ext uri="{BB962C8B-B14F-4D97-AF65-F5344CB8AC3E}">
        <p14:creationId xmlns:p14="http://schemas.microsoft.com/office/powerpoint/2010/main" val="197033205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e 3"/>
          <p:cNvSpPr>
            <a:spLocks noChangeAspect="1"/>
          </p:cNvSpPr>
          <p:nvPr/>
        </p:nvSpPr>
        <p:spPr>
          <a:xfrm>
            <a:off x="2514600" y="16764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5" name="TextBox 14"/>
          <p:cNvSpPr txBox="1"/>
          <p:nvPr/>
        </p:nvSpPr>
        <p:spPr>
          <a:xfrm rot="21214277">
            <a:off x="7077924" y="3420060"/>
            <a:ext cx="2598821" cy="646331"/>
          </a:xfrm>
          <a:prstGeom prst="rect">
            <a:avLst/>
          </a:prstGeom>
          <a:noFill/>
        </p:spPr>
        <p:txBody>
          <a:bodyPr wrap="square" rtlCol="0">
            <a:spAutoFit/>
          </a:bodyPr>
          <a:lstStyle/>
          <a:p>
            <a:r>
              <a:rPr lang="en-US" dirty="0" smtClean="0">
                <a:latin typeface="Arial" pitchFamily="34" charset="0"/>
                <a:cs typeface="Arial" pitchFamily="34" charset="0"/>
              </a:rPr>
              <a:t>Moment in time</a:t>
            </a:r>
            <a:br>
              <a:rPr lang="en-US" dirty="0" smtClean="0">
                <a:latin typeface="Arial" pitchFamily="34" charset="0"/>
                <a:cs typeface="Arial" pitchFamily="34" charset="0"/>
              </a:rPr>
            </a:br>
            <a:r>
              <a:rPr lang="en-US" dirty="0" smtClean="0">
                <a:latin typeface="Arial" pitchFamily="34" charset="0"/>
                <a:cs typeface="Arial" pitchFamily="34" charset="0"/>
              </a:rPr>
              <a:t>or growth</a:t>
            </a:r>
            <a:endParaRPr lang="en-US" dirty="0">
              <a:latin typeface="Arial" pitchFamily="34" charset="0"/>
              <a:cs typeface="Arial" pitchFamily="34" charset="0"/>
            </a:endParaRPr>
          </a:p>
        </p:txBody>
      </p:sp>
      <p:sp>
        <p:nvSpPr>
          <p:cNvPr id="16" name="TextBox 15"/>
          <p:cNvSpPr txBox="1"/>
          <p:nvPr/>
        </p:nvSpPr>
        <p:spPr>
          <a:xfrm rot="1395848">
            <a:off x="6879991" y="5191315"/>
            <a:ext cx="2598821" cy="646331"/>
          </a:xfrm>
          <a:prstGeom prst="rect">
            <a:avLst/>
          </a:prstGeom>
          <a:noFill/>
        </p:spPr>
        <p:txBody>
          <a:bodyPr wrap="square" rtlCol="0">
            <a:spAutoFit/>
          </a:bodyPr>
          <a:lstStyle/>
          <a:p>
            <a:r>
              <a:rPr lang="en-US" i="1" dirty="0" smtClean="0">
                <a:latin typeface="Arial" pitchFamily="34" charset="0"/>
                <a:cs typeface="Arial" pitchFamily="34" charset="0"/>
              </a:rPr>
              <a:t>Local or</a:t>
            </a:r>
            <a:br>
              <a:rPr lang="en-US" i="1" dirty="0" smtClean="0">
                <a:latin typeface="Arial" pitchFamily="34" charset="0"/>
                <a:cs typeface="Arial" pitchFamily="34" charset="0"/>
              </a:rPr>
            </a:br>
            <a:r>
              <a:rPr lang="en-US" i="1" dirty="0" smtClean="0">
                <a:latin typeface="Arial" pitchFamily="34" charset="0"/>
                <a:cs typeface="Arial" pitchFamily="34" charset="0"/>
              </a:rPr>
              <a:t>Purchased</a:t>
            </a:r>
            <a:endParaRPr lang="en-US" i="1" dirty="0">
              <a:latin typeface="Arial" pitchFamily="34" charset="0"/>
              <a:cs typeface="Arial" pitchFamily="34" charset="0"/>
            </a:endParaRPr>
          </a:p>
        </p:txBody>
      </p:sp>
      <p:sp>
        <p:nvSpPr>
          <p:cNvPr id="17" name="TextBox 16"/>
          <p:cNvSpPr txBox="1"/>
          <p:nvPr/>
        </p:nvSpPr>
        <p:spPr>
          <a:xfrm rot="1962040">
            <a:off x="6445640" y="5832387"/>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8" name="TextBox 17">
            <a:hlinkClick r:id="rId2" action="ppaction://hlinkpres?slideindex=1&amp;slidetitle="/>
          </p:cNvPr>
          <p:cNvSpPr txBox="1"/>
          <p:nvPr/>
        </p:nvSpPr>
        <p:spPr>
          <a:xfrm rot="2385253">
            <a:off x="6074150" y="6238328"/>
            <a:ext cx="1869709" cy="369332"/>
          </a:xfrm>
          <a:prstGeom prst="rect">
            <a:avLst/>
          </a:prstGeom>
          <a:noFill/>
        </p:spPr>
        <p:txBody>
          <a:bodyPr wrap="square" rtlCol="0">
            <a:spAutoFit/>
          </a:bodyPr>
          <a:lstStyle/>
          <a:p>
            <a:r>
              <a:rPr lang="en-US" dirty="0" smtClean="0">
                <a:latin typeface="Arial" pitchFamily="34" charset="0"/>
                <a:cs typeface="Arial" pitchFamily="34" charset="0"/>
              </a:rPr>
              <a:t>SLOs Optional</a:t>
            </a:r>
            <a:endParaRPr lang="en-US" dirty="0">
              <a:latin typeface="Arial" pitchFamily="34" charset="0"/>
              <a:cs typeface="Arial" pitchFamily="34" charset="0"/>
            </a:endParaRPr>
          </a:p>
        </p:txBody>
      </p:sp>
      <p:sp>
        <p:nvSpPr>
          <p:cNvPr id="19" name="TextBox 18"/>
          <p:cNvSpPr txBox="1"/>
          <p:nvPr/>
        </p:nvSpPr>
        <p:spPr>
          <a:xfrm rot="413549">
            <a:off x="7115992" y="4268403"/>
            <a:ext cx="2598821" cy="646331"/>
          </a:xfrm>
          <a:prstGeom prst="rect">
            <a:avLst/>
          </a:prstGeom>
          <a:noFill/>
        </p:spPr>
        <p:txBody>
          <a:bodyPr wrap="square" rtlCol="0">
            <a:spAutoFit/>
          </a:bodyPr>
          <a:lstStyle/>
          <a:p>
            <a:r>
              <a:rPr lang="en-US" dirty="0" smtClean="0">
                <a:latin typeface="Arial" pitchFamily="34" charset="0"/>
                <a:cs typeface="Arial" pitchFamily="34" charset="0"/>
              </a:rPr>
              <a:t>Could be school-</a:t>
            </a:r>
          </a:p>
          <a:p>
            <a:r>
              <a:rPr lang="en-US" dirty="0" smtClean="0">
                <a:latin typeface="Arial" pitchFamily="34" charset="0"/>
                <a:cs typeface="Arial" pitchFamily="34" charset="0"/>
              </a:rPr>
              <a:t>wide measure</a:t>
            </a:r>
            <a:endParaRPr lang="en-US" dirty="0">
              <a:latin typeface="Arial" pitchFamily="34" charset="0"/>
              <a:cs typeface="Arial" pitchFamily="34" charset="0"/>
            </a:endParaRPr>
          </a:p>
        </p:txBody>
      </p:sp>
    </p:spTree>
    <p:extLst>
      <p:ext uri="{BB962C8B-B14F-4D97-AF65-F5344CB8AC3E}">
        <p14:creationId xmlns:p14="http://schemas.microsoft.com/office/powerpoint/2010/main" val="16485948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xmlns:mv="urn:schemas-microsoft-com:mac:vml">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e 1"/>
          <p:cNvSpPr>
            <a:spLocks noChangeAspect="1"/>
          </p:cNvSpPr>
          <p:nvPr/>
        </p:nvSpPr>
        <p:spPr>
          <a:xfrm>
            <a:off x="2514600" y="1676400"/>
            <a:ext cx="4572000" cy="4572000"/>
          </a:xfrm>
          <a:prstGeom prst="pie">
            <a:avLst>
              <a:gd name="adj1" fmla="val 3205134"/>
              <a:gd name="adj2" fmla="val 162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1" name="TextBox 10"/>
          <p:cNvSpPr txBox="1"/>
          <p:nvPr/>
        </p:nvSpPr>
        <p:spPr>
          <a:xfrm rot="2570349">
            <a:off x="1099630" y="9621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Students &amp; Student Learning</a:t>
            </a:r>
            <a:endParaRPr lang="en-US" dirty="0">
              <a:latin typeface="Arial" pitchFamily="34" charset="0"/>
              <a:cs typeface="Arial" pitchFamily="34" charset="0"/>
            </a:endParaRPr>
          </a:p>
        </p:txBody>
      </p:sp>
      <p:sp>
        <p:nvSpPr>
          <p:cNvPr id="12" name="TextBox 11"/>
          <p:cNvSpPr txBox="1"/>
          <p:nvPr/>
        </p:nvSpPr>
        <p:spPr>
          <a:xfrm rot="2102313">
            <a:off x="583548" y="1713549"/>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Content &amp; Instructional Planning</a:t>
            </a:r>
            <a:endParaRPr lang="en-US" dirty="0">
              <a:latin typeface="Arial" pitchFamily="34" charset="0"/>
              <a:cs typeface="Arial" pitchFamily="34" charset="0"/>
            </a:endParaRPr>
          </a:p>
        </p:txBody>
      </p:sp>
      <p:sp>
        <p:nvSpPr>
          <p:cNvPr id="13" name="TextBox 12"/>
          <p:cNvSpPr txBox="1"/>
          <p:nvPr/>
        </p:nvSpPr>
        <p:spPr>
          <a:xfrm rot="1032177">
            <a:off x="88660" y="2606904"/>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Instructional</a:t>
            </a:r>
            <a:br>
              <a:rPr lang="en-US" dirty="0" smtClean="0">
                <a:latin typeface="Arial" pitchFamily="34" charset="0"/>
                <a:cs typeface="Arial" pitchFamily="34" charset="0"/>
              </a:rPr>
            </a:br>
            <a:r>
              <a:rPr lang="en-US" dirty="0" smtClean="0">
                <a:latin typeface="Arial" pitchFamily="34" charset="0"/>
                <a:cs typeface="Arial" pitchFamily="34" charset="0"/>
              </a:rPr>
              <a:t>Practice</a:t>
            </a:r>
            <a:endParaRPr lang="en-US" dirty="0">
              <a:latin typeface="Arial" pitchFamily="34" charset="0"/>
              <a:cs typeface="Arial" pitchFamily="34" charset="0"/>
            </a:endParaRPr>
          </a:p>
        </p:txBody>
      </p:sp>
      <p:sp>
        <p:nvSpPr>
          <p:cNvPr id="14" name="TextBox 13"/>
          <p:cNvSpPr txBox="1"/>
          <p:nvPr/>
        </p:nvSpPr>
        <p:spPr>
          <a:xfrm>
            <a:off x="-77133" y="36094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Learning</a:t>
            </a:r>
            <a:br>
              <a:rPr lang="en-US" dirty="0" smtClean="0">
                <a:latin typeface="Arial" pitchFamily="34" charset="0"/>
                <a:cs typeface="Arial" pitchFamily="34" charset="0"/>
              </a:rPr>
            </a:br>
            <a:r>
              <a:rPr lang="en-US" dirty="0" smtClean="0">
                <a:latin typeface="Arial" pitchFamily="34" charset="0"/>
                <a:cs typeface="Arial" pitchFamily="34" charset="0"/>
              </a:rPr>
              <a:t>Environment</a:t>
            </a:r>
            <a:endParaRPr lang="en-US" dirty="0">
              <a:latin typeface="Arial" pitchFamily="34" charset="0"/>
              <a:cs typeface="Arial" pitchFamily="34" charset="0"/>
            </a:endParaRPr>
          </a:p>
        </p:txBody>
      </p:sp>
      <p:sp>
        <p:nvSpPr>
          <p:cNvPr id="15" name="TextBox 14"/>
          <p:cNvSpPr txBox="1"/>
          <p:nvPr/>
        </p:nvSpPr>
        <p:spPr>
          <a:xfrm rot="20585908">
            <a:off x="95973" y="4704853"/>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Assessment for</a:t>
            </a:r>
            <a:br>
              <a:rPr lang="en-US" dirty="0" smtClean="0">
                <a:latin typeface="Arial" pitchFamily="34" charset="0"/>
                <a:cs typeface="Arial" pitchFamily="34" charset="0"/>
              </a:rPr>
            </a:br>
            <a:r>
              <a:rPr lang="en-US" dirty="0" smtClean="0">
                <a:latin typeface="Arial" pitchFamily="34" charset="0"/>
                <a:cs typeface="Arial" pitchFamily="34" charset="0"/>
              </a:rPr>
              <a:t>Student Learning</a:t>
            </a:r>
            <a:endParaRPr lang="en-US" dirty="0">
              <a:latin typeface="Arial" pitchFamily="34" charset="0"/>
              <a:cs typeface="Arial" pitchFamily="34" charset="0"/>
            </a:endParaRPr>
          </a:p>
        </p:txBody>
      </p:sp>
      <p:sp>
        <p:nvSpPr>
          <p:cNvPr id="16" name="TextBox 15"/>
          <p:cNvSpPr txBox="1"/>
          <p:nvPr/>
        </p:nvSpPr>
        <p:spPr>
          <a:xfrm rot="19873969">
            <a:off x="-285590" y="5742835"/>
            <a:ext cx="3429209"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 Responsibilities</a:t>
            </a:r>
            <a:br>
              <a:rPr lang="en-US" dirty="0" smtClean="0">
                <a:latin typeface="Arial" pitchFamily="34" charset="0"/>
                <a:cs typeface="Arial" pitchFamily="34" charset="0"/>
              </a:rPr>
            </a:br>
            <a:r>
              <a:rPr lang="en-US" dirty="0" smtClean="0">
                <a:latin typeface="Arial" pitchFamily="34" charset="0"/>
                <a:cs typeface="Arial" pitchFamily="34" charset="0"/>
              </a:rPr>
              <a:t>and Collaboration</a:t>
            </a:r>
            <a:endParaRPr lang="en-US" dirty="0">
              <a:latin typeface="Arial" pitchFamily="34" charset="0"/>
              <a:cs typeface="Arial" pitchFamily="34" charset="0"/>
            </a:endParaRPr>
          </a:p>
        </p:txBody>
      </p:sp>
      <p:sp>
        <p:nvSpPr>
          <p:cNvPr id="17" name="TextBox 16"/>
          <p:cNvSpPr txBox="1"/>
          <p:nvPr/>
        </p:nvSpPr>
        <p:spPr>
          <a:xfrm rot="18437834">
            <a:off x="1386639" y="6486602"/>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a:t>
            </a:r>
            <a:br>
              <a:rPr lang="en-US" dirty="0" smtClean="0">
                <a:latin typeface="Arial" pitchFamily="34" charset="0"/>
                <a:cs typeface="Arial" pitchFamily="34" charset="0"/>
              </a:rPr>
            </a:br>
            <a:r>
              <a:rPr lang="en-US" dirty="0" smtClean="0">
                <a:latin typeface="Arial" pitchFamily="34" charset="0"/>
                <a:cs typeface="Arial" pitchFamily="34" charset="0"/>
              </a:rPr>
              <a:t>Growth</a:t>
            </a:r>
            <a:endParaRPr lang="en-US" dirty="0">
              <a:latin typeface="Arial" pitchFamily="34" charset="0"/>
              <a:cs typeface="Arial" pitchFamily="34" charset="0"/>
            </a:endParaRPr>
          </a:p>
        </p:txBody>
      </p:sp>
    </p:spTree>
    <p:extLst>
      <p:ext uri="{BB962C8B-B14F-4D97-AF65-F5344CB8AC3E}">
        <p14:creationId xmlns:p14="http://schemas.microsoft.com/office/powerpoint/2010/main" val="34838541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xmlns:mv="urn:schemas-microsoft-com:mac:vml">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14600" y="1676400"/>
            <a:ext cx="4572000" cy="4572000"/>
            <a:chOff x="2580773" y="1981200"/>
            <a:chExt cx="4572000" cy="4572000"/>
          </a:xfrm>
        </p:grpSpPr>
        <p:sp>
          <p:nvSpPr>
            <p:cNvPr id="2" name="Pie 1"/>
            <p:cNvSpPr>
              <a:spLocks noChangeAspect="1"/>
            </p:cNvSpPr>
            <p:nvPr/>
          </p:nvSpPr>
          <p:spPr>
            <a:xfrm>
              <a:off x="2580773" y="1981200"/>
              <a:ext cx="4572000" cy="4572000"/>
            </a:xfrm>
            <a:prstGeom prst="pi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ie 3"/>
            <p:cNvSpPr>
              <a:spLocks noChangeAspect="1"/>
            </p:cNvSpPr>
            <p:nvPr/>
          </p:nvSpPr>
          <p:spPr>
            <a:xfrm>
              <a:off x="2580773" y="19812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ie 4"/>
            <p:cNvSpPr>
              <a:spLocks noChangeAspect="1"/>
            </p:cNvSpPr>
            <p:nvPr/>
          </p:nvSpPr>
          <p:spPr>
            <a:xfrm rot="4396026">
              <a:off x="2580773" y="19812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1" name="TextBox 10"/>
          <p:cNvSpPr txBox="1"/>
          <p:nvPr/>
        </p:nvSpPr>
        <p:spPr>
          <a:xfrm rot="2570349">
            <a:off x="1099630" y="9621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Students &amp; Student Learning</a:t>
            </a:r>
            <a:endParaRPr lang="en-US" dirty="0">
              <a:latin typeface="Arial" pitchFamily="34" charset="0"/>
              <a:cs typeface="Arial" pitchFamily="34" charset="0"/>
            </a:endParaRPr>
          </a:p>
        </p:txBody>
      </p:sp>
      <p:sp>
        <p:nvSpPr>
          <p:cNvPr id="12" name="TextBox 11"/>
          <p:cNvSpPr txBox="1"/>
          <p:nvPr/>
        </p:nvSpPr>
        <p:spPr>
          <a:xfrm rot="2102313">
            <a:off x="583548" y="1713549"/>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Content &amp; Instructional Planning</a:t>
            </a:r>
            <a:endParaRPr lang="en-US" dirty="0">
              <a:latin typeface="Arial" pitchFamily="34" charset="0"/>
              <a:cs typeface="Arial" pitchFamily="34" charset="0"/>
            </a:endParaRPr>
          </a:p>
        </p:txBody>
      </p:sp>
      <p:sp>
        <p:nvSpPr>
          <p:cNvPr id="13" name="TextBox 12"/>
          <p:cNvSpPr txBox="1"/>
          <p:nvPr/>
        </p:nvSpPr>
        <p:spPr>
          <a:xfrm rot="1032177">
            <a:off x="88660" y="2606904"/>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Instructional</a:t>
            </a:r>
            <a:br>
              <a:rPr lang="en-US" dirty="0" smtClean="0">
                <a:latin typeface="Arial" pitchFamily="34" charset="0"/>
                <a:cs typeface="Arial" pitchFamily="34" charset="0"/>
              </a:rPr>
            </a:br>
            <a:r>
              <a:rPr lang="en-US" dirty="0" smtClean="0">
                <a:latin typeface="Arial" pitchFamily="34" charset="0"/>
                <a:cs typeface="Arial" pitchFamily="34" charset="0"/>
              </a:rPr>
              <a:t>Practice</a:t>
            </a:r>
            <a:endParaRPr lang="en-US" dirty="0">
              <a:latin typeface="Arial" pitchFamily="34" charset="0"/>
              <a:cs typeface="Arial" pitchFamily="34" charset="0"/>
            </a:endParaRPr>
          </a:p>
        </p:txBody>
      </p:sp>
      <p:sp>
        <p:nvSpPr>
          <p:cNvPr id="14" name="TextBox 13"/>
          <p:cNvSpPr txBox="1"/>
          <p:nvPr/>
        </p:nvSpPr>
        <p:spPr>
          <a:xfrm>
            <a:off x="-77133" y="36094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Learning</a:t>
            </a:r>
            <a:br>
              <a:rPr lang="en-US" dirty="0" smtClean="0">
                <a:latin typeface="Arial" pitchFamily="34" charset="0"/>
                <a:cs typeface="Arial" pitchFamily="34" charset="0"/>
              </a:rPr>
            </a:br>
            <a:r>
              <a:rPr lang="en-US" dirty="0" smtClean="0">
                <a:latin typeface="Arial" pitchFamily="34" charset="0"/>
                <a:cs typeface="Arial" pitchFamily="34" charset="0"/>
              </a:rPr>
              <a:t>Environment</a:t>
            </a:r>
            <a:endParaRPr lang="en-US" dirty="0">
              <a:latin typeface="Arial" pitchFamily="34" charset="0"/>
              <a:cs typeface="Arial" pitchFamily="34" charset="0"/>
            </a:endParaRPr>
          </a:p>
        </p:txBody>
      </p:sp>
      <p:sp>
        <p:nvSpPr>
          <p:cNvPr id="15" name="TextBox 14"/>
          <p:cNvSpPr txBox="1"/>
          <p:nvPr/>
        </p:nvSpPr>
        <p:spPr>
          <a:xfrm rot="20585908">
            <a:off x="95973" y="4704853"/>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Assessment for</a:t>
            </a:r>
            <a:br>
              <a:rPr lang="en-US" dirty="0" smtClean="0">
                <a:latin typeface="Arial" pitchFamily="34" charset="0"/>
                <a:cs typeface="Arial" pitchFamily="34" charset="0"/>
              </a:rPr>
            </a:br>
            <a:r>
              <a:rPr lang="en-US" dirty="0" smtClean="0">
                <a:latin typeface="Arial" pitchFamily="34" charset="0"/>
                <a:cs typeface="Arial" pitchFamily="34" charset="0"/>
              </a:rPr>
              <a:t>Student Learning</a:t>
            </a:r>
            <a:endParaRPr lang="en-US" dirty="0">
              <a:latin typeface="Arial" pitchFamily="34" charset="0"/>
              <a:cs typeface="Arial" pitchFamily="34" charset="0"/>
            </a:endParaRPr>
          </a:p>
        </p:txBody>
      </p:sp>
      <p:sp>
        <p:nvSpPr>
          <p:cNvPr id="16" name="TextBox 15"/>
          <p:cNvSpPr txBox="1"/>
          <p:nvPr/>
        </p:nvSpPr>
        <p:spPr>
          <a:xfrm rot="19873969">
            <a:off x="-285590" y="5742835"/>
            <a:ext cx="3429209"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 Responsibilities</a:t>
            </a:r>
            <a:br>
              <a:rPr lang="en-US" dirty="0" smtClean="0">
                <a:latin typeface="Arial" pitchFamily="34" charset="0"/>
                <a:cs typeface="Arial" pitchFamily="34" charset="0"/>
              </a:rPr>
            </a:br>
            <a:r>
              <a:rPr lang="en-US" dirty="0" smtClean="0">
                <a:latin typeface="Arial" pitchFamily="34" charset="0"/>
                <a:cs typeface="Arial" pitchFamily="34" charset="0"/>
              </a:rPr>
              <a:t>and Collaboration</a:t>
            </a:r>
            <a:endParaRPr lang="en-US" dirty="0">
              <a:latin typeface="Arial" pitchFamily="34" charset="0"/>
              <a:cs typeface="Arial" pitchFamily="34" charset="0"/>
            </a:endParaRPr>
          </a:p>
        </p:txBody>
      </p:sp>
      <p:sp>
        <p:nvSpPr>
          <p:cNvPr id="17" name="TextBox 16"/>
          <p:cNvSpPr txBox="1"/>
          <p:nvPr/>
        </p:nvSpPr>
        <p:spPr>
          <a:xfrm rot="18437834">
            <a:off x="1386639" y="6486602"/>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a:t>
            </a:r>
            <a:br>
              <a:rPr lang="en-US" dirty="0" smtClean="0">
                <a:latin typeface="Arial" pitchFamily="34" charset="0"/>
                <a:cs typeface="Arial" pitchFamily="34" charset="0"/>
              </a:rPr>
            </a:br>
            <a:r>
              <a:rPr lang="en-US" dirty="0" smtClean="0">
                <a:latin typeface="Arial" pitchFamily="34" charset="0"/>
                <a:cs typeface="Arial" pitchFamily="34" charset="0"/>
              </a:rPr>
              <a:t>Growth</a:t>
            </a:r>
            <a:endParaRPr lang="en-US" dirty="0">
              <a:latin typeface="Arial" pitchFamily="34" charset="0"/>
              <a:cs typeface="Arial" pitchFamily="34" charset="0"/>
            </a:endParaRPr>
          </a:p>
        </p:txBody>
      </p:sp>
      <p:sp>
        <p:nvSpPr>
          <p:cNvPr id="24" name="TextBox 23"/>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25" name="TextBox 24"/>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26" name="TextBox 25"/>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27" name="TextBox 26">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sp>
        <p:nvSpPr>
          <p:cNvPr id="33" name="TextBox 32"/>
          <p:cNvSpPr txBox="1"/>
          <p:nvPr/>
        </p:nvSpPr>
        <p:spPr>
          <a:xfrm rot="21214277">
            <a:off x="7077924" y="3420060"/>
            <a:ext cx="2598821" cy="646331"/>
          </a:xfrm>
          <a:prstGeom prst="rect">
            <a:avLst/>
          </a:prstGeom>
          <a:noFill/>
        </p:spPr>
        <p:txBody>
          <a:bodyPr wrap="square" rtlCol="0">
            <a:spAutoFit/>
          </a:bodyPr>
          <a:lstStyle/>
          <a:p>
            <a:r>
              <a:rPr lang="en-US" dirty="0" smtClean="0">
                <a:latin typeface="Arial" pitchFamily="34" charset="0"/>
                <a:cs typeface="Arial" pitchFamily="34" charset="0"/>
              </a:rPr>
              <a:t>Moment in time</a:t>
            </a:r>
            <a:br>
              <a:rPr lang="en-US" dirty="0" smtClean="0">
                <a:latin typeface="Arial" pitchFamily="34" charset="0"/>
                <a:cs typeface="Arial" pitchFamily="34" charset="0"/>
              </a:rPr>
            </a:br>
            <a:r>
              <a:rPr lang="en-US" dirty="0" smtClean="0">
                <a:latin typeface="Arial" pitchFamily="34" charset="0"/>
                <a:cs typeface="Arial" pitchFamily="34" charset="0"/>
              </a:rPr>
              <a:t>or growth</a:t>
            </a:r>
            <a:endParaRPr lang="en-US" dirty="0">
              <a:latin typeface="Arial" pitchFamily="34" charset="0"/>
              <a:cs typeface="Arial" pitchFamily="34" charset="0"/>
            </a:endParaRPr>
          </a:p>
        </p:txBody>
      </p:sp>
      <p:sp>
        <p:nvSpPr>
          <p:cNvPr id="34" name="TextBox 33"/>
          <p:cNvSpPr txBox="1"/>
          <p:nvPr/>
        </p:nvSpPr>
        <p:spPr>
          <a:xfrm rot="1395848">
            <a:off x="6879991" y="5191315"/>
            <a:ext cx="2598821" cy="646331"/>
          </a:xfrm>
          <a:prstGeom prst="rect">
            <a:avLst/>
          </a:prstGeom>
          <a:noFill/>
        </p:spPr>
        <p:txBody>
          <a:bodyPr wrap="square" rtlCol="0">
            <a:spAutoFit/>
          </a:bodyPr>
          <a:lstStyle/>
          <a:p>
            <a:r>
              <a:rPr lang="en-US" i="1" dirty="0" smtClean="0">
                <a:latin typeface="Arial" pitchFamily="34" charset="0"/>
                <a:cs typeface="Arial" pitchFamily="34" charset="0"/>
              </a:rPr>
              <a:t>Local or</a:t>
            </a:r>
            <a:br>
              <a:rPr lang="en-US" i="1" dirty="0" smtClean="0">
                <a:latin typeface="Arial" pitchFamily="34" charset="0"/>
                <a:cs typeface="Arial" pitchFamily="34" charset="0"/>
              </a:rPr>
            </a:br>
            <a:r>
              <a:rPr lang="en-US" i="1" dirty="0" smtClean="0">
                <a:latin typeface="Arial" pitchFamily="34" charset="0"/>
                <a:cs typeface="Arial" pitchFamily="34" charset="0"/>
              </a:rPr>
              <a:t>Purchased</a:t>
            </a:r>
            <a:endParaRPr lang="en-US" i="1" dirty="0">
              <a:latin typeface="Arial" pitchFamily="34" charset="0"/>
              <a:cs typeface="Arial" pitchFamily="34" charset="0"/>
            </a:endParaRPr>
          </a:p>
        </p:txBody>
      </p:sp>
      <p:sp>
        <p:nvSpPr>
          <p:cNvPr id="35" name="TextBox 34"/>
          <p:cNvSpPr txBox="1"/>
          <p:nvPr/>
        </p:nvSpPr>
        <p:spPr>
          <a:xfrm rot="1962040">
            <a:off x="6445640" y="5832387"/>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36" name="TextBox 35">
            <a:hlinkClick r:id="rId2" action="ppaction://hlinkpres?slideindex=1&amp;slidetitle="/>
          </p:cNvPr>
          <p:cNvSpPr txBox="1"/>
          <p:nvPr/>
        </p:nvSpPr>
        <p:spPr>
          <a:xfrm rot="2385253">
            <a:off x="6074150" y="6238328"/>
            <a:ext cx="1869709" cy="369332"/>
          </a:xfrm>
          <a:prstGeom prst="rect">
            <a:avLst/>
          </a:prstGeom>
          <a:noFill/>
        </p:spPr>
        <p:txBody>
          <a:bodyPr wrap="square" rtlCol="0">
            <a:spAutoFit/>
          </a:bodyPr>
          <a:lstStyle/>
          <a:p>
            <a:r>
              <a:rPr lang="en-US" dirty="0" smtClean="0">
                <a:latin typeface="Arial" pitchFamily="34" charset="0"/>
                <a:cs typeface="Arial" pitchFamily="34" charset="0"/>
              </a:rPr>
              <a:t>SLOs Optional</a:t>
            </a:r>
            <a:endParaRPr lang="en-US" dirty="0">
              <a:latin typeface="Arial" pitchFamily="34" charset="0"/>
              <a:cs typeface="Arial" pitchFamily="34" charset="0"/>
            </a:endParaRPr>
          </a:p>
        </p:txBody>
      </p:sp>
      <p:sp>
        <p:nvSpPr>
          <p:cNvPr id="37" name="TextBox 36"/>
          <p:cNvSpPr txBox="1"/>
          <p:nvPr/>
        </p:nvSpPr>
        <p:spPr>
          <a:xfrm rot="413549">
            <a:off x="7115992" y="4268403"/>
            <a:ext cx="2598821" cy="646331"/>
          </a:xfrm>
          <a:prstGeom prst="rect">
            <a:avLst/>
          </a:prstGeom>
          <a:noFill/>
        </p:spPr>
        <p:txBody>
          <a:bodyPr wrap="square" rtlCol="0">
            <a:spAutoFit/>
          </a:bodyPr>
          <a:lstStyle/>
          <a:p>
            <a:r>
              <a:rPr lang="en-US" dirty="0" smtClean="0">
                <a:latin typeface="Arial" pitchFamily="34" charset="0"/>
                <a:cs typeface="Arial" pitchFamily="34" charset="0"/>
              </a:rPr>
              <a:t>Could be school-</a:t>
            </a:r>
          </a:p>
          <a:p>
            <a:r>
              <a:rPr lang="en-US" dirty="0" smtClean="0">
                <a:latin typeface="Arial" pitchFamily="34" charset="0"/>
                <a:cs typeface="Arial" pitchFamily="34" charset="0"/>
              </a:rPr>
              <a:t>wide measure</a:t>
            </a:r>
            <a:endParaRPr lang="en-US" dirty="0">
              <a:latin typeface="Arial" pitchFamily="34" charset="0"/>
              <a:cs typeface="Arial" pitchFamily="34" charset="0"/>
            </a:endParaRPr>
          </a:p>
        </p:txBody>
      </p:sp>
    </p:spTree>
    <p:extLst>
      <p:ext uri="{BB962C8B-B14F-4D97-AF65-F5344CB8AC3E}">
        <p14:creationId xmlns:p14="http://schemas.microsoft.com/office/powerpoint/2010/main" val="419558011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xmlns:mv="urn:schemas-microsoft-com:mac:vml">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grpSp>
        <p:nvGrpSpPr>
          <p:cNvPr id="4" name="Group 3"/>
          <p:cNvGrpSpPr/>
          <p:nvPr/>
        </p:nvGrpSpPr>
        <p:grpSpPr>
          <a:xfrm>
            <a:off x="2514600" y="-399763"/>
            <a:ext cx="6935991" cy="6648163"/>
            <a:chOff x="2514600" y="-399763"/>
            <a:chExt cx="6935991" cy="6648163"/>
          </a:xfrm>
        </p:grpSpPr>
        <p:sp>
          <p:nvSpPr>
            <p:cNvPr id="5" name="Pie 4"/>
            <p:cNvSpPr>
              <a:spLocks noChangeAspect="1"/>
            </p:cNvSpPr>
            <p:nvPr/>
          </p:nvSpPr>
          <p:spPr>
            <a:xfrm rot="4396026">
              <a:off x="2514600" y="16764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 name="Group 1"/>
            <p:cNvGrpSpPr/>
            <p:nvPr/>
          </p:nvGrpSpPr>
          <p:grpSpPr>
            <a:xfrm>
              <a:off x="4800600" y="-399763"/>
              <a:ext cx="4649991" cy="4009202"/>
              <a:chOff x="4800600" y="-399763"/>
              <a:chExt cx="4649991" cy="4009202"/>
            </a:xfrm>
          </p:grpSpPr>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10" name="TextBox 9"/>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11" name="TextBox 10"/>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12" name="TextBox 11"/>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3" name="TextBox 12">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grpSp>
      </p:grpSp>
    </p:spTree>
    <p:extLst>
      <p:ext uri="{BB962C8B-B14F-4D97-AF65-F5344CB8AC3E}">
        <p14:creationId xmlns:p14="http://schemas.microsoft.com/office/powerpoint/2010/main" val="70832017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engageNY_PowerPoint_Template_201106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engageNY_PowerPoint_Template_20110624.thmx</Template>
  <TotalTime>14541</TotalTime>
  <Words>905</Words>
  <Application>Microsoft Office PowerPoint</Application>
  <PresentationFormat>On-screen Show (4:3)</PresentationFormat>
  <Paragraphs>200</Paragraphs>
  <Slides>37</Slides>
  <Notes>24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engageNY_PowerPoint_Template_20110624</vt:lpstr>
      <vt:lpstr>Creating a Student Learning Objective (SLO)</vt:lpstr>
      <vt:lpstr>Training Objectives</vt:lpstr>
      <vt:lpstr>Race To The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Points</vt:lpstr>
      <vt:lpstr>PowerPoint Presentation</vt:lpstr>
      <vt:lpstr>100-Point Evaluation System:   State 20%</vt:lpstr>
      <vt:lpstr>PowerPoint Presentation</vt:lpstr>
      <vt:lpstr>PowerPoint Presentation</vt:lpstr>
      <vt:lpstr>Creating a Student Learning Objective (SLO)</vt:lpstr>
      <vt:lpstr>Student Population </vt:lpstr>
      <vt:lpstr>Student Population</vt:lpstr>
      <vt:lpstr>Learning Content  </vt:lpstr>
      <vt:lpstr>Learning Content</vt:lpstr>
      <vt:lpstr>Interval of Instructional Time</vt:lpstr>
      <vt:lpstr>Interval of Instructional Time</vt:lpstr>
      <vt:lpstr>Evidence  </vt:lpstr>
      <vt:lpstr>Evidence</vt:lpstr>
      <vt:lpstr>Baseline </vt:lpstr>
      <vt:lpstr>Baseline</vt:lpstr>
      <vt:lpstr>Target(s) </vt:lpstr>
      <vt:lpstr>Target(s)</vt:lpstr>
      <vt:lpstr>HEDI</vt:lpstr>
      <vt:lpstr>HEDI</vt:lpstr>
      <vt:lpstr>Rationale</vt:lpstr>
      <vt:lpstr>Rationale</vt:lpstr>
      <vt:lpstr>Have a go!</vt:lpstr>
      <vt:lpstr>Jeff Craig jcraig@ocmboces.org</vt:lpstr>
    </vt:vector>
  </TitlesOfParts>
  <Company>NYSED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NYSED</dc:creator>
  <cp:lastModifiedBy>Jeff Craig</cp:lastModifiedBy>
  <cp:revision>1241</cp:revision>
  <dcterms:created xsi:type="dcterms:W3CDTF">2012-02-09T18:43:43Z</dcterms:created>
  <dcterms:modified xsi:type="dcterms:W3CDTF">2012-05-20T13:44:49Z</dcterms:modified>
</cp:coreProperties>
</file>