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6" autoAdjust="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6" y="-12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r>
              <a:rPr lang="en-US" smtClean="0"/>
              <a:t>Prepared by the Center for K-12 Assessment &amp; Performance Management at ETS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03B3CECC-319B-47E3-A09C-8A102B955F12}" type="datetime1">
              <a:rPr lang="en-US" smtClean="0"/>
              <a:pPr/>
              <a:t>12/29/2010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559ED62E-948C-4EE0-9CC2-DC6B308D1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4364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r>
              <a:rPr lang="en-US" smtClean="0"/>
              <a:t>Prepared by the Center for K-12 Assessment &amp; Performance Management at ETS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07A3ADE3-94AC-4586-A63C-B1E20A3FB119}" type="datetime1">
              <a:rPr lang="en-US" smtClean="0"/>
              <a:pPr/>
              <a:t>12/29/2010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8" tIns="48329" rIns="96658" bIns="4832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93FAF331-E9E2-45B7-9E65-36BF1D4901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6597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AF331-E9E2-45B7-9E65-36BF1D49013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D249E66-D95A-4BA8-A9B0-2141734B9159}" type="datetime1">
              <a:rPr lang="en-US" smtClean="0"/>
              <a:pPr/>
              <a:t>12/29/2010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Prepared by the Center for K-12 Assessment &amp; Performance Management at ETS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95400" cy="365125"/>
          </a:xfrm>
        </p:spPr>
        <p:txBody>
          <a:bodyPr/>
          <a:lstStyle/>
          <a:p>
            <a:fld id="{6F7591FC-823F-41BE-91C1-7C75D31BB063}" type="datetime5">
              <a:rPr lang="en-US" smtClean="0"/>
              <a:pPr/>
              <a:t>29-Dec-10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2600" y="6356350"/>
            <a:ext cx="1295400" cy="365125"/>
          </a:xfrm>
        </p:spPr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62000" y="1447800"/>
            <a:ext cx="5876925" cy="3565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62000" y="5257800"/>
            <a:ext cx="58674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066800" y="1600200"/>
            <a:ext cx="228600" cy="3276600"/>
          </a:xfrm>
          <a:prstGeom prst="rect">
            <a:avLst/>
          </a:prstGeom>
          <a:solidFill>
            <a:srgbClr val="3366CC">
              <a:alpha val="78000"/>
            </a:srgb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066800" y="5334000"/>
            <a:ext cx="228600" cy="533400"/>
          </a:xfrm>
          <a:prstGeom prst="rect">
            <a:avLst/>
          </a:prstGeom>
          <a:solidFill>
            <a:srgbClr val="FF66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tle 7"/>
          <p:cNvSpPr txBox="1">
            <a:spLocks/>
          </p:cNvSpPr>
          <p:nvPr userDrawn="1"/>
        </p:nvSpPr>
        <p:spPr>
          <a:xfrm>
            <a:off x="1600200" y="1447800"/>
            <a:ext cx="4953000" cy="3505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200">
                <a:solidFill>
                  <a:schemeClr val="bg2">
                    <a:lumMod val="25000"/>
                  </a:schemeClr>
                </a:solidFill>
                <a:latin typeface="Calibri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1600200" y="5334000"/>
            <a:ext cx="533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8"/>
          <p:cNvSpPr txBox="1">
            <a:spLocks/>
          </p:cNvSpPr>
          <p:nvPr userDrawn="1"/>
        </p:nvSpPr>
        <p:spPr>
          <a:xfrm>
            <a:off x="1600200" y="5334000"/>
            <a:ext cx="533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4pPr>
              <a:buClr>
                <a:schemeClr val="accent4">
                  <a:lumMod val="60000"/>
                  <a:lumOff val="40000"/>
                </a:schemeClr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01F39986-4791-4C94-BB3C-BCEEE07A0ED2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EE94-B25B-4D2D-B689-AF3EFE39CCE8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E7DD313A-3A80-4DCF-98E7-DE07B39D7864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73140EA1-81AE-4CED-B435-7D41E217E359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877B0870-F386-464B-9A87-13BA0D7B0FD0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>
            <a:lvl1pPr>
              <a:defRPr sz="1050"/>
            </a:lvl1pPr>
          </a:lstStyle>
          <a:p>
            <a:fld id="{42E41E22-9981-4070-AD39-DDEBAC0B47F1}" type="datetime5">
              <a:rPr lang="en-US" smtClean="0"/>
              <a:pPr/>
              <a:t>29-Dec-10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20C1A-3DC4-48D8-A5CD-2BA31E348AB2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A462-0FCE-410E-BC20-63C94A422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0000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2730501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Partnership for the Assessment of Readiness for College and Career: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PARCC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55A1-EC75-429A-92C2-A5CAC7122325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33400" y="1397000"/>
          <a:ext cx="7924800" cy="5308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3962400"/>
                <a:gridCol w="3962400"/>
              </a:tblGrid>
              <a:tr h="53086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1371600" y="1600200"/>
            <a:ext cx="2209800" cy="2248568"/>
            <a:chOff x="1371600" y="1600200"/>
            <a:chExt cx="2209800" cy="2248568"/>
          </a:xfrm>
        </p:grpSpPr>
        <p:pic>
          <p:nvPicPr>
            <p:cNvPr id="7" name="Picture 6" descr="clipboard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600" y="1600200"/>
              <a:ext cx="2209800" cy="224856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676400" y="2514600"/>
              <a:ext cx="1600200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ASSESSMENTS</a:t>
              </a:r>
              <a:endParaRPr lang="en-US" sz="1200" b="1" dirty="0" smtClean="0">
                <a:latin typeface="Arial" pitchFamily="34" charset="0"/>
                <a:cs typeface="Arial" pitchFamily="34" charset="0"/>
              </a:endParaRPr>
            </a:p>
            <a:p>
              <a:pPr marL="365760"/>
              <a:endParaRPr lang="en-US" sz="9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5410200" y="1600200"/>
            <a:ext cx="2209800" cy="2248568"/>
            <a:chOff x="5410200" y="1600200"/>
            <a:chExt cx="2209800" cy="2248568"/>
          </a:xfrm>
        </p:grpSpPr>
        <p:pic>
          <p:nvPicPr>
            <p:cNvPr id="20" name="Picture 19" descr="clipboard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10200" y="1600200"/>
              <a:ext cx="2209800" cy="2248568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5638800" y="2438400"/>
              <a:ext cx="17526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END OF YEAR</a:t>
              </a:r>
            </a:p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COMPREHENSIVE</a:t>
              </a:r>
            </a:p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ASSESSMENT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9600" y="4038600"/>
            <a:ext cx="39624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One to three tasks that assess a</a:t>
            </a:r>
          </a:p>
          <a:p>
            <a:pPr>
              <a:spcAft>
                <a:spcPts val="120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few “keystone” standards/topics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Given at three points during the </a:t>
            </a:r>
          </a:p>
          <a:p>
            <a:pPr>
              <a:spcAft>
                <a:spcPts val="120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school year, near the end of quarters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Results within 2 weeks to inform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instruction and intervention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24400" y="4038600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4320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Taken on computer, with mixed </a:t>
            </a:r>
          </a:p>
          <a:p>
            <a:pPr indent="274320">
              <a:spcAft>
                <a:spcPts val="120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  item types</a:t>
            </a:r>
          </a:p>
          <a:p>
            <a:pPr indent="274320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Scored entirely by computer for</a:t>
            </a:r>
          </a:p>
          <a:p>
            <a:pPr indent="274320"/>
            <a:r>
              <a:rPr lang="en-US" sz="1600" dirty="0" smtClean="0">
                <a:latin typeface="Arial" pitchFamily="34" charset="0"/>
                <a:cs typeface="Arial" pitchFamily="34" charset="0"/>
              </a:rPr>
              <a:t>   fast results   </a:t>
            </a:r>
          </a:p>
          <a:p>
            <a:pPr indent="274320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>PARCC: </a:t>
            </a:r>
            <a:r>
              <a:rPr lang="en-US" b="1" dirty="0" smtClean="0"/>
              <a:t>Two Types of Summative Tests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6019800"/>
            <a:ext cx="6248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Scores from focused assessments and end-of-year test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will be combined for annual accountability score.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96F-C98B-452C-A05C-B7467E9D5D6F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arb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072819" cy="900984"/>
          </a:xfrm>
          <a:prstGeom prst="rect">
            <a:avLst/>
          </a:prstGeom>
        </p:spPr>
      </p:pic>
      <p:grpSp>
        <p:nvGrpSpPr>
          <p:cNvPr id="2" name="Group 28"/>
          <p:cNvGrpSpPr/>
          <p:nvPr/>
        </p:nvGrpSpPr>
        <p:grpSpPr>
          <a:xfrm>
            <a:off x="1830904" y="2039779"/>
            <a:ext cx="1369496" cy="2706543"/>
            <a:chOff x="1830904" y="2039779"/>
            <a:chExt cx="1369496" cy="2706543"/>
          </a:xfrm>
        </p:grpSpPr>
        <p:cxnSp>
          <p:nvCxnSpPr>
            <p:cNvPr id="23" name="Straight Connector 22"/>
            <p:cNvCxnSpPr>
              <a:stCxn id="12" idx="2"/>
            </p:cNvCxnSpPr>
            <p:nvPr/>
          </p:nvCxnSpPr>
          <p:spPr>
            <a:xfrm rot="5400000">
              <a:off x="1882816" y="2948562"/>
              <a:ext cx="1264621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287052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25%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1" name="Picture 20" descr="clipboard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0904" y="3352800"/>
              <a:ext cx="1369496" cy="139352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1905000" y="38862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1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9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3810000" y="2039779"/>
            <a:ext cx="1369496" cy="2706543"/>
            <a:chOff x="3810000" y="2039779"/>
            <a:chExt cx="1369496" cy="2706543"/>
          </a:xfrm>
        </p:grpSpPr>
        <p:cxnSp>
          <p:nvCxnSpPr>
            <p:cNvPr id="25" name="Straight Connector 24"/>
            <p:cNvCxnSpPr/>
            <p:nvPr/>
          </p:nvCxnSpPr>
          <p:spPr>
            <a:xfrm rot="5400000">
              <a:off x="3864015" y="2948563"/>
              <a:ext cx="1264622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265009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50%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0" name="Picture 19" descr="clipboard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0000" y="3352800"/>
              <a:ext cx="1369496" cy="1393522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3886200" y="38862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2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>PARCC: </a:t>
            </a:r>
            <a:r>
              <a:rPr lang="en-US" b="1" dirty="0" smtClean="0"/>
              <a:t>Focused Assessments 1 and 2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4876800"/>
            <a:ext cx="7848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In a single session/class period, students in grades 3 - 11 will: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ELA:      Read texts, draw evidence to form conclusions, and prepare a written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                 analysis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Math:   For each of 1 or 2 essential topics (standards or clusters of standards),</a:t>
            </a:r>
          </a:p>
          <a:p>
            <a:r>
              <a:rPr lang="en-US" dirty="0" smtClean="0"/>
              <a:t>                 complete 1 to 3 constructed response tasks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CC8A-7786-4E99-8BA0-C65FFFAC29DD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"/>
          <p:cNvGrpSpPr/>
          <p:nvPr/>
        </p:nvGrpSpPr>
        <p:grpSpPr>
          <a:xfrm>
            <a:off x="5943600" y="4648995"/>
            <a:ext cx="1405535" cy="1657367"/>
            <a:chOff x="5943600" y="4648995"/>
            <a:chExt cx="1405535" cy="1657367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6378090" y="4899512"/>
              <a:ext cx="502621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47"/>
            <p:cNvGrpSpPr/>
            <p:nvPr/>
          </p:nvGrpSpPr>
          <p:grpSpPr>
            <a:xfrm>
              <a:off x="5943600" y="4876800"/>
              <a:ext cx="1405535" cy="1429562"/>
              <a:chOff x="5943600" y="4876800"/>
              <a:chExt cx="1405535" cy="1429562"/>
            </a:xfrm>
          </p:grpSpPr>
          <p:pic>
            <p:nvPicPr>
              <p:cNvPr id="7" name="Picture 6" descr="clipboard-faded.png"/>
              <p:cNvPicPr>
                <a:picLocks noChangeAspect="1"/>
              </p:cNvPicPr>
              <p:nvPr/>
            </p:nvPicPr>
            <p:blipFill>
              <a:blip r:embed="rId2" cstate="print">
                <a:lum bright="13000"/>
              </a:blip>
              <a:stretch>
                <a:fillRect/>
              </a:stretch>
            </p:blipFill>
            <p:spPr>
              <a:xfrm>
                <a:off x="5943600" y="4876800"/>
                <a:ext cx="1405535" cy="1429562"/>
              </a:xfrm>
              <a:prstGeom prst="rect">
                <a:avLst/>
              </a:prstGeom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6019800" y="5334000"/>
                <a:ext cx="1219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Focused</a:t>
                </a:r>
              </a:p>
              <a:p>
                <a:pPr algn="ctr"/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ASSESSMENT4</a:t>
                </a:r>
              </a:p>
              <a:p>
                <a:pPr marL="182880">
                  <a:buFont typeface="Arial" pitchFamily="34" charset="0"/>
                  <a:buChar char="•"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  Speaking</a:t>
                </a:r>
              </a:p>
              <a:p>
                <a:pPr marL="182880">
                  <a:buFont typeface="Arial" pitchFamily="34" charset="0"/>
                  <a:buChar char="•"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  Listening</a:t>
                </a:r>
              </a:p>
            </p:txBody>
          </p:sp>
        </p:grpSp>
      </p:grpSp>
      <p:pic>
        <p:nvPicPr>
          <p:cNvPr id="5" name="Picture 4" descr="yearb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447800"/>
            <a:ext cx="8072819" cy="900984"/>
          </a:xfrm>
          <a:prstGeom prst="rect">
            <a:avLst/>
          </a:prstGeom>
        </p:spPr>
      </p:pic>
      <p:grpSp>
        <p:nvGrpSpPr>
          <p:cNvPr id="4" name="Group 34"/>
          <p:cNvGrpSpPr/>
          <p:nvPr/>
        </p:nvGrpSpPr>
        <p:grpSpPr>
          <a:xfrm>
            <a:off x="5791200" y="2039779"/>
            <a:ext cx="1369496" cy="2706543"/>
            <a:chOff x="5791200" y="2039779"/>
            <a:chExt cx="1369496" cy="2706543"/>
          </a:xfrm>
        </p:grpSpPr>
        <p:cxnSp>
          <p:nvCxnSpPr>
            <p:cNvPr id="26" name="Straight Connector 25"/>
            <p:cNvCxnSpPr/>
            <p:nvPr/>
          </p:nvCxnSpPr>
          <p:spPr>
            <a:xfrm rot="5400000">
              <a:off x="5388016" y="3405763"/>
              <a:ext cx="2179023" cy="105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247348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75%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19" name="Picture 18" descr="clipboar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91200" y="3352800"/>
              <a:ext cx="1369496" cy="1393522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5867400" y="38862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3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PARCC:  </a:t>
            </a:r>
            <a:r>
              <a:rPr lang="en-US" b="1" dirty="0" smtClean="0"/>
              <a:t>Focused Assessment 3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33400" y="2590800"/>
            <a:ext cx="4876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Over several sessions/class periods, students will complete a project-like task that draws on a range of skills.  Examples: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ELA:     Locate digital information, evaluate and</a:t>
            </a:r>
          </a:p>
          <a:p>
            <a:r>
              <a:rPr lang="en-US" dirty="0" smtClean="0"/>
              <a:t>                select sources, and compose an essay or    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                research paper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Math:  Perform a multi-step performance task </a:t>
            </a:r>
          </a:p>
          <a:p>
            <a:r>
              <a:rPr lang="en-US" dirty="0" smtClean="0"/>
              <a:t>                that requires application of mathematical</a:t>
            </a:r>
          </a:p>
          <a:p>
            <a:r>
              <a:rPr lang="en-US" dirty="0" smtClean="0"/>
              <a:t>                skills and reasoning and  may require </a:t>
            </a:r>
          </a:p>
          <a:p>
            <a:r>
              <a:rPr lang="en-US" dirty="0" smtClean="0"/>
              <a:t>                technological tools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57912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Speaking/Listening task:  Conducted in classroom,</a:t>
            </a:r>
          </a:p>
          <a:p>
            <a:r>
              <a:rPr lang="en-US" dirty="0" smtClean="0"/>
              <a:t>    not used for accountability, scored by teacher.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4FAF-145E-4A42-AEC0-EEA4ECAD22AD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arb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072819" cy="900984"/>
          </a:xfrm>
          <a:prstGeom prst="rect">
            <a:avLst/>
          </a:prstGeom>
        </p:spPr>
      </p:pic>
      <p:grpSp>
        <p:nvGrpSpPr>
          <p:cNvPr id="2" name="Group 39"/>
          <p:cNvGrpSpPr/>
          <p:nvPr/>
        </p:nvGrpSpPr>
        <p:grpSpPr>
          <a:xfrm>
            <a:off x="7241104" y="2039779"/>
            <a:ext cx="1369496" cy="2706543"/>
            <a:chOff x="7241104" y="2039779"/>
            <a:chExt cx="1369496" cy="2706543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7216815" y="2948565"/>
              <a:ext cx="1264622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5" descr="clipboard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1104" y="3352800"/>
              <a:ext cx="1369496" cy="139352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618948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90%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15200" y="38862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latin typeface="Arial" pitchFamily="34" charset="0"/>
                  <a:cs typeface="Arial" pitchFamily="34" charset="0"/>
                </a:rPr>
                <a:t>END OF YEAR</a:t>
              </a:r>
            </a:p>
            <a:p>
              <a:pPr algn="ctr"/>
              <a:r>
                <a:rPr lang="en-US" sz="900" b="1" dirty="0" smtClean="0">
                  <a:latin typeface="Arial" pitchFamily="34" charset="0"/>
                  <a:cs typeface="Arial" pitchFamily="34" charset="0"/>
                </a:rPr>
                <a:t>COMPREHENSIVE ASSESSMENT</a:t>
              </a:r>
            </a:p>
            <a:p>
              <a:pPr algn="ctr"/>
              <a:endParaRPr lang="en-US" sz="9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PARCC:  </a:t>
            </a:r>
            <a:r>
              <a:rPr lang="en-US" b="1" dirty="0" smtClean="0"/>
              <a:t>End-of-Year Assessment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38200" y="3276600"/>
            <a:ext cx="61722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Composed of 40 to 65 questions of a range of item types </a:t>
            </a:r>
          </a:p>
          <a:p>
            <a:r>
              <a:rPr lang="en-US" dirty="0" smtClean="0"/>
              <a:t>    including innovative technology-enhanced items to sample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    the full year of standards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 Scored by computer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  Will make major investment in enhanced item types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To accurately assess high- and low-performing students, will</a:t>
            </a:r>
          </a:p>
          <a:p>
            <a:r>
              <a:rPr lang="en-US" dirty="0" smtClean="0"/>
              <a:t>    include items above and below grade level, and may consider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    leveled or adaptive tests if needed</a:t>
            </a:r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1CE5-7053-4EAE-B3CB-198FA079A4B1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earb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072819" cy="900984"/>
          </a:xfrm>
          <a:prstGeom prst="rect">
            <a:avLst/>
          </a:prstGeom>
        </p:spPr>
      </p:pic>
      <p:grpSp>
        <p:nvGrpSpPr>
          <p:cNvPr id="2" name="Group 40"/>
          <p:cNvGrpSpPr/>
          <p:nvPr/>
        </p:nvGrpSpPr>
        <p:grpSpPr>
          <a:xfrm>
            <a:off x="751521" y="2514600"/>
            <a:ext cx="7484176" cy="792866"/>
            <a:chOff x="751521" y="2514600"/>
            <a:chExt cx="7484176" cy="792866"/>
          </a:xfrm>
        </p:grpSpPr>
        <p:pic>
          <p:nvPicPr>
            <p:cNvPr id="9" name="Picture 8" descr="librar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1521" y="2514600"/>
              <a:ext cx="7484176" cy="792866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1752600" y="2590800"/>
              <a:ext cx="63246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PARTNERSHIP RESOURCE CENTER: Digital library of released items, formative assessments, model curriculum frameworks, curriculum resources, student and educator tutorials and practice tests, scoring training modules, and professional development materials</a:t>
              </a:r>
              <a:endParaRPr lang="en-US" sz="105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>PARCC:  </a:t>
            </a:r>
            <a:r>
              <a:rPr lang="en-US" b="1" dirty="0" smtClean="0"/>
              <a:t>Resources, Tools, Supports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505200"/>
            <a:ext cx="7315200" cy="356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Partnership Resource Center: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Interactive Data Tool for accessing data and creating customized reports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Exemplar lesson plans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Formative assessment items and tasks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Professional development materials regarding test administration,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       scoring, and use of data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Online practice tests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Item development portal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Tools and resources developed by Partner states</a:t>
            </a:r>
          </a:p>
          <a:p>
            <a:pPr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/>
              <a:t>  Optional “ready-to-use” performance tasks for K-2</a:t>
            </a:r>
          </a:p>
          <a:p>
            <a:pPr>
              <a:spcAft>
                <a:spcPts val="300"/>
              </a:spcAft>
            </a:pP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DDAF-2CEC-499B-B7C9-12C6C30688CD}" type="datetime5">
              <a:rPr lang="en-US" smtClean="0"/>
              <a:pPr/>
              <a:t>29-Dec-10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"/>
          <p:cNvGrpSpPr/>
          <p:nvPr/>
        </p:nvGrpSpPr>
        <p:grpSpPr>
          <a:xfrm>
            <a:off x="5943600" y="4648995"/>
            <a:ext cx="1405535" cy="1657367"/>
            <a:chOff x="5943600" y="4648995"/>
            <a:chExt cx="1405535" cy="1657367"/>
          </a:xfrm>
        </p:grpSpPr>
        <p:cxnSp>
          <p:nvCxnSpPr>
            <p:cNvPr id="34" name="Straight Connector 33"/>
            <p:cNvCxnSpPr/>
            <p:nvPr/>
          </p:nvCxnSpPr>
          <p:spPr>
            <a:xfrm rot="5400000">
              <a:off x="6378090" y="4899512"/>
              <a:ext cx="502621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47"/>
            <p:cNvGrpSpPr/>
            <p:nvPr/>
          </p:nvGrpSpPr>
          <p:grpSpPr>
            <a:xfrm>
              <a:off x="5943600" y="4876800"/>
              <a:ext cx="1405535" cy="1429562"/>
              <a:chOff x="5943600" y="4876800"/>
              <a:chExt cx="1405535" cy="1429562"/>
            </a:xfrm>
          </p:grpSpPr>
          <p:pic>
            <p:nvPicPr>
              <p:cNvPr id="7" name="Picture 6" descr="clipboard-faded.png"/>
              <p:cNvPicPr>
                <a:picLocks noChangeAspect="1"/>
              </p:cNvPicPr>
              <p:nvPr/>
            </p:nvPicPr>
            <p:blipFill>
              <a:blip r:embed="rId2" cstate="print">
                <a:lum bright="13000"/>
              </a:blip>
              <a:stretch>
                <a:fillRect/>
              </a:stretch>
            </p:blipFill>
            <p:spPr>
              <a:xfrm>
                <a:off x="5943600" y="4876800"/>
                <a:ext cx="1405535" cy="1429562"/>
              </a:xfrm>
              <a:prstGeom prst="rect">
                <a:avLst/>
              </a:prstGeom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6019800" y="5311914"/>
                <a:ext cx="1219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Focused</a:t>
                </a:r>
              </a:p>
              <a:p>
                <a:pPr algn="ctr"/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ASSESSMENT4</a:t>
                </a:r>
              </a:p>
              <a:p>
                <a:pPr marL="182880">
                  <a:buFont typeface="Arial" pitchFamily="34" charset="0"/>
                  <a:buChar char="•"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  Speaking</a:t>
                </a:r>
              </a:p>
              <a:p>
                <a:pPr marL="182880">
                  <a:buFont typeface="Arial" pitchFamily="34" charset="0"/>
                  <a:buChar char="•"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  Listening</a:t>
                </a:r>
              </a:p>
            </p:txBody>
          </p:sp>
        </p:grpSp>
      </p:grpSp>
      <p:pic>
        <p:nvPicPr>
          <p:cNvPr id="5" name="Picture 4" descr="yearb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447800"/>
            <a:ext cx="8072819" cy="900984"/>
          </a:xfrm>
          <a:prstGeom prst="rect">
            <a:avLst/>
          </a:prstGeom>
        </p:spPr>
      </p:pic>
      <p:grpSp>
        <p:nvGrpSpPr>
          <p:cNvPr id="4" name="Group 28"/>
          <p:cNvGrpSpPr/>
          <p:nvPr/>
        </p:nvGrpSpPr>
        <p:grpSpPr>
          <a:xfrm>
            <a:off x="1830904" y="2039779"/>
            <a:ext cx="1369496" cy="2706543"/>
            <a:chOff x="1830904" y="2039779"/>
            <a:chExt cx="1369496" cy="2706543"/>
          </a:xfrm>
        </p:grpSpPr>
        <p:cxnSp>
          <p:nvCxnSpPr>
            <p:cNvPr id="23" name="Straight Connector 22"/>
            <p:cNvCxnSpPr>
              <a:stCxn id="12" idx="2"/>
            </p:cNvCxnSpPr>
            <p:nvPr/>
          </p:nvCxnSpPr>
          <p:spPr>
            <a:xfrm rot="5400000">
              <a:off x="1882816" y="2948562"/>
              <a:ext cx="1264621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287052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25%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1" name="Picture 20" descr="clipboar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0904" y="3352800"/>
              <a:ext cx="1369496" cy="139352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1905000" y="38100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1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9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3810000" y="2039779"/>
            <a:ext cx="1369496" cy="2706543"/>
            <a:chOff x="3810000" y="2039779"/>
            <a:chExt cx="1369496" cy="2706543"/>
          </a:xfrm>
        </p:grpSpPr>
        <p:cxnSp>
          <p:nvCxnSpPr>
            <p:cNvPr id="25" name="Straight Connector 24"/>
            <p:cNvCxnSpPr/>
            <p:nvPr/>
          </p:nvCxnSpPr>
          <p:spPr>
            <a:xfrm rot="5400000">
              <a:off x="3864015" y="2948563"/>
              <a:ext cx="1264622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265009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50%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0" name="Picture 19" descr="clipboar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0000" y="3352800"/>
              <a:ext cx="1369496" cy="1393522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3886200" y="38100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2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39"/>
          <p:cNvGrpSpPr/>
          <p:nvPr/>
        </p:nvGrpSpPr>
        <p:grpSpPr>
          <a:xfrm>
            <a:off x="7241104" y="2039779"/>
            <a:ext cx="1369496" cy="2706543"/>
            <a:chOff x="7241104" y="2039779"/>
            <a:chExt cx="1369496" cy="2706543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7216815" y="2948565"/>
              <a:ext cx="1264622" cy="105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5" descr="clipboar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41104" y="3352800"/>
              <a:ext cx="1369496" cy="139352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618948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90%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15200" y="38100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>
                  <a:latin typeface="Arial" pitchFamily="34" charset="0"/>
                  <a:cs typeface="Arial" pitchFamily="34" charset="0"/>
                </a:rPr>
                <a:t>END OF YEAR</a:t>
              </a:r>
            </a:p>
            <a:p>
              <a:pPr algn="ctr"/>
              <a:r>
                <a:rPr lang="en-US" sz="900" b="1" dirty="0" smtClean="0">
                  <a:latin typeface="Arial" pitchFamily="34" charset="0"/>
                  <a:cs typeface="Arial" pitchFamily="34" charset="0"/>
                </a:rPr>
                <a:t>COMPREHENSIVE ASSESSMENT</a:t>
              </a:r>
            </a:p>
            <a:p>
              <a:pPr algn="ctr"/>
              <a:endParaRPr lang="en-US" sz="9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34"/>
          <p:cNvGrpSpPr/>
          <p:nvPr/>
        </p:nvGrpSpPr>
        <p:grpSpPr>
          <a:xfrm>
            <a:off x="5791200" y="2039779"/>
            <a:ext cx="1369496" cy="2706543"/>
            <a:chOff x="5791200" y="2039779"/>
            <a:chExt cx="1369496" cy="2706543"/>
          </a:xfrm>
        </p:grpSpPr>
        <p:cxnSp>
          <p:nvCxnSpPr>
            <p:cNvPr id="26" name="Straight Connector 25"/>
            <p:cNvCxnSpPr/>
            <p:nvPr/>
          </p:nvCxnSpPr>
          <p:spPr>
            <a:xfrm rot="5400000">
              <a:off x="5388016" y="3405763"/>
              <a:ext cx="2179023" cy="105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247348" y="2039779"/>
              <a:ext cx="457200" cy="276999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75%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19" name="Picture 18" descr="clipboard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91200" y="3352800"/>
              <a:ext cx="1369496" cy="1393522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5867400" y="3810000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Focused</a:t>
              </a:r>
            </a:p>
            <a:p>
              <a:pPr algn="ctr"/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ASSESSMENT 3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ELA</a:t>
              </a:r>
            </a:p>
            <a:p>
              <a:pPr marL="274320">
                <a:buFont typeface="Arial" pitchFamily="34" charset="0"/>
                <a:buChar char="•"/>
              </a:pP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  Math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42"/>
          <p:cNvGrpSpPr/>
          <p:nvPr/>
        </p:nvGrpSpPr>
        <p:grpSpPr>
          <a:xfrm>
            <a:off x="751521" y="2514600"/>
            <a:ext cx="7484176" cy="792866"/>
            <a:chOff x="751521" y="2514600"/>
            <a:chExt cx="7484176" cy="792866"/>
          </a:xfrm>
        </p:grpSpPr>
        <p:pic>
          <p:nvPicPr>
            <p:cNvPr id="9" name="Picture 8" descr="librar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1521" y="2514600"/>
              <a:ext cx="7484176" cy="792866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1752600" y="2590800"/>
              <a:ext cx="63246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PARTNERSHIP RESOURCE CENTER: Digital library of released items, formative assessments, model curriculum frameworks, curriculum resources, student and educator tutorials and practice tests, scoring training modules, and professional development materials</a:t>
              </a:r>
              <a:endParaRPr lang="en-US" sz="105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43"/>
          <p:cNvGrpSpPr/>
          <p:nvPr/>
        </p:nvGrpSpPr>
        <p:grpSpPr>
          <a:xfrm>
            <a:off x="914400" y="5410200"/>
            <a:ext cx="4688253" cy="914400"/>
            <a:chOff x="228600" y="5638800"/>
            <a:chExt cx="5019044" cy="990600"/>
          </a:xfrm>
        </p:grpSpPr>
        <p:pic>
          <p:nvPicPr>
            <p:cNvPr id="45" name="Picture 44" descr="key.png"/>
            <p:cNvPicPr>
              <a:picLocks noChangeAspect="1"/>
            </p:cNvPicPr>
            <p:nvPr/>
          </p:nvPicPr>
          <p:blipFill>
            <a:blip r:embed="rId6" cstate="print">
              <a:lum bright="8000"/>
            </a:blip>
            <a:stretch>
              <a:fillRect/>
            </a:stretch>
          </p:blipFill>
          <p:spPr>
            <a:xfrm>
              <a:off x="228600" y="5638800"/>
              <a:ext cx="5019044" cy="9906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125942" y="5803900"/>
              <a:ext cx="1631530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Summative assessment for accountability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6300" y="5886450"/>
              <a:ext cx="1426888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Required, but </a:t>
              </a:r>
            </a:p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not used tor accountability</a:t>
              </a:r>
              <a:endParaRPr lang="en-US" sz="105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PARCC System</a:t>
            </a:r>
            <a:endParaRPr lang="en-US" b="1" dirty="0"/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BD9-2DDD-4A32-9C17-9A7B598105B8}" type="datetime5">
              <a:rPr lang="en-US" smtClean="0"/>
              <a:pPr/>
              <a:t>29-Dec-10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828800" y="11430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English Language Arts and Mathematics, Grades 3 - 11</a:t>
            </a:r>
            <a:endParaRPr lang="en-US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7077</TotalTime>
  <Words>596</Words>
  <Application>Microsoft Office PowerPoint</Application>
  <PresentationFormat>On-screen Show (4:3)</PresentationFormat>
  <Paragraphs>135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PARCC: Two Types of Summative Tests</vt:lpstr>
      <vt:lpstr>PARCC: Focused Assessments 1 and 2</vt:lpstr>
      <vt:lpstr>PARCC:  Focused Assessment 3</vt:lpstr>
      <vt:lpstr>PARCC:  End-of-Year Assessment</vt:lpstr>
      <vt:lpstr>PARCC:  Resources, Tools, Supports</vt:lpstr>
      <vt:lpstr>The PARCC System</vt:lpstr>
    </vt:vector>
  </TitlesOfParts>
  <Company>ETS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P Barrett</dc:creator>
  <cp:lastModifiedBy>Jeff Craig</cp:lastModifiedBy>
  <cp:revision>163</cp:revision>
  <dcterms:created xsi:type="dcterms:W3CDTF">2010-08-26T17:03:44Z</dcterms:created>
  <dcterms:modified xsi:type="dcterms:W3CDTF">2010-12-29T12:30:27Z</dcterms:modified>
</cp:coreProperties>
</file>