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5" r:id="rId3"/>
    <p:sldId id="277" r:id="rId4"/>
    <p:sldId id="279" r:id="rId5"/>
    <p:sldId id="280" r:id="rId6"/>
    <p:sldId id="281" r:id="rId7"/>
    <p:sldId id="278" r:id="rId8"/>
    <p:sldId id="286" r:id="rId9"/>
    <p:sldId id="282" r:id="rId10"/>
    <p:sldId id="264" r:id="rId11"/>
    <p:sldId id="293" r:id="rId12"/>
    <p:sldId id="290" r:id="rId13"/>
    <p:sldId id="291" r:id="rId14"/>
    <p:sldId id="294" r:id="rId15"/>
    <p:sldId id="295" r:id="rId16"/>
    <p:sldId id="296" r:id="rId17"/>
    <p:sldId id="292" r:id="rId18"/>
    <p:sldId id="297" r:id="rId19"/>
    <p:sldId id="298" r:id="rId20"/>
    <p:sldId id="299" r:id="rId21"/>
    <p:sldId id="287" r:id="rId22"/>
    <p:sldId id="257" r:id="rId23"/>
    <p:sldId id="288" r:id="rId24"/>
    <p:sldId id="258" r:id="rId25"/>
    <p:sldId id="289" r:id="rId26"/>
    <p:sldId id="259" r:id="rId27"/>
    <p:sldId id="260" r:id="rId28"/>
    <p:sldId id="261" r:id="rId29"/>
    <p:sldId id="262" r:id="rId30"/>
    <p:sldId id="265" r:id="rId31"/>
    <p:sldId id="283" r:id="rId32"/>
    <p:sldId id="28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4" d="100"/>
          <a:sy n="74" d="100"/>
        </p:scale>
        <p:origin x="-1256" y="-96"/>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66139-5947-BA49-A9F9-801AA70BE298}" type="datetimeFigureOut">
              <a:rPr lang="en-US" smtClean="0"/>
              <a:t>2/17/2011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37367-3E6F-7546-B739-228B9B8AEC32}" type="slidenum">
              <a:rPr lang="en-US" smtClean="0"/>
              <a:t>‹#›</a:t>
            </a:fld>
            <a:endParaRPr lang="en-US"/>
          </a:p>
        </p:txBody>
      </p:sp>
    </p:spTree>
    <p:extLst>
      <p:ext uri="{BB962C8B-B14F-4D97-AF65-F5344CB8AC3E}">
        <p14:creationId xmlns:p14="http://schemas.microsoft.com/office/powerpoint/2010/main" val="34738690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Clearly</a:t>
            </a:r>
            <a:r>
              <a:rPr lang="en-US" baseline="0" dirty="0" smtClean="0"/>
              <a:t> contribute to improving student learning achievements.</a:t>
            </a:r>
          </a:p>
          <a:p>
            <a:r>
              <a:rPr lang="en-US" baseline="0" dirty="0" smtClean="0"/>
              <a:t>Reflect established principles of learning</a:t>
            </a:r>
          </a:p>
          <a:p>
            <a:r>
              <a:rPr lang="en-US" baseline="0" dirty="0" smtClean="0"/>
              <a:t>Respond to needs based on credible achievement data.</a:t>
            </a:r>
          </a:p>
          <a:p>
            <a:r>
              <a:rPr lang="en-US" baseline="0" dirty="0" smtClean="0"/>
              <a:t>Be assessable.</a:t>
            </a:r>
          </a:p>
          <a:p>
            <a:r>
              <a:rPr lang="en-US" baseline="0" dirty="0" smtClean="0"/>
              <a:t>Call for highest leverage actions.</a:t>
            </a:r>
            <a:endParaRPr lang="en-US" dirty="0"/>
          </a:p>
        </p:txBody>
      </p:sp>
      <p:sp>
        <p:nvSpPr>
          <p:cNvPr id="4" name="Slide Number Placeholder 3"/>
          <p:cNvSpPr>
            <a:spLocks noGrp="1"/>
          </p:cNvSpPr>
          <p:nvPr>
            <p:ph type="sldNum" sz="quarter" idx="10"/>
          </p:nvPr>
        </p:nvSpPr>
        <p:spPr/>
        <p:txBody>
          <a:bodyPr/>
          <a:lstStyle/>
          <a:p>
            <a:fld id="{9D364978-81DB-E34D-95E6-99A929886BD3}"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533913-8424-BF4D-B54C-8B6A7A20B5B1}" type="slidenum">
              <a:rPr lang="en-US"/>
              <a:pPr>
                <a:defRPr/>
              </a:pPr>
              <a:t>14</a:t>
            </a:fld>
            <a:endParaRPr lang="en-US"/>
          </a:p>
        </p:txBody>
      </p:sp>
      <p:sp>
        <p:nvSpPr>
          <p:cNvPr id="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48725B-4C5E-434B-A574-FD0DDEC6163B}" type="slidenum">
              <a:rPr lang="en-US"/>
              <a:pPr>
                <a:defRPr/>
              </a:pPr>
              <a:t>15</a:t>
            </a:fld>
            <a:endParaRPr lang="en-US"/>
          </a:p>
        </p:txBody>
      </p:sp>
      <p:sp>
        <p:nvSpPr>
          <p:cNvPr id="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96F7C6-6B27-524A-B021-DE6206B9265A}" type="slidenum">
              <a:rPr lang="en-US"/>
              <a:pPr>
                <a:defRPr/>
              </a:pPr>
              <a:t>16</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AB650-D0CA-7F49-96EF-D181F16FB19E}"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224077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AB650-D0CA-7F49-96EF-D181F16FB19E}"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115152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AB650-D0CA-7F49-96EF-D181F16FB19E}"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379217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AB650-D0CA-7F49-96EF-D181F16FB19E}"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331483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AB650-D0CA-7F49-96EF-D181F16FB19E}"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54014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AB650-D0CA-7F49-96EF-D181F16FB19E}" type="datetimeFigureOut">
              <a:rPr lang="en-US" smtClean="0"/>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61205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AB650-D0CA-7F49-96EF-D181F16FB19E}" type="datetimeFigureOut">
              <a:rPr lang="en-US" smtClean="0"/>
              <a:t>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63293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AB650-D0CA-7F49-96EF-D181F16FB19E}" type="datetimeFigureOut">
              <a:rPr lang="en-US" smtClean="0"/>
              <a:t>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103665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AB650-D0CA-7F49-96EF-D181F16FB19E}" type="datetimeFigureOut">
              <a:rPr lang="en-US" smtClean="0"/>
              <a:t>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312123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AB650-D0CA-7F49-96EF-D181F16FB19E}" type="datetimeFigureOut">
              <a:rPr lang="en-US" smtClean="0"/>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393748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AB650-D0CA-7F49-96EF-D181F16FB19E}" type="datetimeFigureOut">
              <a:rPr lang="en-US" smtClean="0"/>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63DCB-7133-3D4E-8E31-33D74275C420}" type="slidenum">
              <a:rPr lang="en-US" smtClean="0"/>
              <a:t>‹#›</a:t>
            </a:fld>
            <a:endParaRPr lang="en-US"/>
          </a:p>
        </p:txBody>
      </p:sp>
    </p:spTree>
    <p:extLst>
      <p:ext uri="{BB962C8B-B14F-4D97-AF65-F5344CB8AC3E}">
        <p14:creationId xmlns:p14="http://schemas.microsoft.com/office/powerpoint/2010/main" val="390165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AB650-D0CA-7F49-96EF-D181F16FB19E}" type="datetimeFigureOut">
              <a:rPr lang="en-US" smtClean="0"/>
              <a:t>2/17/2011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63DCB-7133-3D4E-8E31-33D74275C420}" type="slidenum">
              <a:rPr lang="en-US" smtClean="0"/>
              <a:t>‹#›</a:t>
            </a:fld>
            <a:endParaRPr lang="en-US"/>
          </a:p>
        </p:txBody>
      </p:sp>
    </p:spTree>
    <p:extLst>
      <p:ext uri="{BB962C8B-B14F-4D97-AF65-F5344CB8AC3E}">
        <p14:creationId xmlns:p14="http://schemas.microsoft.com/office/powerpoint/2010/main" val="163801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imdb.com/rg/mediaindex/thumbnail/media/rm1416206336/nm0000069" TargetMode="External"/><Relationship Id="rId13" Type="http://schemas.openxmlformats.org/officeDocument/2006/relationships/hyperlink" Target="http://z.about.com/d/womenshistory/1/0/z/I/jackie_kennedy.jpg" TargetMode="External"/><Relationship Id="rId3" Type="http://schemas.openxmlformats.org/officeDocument/2006/relationships/image" Target="../media/image2.jpeg"/><Relationship Id="rId7" Type="http://schemas.openxmlformats.org/officeDocument/2006/relationships/image" Target="../media/image3.jpeg"/><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upload.wikimedia.org/wikipedia/commons/c/c3/37_Lyndon_Johnson_3x4.jpg" TargetMode="External"/><Relationship Id="rId11" Type="http://schemas.openxmlformats.org/officeDocument/2006/relationships/image" Target="../media/image5.jpeg"/><Relationship Id="rId5" Type="http://schemas.openxmlformats.org/officeDocument/2006/relationships/slide" Target="slide24.xml"/><Relationship Id="rId15" Type="http://schemas.openxmlformats.org/officeDocument/2006/relationships/image" Target="../media/image8.jpeg"/><Relationship Id="rId10" Type="http://schemas.openxmlformats.org/officeDocument/2006/relationships/hyperlink" Target="http://www.imdb.com/rg/mediaindex/thumbnail/media/rm1503631360/nm0000054" TargetMode="External"/><Relationship Id="rId4" Type="http://schemas.openxmlformats.org/officeDocument/2006/relationships/slide" Target="slide22.xml"/><Relationship Id="rId9" Type="http://schemas.openxmlformats.org/officeDocument/2006/relationships/image" Target="../media/image4.jpeg"/><Relationship Id="rId1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hyperlink" Target="http://www.time.com/time/2003/jfk/photoessay/2.html" TargetMode="External"/><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time.com/time/2003/jfk/photoessay/5.html" TargetMode="External"/><Relationship Id="rId5" Type="http://schemas.openxmlformats.org/officeDocument/2006/relationships/slide" Target="slide22.xml"/><Relationship Id="rId4" Type="http://schemas.openxmlformats.org/officeDocument/2006/relationships/slide" Target="slide1.xml"/><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slide" Target="slide1.xml"/><Relationship Id="rId7" Type="http://schemas.openxmlformats.org/officeDocument/2006/relationships/hyperlink" Target="http://www.time.com/time/2003/jfk/photoessay/2.html" TargetMode="External"/><Relationship Id="rId12" Type="http://schemas.openxmlformats.org/officeDocument/2006/relationships/hyperlink" Target="http://www.time.com/time/2003/jfk/photoessay/6.html" TargetMode="External"/><Relationship Id="rId17" Type="http://schemas.openxmlformats.org/officeDocument/2006/relationships/image" Target="../media/image16.jpeg"/><Relationship Id="rId2" Type="http://schemas.openxmlformats.org/officeDocument/2006/relationships/notesSlide" Target="../notesSlides/notesSlide4.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1.jpeg"/><Relationship Id="rId5" Type="http://schemas.openxmlformats.org/officeDocument/2006/relationships/hyperlink" Target="http://www.time.com/time/2003/jfk/photoessay/5.html" TargetMode="External"/><Relationship Id="rId15" Type="http://schemas.openxmlformats.org/officeDocument/2006/relationships/image" Target="../media/image14.jpeg"/><Relationship Id="rId10" Type="http://schemas.openxmlformats.org/officeDocument/2006/relationships/hyperlink" Target="http://www.time.com/time/2003/jfk/photoessay/3.html" TargetMode="External"/><Relationship Id="rId4" Type="http://schemas.openxmlformats.org/officeDocument/2006/relationships/slide" Target="slide24.xml"/><Relationship Id="rId9" Type="http://schemas.openxmlformats.org/officeDocument/2006/relationships/image" Target="../media/image2.jpeg"/><Relationship Id="rId1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Macintosh%20HD:Schooling%20by%20Design:Revised%20Toolkit%20306:Revised%20section%201%20overview.doc!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Macintosh%20HD:Schooling%20by%20Design:Revised%20Toolkit%20306:Revised%20section%201%20overview.doc!OLE_LINK1"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Macintosh%20HD:Schooling%20by%20Design:Revised%20Toolkit%20306:Revised%20section%201%20overview.doc!OLE_LINK1"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Macintosh%20HD:Schooling%20by%20Design:Revised%20Toolkit%20306:Revised%20section%201%20overview.doc!OLE_LINK1"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Macintosh%20HD:Schooling%20by%20Design:Revised%20Toolkit%20306:Revised%20section%201%20overview.doc!OLE_LINK1"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3: Steps for Your Library Program to Survive and Thrive</a:t>
            </a:r>
            <a:endParaRPr lang="en-US" dirty="0"/>
          </a:p>
        </p:txBody>
      </p:sp>
      <p:sp>
        <p:nvSpPr>
          <p:cNvPr id="3" name="Subtitle 2"/>
          <p:cNvSpPr>
            <a:spLocks noGrp="1"/>
          </p:cNvSpPr>
          <p:nvPr>
            <p:ph type="subTitle" idx="1"/>
          </p:nvPr>
        </p:nvSpPr>
        <p:spPr/>
        <p:txBody>
          <a:bodyPr/>
          <a:lstStyle/>
          <a:p>
            <a:r>
              <a:rPr lang="en-US" dirty="0" smtClean="0"/>
              <a:t>Allison Zmuda</a:t>
            </a:r>
          </a:p>
          <a:p>
            <a:r>
              <a:rPr lang="en-US" dirty="0" err="1" smtClean="0"/>
              <a:t>zmuda@competentclassroom.com</a:t>
            </a:r>
            <a:endParaRPr lang="en-US" dirty="0"/>
          </a:p>
        </p:txBody>
      </p:sp>
    </p:spTree>
    <p:extLst>
      <p:ext uri="{BB962C8B-B14F-4D97-AF65-F5344CB8AC3E}">
        <p14:creationId xmlns:p14="http://schemas.microsoft.com/office/powerpoint/2010/main" val="4194622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Articulating the vision</a:t>
            </a:r>
            <a:endParaRPr lang="en-US" dirty="0"/>
          </a:p>
        </p:txBody>
      </p:sp>
      <p:sp>
        <p:nvSpPr>
          <p:cNvPr id="3" name="Content Placeholder 2"/>
          <p:cNvSpPr>
            <a:spLocks noGrp="1"/>
          </p:cNvSpPr>
          <p:nvPr>
            <p:ph idx="1"/>
          </p:nvPr>
        </p:nvSpPr>
        <p:spPr/>
        <p:txBody>
          <a:bodyPr/>
          <a:lstStyle/>
          <a:p>
            <a:r>
              <a:rPr lang="en-US" dirty="0" smtClean="0"/>
              <a:t>Provides detail and inspiration</a:t>
            </a:r>
          </a:p>
          <a:p>
            <a:r>
              <a:rPr lang="en-US" dirty="0" smtClean="0"/>
              <a:t>Represents what we would be if the reforms were successful</a:t>
            </a:r>
          </a:p>
          <a:p>
            <a:r>
              <a:rPr lang="en-US" dirty="0" smtClean="0"/>
              <a:t>(Where we are headed soon…) Enables a vision-reality gap analysis to identify key goals and related actions</a:t>
            </a:r>
          </a:p>
          <a:p>
            <a:endParaRPr lang="en-US" dirty="0"/>
          </a:p>
        </p:txBody>
      </p:sp>
    </p:spTree>
    <p:extLst>
      <p:ext uri="{BB962C8B-B14F-4D97-AF65-F5344CB8AC3E}">
        <p14:creationId xmlns:p14="http://schemas.microsoft.com/office/powerpoint/2010/main" val="2005831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student achievement</a:t>
            </a:r>
            <a:endParaRPr lang="en-US" dirty="0"/>
          </a:p>
        </p:txBody>
      </p:sp>
      <p:sp>
        <p:nvSpPr>
          <p:cNvPr id="3" name="Content Placeholder 2"/>
          <p:cNvSpPr>
            <a:spLocks noGrp="1"/>
          </p:cNvSpPr>
          <p:nvPr>
            <p:ph idx="1"/>
          </p:nvPr>
        </p:nvSpPr>
        <p:spPr/>
        <p:txBody>
          <a:bodyPr/>
          <a:lstStyle/>
          <a:p>
            <a:r>
              <a:rPr lang="en-US" dirty="0" smtClean="0"/>
              <a:t>Create and model tasks that both motivate and measure student performance</a:t>
            </a:r>
            <a:endParaRPr lang="en-US" dirty="0"/>
          </a:p>
          <a:p>
            <a:pPr lvl="1"/>
            <a:r>
              <a:rPr lang="en-US" dirty="0" smtClean="0"/>
              <a:t>Must be standards-based (AASL standards, NY State Learning Standards, Common Core)</a:t>
            </a:r>
          </a:p>
          <a:p>
            <a:pPr lvl="1"/>
            <a:r>
              <a:rPr lang="en-US" dirty="0" smtClean="0"/>
              <a:t>Must be efficient with options for extension</a:t>
            </a:r>
          </a:p>
          <a:p>
            <a:pPr lvl="1"/>
            <a:r>
              <a:rPr lang="en-US" dirty="0" smtClean="0"/>
              <a:t>Must be engaging</a:t>
            </a:r>
          </a:p>
          <a:p>
            <a:pPr lvl="1"/>
            <a:r>
              <a:rPr lang="en-US" dirty="0" smtClean="0"/>
              <a:t>Must be in alignment with one or more of the learning components vision</a:t>
            </a:r>
          </a:p>
        </p:txBody>
      </p:sp>
    </p:spTree>
    <p:extLst>
      <p:ext uri="{BB962C8B-B14F-4D97-AF65-F5344CB8AC3E}">
        <p14:creationId xmlns:p14="http://schemas.microsoft.com/office/powerpoint/2010/main" val="156235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r>
              <a:rPr lang="en-US"/>
              <a:t>Where do projects come from?</a:t>
            </a:r>
          </a:p>
        </p:txBody>
      </p:sp>
      <p:sp>
        <p:nvSpPr>
          <p:cNvPr id="41986" name="Rectangle 2"/>
          <p:cNvSpPr>
            <a:spLocks noGrp="1" noChangeArrowheads="1"/>
          </p:cNvSpPr>
          <p:nvPr>
            <p:ph type="body" idx="1"/>
          </p:nvPr>
        </p:nvSpPr>
        <p:spPr>
          <a:ln/>
        </p:spPr>
        <p:txBody>
          <a:bodyPr>
            <a:normAutofit lnSpcReduction="10000"/>
          </a:bodyPr>
          <a:lstStyle/>
          <a:p>
            <a:pPr marL="625056"/>
            <a:r>
              <a:rPr lang="ja-JP" altLang="en-US">
                <a:latin typeface="Arial"/>
              </a:rPr>
              <a:t>“</a:t>
            </a:r>
            <a:r>
              <a:rPr lang="en-US">
                <a:latin typeface="Times" charset="0"/>
                <a:cs typeface="Times" charset="0"/>
                <a:sym typeface="Times" charset="0"/>
              </a:rPr>
              <a:t>So, where do projects come from? My answer is this: they are born in the places we love to visit, the things we love to see, the tasks we love to lose ourselves in. They are the things we find exciting. They are the things we deem worthy of writing essays and graphing charts about. They come from teachers who fall in love with something and decide to share that something with their students.</a:t>
            </a:r>
            <a:r>
              <a:rPr lang="ja-JP" altLang="en-US">
                <a:latin typeface="Arial"/>
                <a:cs typeface="Times" charset="0"/>
                <a:sym typeface="Times" charset="0"/>
              </a:rPr>
              <a:t>”</a:t>
            </a:r>
            <a:endParaRPr lang="en-US">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387350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r>
              <a:rPr lang="en-US"/>
              <a:t>Bounded freedom</a:t>
            </a:r>
          </a:p>
        </p:txBody>
      </p:sp>
      <p:sp>
        <p:nvSpPr>
          <p:cNvPr id="43010" name="Rectangle 2"/>
          <p:cNvSpPr>
            <a:spLocks noGrp="1" noChangeArrowheads="1"/>
          </p:cNvSpPr>
          <p:nvPr>
            <p:ph type="body" idx="1"/>
          </p:nvPr>
        </p:nvSpPr>
        <p:spPr>
          <a:ln/>
        </p:spPr>
        <p:txBody>
          <a:bodyPr>
            <a:normAutofit lnSpcReduction="10000"/>
          </a:bodyPr>
          <a:lstStyle/>
          <a:p>
            <a:pPr marL="625056"/>
            <a:r>
              <a:rPr lang="en-US">
                <a:latin typeface="Times" charset="0"/>
                <a:cs typeface="Times" charset="0"/>
                <a:sym typeface="Times" charset="0"/>
              </a:rPr>
              <a:t>While project-based learning and activities that go beyond school can be liberating for staff and students, it is important that activities incorporate a sense of</a:t>
            </a:r>
            <a:r>
              <a:rPr lang="en-US" i="1">
                <a:latin typeface="Times" charset="0"/>
                <a:cs typeface="Times" charset="0"/>
                <a:sym typeface="Times" charset="0"/>
              </a:rPr>
              <a:t> bounded freedom</a:t>
            </a:r>
            <a:r>
              <a:rPr lang="en-US">
                <a:latin typeface="Times" charset="0"/>
                <a:cs typeface="Times" charset="0"/>
                <a:sym typeface="Times" charset="0"/>
              </a:rPr>
              <a:t>—that students are given a clear set of guidelines, procedures or protocols within which they can make choices. As one Year 9 student put it: </a:t>
            </a:r>
            <a:r>
              <a:rPr lang="ja-JP" altLang="en-US">
                <a:latin typeface="Arial"/>
                <a:cs typeface="Times" charset="0"/>
                <a:sym typeface="Times" charset="0"/>
              </a:rPr>
              <a:t>“</a:t>
            </a:r>
            <a:r>
              <a:rPr lang="en-US">
                <a:latin typeface="Times" charset="0"/>
                <a:cs typeface="Times" charset="0"/>
                <a:sym typeface="Times" charset="0"/>
              </a:rPr>
              <a:t>I</a:t>
            </a:r>
            <a:r>
              <a:rPr lang="ja-JP" altLang="en-US">
                <a:latin typeface="Arial"/>
                <a:cs typeface="Times" charset="0"/>
                <a:sym typeface="Times" charset="0"/>
              </a:rPr>
              <a:t>’</a:t>
            </a:r>
            <a:r>
              <a:rPr lang="en-US">
                <a:latin typeface="Times" charset="0"/>
                <a:cs typeface="Times" charset="0"/>
                <a:sym typeface="Times" charset="0"/>
              </a:rPr>
              <a:t>d like to have a little bit more of a say, but...I think you need the teacher there to sort of guide you.</a:t>
            </a:r>
            <a:r>
              <a:rPr lang="ja-JP" altLang="en-US">
                <a:latin typeface="Arial"/>
                <a:cs typeface="Times" charset="0"/>
                <a:sym typeface="Times" charset="0"/>
              </a:rPr>
              <a:t>”</a:t>
            </a:r>
            <a:endParaRPr lang="en-US">
              <a:latin typeface="Times" charset="0"/>
              <a:ea typeface="ヒラギノ明朝 ProN W3" charset="0"/>
              <a:cs typeface="ヒラギノ明朝 ProN W3" charset="0"/>
              <a:sym typeface="Times" charset="0"/>
            </a:endParaRPr>
          </a:p>
        </p:txBody>
      </p:sp>
    </p:spTree>
    <p:extLst>
      <p:ext uri="{BB962C8B-B14F-4D97-AF65-F5344CB8AC3E}">
        <p14:creationId xmlns:p14="http://schemas.microsoft.com/office/powerpoint/2010/main" val="396992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1"/>
          <p:cNvSpPr>
            <a:spLocks noChangeArrowheads="1"/>
          </p:cNvSpPr>
          <p:nvPr/>
        </p:nvSpPr>
        <p:spPr bwMode="auto">
          <a:xfrm>
            <a:off x="0" y="381000"/>
            <a:ext cx="9144000" cy="990600"/>
          </a:xfrm>
          <a:prstGeom prst="rect">
            <a:avLst/>
          </a:prstGeom>
          <a:solidFill>
            <a:srgbClr val="EAEC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 name="Rectangle 2"/>
          <p:cNvSpPr>
            <a:spLocks noGrp="1" noChangeArrowheads="1"/>
          </p:cNvSpPr>
          <p:nvPr>
            <p:ph type="ctrTitle"/>
          </p:nvPr>
        </p:nvSpPr>
        <p:spPr>
          <a:xfrm>
            <a:off x="0" y="0"/>
            <a:ext cx="1295400" cy="381000"/>
          </a:xfrm>
          <a:solidFill>
            <a:srgbClr val="666699"/>
          </a:solidFill>
        </p:spPr>
        <p:txBody>
          <a:bodyPr/>
          <a:lstStyle/>
          <a:p>
            <a:pPr eaLnBrk="1" hangingPunct="1">
              <a:defRPr/>
            </a:pPr>
            <a:r>
              <a:rPr lang="en-US" sz="1400" b="1" smtClean="0">
                <a:solidFill>
                  <a:schemeClr val="bg1"/>
                </a:solidFill>
                <a:cs typeface="+mj-cs"/>
              </a:rPr>
              <a:t>facebook</a:t>
            </a:r>
          </a:p>
        </p:txBody>
      </p:sp>
      <p:sp>
        <p:nvSpPr>
          <p:cNvPr id="2051" name="Rectangle 3"/>
          <p:cNvSpPr>
            <a:spLocks noGrp="1" noChangeArrowheads="1"/>
          </p:cNvSpPr>
          <p:nvPr>
            <p:ph type="subTitle" idx="1"/>
          </p:nvPr>
        </p:nvSpPr>
        <p:spPr>
          <a:xfrm>
            <a:off x="1828800" y="685800"/>
            <a:ext cx="6400800" cy="457200"/>
          </a:xfrm>
        </p:spPr>
        <p:txBody>
          <a:bodyPr/>
          <a:lstStyle/>
          <a:p>
            <a:pPr algn="l" eaLnBrk="1" hangingPunct="1">
              <a:lnSpc>
                <a:spcPct val="90000"/>
              </a:lnSpc>
              <a:defRPr/>
            </a:pPr>
            <a:r>
              <a:rPr lang="en-US" sz="1400" smtClean="0">
                <a:cs typeface="+mn-cs"/>
              </a:rPr>
              <a:t>John F. Kennedy</a:t>
            </a:r>
            <a:r>
              <a:rPr lang="en-US" sz="1000" smtClean="0">
                <a:cs typeface="+mn-cs"/>
              </a:rPr>
              <a:t> is preparing to sign the Nuclear Test Ban Treaty</a:t>
            </a:r>
            <a:endParaRPr lang="en-US" sz="1400" smtClean="0">
              <a:cs typeface="+mn-cs"/>
            </a:endParaRPr>
          </a:p>
        </p:txBody>
      </p:sp>
      <p:pic>
        <p:nvPicPr>
          <p:cNvPr id="3076" name="Picture 7" descr="President Kennedy, head and shoulders portrait photograph, looking up. Photograph distributed by the White Ho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14335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p:cNvSpPr>
            <a:spLocks noChangeArrowheads="1"/>
          </p:cNvSpPr>
          <p:nvPr/>
        </p:nvSpPr>
        <p:spPr bwMode="auto">
          <a:xfrm>
            <a:off x="1295400" y="0"/>
            <a:ext cx="7620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Wall</a:t>
            </a:r>
          </a:p>
        </p:txBody>
      </p:sp>
      <p:sp>
        <p:nvSpPr>
          <p:cNvPr id="2057" name="Rectangle 9">
            <a:hlinkClick r:id="rId4" action="ppaction://hlinksldjump"/>
          </p:cNvPr>
          <p:cNvSpPr>
            <a:spLocks noChangeArrowheads="1"/>
          </p:cNvSpPr>
          <p:nvPr/>
        </p:nvSpPr>
        <p:spPr bwMode="auto">
          <a:xfrm>
            <a:off x="2057400" y="0"/>
            <a:ext cx="8382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Photos</a:t>
            </a:r>
          </a:p>
        </p:txBody>
      </p:sp>
      <p:sp>
        <p:nvSpPr>
          <p:cNvPr id="2058" name="Rectangle 10"/>
          <p:cNvSpPr>
            <a:spLocks noChangeArrowheads="1"/>
          </p:cNvSpPr>
          <p:nvPr/>
        </p:nvSpPr>
        <p:spPr bwMode="auto">
          <a:xfrm>
            <a:off x="2895600" y="0"/>
            <a:ext cx="7620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Flair</a:t>
            </a:r>
          </a:p>
        </p:txBody>
      </p:sp>
      <p:sp>
        <p:nvSpPr>
          <p:cNvPr id="2059" name="Rectangle 11"/>
          <p:cNvSpPr>
            <a:spLocks noChangeArrowheads="1"/>
          </p:cNvSpPr>
          <p:nvPr/>
        </p:nvSpPr>
        <p:spPr bwMode="auto">
          <a:xfrm>
            <a:off x="3657600" y="0"/>
            <a:ext cx="8382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Boxes</a:t>
            </a:r>
          </a:p>
        </p:txBody>
      </p:sp>
      <p:sp>
        <p:nvSpPr>
          <p:cNvPr id="2060" name="Rectangle 12"/>
          <p:cNvSpPr>
            <a:spLocks noChangeArrowheads="1"/>
          </p:cNvSpPr>
          <p:nvPr/>
        </p:nvSpPr>
        <p:spPr bwMode="auto">
          <a:xfrm>
            <a:off x="4495800" y="0"/>
            <a:ext cx="19050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1000">
              <a:solidFill>
                <a:schemeClr val="bg1"/>
              </a:solidFill>
              <a:cs typeface="+mn-cs"/>
            </a:endParaRPr>
          </a:p>
        </p:txBody>
      </p:sp>
      <p:sp>
        <p:nvSpPr>
          <p:cNvPr id="2061" name="Rectangle 13"/>
          <p:cNvSpPr>
            <a:spLocks noChangeArrowheads="1"/>
          </p:cNvSpPr>
          <p:nvPr/>
        </p:nvSpPr>
        <p:spPr bwMode="auto">
          <a:xfrm>
            <a:off x="6400800" y="0"/>
            <a:ext cx="17526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John F. Kennedy</a:t>
            </a:r>
          </a:p>
        </p:txBody>
      </p:sp>
      <p:sp>
        <p:nvSpPr>
          <p:cNvPr id="2062" name="Rectangle 14"/>
          <p:cNvSpPr>
            <a:spLocks noChangeArrowheads="1"/>
          </p:cNvSpPr>
          <p:nvPr/>
        </p:nvSpPr>
        <p:spPr bwMode="auto">
          <a:xfrm>
            <a:off x="8153400" y="0"/>
            <a:ext cx="9906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Logout</a:t>
            </a:r>
          </a:p>
        </p:txBody>
      </p:sp>
      <p:sp>
        <p:nvSpPr>
          <p:cNvPr id="2063" name="Text Box 15"/>
          <p:cNvSpPr txBox="1">
            <a:spLocks noChangeArrowheads="1"/>
          </p:cNvSpPr>
          <p:nvPr/>
        </p:nvSpPr>
        <p:spPr bwMode="auto">
          <a:xfrm>
            <a:off x="152400" y="2438400"/>
            <a:ext cx="1600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700">
                <a:cs typeface="+mn-cs"/>
              </a:rPr>
              <a:t>View photos of JFK (5)</a:t>
            </a:r>
          </a:p>
        </p:txBody>
      </p:sp>
      <p:sp>
        <p:nvSpPr>
          <p:cNvPr id="2064" name="Line 16"/>
          <p:cNvSpPr>
            <a:spLocks noChangeShapeType="1"/>
          </p:cNvSpPr>
          <p:nvPr/>
        </p:nvSpPr>
        <p:spPr bwMode="auto">
          <a:xfrm>
            <a:off x="152400" y="26670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65" name="Text Box 17"/>
          <p:cNvSpPr txBox="1">
            <a:spLocks noChangeArrowheads="1"/>
          </p:cNvSpPr>
          <p:nvPr/>
        </p:nvSpPr>
        <p:spPr bwMode="auto">
          <a:xfrm>
            <a:off x="152400" y="2667000"/>
            <a:ext cx="1600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700">
                <a:cs typeface="+mn-cs"/>
              </a:rPr>
              <a:t>Send JFK a message</a:t>
            </a:r>
          </a:p>
        </p:txBody>
      </p:sp>
      <p:sp>
        <p:nvSpPr>
          <p:cNvPr id="2066" name="Text Box 18"/>
          <p:cNvSpPr txBox="1">
            <a:spLocks noChangeArrowheads="1"/>
          </p:cNvSpPr>
          <p:nvPr/>
        </p:nvSpPr>
        <p:spPr bwMode="auto">
          <a:xfrm>
            <a:off x="152400" y="2895600"/>
            <a:ext cx="1600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700">
                <a:cs typeface="+mn-cs"/>
              </a:rPr>
              <a:t>Poke message</a:t>
            </a:r>
          </a:p>
        </p:txBody>
      </p:sp>
      <p:sp>
        <p:nvSpPr>
          <p:cNvPr id="2067" name="Line 19"/>
          <p:cNvSpPr>
            <a:spLocks noChangeShapeType="1"/>
          </p:cNvSpPr>
          <p:nvPr/>
        </p:nvSpPr>
        <p:spPr bwMode="auto">
          <a:xfrm>
            <a:off x="152400" y="28956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68" name="Line 20"/>
          <p:cNvSpPr>
            <a:spLocks noChangeShapeType="1"/>
          </p:cNvSpPr>
          <p:nvPr/>
        </p:nvSpPr>
        <p:spPr bwMode="auto">
          <a:xfrm>
            <a:off x="152400" y="31242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70" name="Text Box 22"/>
          <p:cNvSpPr txBox="1">
            <a:spLocks noChangeArrowheads="1"/>
          </p:cNvSpPr>
          <p:nvPr/>
        </p:nvSpPr>
        <p:spPr bwMode="auto">
          <a:xfrm>
            <a:off x="2057400" y="1143000"/>
            <a:ext cx="838200"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cs typeface="+mn-cs"/>
              </a:rPr>
              <a:t>Wall</a:t>
            </a:r>
          </a:p>
        </p:txBody>
      </p:sp>
      <p:sp>
        <p:nvSpPr>
          <p:cNvPr id="2071" name="Text Box 23">
            <a:hlinkClick r:id="rId5" action="ppaction://hlinksldjump"/>
          </p:cNvPr>
          <p:cNvSpPr txBox="1">
            <a:spLocks noChangeArrowheads="1"/>
          </p:cNvSpPr>
          <p:nvPr/>
        </p:nvSpPr>
        <p:spPr bwMode="auto">
          <a:xfrm>
            <a:off x="2895600" y="1143000"/>
            <a:ext cx="762000" cy="254000"/>
          </a:xfrm>
          <a:prstGeom prst="rect">
            <a:avLst/>
          </a:prstGeom>
          <a:solidFill>
            <a:srgbClr val="D9DCE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cs typeface="+mn-cs"/>
              </a:rPr>
              <a:t>Info</a:t>
            </a:r>
          </a:p>
        </p:txBody>
      </p:sp>
      <p:sp>
        <p:nvSpPr>
          <p:cNvPr id="2072" name="Text Box 24">
            <a:hlinkClick r:id="rId4" action="ppaction://hlinksldjump"/>
          </p:cNvPr>
          <p:cNvSpPr txBox="1">
            <a:spLocks noChangeArrowheads="1"/>
          </p:cNvSpPr>
          <p:nvPr/>
        </p:nvSpPr>
        <p:spPr bwMode="auto">
          <a:xfrm>
            <a:off x="3657600" y="1143000"/>
            <a:ext cx="762000" cy="254000"/>
          </a:xfrm>
          <a:prstGeom prst="rect">
            <a:avLst/>
          </a:prstGeom>
          <a:solidFill>
            <a:srgbClr val="D9DCE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cs typeface="+mn-cs"/>
              </a:rPr>
              <a:t>Photos</a:t>
            </a:r>
          </a:p>
        </p:txBody>
      </p:sp>
      <p:sp>
        <p:nvSpPr>
          <p:cNvPr id="2073" name="Text Box 25"/>
          <p:cNvSpPr txBox="1">
            <a:spLocks noChangeArrowheads="1"/>
          </p:cNvSpPr>
          <p:nvPr/>
        </p:nvSpPr>
        <p:spPr bwMode="auto">
          <a:xfrm>
            <a:off x="4419600" y="1143000"/>
            <a:ext cx="762000" cy="254000"/>
          </a:xfrm>
          <a:prstGeom prst="rect">
            <a:avLst/>
          </a:prstGeom>
          <a:solidFill>
            <a:srgbClr val="D9DCE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solidFill>
                  <a:srgbClr val="3333CC"/>
                </a:solidFill>
                <a:cs typeface="+mn-cs"/>
              </a:rPr>
              <a:t>Boxes</a:t>
            </a:r>
          </a:p>
        </p:txBody>
      </p:sp>
      <p:pic>
        <p:nvPicPr>
          <p:cNvPr id="3094" name="Picture 26" descr="President Kennedy, head and shoulders portrait photograph, looking up. Photograph distributed by the White Ho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8400"/>
            <a:ext cx="417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Rectangle 27"/>
          <p:cNvSpPr>
            <a:spLocks noChangeArrowheads="1"/>
          </p:cNvSpPr>
          <p:nvPr/>
        </p:nvSpPr>
        <p:spPr bwMode="auto">
          <a:xfrm>
            <a:off x="2057400" y="1524000"/>
            <a:ext cx="6019800" cy="838200"/>
          </a:xfrm>
          <a:prstGeom prst="rect">
            <a:avLst/>
          </a:prstGeom>
          <a:solidFill>
            <a:srgbClr val="D9DCE7"/>
          </a:solidFill>
          <a:ln w="9525">
            <a:solidFill>
              <a:srgbClr val="D9DCE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76" name="Text Box 28"/>
          <p:cNvSpPr txBox="1">
            <a:spLocks noChangeArrowheads="1"/>
          </p:cNvSpPr>
          <p:nvPr/>
        </p:nvSpPr>
        <p:spPr bwMode="auto">
          <a:xfrm>
            <a:off x="2133600" y="16002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400">
              <a:cs typeface="+mn-cs"/>
            </a:endParaRPr>
          </a:p>
        </p:txBody>
      </p:sp>
      <p:sp>
        <p:nvSpPr>
          <p:cNvPr id="2077" name="Text Box 29"/>
          <p:cNvSpPr txBox="1">
            <a:spLocks noChangeArrowheads="1"/>
          </p:cNvSpPr>
          <p:nvPr/>
        </p:nvSpPr>
        <p:spPr bwMode="auto">
          <a:xfrm>
            <a:off x="2133600" y="1905000"/>
            <a:ext cx="49530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200">
              <a:cs typeface="+mn-cs"/>
            </a:endParaRPr>
          </a:p>
        </p:txBody>
      </p:sp>
      <p:sp>
        <p:nvSpPr>
          <p:cNvPr id="2078" name="Text Box 30"/>
          <p:cNvSpPr txBox="1">
            <a:spLocks noChangeArrowheads="1"/>
          </p:cNvSpPr>
          <p:nvPr/>
        </p:nvSpPr>
        <p:spPr bwMode="auto">
          <a:xfrm>
            <a:off x="2133600" y="16002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a:solidFill>
                  <a:srgbClr val="343434"/>
                </a:solidFill>
                <a:cs typeface="+mn-cs"/>
              </a:rPr>
              <a:t>Write something…</a:t>
            </a:r>
          </a:p>
        </p:txBody>
      </p:sp>
      <p:sp>
        <p:nvSpPr>
          <p:cNvPr id="2079" name="Text Box 31"/>
          <p:cNvSpPr txBox="1">
            <a:spLocks noChangeArrowheads="1"/>
          </p:cNvSpPr>
          <p:nvPr/>
        </p:nvSpPr>
        <p:spPr bwMode="auto">
          <a:xfrm>
            <a:off x="7162800" y="1905000"/>
            <a:ext cx="685800" cy="244475"/>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a:cs typeface="+mn-cs"/>
              </a:rPr>
              <a:t>Share</a:t>
            </a:r>
          </a:p>
        </p:txBody>
      </p:sp>
      <p:sp>
        <p:nvSpPr>
          <p:cNvPr id="2081" name="Text Box 33"/>
          <p:cNvSpPr txBox="1">
            <a:spLocks noChangeArrowheads="1"/>
          </p:cNvSpPr>
          <p:nvPr/>
        </p:nvSpPr>
        <p:spPr bwMode="auto">
          <a:xfrm>
            <a:off x="152400" y="3352800"/>
            <a:ext cx="1600200" cy="228600"/>
          </a:xfrm>
          <a:prstGeom prst="rect">
            <a:avLst/>
          </a:prstGeom>
          <a:solidFill>
            <a:srgbClr val="EAEC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00">
                <a:cs typeface="+mn-cs"/>
              </a:rPr>
              <a:t>Information</a:t>
            </a:r>
          </a:p>
        </p:txBody>
      </p:sp>
      <p:sp>
        <p:nvSpPr>
          <p:cNvPr id="2080" name="Line 32"/>
          <p:cNvSpPr>
            <a:spLocks noChangeShapeType="1"/>
          </p:cNvSpPr>
          <p:nvPr/>
        </p:nvSpPr>
        <p:spPr bwMode="auto">
          <a:xfrm>
            <a:off x="152400" y="33528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82" name="Text Box 34"/>
          <p:cNvSpPr txBox="1">
            <a:spLocks noChangeArrowheads="1"/>
          </p:cNvSpPr>
          <p:nvPr/>
        </p:nvSpPr>
        <p:spPr bwMode="auto">
          <a:xfrm>
            <a:off x="152400" y="3657600"/>
            <a:ext cx="16002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r>
              <a:rPr lang="en-US" sz="800">
                <a:solidFill>
                  <a:srgbClr val="959EBD"/>
                </a:solidFill>
                <a:cs typeface="+mn-cs"/>
              </a:rPr>
              <a:t>Networks</a:t>
            </a:r>
            <a:r>
              <a:rPr lang="en-US" sz="800">
                <a:solidFill>
                  <a:srgbClr val="D9DCE7"/>
                </a:solidFill>
                <a:cs typeface="+mn-cs"/>
              </a:rPr>
              <a:t>:</a:t>
            </a:r>
          </a:p>
          <a:p>
            <a:pPr>
              <a:lnSpc>
                <a:spcPct val="50000"/>
              </a:lnSpc>
              <a:spcBef>
                <a:spcPct val="50000"/>
              </a:spcBef>
              <a:defRPr/>
            </a:pPr>
            <a:r>
              <a:rPr lang="en-US" sz="800">
                <a:cs typeface="+mn-cs"/>
              </a:rPr>
              <a:t>Washington D.C.</a:t>
            </a:r>
          </a:p>
          <a:p>
            <a:pPr>
              <a:lnSpc>
                <a:spcPct val="50000"/>
              </a:lnSpc>
              <a:spcBef>
                <a:spcPct val="50000"/>
              </a:spcBef>
              <a:defRPr/>
            </a:pPr>
            <a:r>
              <a:rPr lang="en-US" sz="800">
                <a:solidFill>
                  <a:srgbClr val="959EBD"/>
                </a:solidFill>
                <a:cs typeface="+mn-cs"/>
              </a:rPr>
              <a:t>Birthday:</a:t>
            </a:r>
          </a:p>
          <a:p>
            <a:pPr>
              <a:lnSpc>
                <a:spcPct val="50000"/>
              </a:lnSpc>
              <a:spcBef>
                <a:spcPct val="50000"/>
              </a:spcBef>
              <a:defRPr/>
            </a:pPr>
            <a:r>
              <a:rPr lang="en-US" sz="800">
                <a:cs typeface="+mn-cs"/>
              </a:rPr>
              <a:t>May 29, 1917</a:t>
            </a:r>
          </a:p>
          <a:p>
            <a:pPr>
              <a:lnSpc>
                <a:spcPct val="50000"/>
              </a:lnSpc>
              <a:spcBef>
                <a:spcPct val="50000"/>
              </a:spcBef>
              <a:defRPr/>
            </a:pPr>
            <a:r>
              <a:rPr lang="en-US" sz="800">
                <a:solidFill>
                  <a:srgbClr val="959EBD"/>
                </a:solidFill>
                <a:cs typeface="+mn-cs"/>
              </a:rPr>
              <a:t>Political:</a:t>
            </a:r>
          </a:p>
          <a:p>
            <a:pPr>
              <a:lnSpc>
                <a:spcPct val="50000"/>
              </a:lnSpc>
              <a:spcBef>
                <a:spcPct val="50000"/>
              </a:spcBef>
              <a:defRPr/>
            </a:pPr>
            <a:r>
              <a:rPr lang="en-US" sz="800">
                <a:cs typeface="+mn-cs"/>
              </a:rPr>
              <a:t>Democrat</a:t>
            </a:r>
          </a:p>
          <a:p>
            <a:pPr>
              <a:lnSpc>
                <a:spcPct val="50000"/>
              </a:lnSpc>
              <a:spcBef>
                <a:spcPct val="50000"/>
              </a:spcBef>
              <a:defRPr/>
            </a:pPr>
            <a:r>
              <a:rPr lang="en-US" sz="800">
                <a:solidFill>
                  <a:srgbClr val="959EBD"/>
                </a:solidFill>
                <a:cs typeface="+mn-cs"/>
              </a:rPr>
              <a:t>Religion:</a:t>
            </a:r>
          </a:p>
          <a:p>
            <a:pPr>
              <a:lnSpc>
                <a:spcPct val="50000"/>
              </a:lnSpc>
              <a:spcBef>
                <a:spcPct val="50000"/>
              </a:spcBef>
              <a:defRPr/>
            </a:pPr>
            <a:r>
              <a:rPr lang="en-US" sz="800">
                <a:cs typeface="+mn-cs"/>
              </a:rPr>
              <a:t>Catholic</a:t>
            </a:r>
          </a:p>
          <a:p>
            <a:pPr>
              <a:lnSpc>
                <a:spcPct val="50000"/>
              </a:lnSpc>
              <a:spcBef>
                <a:spcPct val="50000"/>
              </a:spcBef>
              <a:defRPr/>
            </a:pPr>
            <a:r>
              <a:rPr lang="en-US" sz="800">
                <a:solidFill>
                  <a:srgbClr val="959EBD"/>
                </a:solidFill>
                <a:cs typeface="+mn-cs"/>
              </a:rPr>
              <a:t>Hometown:</a:t>
            </a:r>
          </a:p>
          <a:p>
            <a:pPr>
              <a:lnSpc>
                <a:spcPct val="50000"/>
              </a:lnSpc>
              <a:spcBef>
                <a:spcPct val="50000"/>
              </a:spcBef>
              <a:defRPr/>
            </a:pPr>
            <a:r>
              <a:rPr lang="en-US" sz="800">
                <a:cs typeface="+mn-cs"/>
              </a:rPr>
              <a:t>Brookline, Mass.</a:t>
            </a:r>
          </a:p>
        </p:txBody>
      </p:sp>
      <p:sp>
        <p:nvSpPr>
          <p:cNvPr id="2083" name="Line 35"/>
          <p:cNvSpPr>
            <a:spLocks noChangeShapeType="1"/>
          </p:cNvSpPr>
          <p:nvPr/>
        </p:nvSpPr>
        <p:spPr bwMode="auto">
          <a:xfrm>
            <a:off x="152400" y="51816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84" name="Text Box 36"/>
          <p:cNvSpPr txBox="1">
            <a:spLocks noChangeArrowheads="1"/>
          </p:cNvSpPr>
          <p:nvPr/>
        </p:nvSpPr>
        <p:spPr bwMode="auto">
          <a:xfrm>
            <a:off x="152400" y="5029200"/>
            <a:ext cx="1600200" cy="228600"/>
          </a:xfrm>
          <a:prstGeom prst="rect">
            <a:avLst/>
          </a:prstGeom>
          <a:solidFill>
            <a:srgbClr val="EAEC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00">
                <a:cs typeface="+mn-cs"/>
              </a:rPr>
              <a:t>Friends</a:t>
            </a:r>
          </a:p>
        </p:txBody>
      </p:sp>
      <p:pic>
        <p:nvPicPr>
          <p:cNvPr id="3105" name="Picture 38" descr="File:37 Lyndon Johnson 3x4.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3340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7" name="Text Box 39"/>
          <p:cNvSpPr txBox="1">
            <a:spLocks noChangeArrowheads="1"/>
          </p:cNvSpPr>
          <p:nvPr/>
        </p:nvSpPr>
        <p:spPr bwMode="auto">
          <a:xfrm>
            <a:off x="152400" y="5867400"/>
            <a:ext cx="381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cs typeface="+mn-cs"/>
              </a:rPr>
              <a:t>LBJ</a:t>
            </a:r>
          </a:p>
        </p:txBody>
      </p:sp>
      <p:pic>
        <p:nvPicPr>
          <p:cNvPr id="3107" name="Picture 41" descr="Frank Sinatra, portrait for Kings Go Forth, 1958.&#10;Vintage silver gelatin, 7x13.5, signed. $900&#10;Â© 1978 Bill Avery&#10;MPTV">
            <a:hlinkClick r:id="rId8" tooltip="Frank Sinatra, portrait for Kings Go Forth, 1958.&#10;Vintage silver gelatin, 7x13.5, signed. $900&#10;Â© 1978 Bill Avery&#10;MPTV"/>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334000"/>
            <a:ext cx="5318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0" name="Text Box 42"/>
          <p:cNvSpPr txBox="1">
            <a:spLocks noChangeArrowheads="1"/>
          </p:cNvSpPr>
          <p:nvPr/>
        </p:nvSpPr>
        <p:spPr bwMode="auto">
          <a:xfrm>
            <a:off x="685800" y="5867400"/>
            <a:ext cx="45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cs typeface="+mn-cs"/>
              </a:rPr>
              <a:t>Frank</a:t>
            </a:r>
          </a:p>
        </p:txBody>
      </p:sp>
      <p:pic>
        <p:nvPicPr>
          <p:cNvPr id="3109" name="Picture 44" descr="c. 1953&#10;Photo by Frank Powolny">
            <a:hlinkClick r:id="rId10" tooltip="c. 1953&#10;Photo by Frank Powolny"/>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533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3" name="Text Box 45"/>
          <p:cNvSpPr txBox="1">
            <a:spLocks noChangeArrowheads="1"/>
          </p:cNvSpPr>
          <p:nvPr/>
        </p:nvSpPr>
        <p:spPr bwMode="auto">
          <a:xfrm>
            <a:off x="1219200" y="5867400"/>
            <a:ext cx="533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cs typeface="+mn-cs"/>
              </a:rPr>
              <a:t>Marilyn</a:t>
            </a:r>
          </a:p>
        </p:txBody>
      </p:sp>
      <p:pic>
        <p:nvPicPr>
          <p:cNvPr id="3111" name="Picture 49" descr="Robert F. Kennedy - Phot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6096000"/>
            <a:ext cx="3937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8" name="Text Box 50"/>
          <p:cNvSpPr txBox="1">
            <a:spLocks noChangeArrowheads="1"/>
          </p:cNvSpPr>
          <p:nvPr/>
        </p:nvSpPr>
        <p:spPr bwMode="auto">
          <a:xfrm>
            <a:off x="0" y="6643688"/>
            <a:ext cx="609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800">
                <a:cs typeface="+mn-cs"/>
              </a:rPr>
              <a:t>Bobby</a:t>
            </a:r>
          </a:p>
        </p:txBody>
      </p:sp>
      <p:pic>
        <p:nvPicPr>
          <p:cNvPr id="3113" name="Picture 52" descr="A picture of First Lady Jacqueline Kennedy, wife of President John F. Kennedy">
            <a:hlinkClick r:id="rId13" tooltip="View Full-Siz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6096000"/>
            <a:ext cx="4238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1" name="Text Box 53"/>
          <p:cNvSpPr txBox="1">
            <a:spLocks noChangeArrowheads="1"/>
          </p:cNvSpPr>
          <p:nvPr/>
        </p:nvSpPr>
        <p:spPr bwMode="auto">
          <a:xfrm>
            <a:off x="685800" y="6643688"/>
            <a:ext cx="533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cs typeface="+mn-cs"/>
              </a:rPr>
              <a:t>Jackie</a:t>
            </a:r>
          </a:p>
        </p:txBody>
      </p:sp>
      <p:sp>
        <p:nvSpPr>
          <p:cNvPr id="2102" name="Rectangle 54"/>
          <p:cNvSpPr>
            <a:spLocks noChangeArrowheads="1"/>
          </p:cNvSpPr>
          <p:nvPr/>
        </p:nvSpPr>
        <p:spPr bwMode="auto">
          <a:xfrm>
            <a:off x="2590800" y="25908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defRPr/>
            </a:pPr>
            <a:r>
              <a:rPr lang="en-US" sz="1200">
                <a:cs typeface="+mn-cs"/>
              </a:rPr>
              <a:t>John F. Kennedy</a:t>
            </a:r>
            <a:r>
              <a:rPr lang="en-US" sz="900">
                <a:cs typeface="+mn-cs"/>
              </a:rPr>
              <a:t> is preparing to sign the Nuclear Test Ban Treaty</a:t>
            </a:r>
          </a:p>
          <a:p>
            <a:pPr>
              <a:lnSpc>
                <a:spcPct val="90000"/>
              </a:lnSpc>
              <a:spcBef>
                <a:spcPct val="20000"/>
              </a:spcBef>
              <a:defRPr/>
            </a:pPr>
            <a:r>
              <a:rPr lang="en-US" sz="800">
                <a:cs typeface="+mn-cs"/>
              </a:rPr>
              <a:t>October 7, 1963</a:t>
            </a:r>
          </a:p>
        </p:txBody>
      </p:sp>
      <p:sp>
        <p:nvSpPr>
          <p:cNvPr id="2108" name="Text Box 60"/>
          <p:cNvSpPr txBox="1">
            <a:spLocks noChangeArrowheads="1"/>
          </p:cNvSpPr>
          <p:nvPr/>
        </p:nvSpPr>
        <p:spPr bwMode="auto">
          <a:xfrm>
            <a:off x="2743200" y="5486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pic>
        <p:nvPicPr>
          <p:cNvPr id="3117" name="Picture 63" descr="Robert Fros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6096000"/>
            <a:ext cx="420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2" name="Text Box 64"/>
          <p:cNvSpPr txBox="1">
            <a:spLocks noChangeArrowheads="1"/>
          </p:cNvSpPr>
          <p:nvPr/>
        </p:nvSpPr>
        <p:spPr bwMode="auto">
          <a:xfrm>
            <a:off x="1219200" y="6643688"/>
            <a:ext cx="533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cs typeface="+mn-cs"/>
              </a:rPr>
              <a:t>Robert</a:t>
            </a:r>
          </a:p>
        </p:txBody>
      </p:sp>
      <p:sp>
        <p:nvSpPr>
          <p:cNvPr id="2115" name="Rectangle 67"/>
          <p:cNvSpPr>
            <a:spLocks noChangeArrowheads="1"/>
          </p:cNvSpPr>
          <p:nvPr/>
        </p:nvSpPr>
        <p:spPr bwMode="auto">
          <a:xfrm>
            <a:off x="2590800" y="32004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defRPr/>
            </a:pPr>
            <a:r>
              <a:rPr lang="en-US" sz="1200">
                <a:cs typeface="+mn-cs"/>
              </a:rPr>
              <a:t>Bobby Kennedy to John F. Kennedy</a:t>
            </a:r>
            <a:r>
              <a:rPr lang="en-US" sz="900">
                <a:cs typeface="+mn-cs"/>
              </a:rPr>
              <a:t> Have you finalized your plans for the Texas trip?</a:t>
            </a:r>
          </a:p>
          <a:p>
            <a:pPr>
              <a:lnSpc>
                <a:spcPct val="90000"/>
              </a:lnSpc>
              <a:spcBef>
                <a:spcPct val="20000"/>
              </a:spcBef>
              <a:defRPr/>
            </a:pPr>
            <a:r>
              <a:rPr lang="en-US" sz="800">
                <a:cs typeface="+mn-cs"/>
              </a:rPr>
              <a:t>October 1, 1963</a:t>
            </a:r>
          </a:p>
        </p:txBody>
      </p:sp>
      <p:pic>
        <p:nvPicPr>
          <p:cNvPr id="3120" name="Picture 68" descr="President Kennedy, head and shoulders portrait photograph, looking up. Photograph distributed by the White Ho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0"/>
            <a:ext cx="417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69" descr="Robert F. Kennedy - Phot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3124200"/>
            <a:ext cx="3937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8" name="Rectangle 70"/>
          <p:cNvSpPr>
            <a:spLocks noChangeArrowheads="1"/>
          </p:cNvSpPr>
          <p:nvPr/>
        </p:nvSpPr>
        <p:spPr bwMode="auto">
          <a:xfrm>
            <a:off x="2590800" y="39624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defRPr/>
            </a:pPr>
            <a:r>
              <a:rPr lang="en-US" sz="1200">
                <a:cs typeface="+mn-cs"/>
              </a:rPr>
              <a:t>John F. Kennedy</a:t>
            </a:r>
            <a:r>
              <a:rPr lang="en-US" sz="900">
                <a:cs typeface="+mn-cs"/>
              </a:rPr>
              <a:t> I can</a:t>
            </a:r>
            <a:r>
              <a:rPr lang="ja-JP" altLang="en-US" sz="900">
                <a:latin typeface="Arial"/>
                <a:cs typeface="+mn-cs"/>
              </a:rPr>
              <a:t>’</a:t>
            </a:r>
            <a:r>
              <a:rPr lang="en-US" sz="900">
                <a:cs typeface="+mn-cs"/>
              </a:rPr>
              <a:t>t believe I had to actually send the National Guard to Alabama just so some kids could go to college!</a:t>
            </a:r>
          </a:p>
          <a:p>
            <a:pPr>
              <a:lnSpc>
                <a:spcPct val="90000"/>
              </a:lnSpc>
              <a:spcBef>
                <a:spcPct val="20000"/>
              </a:spcBef>
              <a:defRPr/>
            </a:pPr>
            <a:r>
              <a:rPr lang="en-US" sz="800">
                <a:cs typeface="+mn-cs"/>
              </a:rPr>
              <a:t>June 11, 1963</a:t>
            </a:r>
          </a:p>
        </p:txBody>
      </p:sp>
      <p:pic>
        <p:nvPicPr>
          <p:cNvPr id="3123" name="Picture 71" descr="President Kennedy, head and shoulders portrait photograph, looking up. Photograph distributed by the White Ho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95800"/>
            <a:ext cx="417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1" name="Rectangle 73"/>
          <p:cNvSpPr>
            <a:spLocks noChangeArrowheads="1"/>
          </p:cNvSpPr>
          <p:nvPr/>
        </p:nvSpPr>
        <p:spPr bwMode="auto">
          <a:xfrm>
            <a:off x="2590800" y="45720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defRPr/>
            </a:pPr>
            <a:r>
              <a:rPr lang="en-US" sz="1200">
                <a:cs typeface="+mn-cs"/>
              </a:rPr>
              <a:t>John F. Kennedy</a:t>
            </a:r>
            <a:r>
              <a:rPr lang="en-US" sz="900">
                <a:cs typeface="+mn-cs"/>
              </a:rPr>
              <a:t> is so glad we avoided war with the Russians!  That Crisis in Cuba had my blood boiling!</a:t>
            </a:r>
          </a:p>
          <a:p>
            <a:pPr>
              <a:lnSpc>
                <a:spcPct val="90000"/>
              </a:lnSpc>
              <a:spcBef>
                <a:spcPct val="20000"/>
              </a:spcBef>
              <a:defRPr/>
            </a:pPr>
            <a:r>
              <a:rPr lang="en-US" sz="800">
                <a:cs typeface="+mn-cs"/>
              </a:rPr>
              <a:t>October 28, 1962</a:t>
            </a:r>
          </a:p>
        </p:txBody>
      </p:sp>
      <p:pic>
        <p:nvPicPr>
          <p:cNvPr id="3125" name="Picture 74" descr="President Kennedy, head and shoulders portrait photograph, looking up. Photograph distributed by the White Ho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181600"/>
            <a:ext cx="417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3" name="Rectangle 75"/>
          <p:cNvSpPr>
            <a:spLocks noChangeArrowheads="1"/>
          </p:cNvSpPr>
          <p:nvPr/>
        </p:nvSpPr>
        <p:spPr bwMode="auto">
          <a:xfrm>
            <a:off x="2590800" y="52578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defRPr/>
            </a:pPr>
            <a:r>
              <a:rPr lang="en-US" sz="1200">
                <a:cs typeface="+mn-cs"/>
              </a:rPr>
              <a:t>John F. Kennedy</a:t>
            </a:r>
            <a:r>
              <a:rPr lang="en-US" sz="900">
                <a:cs typeface="+mn-cs"/>
              </a:rPr>
              <a:t> hopes everyone realizes how serious I am about putting a man on the moon!!!</a:t>
            </a:r>
          </a:p>
          <a:p>
            <a:pPr>
              <a:lnSpc>
                <a:spcPct val="90000"/>
              </a:lnSpc>
              <a:spcBef>
                <a:spcPct val="20000"/>
              </a:spcBef>
              <a:defRPr/>
            </a:pPr>
            <a:r>
              <a:rPr lang="en-US" sz="800">
                <a:cs typeface="+mn-cs"/>
              </a:rPr>
              <a:t>September 9, 1962</a:t>
            </a:r>
          </a:p>
        </p:txBody>
      </p:sp>
      <p:pic>
        <p:nvPicPr>
          <p:cNvPr id="3127" name="Picture 76" descr="President Kennedy, head and shoulders portrait photograph, looking up. Photograph distributed by the White Ho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791200"/>
            <a:ext cx="417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5" name="Rectangle 77"/>
          <p:cNvSpPr>
            <a:spLocks noChangeArrowheads="1"/>
          </p:cNvSpPr>
          <p:nvPr/>
        </p:nvSpPr>
        <p:spPr bwMode="auto">
          <a:xfrm>
            <a:off x="2590800" y="58674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defRPr/>
            </a:pPr>
            <a:r>
              <a:rPr lang="en-US" sz="1200">
                <a:cs typeface="+mn-cs"/>
              </a:rPr>
              <a:t>John F. Kennedy</a:t>
            </a:r>
            <a:r>
              <a:rPr lang="en-US" sz="900">
                <a:cs typeface="+mn-cs"/>
              </a:rPr>
              <a:t> wishes the Bay of Pigs invasion had gone better!  I think Castro is going to be a major thorn in the side of the U.S.</a:t>
            </a:r>
          </a:p>
          <a:p>
            <a:pPr>
              <a:lnSpc>
                <a:spcPct val="90000"/>
              </a:lnSpc>
              <a:spcBef>
                <a:spcPct val="20000"/>
              </a:spcBef>
              <a:defRPr/>
            </a:pPr>
            <a:r>
              <a:rPr lang="en-US" sz="800">
                <a:cs typeface="+mn-cs"/>
              </a:rPr>
              <a:t>April 17, 1961</a:t>
            </a:r>
          </a:p>
        </p:txBody>
      </p:sp>
    </p:spTree>
    <p:extLst>
      <p:ext uri="{BB962C8B-B14F-4D97-AF65-F5344CB8AC3E}">
        <p14:creationId xmlns:p14="http://schemas.microsoft.com/office/powerpoint/2010/main" val="1381990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3352800" y="3048000"/>
            <a:ext cx="3124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71" name="Text Box 3"/>
          <p:cNvSpPr txBox="1">
            <a:spLocks noChangeArrowheads="1"/>
          </p:cNvSpPr>
          <p:nvPr/>
        </p:nvSpPr>
        <p:spPr bwMode="auto">
          <a:xfrm>
            <a:off x="2133600" y="2895600"/>
            <a:ext cx="1447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00" b="1">
                <a:cs typeface="+mn-cs"/>
              </a:rPr>
              <a:t>Personal Information</a:t>
            </a:r>
          </a:p>
        </p:txBody>
      </p:sp>
      <p:sp>
        <p:nvSpPr>
          <p:cNvPr id="7172" name="Rectangle 4"/>
          <p:cNvSpPr>
            <a:spLocks noChangeArrowheads="1"/>
          </p:cNvSpPr>
          <p:nvPr/>
        </p:nvSpPr>
        <p:spPr bwMode="auto">
          <a:xfrm>
            <a:off x="0" y="381000"/>
            <a:ext cx="9144000" cy="990600"/>
          </a:xfrm>
          <a:prstGeom prst="rect">
            <a:avLst/>
          </a:prstGeom>
          <a:solidFill>
            <a:srgbClr val="EAEC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73" name="Rectangle 5"/>
          <p:cNvSpPr>
            <a:spLocks noGrp="1" noChangeArrowheads="1"/>
          </p:cNvSpPr>
          <p:nvPr>
            <p:ph type="ctrTitle"/>
          </p:nvPr>
        </p:nvSpPr>
        <p:spPr>
          <a:xfrm>
            <a:off x="0" y="0"/>
            <a:ext cx="1295400" cy="381000"/>
          </a:xfrm>
          <a:solidFill>
            <a:srgbClr val="666699"/>
          </a:solidFill>
        </p:spPr>
        <p:txBody>
          <a:bodyPr/>
          <a:lstStyle/>
          <a:p>
            <a:pPr eaLnBrk="1" hangingPunct="1">
              <a:defRPr/>
            </a:pPr>
            <a:r>
              <a:rPr lang="en-US" sz="1400" b="1" smtClean="0">
                <a:solidFill>
                  <a:schemeClr val="bg1"/>
                </a:solidFill>
                <a:cs typeface="+mj-cs"/>
              </a:rPr>
              <a:t>facebook</a:t>
            </a:r>
          </a:p>
        </p:txBody>
      </p:sp>
      <p:sp>
        <p:nvSpPr>
          <p:cNvPr id="7174" name="Rectangle 6"/>
          <p:cNvSpPr>
            <a:spLocks noGrp="1" noChangeArrowheads="1"/>
          </p:cNvSpPr>
          <p:nvPr>
            <p:ph type="subTitle" idx="1"/>
          </p:nvPr>
        </p:nvSpPr>
        <p:spPr>
          <a:xfrm>
            <a:off x="1828800" y="685800"/>
            <a:ext cx="6400800" cy="457200"/>
          </a:xfrm>
        </p:spPr>
        <p:txBody>
          <a:bodyPr/>
          <a:lstStyle/>
          <a:p>
            <a:pPr algn="l" eaLnBrk="1" hangingPunct="1">
              <a:lnSpc>
                <a:spcPct val="90000"/>
              </a:lnSpc>
              <a:defRPr/>
            </a:pPr>
            <a:r>
              <a:rPr lang="en-US" sz="1400" smtClean="0">
                <a:cs typeface="+mn-cs"/>
              </a:rPr>
              <a:t>John F. Kennedy</a:t>
            </a:r>
            <a:r>
              <a:rPr lang="en-US" sz="1000" smtClean="0">
                <a:cs typeface="+mn-cs"/>
              </a:rPr>
              <a:t> is preparing to sign the Nuclear Test Ban Treaty</a:t>
            </a:r>
            <a:endParaRPr lang="en-US" sz="1400" smtClean="0">
              <a:cs typeface="+mn-cs"/>
            </a:endParaRPr>
          </a:p>
        </p:txBody>
      </p:sp>
      <p:pic>
        <p:nvPicPr>
          <p:cNvPr id="5126" name="Picture 7" descr="President Kennedy, head and shoulders portrait photograph, looking up. Photograph distributed by the White Ho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1431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a:hlinkClick r:id="rId4" action="ppaction://hlinksldjump"/>
          </p:cNvPr>
          <p:cNvSpPr>
            <a:spLocks noChangeArrowheads="1"/>
          </p:cNvSpPr>
          <p:nvPr/>
        </p:nvSpPr>
        <p:spPr bwMode="auto">
          <a:xfrm>
            <a:off x="1295400" y="0"/>
            <a:ext cx="7620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Wall</a:t>
            </a:r>
          </a:p>
        </p:txBody>
      </p:sp>
      <p:sp>
        <p:nvSpPr>
          <p:cNvPr id="7177" name="Rectangle 9">
            <a:hlinkClick r:id="rId5" action="ppaction://hlinksldjump"/>
          </p:cNvPr>
          <p:cNvSpPr>
            <a:spLocks noChangeArrowheads="1"/>
          </p:cNvSpPr>
          <p:nvPr/>
        </p:nvSpPr>
        <p:spPr bwMode="auto">
          <a:xfrm>
            <a:off x="2057400" y="0"/>
            <a:ext cx="8382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Photos</a:t>
            </a:r>
          </a:p>
        </p:txBody>
      </p:sp>
      <p:sp>
        <p:nvSpPr>
          <p:cNvPr id="7178" name="Rectangle 10"/>
          <p:cNvSpPr>
            <a:spLocks noChangeArrowheads="1"/>
          </p:cNvSpPr>
          <p:nvPr/>
        </p:nvSpPr>
        <p:spPr bwMode="auto">
          <a:xfrm>
            <a:off x="2895600" y="0"/>
            <a:ext cx="7620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Flair</a:t>
            </a:r>
          </a:p>
        </p:txBody>
      </p:sp>
      <p:sp>
        <p:nvSpPr>
          <p:cNvPr id="7179" name="Rectangle 11"/>
          <p:cNvSpPr>
            <a:spLocks noChangeArrowheads="1"/>
          </p:cNvSpPr>
          <p:nvPr/>
        </p:nvSpPr>
        <p:spPr bwMode="auto">
          <a:xfrm>
            <a:off x="3657600" y="0"/>
            <a:ext cx="8382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Boxes</a:t>
            </a:r>
          </a:p>
        </p:txBody>
      </p:sp>
      <p:sp>
        <p:nvSpPr>
          <p:cNvPr id="7180" name="Rectangle 12"/>
          <p:cNvSpPr>
            <a:spLocks noChangeArrowheads="1"/>
          </p:cNvSpPr>
          <p:nvPr/>
        </p:nvSpPr>
        <p:spPr bwMode="auto">
          <a:xfrm>
            <a:off x="4495800" y="0"/>
            <a:ext cx="19050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1000">
              <a:solidFill>
                <a:schemeClr val="bg1"/>
              </a:solidFill>
              <a:cs typeface="+mn-cs"/>
            </a:endParaRPr>
          </a:p>
        </p:txBody>
      </p:sp>
      <p:sp>
        <p:nvSpPr>
          <p:cNvPr id="7181" name="Rectangle 13"/>
          <p:cNvSpPr>
            <a:spLocks noChangeArrowheads="1"/>
          </p:cNvSpPr>
          <p:nvPr/>
        </p:nvSpPr>
        <p:spPr bwMode="auto">
          <a:xfrm>
            <a:off x="6400800" y="0"/>
            <a:ext cx="17526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John F. Kennedy</a:t>
            </a:r>
          </a:p>
        </p:txBody>
      </p:sp>
      <p:sp>
        <p:nvSpPr>
          <p:cNvPr id="7182" name="Rectangle 14"/>
          <p:cNvSpPr>
            <a:spLocks noChangeArrowheads="1"/>
          </p:cNvSpPr>
          <p:nvPr/>
        </p:nvSpPr>
        <p:spPr bwMode="auto">
          <a:xfrm>
            <a:off x="8153400" y="0"/>
            <a:ext cx="9906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Logout</a:t>
            </a:r>
          </a:p>
        </p:txBody>
      </p:sp>
      <p:sp>
        <p:nvSpPr>
          <p:cNvPr id="7183" name="Text Box 15"/>
          <p:cNvSpPr txBox="1">
            <a:spLocks noChangeArrowheads="1"/>
          </p:cNvSpPr>
          <p:nvPr/>
        </p:nvSpPr>
        <p:spPr bwMode="auto">
          <a:xfrm>
            <a:off x="152400" y="2438400"/>
            <a:ext cx="1600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700">
                <a:cs typeface="+mn-cs"/>
              </a:rPr>
              <a:t>View photos of JFK (5)</a:t>
            </a:r>
          </a:p>
        </p:txBody>
      </p:sp>
      <p:sp>
        <p:nvSpPr>
          <p:cNvPr id="7184" name="Line 16"/>
          <p:cNvSpPr>
            <a:spLocks noChangeShapeType="1"/>
          </p:cNvSpPr>
          <p:nvPr/>
        </p:nvSpPr>
        <p:spPr bwMode="auto">
          <a:xfrm>
            <a:off x="152400" y="26670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85" name="Text Box 17"/>
          <p:cNvSpPr txBox="1">
            <a:spLocks noChangeArrowheads="1"/>
          </p:cNvSpPr>
          <p:nvPr/>
        </p:nvSpPr>
        <p:spPr bwMode="auto">
          <a:xfrm>
            <a:off x="152400" y="2667000"/>
            <a:ext cx="1600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700">
                <a:cs typeface="+mn-cs"/>
              </a:rPr>
              <a:t>Send JFK a message</a:t>
            </a:r>
          </a:p>
        </p:txBody>
      </p:sp>
      <p:sp>
        <p:nvSpPr>
          <p:cNvPr id="7186" name="Text Box 18"/>
          <p:cNvSpPr txBox="1">
            <a:spLocks noChangeArrowheads="1"/>
          </p:cNvSpPr>
          <p:nvPr/>
        </p:nvSpPr>
        <p:spPr bwMode="auto">
          <a:xfrm>
            <a:off x="152400" y="2895600"/>
            <a:ext cx="1600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700">
                <a:cs typeface="+mn-cs"/>
              </a:rPr>
              <a:t>Poke message</a:t>
            </a:r>
          </a:p>
        </p:txBody>
      </p:sp>
      <p:sp>
        <p:nvSpPr>
          <p:cNvPr id="7187" name="Line 19"/>
          <p:cNvSpPr>
            <a:spLocks noChangeShapeType="1"/>
          </p:cNvSpPr>
          <p:nvPr/>
        </p:nvSpPr>
        <p:spPr bwMode="auto">
          <a:xfrm>
            <a:off x="152400" y="28956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88" name="Line 20"/>
          <p:cNvSpPr>
            <a:spLocks noChangeShapeType="1"/>
          </p:cNvSpPr>
          <p:nvPr/>
        </p:nvSpPr>
        <p:spPr bwMode="auto">
          <a:xfrm>
            <a:off x="152400" y="31242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89" name="Text Box 21">
            <a:hlinkClick r:id="rId4" action="ppaction://hlinksldjump"/>
          </p:cNvPr>
          <p:cNvSpPr txBox="1">
            <a:spLocks noChangeArrowheads="1"/>
          </p:cNvSpPr>
          <p:nvPr/>
        </p:nvSpPr>
        <p:spPr bwMode="auto">
          <a:xfrm>
            <a:off x="2057400" y="1143000"/>
            <a:ext cx="838200" cy="244475"/>
          </a:xfrm>
          <a:prstGeom prst="rect">
            <a:avLst/>
          </a:prstGeom>
          <a:solidFill>
            <a:srgbClr val="D9DC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solidFill>
                  <a:schemeClr val="accent2"/>
                </a:solidFill>
                <a:cs typeface="+mn-cs"/>
              </a:rPr>
              <a:t>Wall</a:t>
            </a:r>
          </a:p>
        </p:txBody>
      </p:sp>
      <p:sp>
        <p:nvSpPr>
          <p:cNvPr id="7190" name="Text Box 22"/>
          <p:cNvSpPr txBox="1">
            <a:spLocks noChangeArrowheads="1"/>
          </p:cNvSpPr>
          <p:nvPr/>
        </p:nvSpPr>
        <p:spPr bwMode="auto">
          <a:xfrm>
            <a:off x="2895600" y="1143000"/>
            <a:ext cx="762000"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solidFill>
                  <a:srgbClr val="3333CC"/>
                </a:solidFill>
                <a:cs typeface="+mn-cs"/>
              </a:rPr>
              <a:t>Info</a:t>
            </a:r>
          </a:p>
        </p:txBody>
      </p:sp>
      <p:sp>
        <p:nvSpPr>
          <p:cNvPr id="7191" name="Text Box 23">
            <a:hlinkClick r:id="rId5" action="ppaction://hlinksldjump"/>
          </p:cNvPr>
          <p:cNvSpPr txBox="1">
            <a:spLocks noChangeArrowheads="1"/>
          </p:cNvSpPr>
          <p:nvPr/>
        </p:nvSpPr>
        <p:spPr bwMode="auto">
          <a:xfrm>
            <a:off x="3657600" y="1143000"/>
            <a:ext cx="762000" cy="254000"/>
          </a:xfrm>
          <a:prstGeom prst="rect">
            <a:avLst/>
          </a:prstGeom>
          <a:solidFill>
            <a:srgbClr val="D9DCE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solidFill>
                  <a:srgbClr val="3333CC"/>
                </a:solidFill>
                <a:cs typeface="+mn-cs"/>
              </a:rPr>
              <a:t>Photos</a:t>
            </a:r>
          </a:p>
        </p:txBody>
      </p:sp>
      <p:sp>
        <p:nvSpPr>
          <p:cNvPr id="7192" name="Text Box 24"/>
          <p:cNvSpPr txBox="1">
            <a:spLocks noChangeArrowheads="1"/>
          </p:cNvSpPr>
          <p:nvPr/>
        </p:nvSpPr>
        <p:spPr bwMode="auto">
          <a:xfrm>
            <a:off x="4419600" y="1143000"/>
            <a:ext cx="762000" cy="254000"/>
          </a:xfrm>
          <a:prstGeom prst="rect">
            <a:avLst/>
          </a:prstGeom>
          <a:solidFill>
            <a:srgbClr val="D9DCE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solidFill>
                  <a:srgbClr val="3333CC"/>
                </a:solidFill>
                <a:cs typeface="+mn-cs"/>
              </a:rPr>
              <a:t>Boxes</a:t>
            </a:r>
          </a:p>
        </p:txBody>
      </p:sp>
      <p:sp>
        <p:nvSpPr>
          <p:cNvPr id="7193" name="Text Box 25"/>
          <p:cNvSpPr txBox="1">
            <a:spLocks noChangeArrowheads="1"/>
          </p:cNvSpPr>
          <p:nvPr/>
        </p:nvSpPr>
        <p:spPr bwMode="auto">
          <a:xfrm>
            <a:off x="2133600" y="16002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400">
              <a:cs typeface="+mn-cs"/>
            </a:endParaRPr>
          </a:p>
        </p:txBody>
      </p:sp>
      <p:sp>
        <p:nvSpPr>
          <p:cNvPr id="7194" name="Text Box 26"/>
          <p:cNvSpPr txBox="1">
            <a:spLocks noChangeArrowheads="1"/>
          </p:cNvSpPr>
          <p:nvPr/>
        </p:nvSpPr>
        <p:spPr bwMode="auto">
          <a:xfrm>
            <a:off x="2133600" y="1905000"/>
            <a:ext cx="49530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200">
              <a:cs typeface="+mn-cs"/>
            </a:endParaRPr>
          </a:p>
        </p:txBody>
      </p:sp>
      <p:sp>
        <p:nvSpPr>
          <p:cNvPr id="7195" name="Text Box 27"/>
          <p:cNvSpPr txBox="1">
            <a:spLocks noChangeArrowheads="1"/>
          </p:cNvSpPr>
          <p:nvPr/>
        </p:nvSpPr>
        <p:spPr bwMode="auto">
          <a:xfrm>
            <a:off x="2133600" y="1600200"/>
            <a:ext cx="121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00" b="1">
                <a:cs typeface="+mn-cs"/>
              </a:rPr>
              <a:t>Basic Information</a:t>
            </a:r>
          </a:p>
        </p:txBody>
      </p:sp>
      <p:sp>
        <p:nvSpPr>
          <p:cNvPr id="7196" name="Text Box 28"/>
          <p:cNvSpPr txBox="1">
            <a:spLocks noChangeArrowheads="1"/>
          </p:cNvSpPr>
          <p:nvPr/>
        </p:nvSpPr>
        <p:spPr bwMode="auto">
          <a:xfrm>
            <a:off x="152400" y="3276600"/>
            <a:ext cx="1600200" cy="228600"/>
          </a:xfrm>
          <a:prstGeom prst="rect">
            <a:avLst/>
          </a:prstGeom>
          <a:solidFill>
            <a:srgbClr val="EAEC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00">
                <a:cs typeface="+mn-cs"/>
              </a:rPr>
              <a:t>Information</a:t>
            </a:r>
          </a:p>
        </p:txBody>
      </p:sp>
      <p:sp>
        <p:nvSpPr>
          <p:cNvPr id="7197" name="Line 29"/>
          <p:cNvSpPr>
            <a:spLocks noChangeShapeType="1"/>
          </p:cNvSpPr>
          <p:nvPr/>
        </p:nvSpPr>
        <p:spPr bwMode="auto">
          <a:xfrm>
            <a:off x="152400" y="32766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98" name="Text Box 30"/>
          <p:cNvSpPr txBox="1">
            <a:spLocks noChangeArrowheads="1"/>
          </p:cNvSpPr>
          <p:nvPr/>
        </p:nvSpPr>
        <p:spPr bwMode="auto">
          <a:xfrm>
            <a:off x="152400" y="3581400"/>
            <a:ext cx="16002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r>
              <a:rPr lang="en-US" sz="800">
                <a:solidFill>
                  <a:srgbClr val="959EBD"/>
                </a:solidFill>
                <a:cs typeface="+mn-cs"/>
              </a:rPr>
              <a:t>Networks</a:t>
            </a:r>
            <a:r>
              <a:rPr lang="en-US" sz="800">
                <a:solidFill>
                  <a:srgbClr val="D9DCE7"/>
                </a:solidFill>
                <a:cs typeface="+mn-cs"/>
              </a:rPr>
              <a:t>:</a:t>
            </a:r>
          </a:p>
          <a:p>
            <a:pPr>
              <a:lnSpc>
                <a:spcPct val="50000"/>
              </a:lnSpc>
              <a:spcBef>
                <a:spcPct val="50000"/>
              </a:spcBef>
              <a:defRPr/>
            </a:pPr>
            <a:r>
              <a:rPr lang="en-US" sz="800">
                <a:cs typeface="+mn-cs"/>
              </a:rPr>
              <a:t>Washington D.C.</a:t>
            </a:r>
          </a:p>
          <a:p>
            <a:pPr>
              <a:lnSpc>
                <a:spcPct val="50000"/>
              </a:lnSpc>
              <a:spcBef>
                <a:spcPct val="50000"/>
              </a:spcBef>
              <a:defRPr/>
            </a:pPr>
            <a:r>
              <a:rPr lang="en-US" sz="800">
                <a:solidFill>
                  <a:srgbClr val="959EBD"/>
                </a:solidFill>
                <a:cs typeface="+mn-cs"/>
              </a:rPr>
              <a:t>Birthday:</a:t>
            </a:r>
          </a:p>
          <a:p>
            <a:pPr>
              <a:lnSpc>
                <a:spcPct val="50000"/>
              </a:lnSpc>
              <a:spcBef>
                <a:spcPct val="50000"/>
              </a:spcBef>
              <a:defRPr/>
            </a:pPr>
            <a:r>
              <a:rPr lang="en-US" sz="800">
                <a:cs typeface="+mn-cs"/>
              </a:rPr>
              <a:t>May 29, 1917</a:t>
            </a:r>
          </a:p>
          <a:p>
            <a:pPr>
              <a:lnSpc>
                <a:spcPct val="50000"/>
              </a:lnSpc>
              <a:spcBef>
                <a:spcPct val="50000"/>
              </a:spcBef>
              <a:defRPr/>
            </a:pPr>
            <a:r>
              <a:rPr lang="en-US" sz="800">
                <a:solidFill>
                  <a:srgbClr val="959EBD"/>
                </a:solidFill>
                <a:cs typeface="+mn-cs"/>
              </a:rPr>
              <a:t>Political:</a:t>
            </a:r>
          </a:p>
          <a:p>
            <a:pPr>
              <a:lnSpc>
                <a:spcPct val="50000"/>
              </a:lnSpc>
              <a:spcBef>
                <a:spcPct val="50000"/>
              </a:spcBef>
              <a:defRPr/>
            </a:pPr>
            <a:r>
              <a:rPr lang="en-US" sz="800">
                <a:cs typeface="+mn-cs"/>
              </a:rPr>
              <a:t>Democrat</a:t>
            </a:r>
          </a:p>
          <a:p>
            <a:pPr>
              <a:lnSpc>
                <a:spcPct val="50000"/>
              </a:lnSpc>
              <a:spcBef>
                <a:spcPct val="50000"/>
              </a:spcBef>
              <a:defRPr/>
            </a:pPr>
            <a:r>
              <a:rPr lang="en-US" sz="800">
                <a:solidFill>
                  <a:srgbClr val="959EBD"/>
                </a:solidFill>
                <a:cs typeface="+mn-cs"/>
              </a:rPr>
              <a:t>Religion:</a:t>
            </a:r>
          </a:p>
          <a:p>
            <a:pPr>
              <a:lnSpc>
                <a:spcPct val="50000"/>
              </a:lnSpc>
              <a:spcBef>
                <a:spcPct val="50000"/>
              </a:spcBef>
              <a:defRPr/>
            </a:pPr>
            <a:r>
              <a:rPr lang="en-US" sz="800">
                <a:cs typeface="+mn-cs"/>
              </a:rPr>
              <a:t>Catholic</a:t>
            </a:r>
          </a:p>
          <a:p>
            <a:pPr>
              <a:lnSpc>
                <a:spcPct val="50000"/>
              </a:lnSpc>
              <a:spcBef>
                <a:spcPct val="50000"/>
              </a:spcBef>
              <a:defRPr/>
            </a:pPr>
            <a:r>
              <a:rPr lang="en-US" sz="800">
                <a:solidFill>
                  <a:srgbClr val="959EBD"/>
                </a:solidFill>
                <a:cs typeface="+mn-cs"/>
              </a:rPr>
              <a:t>Hometown:</a:t>
            </a:r>
          </a:p>
          <a:p>
            <a:pPr>
              <a:lnSpc>
                <a:spcPct val="50000"/>
              </a:lnSpc>
              <a:spcBef>
                <a:spcPct val="50000"/>
              </a:spcBef>
              <a:defRPr/>
            </a:pPr>
            <a:r>
              <a:rPr lang="en-US" sz="800">
                <a:cs typeface="+mn-cs"/>
              </a:rPr>
              <a:t>Brookline, Mass.</a:t>
            </a:r>
          </a:p>
        </p:txBody>
      </p:sp>
      <p:sp>
        <p:nvSpPr>
          <p:cNvPr id="7199" name="Line 31"/>
          <p:cNvSpPr>
            <a:spLocks noChangeShapeType="1"/>
          </p:cNvSpPr>
          <p:nvPr/>
        </p:nvSpPr>
        <p:spPr bwMode="auto">
          <a:xfrm>
            <a:off x="152400" y="4876800"/>
            <a:ext cx="16002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200" name="Text Box 32"/>
          <p:cNvSpPr txBox="1">
            <a:spLocks noChangeArrowheads="1"/>
          </p:cNvSpPr>
          <p:nvPr/>
        </p:nvSpPr>
        <p:spPr bwMode="auto">
          <a:xfrm>
            <a:off x="152400" y="4876800"/>
            <a:ext cx="1600200" cy="228600"/>
          </a:xfrm>
          <a:prstGeom prst="rect">
            <a:avLst/>
          </a:prstGeom>
          <a:solidFill>
            <a:srgbClr val="EAEC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00">
                <a:cs typeface="+mn-cs"/>
              </a:rPr>
              <a:t>Photos</a:t>
            </a:r>
          </a:p>
        </p:txBody>
      </p:sp>
      <p:sp>
        <p:nvSpPr>
          <p:cNvPr id="7201" name="Line 33"/>
          <p:cNvSpPr>
            <a:spLocks noChangeShapeType="1"/>
          </p:cNvSpPr>
          <p:nvPr/>
        </p:nvSpPr>
        <p:spPr bwMode="auto">
          <a:xfrm>
            <a:off x="3200400" y="1752600"/>
            <a:ext cx="32004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202" name="Text Box 34"/>
          <p:cNvSpPr txBox="1">
            <a:spLocks noChangeArrowheads="1"/>
          </p:cNvSpPr>
          <p:nvPr/>
        </p:nvSpPr>
        <p:spPr bwMode="auto">
          <a:xfrm>
            <a:off x="2133600" y="1905000"/>
            <a:ext cx="3124200"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r>
              <a:rPr lang="en-US" sz="800">
                <a:solidFill>
                  <a:srgbClr val="959EBD"/>
                </a:solidFill>
                <a:cs typeface="+mn-cs"/>
              </a:rPr>
              <a:t>Networks:</a:t>
            </a:r>
            <a:r>
              <a:rPr lang="en-US" sz="800">
                <a:cs typeface="+mn-cs"/>
              </a:rPr>
              <a:t>         	          Washington D.C.</a:t>
            </a:r>
          </a:p>
          <a:p>
            <a:pPr>
              <a:lnSpc>
                <a:spcPct val="50000"/>
              </a:lnSpc>
              <a:spcBef>
                <a:spcPct val="50000"/>
              </a:spcBef>
              <a:defRPr/>
            </a:pPr>
            <a:r>
              <a:rPr lang="en-US" sz="800">
                <a:solidFill>
                  <a:srgbClr val="959EBD"/>
                </a:solidFill>
                <a:cs typeface="+mn-cs"/>
              </a:rPr>
              <a:t>Sex:</a:t>
            </a:r>
            <a:r>
              <a:rPr lang="en-US" sz="800">
                <a:cs typeface="+mn-cs"/>
              </a:rPr>
              <a:t>                  	          Male</a:t>
            </a:r>
          </a:p>
          <a:p>
            <a:pPr>
              <a:lnSpc>
                <a:spcPct val="50000"/>
              </a:lnSpc>
              <a:spcBef>
                <a:spcPct val="50000"/>
              </a:spcBef>
              <a:defRPr/>
            </a:pPr>
            <a:r>
              <a:rPr lang="en-US" sz="800">
                <a:solidFill>
                  <a:srgbClr val="959EBD"/>
                </a:solidFill>
                <a:cs typeface="+mn-cs"/>
              </a:rPr>
              <a:t>Birthday:</a:t>
            </a:r>
            <a:r>
              <a:rPr lang="en-US" sz="800">
                <a:cs typeface="+mn-cs"/>
              </a:rPr>
              <a:t>           	          May 29, 1917</a:t>
            </a:r>
          </a:p>
          <a:p>
            <a:pPr>
              <a:lnSpc>
                <a:spcPct val="50000"/>
              </a:lnSpc>
              <a:spcBef>
                <a:spcPct val="50000"/>
              </a:spcBef>
              <a:defRPr/>
            </a:pPr>
            <a:r>
              <a:rPr lang="en-US" sz="800">
                <a:solidFill>
                  <a:srgbClr val="959EBD"/>
                </a:solidFill>
                <a:cs typeface="+mn-cs"/>
              </a:rPr>
              <a:t>Hometown:</a:t>
            </a:r>
            <a:r>
              <a:rPr lang="en-US" sz="800">
                <a:cs typeface="+mn-cs"/>
              </a:rPr>
              <a:t>       	          Brookline, Massachusetts</a:t>
            </a:r>
          </a:p>
          <a:p>
            <a:pPr>
              <a:lnSpc>
                <a:spcPct val="50000"/>
              </a:lnSpc>
              <a:spcBef>
                <a:spcPct val="50000"/>
              </a:spcBef>
              <a:defRPr/>
            </a:pPr>
            <a:r>
              <a:rPr lang="en-US" sz="800">
                <a:solidFill>
                  <a:srgbClr val="959EBD"/>
                </a:solidFill>
                <a:cs typeface="+mn-cs"/>
              </a:rPr>
              <a:t>Relationship Status:</a:t>
            </a:r>
            <a:r>
              <a:rPr lang="en-US" sz="800">
                <a:cs typeface="+mn-cs"/>
              </a:rPr>
              <a:t>          Married to </a:t>
            </a:r>
            <a:r>
              <a:rPr lang="en-US" sz="800">
                <a:solidFill>
                  <a:schemeClr val="accent2"/>
                </a:solidFill>
                <a:cs typeface="+mn-cs"/>
              </a:rPr>
              <a:t>Jacqueline Kennedy</a:t>
            </a:r>
          </a:p>
          <a:p>
            <a:pPr>
              <a:lnSpc>
                <a:spcPct val="50000"/>
              </a:lnSpc>
              <a:spcBef>
                <a:spcPct val="50000"/>
              </a:spcBef>
              <a:defRPr/>
            </a:pPr>
            <a:r>
              <a:rPr lang="en-US" sz="800">
                <a:solidFill>
                  <a:srgbClr val="959EBD"/>
                </a:solidFill>
                <a:cs typeface="+mn-cs"/>
              </a:rPr>
              <a:t>Political Views:</a:t>
            </a:r>
            <a:r>
              <a:rPr lang="en-US" sz="800">
                <a:cs typeface="+mn-cs"/>
              </a:rPr>
              <a:t>	          Democrat</a:t>
            </a:r>
          </a:p>
          <a:p>
            <a:pPr>
              <a:lnSpc>
                <a:spcPct val="50000"/>
              </a:lnSpc>
              <a:spcBef>
                <a:spcPct val="50000"/>
              </a:spcBef>
              <a:defRPr/>
            </a:pPr>
            <a:r>
              <a:rPr lang="en-US" sz="800">
                <a:solidFill>
                  <a:srgbClr val="959EBD"/>
                </a:solidFill>
                <a:cs typeface="+mn-cs"/>
              </a:rPr>
              <a:t>Religious Views:</a:t>
            </a:r>
            <a:r>
              <a:rPr lang="en-US" sz="800">
                <a:cs typeface="+mn-cs"/>
              </a:rPr>
              <a:t>                Catholic</a:t>
            </a:r>
          </a:p>
        </p:txBody>
      </p:sp>
      <p:sp>
        <p:nvSpPr>
          <p:cNvPr id="7203" name="Text Box 35"/>
          <p:cNvSpPr txBox="1">
            <a:spLocks noChangeArrowheads="1"/>
          </p:cNvSpPr>
          <p:nvPr/>
        </p:nvSpPr>
        <p:spPr bwMode="auto">
          <a:xfrm>
            <a:off x="2133600" y="3200400"/>
            <a:ext cx="44958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solidFill>
                  <a:srgbClr val="959EBD"/>
                </a:solidFill>
                <a:cs typeface="+mn-cs"/>
              </a:rPr>
              <a:t>Activities:</a:t>
            </a:r>
            <a:r>
              <a:rPr lang="en-US" sz="800">
                <a:cs typeface="+mn-cs"/>
              </a:rPr>
              <a:t>         	          Commanding the Army, making peace with the Soviet Union,     	          promoting civil rights, </a:t>
            </a:r>
          </a:p>
          <a:p>
            <a:pPr>
              <a:spcBef>
                <a:spcPct val="50000"/>
              </a:spcBef>
              <a:defRPr/>
            </a:pPr>
            <a:r>
              <a:rPr lang="en-US" sz="800">
                <a:solidFill>
                  <a:srgbClr val="959EBD"/>
                </a:solidFill>
                <a:cs typeface="+mn-cs"/>
              </a:rPr>
              <a:t>Interests:</a:t>
            </a:r>
            <a:r>
              <a:rPr lang="en-US" sz="800">
                <a:cs typeface="+mn-cs"/>
              </a:rPr>
              <a:t>                           Sailing, Football, Summers in Hyannis, Space Exploration</a:t>
            </a:r>
          </a:p>
          <a:p>
            <a:pPr>
              <a:spcBef>
                <a:spcPct val="50000"/>
              </a:spcBef>
              <a:defRPr/>
            </a:pPr>
            <a:r>
              <a:rPr lang="en-US" sz="800">
                <a:solidFill>
                  <a:srgbClr val="959EBD"/>
                </a:solidFill>
                <a:cs typeface="+mn-cs"/>
              </a:rPr>
              <a:t>Favorite Music:</a:t>
            </a:r>
            <a:r>
              <a:rPr lang="en-US" sz="800">
                <a:cs typeface="+mn-cs"/>
              </a:rPr>
              <a:t>                  Frank Sinatra, Dean Martin, Sammy Davis, Jr.</a:t>
            </a:r>
          </a:p>
          <a:p>
            <a:pPr>
              <a:spcBef>
                <a:spcPct val="50000"/>
              </a:spcBef>
              <a:defRPr/>
            </a:pPr>
            <a:r>
              <a:rPr lang="en-US" sz="800">
                <a:solidFill>
                  <a:srgbClr val="959EBD"/>
                </a:solidFill>
                <a:cs typeface="+mn-cs"/>
              </a:rPr>
              <a:t>Favorite Movies:</a:t>
            </a:r>
            <a:r>
              <a:rPr lang="en-US" sz="800">
                <a:cs typeface="+mn-cs"/>
              </a:rPr>
              <a:t>                Some Like it Hot, Gentleman Prefer Blondes, Ocean</a:t>
            </a:r>
            <a:r>
              <a:rPr lang="ja-JP" altLang="en-US" sz="800">
                <a:latin typeface="Arial"/>
                <a:cs typeface="+mn-cs"/>
              </a:rPr>
              <a:t>’</a:t>
            </a:r>
            <a:r>
              <a:rPr lang="en-US" sz="800">
                <a:cs typeface="+mn-cs"/>
              </a:rPr>
              <a:t>s Eleven, Guys  	          and Dolls</a:t>
            </a:r>
          </a:p>
          <a:p>
            <a:pPr>
              <a:spcBef>
                <a:spcPct val="50000"/>
              </a:spcBef>
              <a:defRPr/>
            </a:pPr>
            <a:r>
              <a:rPr lang="en-US" sz="800">
                <a:solidFill>
                  <a:srgbClr val="959EBD"/>
                </a:solidFill>
                <a:cs typeface="+mn-cs"/>
              </a:rPr>
              <a:t>Favorite TV Shows:	          </a:t>
            </a:r>
            <a:r>
              <a:rPr lang="en-US" sz="800">
                <a:cs typeface="+mn-cs"/>
              </a:rPr>
              <a:t>The Ed Sullivan Show, The Frank Sinatra Show, To Tell the Truth</a:t>
            </a:r>
            <a:endParaRPr lang="en-US" sz="800">
              <a:solidFill>
                <a:schemeClr val="accent2"/>
              </a:solidFill>
              <a:cs typeface="+mn-cs"/>
            </a:endParaRPr>
          </a:p>
          <a:p>
            <a:pPr>
              <a:spcBef>
                <a:spcPct val="50000"/>
              </a:spcBef>
              <a:defRPr/>
            </a:pPr>
            <a:r>
              <a:rPr lang="en-US" sz="800">
                <a:solidFill>
                  <a:srgbClr val="959EBD"/>
                </a:solidFill>
                <a:cs typeface="+mn-cs"/>
              </a:rPr>
              <a:t>Favorite Books:</a:t>
            </a:r>
            <a:r>
              <a:rPr lang="en-US" sz="800">
                <a:cs typeface="+mn-cs"/>
              </a:rPr>
              <a:t>	          The Road Not Taken, From Russia With Love, Marlborough, Decline 	           and Fall of the Roman Empire</a:t>
            </a:r>
          </a:p>
        </p:txBody>
      </p:sp>
      <p:pic>
        <p:nvPicPr>
          <p:cNvPr id="5155" name="Picture 36" descr="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25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5" name="Text Box 37"/>
          <p:cNvSpPr txBox="1">
            <a:spLocks noChangeArrowheads="1"/>
          </p:cNvSpPr>
          <p:nvPr/>
        </p:nvSpPr>
        <p:spPr bwMode="auto">
          <a:xfrm>
            <a:off x="838200" y="5486400"/>
            <a:ext cx="8382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5000"/>
              </a:lnSpc>
              <a:spcBef>
                <a:spcPct val="50000"/>
              </a:spcBef>
              <a:defRPr/>
            </a:pPr>
            <a:r>
              <a:rPr lang="en-US" sz="800">
                <a:solidFill>
                  <a:schemeClr val="accent2"/>
                </a:solidFill>
                <a:cs typeface="+mn-cs"/>
              </a:rPr>
              <a:t>The Family</a:t>
            </a:r>
          </a:p>
          <a:p>
            <a:pPr>
              <a:lnSpc>
                <a:spcPct val="85000"/>
              </a:lnSpc>
              <a:spcBef>
                <a:spcPct val="50000"/>
              </a:spcBef>
              <a:defRPr/>
            </a:pPr>
            <a:r>
              <a:rPr lang="en-US" sz="800">
                <a:cs typeface="+mn-cs"/>
              </a:rPr>
              <a:t>Updated last Tuesday</a:t>
            </a:r>
          </a:p>
        </p:txBody>
      </p:sp>
      <p:sp>
        <p:nvSpPr>
          <p:cNvPr id="7206" name="Text Box 38"/>
          <p:cNvSpPr txBox="1">
            <a:spLocks noChangeArrowheads="1"/>
          </p:cNvSpPr>
          <p:nvPr/>
        </p:nvSpPr>
        <p:spPr bwMode="auto">
          <a:xfrm>
            <a:off x="152400" y="5105400"/>
            <a:ext cx="8382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700">
                <a:cs typeface="+mn-cs"/>
              </a:rPr>
              <a:t>2 Albums</a:t>
            </a:r>
          </a:p>
        </p:txBody>
      </p:sp>
      <p:pic>
        <p:nvPicPr>
          <p:cNvPr id="5158" name="Picture 39" descr="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6019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8" name="Text Box 40"/>
          <p:cNvSpPr txBox="1">
            <a:spLocks noChangeArrowheads="1"/>
          </p:cNvSpPr>
          <p:nvPr/>
        </p:nvSpPr>
        <p:spPr bwMode="auto">
          <a:xfrm>
            <a:off x="838200" y="6172200"/>
            <a:ext cx="8382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5000"/>
              </a:lnSpc>
              <a:spcBef>
                <a:spcPct val="50000"/>
              </a:spcBef>
              <a:defRPr/>
            </a:pPr>
            <a:r>
              <a:rPr lang="en-US" sz="800">
                <a:solidFill>
                  <a:schemeClr val="accent2"/>
                </a:solidFill>
                <a:cs typeface="+mn-cs"/>
              </a:rPr>
              <a:t>White House</a:t>
            </a:r>
          </a:p>
          <a:p>
            <a:pPr>
              <a:lnSpc>
                <a:spcPct val="85000"/>
              </a:lnSpc>
              <a:spcBef>
                <a:spcPct val="50000"/>
              </a:spcBef>
              <a:defRPr/>
            </a:pPr>
            <a:r>
              <a:rPr lang="en-US" sz="800">
                <a:cs typeface="+mn-cs"/>
              </a:rPr>
              <a:t>Updated two months ago</a:t>
            </a:r>
          </a:p>
        </p:txBody>
      </p:sp>
      <p:sp>
        <p:nvSpPr>
          <p:cNvPr id="7209" name="Text Box 41"/>
          <p:cNvSpPr txBox="1">
            <a:spLocks noChangeArrowheads="1"/>
          </p:cNvSpPr>
          <p:nvPr/>
        </p:nvSpPr>
        <p:spPr bwMode="auto">
          <a:xfrm>
            <a:off x="2133600" y="4800600"/>
            <a:ext cx="1447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00" b="1">
                <a:cs typeface="+mn-cs"/>
              </a:rPr>
              <a:t>Contact Information</a:t>
            </a:r>
          </a:p>
        </p:txBody>
      </p:sp>
      <p:sp>
        <p:nvSpPr>
          <p:cNvPr id="7210" name="Line 42"/>
          <p:cNvSpPr>
            <a:spLocks noChangeShapeType="1"/>
          </p:cNvSpPr>
          <p:nvPr/>
        </p:nvSpPr>
        <p:spPr bwMode="auto">
          <a:xfrm>
            <a:off x="3276600" y="4953000"/>
            <a:ext cx="3200400"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211" name="Text Box 43"/>
          <p:cNvSpPr txBox="1">
            <a:spLocks noChangeArrowheads="1"/>
          </p:cNvSpPr>
          <p:nvPr/>
        </p:nvSpPr>
        <p:spPr bwMode="auto">
          <a:xfrm>
            <a:off x="2133600" y="5105400"/>
            <a:ext cx="4267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solidFill>
                  <a:srgbClr val="959EBD"/>
                </a:solidFill>
                <a:cs typeface="+mn-cs"/>
              </a:rPr>
              <a:t>Address:	         </a:t>
            </a:r>
            <a:r>
              <a:rPr lang="en-US" sz="800">
                <a:cs typeface="+mn-cs"/>
              </a:rPr>
              <a:t>1600 Pennsylvania Avenue NW, Washington, DC 20500</a:t>
            </a:r>
          </a:p>
          <a:p>
            <a:pPr>
              <a:spcBef>
                <a:spcPct val="50000"/>
              </a:spcBef>
              <a:defRPr/>
            </a:pPr>
            <a:r>
              <a:rPr lang="en-US" sz="800">
                <a:solidFill>
                  <a:srgbClr val="959EBD"/>
                </a:solidFill>
                <a:cs typeface="+mn-cs"/>
              </a:rPr>
              <a:t>Phone Number:	</a:t>
            </a:r>
            <a:r>
              <a:rPr lang="en-US" sz="800">
                <a:cs typeface="+mn-cs"/>
              </a:rPr>
              <a:t>         (202) 456-1111</a:t>
            </a:r>
          </a:p>
        </p:txBody>
      </p:sp>
    </p:spTree>
    <p:extLst>
      <p:ext uri="{BB962C8B-B14F-4D97-AF65-F5344CB8AC3E}">
        <p14:creationId xmlns:p14="http://schemas.microsoft.com/office/powerpoint/2010/main" val="1587506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4953000"/>
            <a:ext cx="4038600" cy="1676400"/>
          </a:xfrm>
          <a:prstGeom prst="rect">
            <a:avLst/>
          </a:prstGeom>
          <a:solidFill>
            <a:srgbClr val="EDEEF3"/>
          </a:solidFill>
          <a:ln w="9525">
            <a:solidFill>
              <a:srgbClr val="D9DCE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5123" name="Rectangle 3"/>
          <p:cNvSpPr>
            <a:spLocks noChangeArrowheads="1"/>
          </p:cNvSpPr>
          <p:nvPr/>
        </p:nvSpPr>
        <p:spPr bwMode="auto">
          <a:xfrm>
            <a:off x="685800" y="4953000"/>
            <a:ext cx="2895600" cy="1676400"/>
          </a:xfrm>
          <a:prstGeom prst="rect">
            <a:avLst/>
          </a:prstGeom>
          <a:solidFill>
            <a:srgbClr val="F8F8FA"/>
          </a:solidFill>
          <a:ln w="9525">
            <a:solidFill>
              <a:srgbClr val="D9DCE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5124" name="Rectangle 4"/>
          <p:cNvSpPr>
            <a:spLocks noChangeArrowheads="1"/>
          </p:cNvSpPr>
          <p:nvPr/>
        </p:nvSpPr>
        <p:spPr bwMode="auto">
          <a:xfrm>
            <a:off x="0" y="381000"/>
            <a:ext cx="9144000" cy="990600"/>
          </a:xfrm>
          <a:prstGeom prst="rect">
            <a:avLst/>
          </a:prstGeom>
          <a:solidFill>
            <a:srgbClr val="EAEC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25" name="Rectangle 5"/>
          <p:cNvSpPr>
            <a:spLocks noGrp="1" noChangeArrowheads="1"/>
          </p:cNvSpPr>
          <p:nvPr>
            <p:ph type="ctrTitle"/>
          </p:nvPr>
        </p:nvSpPr>
        <p:spPr>
          <a:xfrm>
            <a:off x="0" y="0"/>
            <a:ext cx="1295400" cy="381000"/>
          </a:xfrm>
          <a:solidFill>
            <a:srgbClr val="666699"/>
          </a:solidFill>
        </p:spPr>
        <p:txBody>
          <a:bodyPr/>
          <a:lstStyle/>
          <a:p>
            <a:pPr eaLnBrk="1" hangingPunct="1">
              <a:defRPr/>
            </a:pPr>
            <a:r>
              <a:rPr lang="en-US" sz="1400" b="1" smtClean="0">
                <a:solidFill>
                  <a:schemeClr val="bg1"/>
                </a:solidFill>
                <a:cs typeface="+mj-cs"/>
              </a:rPr>
              <a:t>facebook</a:t>
            </a:r>
          </a:p>
        </p:txBody>
      </p:sp>
      <p:sp>
        <p:nvSpPr>
          <p:cNvPr id="5127" name="Rectangle 7"/>
          <p:cNvSpPr>
            <a:spLocks noChangeArrowheads="1"/>
          </p:cNvSpPr>
          <p:nvPr/>
        </p:nvSpPr>
        <p:spPr bwMode="auto">
          <a:xfrm>
            <a:off x="1295400" y="0"/>
            <a:ext cx="7620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Wall</a:t>
            </a:r>
          </a:p>
        </p:txBody>
      </p:sp>
      <p:sp>
        <p:nvSpPr>
          <p:cNvPr id="5128" name="Rectangle 8"/>
          <p:cNvSpPr>
            <a:spLocks noChangeArrowheads="1"/>
          </p:cNvSpPr>
          <p:nvPr/>
        </p:nvSpPr>
        <p:spPr bwMode="auto">
          <a:xfrm>
            <a:off x="2057400" y="0"/>
            <a:ext cx="8382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Photos</a:t>
            </a:r>
          </a:p>
        </p:txBody>
      </p:sp>
      <p:sp>
        <p:nvSpPr>
          <p:cNvPr id="5129" name="Rectangle 9"/>
          <p:cNvSpPr>
            <a:spLocks noChangeArrowheads="1"/>
          </p:cNvSpPr>
          <p:nvPr/>
        </p:nvSpPr>
        <p:spPr bwMode="auto">
          <a:xfrm>
            <a:off x="2895600" y="0"/>
            <a:ext cx="7620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Flair</a:t>
            </a:r>
          </a:p>
        </p:txBody>
      </p:sp>
      <p:sp>
        <p:nvSpPr>
          <p:cNvPr id="5130" name="Rectangle 10"/>
          <p:cNvSpPr>
            <a:spLocks noChangeArrowheads="1"/>
          </p:cNvSpPr>
          <p:nvPr/>
        </p:nvSpPr>
        <p:spPr bwMode="auto">
          <a:xfrm>
            <a:off x="3657600" y="0"/>
            <a:ext cx="8382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Boxes</a:t>
            </a:r>
          </a:p>
        </p:txBody>
      </p:sp>
      <p:sp>
        <p:nvSpPr>
          <p:cNvPr id="5131" name="Rectangle 11"/>
          <p:cNvSpPr>
            <a:spLocks noChangeArrowheads="1"/>
          </p:cNvSpPr>
          <p:nvPr/>
        </p:nvSpPr>
        <p:spPr bwMode="auto">
          <a:xfrm>
            <a:off x="4495800" y="0"/>
            <a:ext cx="19050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1000">
              <a:solidFill>
                <a:schemeClr val="bg1"/>
              </a:solidFill>
              <a:cs typeface="+mn-cs"/>
            </a:endParaRPr>
          </a:p>
        </p:txBody>
      </p:sp>
      <p:sp>
        <p:nvSpPr>
          <p:cNvPr id="5132" name="Rectangle 12"/>
          <p:cNvSpPr>
            <a:spLocks noChangeArrowheads="1"/>
          </p:cNvSpPr>
          <p:nvPr/>
        </p:nvSpPr>
        <p:spPr bwMode="auto">
          <a:xfrm>
            <a:off x="6400800" y="0"/>
            <a:ext cx="17526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John F. Kennedy</a:t>
            </a:r>
          </a:p>
        </p:txBody>
      </p:sp>
      <p:sp>
        <p:nvSpPr>
          <p:cNvPr id="5133" name="Rectangle 13"/>
          <p:cNvSpPr>
            <a:spLocks noChangeArrowheads="1"/>
          </p:cNvSpPr>
          <p:nvPr/>
        </p:nvSpPr>
        <p:spPr bwMode="auto">
          <a:xfrm>
            <a:off x="8153400" y="0"/>
            <a:ext cx="990600" cy="38100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200">
                <a:solidFill>
                  <a:schemeClr val="bg1"/>
                </a:solidFill>
                <a:cs typeface="+mn-cs"/>
              </a:rPr>
              <a:t>Logout</a:t>
            </a:r>
          </a:p>
        </p:txBody>
      </p:sp>
      <p:sp>
        <p:nvSpPr>
          <p:cNvPr id="5134" name="Text Box 14">
            <a:hlinkClick r:id="rId3" action="ppaction://hlinksldjump"/>
          </p:cNvPr>
          <p:cNvSpPr txBox="1">
            <a:spLocks noChangeArrowheads="1"/>
          </p:cNvSpPr>
          <p:nvPr/>
        </p:nvSpPr>
        <p:spPr bwMode="auto">
          <a:xfrm>
            <a:off x="838200" y="1143000"/>
            <a:ext cx="838200" cy="254000"/>
          </a:xfrm>
          <a:prstGeom prst="rect">
            <a:avLst/>
          </a:prstGeom>
          <a:solidFill>
            <a:srgbClr val="D9DCE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solidFill>
                  <a:srgbClr val="3333CC"/>
                </a:solidFill>
                <a:cs typeface="+mn-cs"/>
              </a:rPr>
              <a:t>Wall</a:t>
            </a:r>
          </a:p>
        </p:txBody>
      </p:sp>
      <p:sp>
        <p:nvSpPr>
          <p:cNvPr id="5135" name="Text Box 15">
            <a:hlinkClick r:id="rId4" action="ppaction://hlinksldjump"/>
          </p:cNvPr>
          <p:cNvSpPr txBox="1">
            <a:spLocks noChangeArrowheads="1"/>
          </p:cNvSpPr>
          <p:nvPr/>
        </p:nvSpPr>
        <p:spPr bwMode="auto">
          <a:xfrm>
            <a:off x="1676400" y="1143000"/>
            <a:ext cx="762000" cy="254000"/>
          </a:xfrm>
          <a:prstGeom prst="rect">
            <a:avLst/>
          </a:prstGeom>
          <a:solidFill>
            <a:srgbClr val="D9DCE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solidFill>
                  <a:srgbClr val="3333CC"/>
                </a:solidFill>
                <a:cs typeface="+mn-cs"/>
              </a:rPr>
              <a:t>Info</a:t>
            </a:r>
          </a:p>
        </p:txBody>
      </p:sp>
      <p:sp>
        <p:nvSpPr>
          <p:cNvPr id="5136" name="Text Box 16"/>
          <p:cNvSpPr txBox="1">
            <a:spLocks noChangeArrowheads="1"/>
          </p:cNvSpPr>
          <p:nvPr/>
        </p:nvSpPr>
        <p:spPr bwMode="auto">
          <a:xfrm>
            <a:off x="2438400" y="1143000"/>
            <a:ext cx="762000"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solidFill>
                  <a:srgbClr val="3333CC"/>
                </a:solidFill>
                <a:cs typeface="+mn-cs"/>
              </a:rPr>
              <a:t>Photos</a:t>
            </a:r>
          </a:p>
        </p:txBody>
      </p:sp>
      <p:sp>
        <p:nvSpPr>
          <p:cNvPr id="5137" name="Text Box 17"/>
          <p:cNvSpPr txBox="1">
            <a:spLocks noChangeArrowheads="1"/>
          </p:cNvSpPr>
          <p:nvPr/>
        </p:nvSpPr>
        <p:spPr bwMode="auto">
          <a:xfrm>
            <a:off x="3200400" y="1143000"/>
            <a:ext cx="762000" cy="254000"/>
          </a:xfrm>
          <a:prstGeom prst="rect">
            <a:avLst/>
          </a:prstGeom>
          <a:solidFill>
            <a:srgbClr val="D9DCE7"/>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a:solidFill>
                  <a:srgbClr val="3333CC"/>
                </a:solidFill>
                <a:cs typeface="+mn-cs"/>
              </a:rPr>
              <a:t>Boxes</a:t>
            </a:r>
          </a:p>
        </p:txBody>
      </p:sp>
      <p:sp>
        <p:nvSpPr>
          <p:cNvPr id="5138" name="Rectangle 18"/>
          <p:cNvSpPr>
            <a:spLocks noChangeArrowheads="1"/>
          </p:cNvSpPr>
          <p:nvPr/>
        </p:nvSpPr>
        <p:spPr bwMode="auto">
          <a:xfrm>
            <a:off x="685800" y="1752600"/>
            <a:ext cx="7467600" cy="2819400"/>
          </a:xfrm>
          <a:prstGeom prst="rect">
            <a:avLst/>
          </a:prstGeom>
          <a:solidFill>
            <a:srgbClr val="EDEEF3"/>
          </a:solidFill>
          <a:ln w="9525">
            <a:solidFill>
              <a:srgbClr val="D9DCE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5139" name="Text Box 19"/>
          <p:cNvSpPr txBox="1">
            <a:spLocks noChangeArrowheads="1"/>
          </p:cNvSpPr>
          <p:nvPr/>
        </p:nvSpPr>
        <p:spPr bwMode="auto">
          <a:xfrm>
            <a:off x="2133600" y="16002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400">
              <a:cs typeface="+mn-cs"/>
            </a:endParaRPr>
          </a:p>
        </p:txBody>
      </p:sp>
      <p:sp>
        <p:nvSpPr>
          <p:cNvPr id="5140" name="Text Box 20"/>
          <p:cNvSpPr txBox="1">
            <a:spLocks noChangeArrowheads="1"/>
          </p:cNvSpPr>
          <p:nvPr/>
        </p:nvSpPr>
        <p:spPr bwMode="auto">
          <a:xfrm>
            <a:off x="685800" y="1524000"/>
            <a:ext cx="1905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a:cs typeface="+mn-cs"/>
              </a:rPr>
              <a:t>Photos of JFK</a:t>
            </a:r>
            <a:r>
              <a:rPr lang="en-US" sz="1000">
                <a:cs typeface="+mn-cs"/>
              </a:rPr>
              <a:t> </a:t>
            </a:r>
            <a:r>
              <a:rPr lang="en-US" sz="800">
                <a:cs typeface="+mn-cs"/>
              </a:rPr>
              <a:t> 7 Photos</a:t>
            </a:r>
            <a:endParaRPr lang="en-US" sz="1000">
              <a:cs typeface="+mn-cs"/>
            </a:endParaRPr>
          </a:p>
        </p:txBody>
      </p:sp>
      <p:sp>
        <p:nvSpPr>
          <p:cNvPr id="5151" name="Text Box 31"/>
          <p:cNvSpPr txBox="1">
            <a:spLocks noChangeArrowheads="1"/>
          </p:cNvSpPr>
          <p:nvPr/>
        </p:nvSpPr>
        <p:spPr bwMode="auto">
          <a:xfrm>
            <a:off x="685800" y="4724400"/>
            <a:ext cx="1905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00" b="1">
                <a:cs typeface="+mn-cs"/>
              </a:rPr>
              <a:t>JFK</a:t>
            </a:r>
            <a:r>
              <a:rPr lang="ja-JP" altLang="en-US" sz="1000" b="1">
                <a:latin typeface="Arial"/>
                <a:cs typeface="+mn-cs"/>
              </a:rPr>
              <a:t>’</a:t>
            </a:r>
            <a:r>
              <a:rPr lang="en-US" sz="1000" b="1">
                <a:cs typeface="+mn-cs"/>
              </a:rPr>
              <a:t>s Albums</a:t>
            </a:r>
            <a:r>
              <a:rPr lang="en-US" sz="1000">
                <a:cs typeface="+mn-cs"/>
              </a:rPr>
              <a:t> </a:t>
            </a:r>
            <a:r>
              <a:rPr lang="en-US" sz="800">
                <a:cs typeface="+mn-cs"/>
              </a:rPr>
              <a:t> 2 Photo Alums </a:t>
            </a:r>
            <a:endParaRPr lang="en-US" sz="1000">
              <a:cs typeface="+mn-cs"/>
            </a:endParaRPr>
          </a:p>
        </p:txBody>
      </p:sp>
      <p:sp>
        <p:nvSpPr>
          <p:cNvPr id="5153" name="Text Box 33"/>
          <p:cNvSpPr txBox="1">
            <a:spLocks noChangeArrowheads="1"/>
          </p:cNvSpPr>
          <p:nvPr/>
        </p:nvSpPr>
        <p:spPr bwMode="auto">
          <a:xfrm>
            <a:off x="762000" y="6324600"/>
            <a:ext cx="8382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r>
              <a:rPr lang="en-US" sz="800" b="1">
                <a:cs typeface="+mn-cs"/>
              </a:rPr>
              <a:t>The Family</a:t>
            </a:r>
            <a:endParaRPr lang="en-US" sz="800">
              <a:cs typeface="+mn-cs"/>
            </a:endParaRPr>
          </a:p>
          <a:p>
            <a:pPr>
              <a:lnSpc>
                <a:spcPct val="50000"/>
              </a:lnSpc>
              <a:spcBef>
                <a:spcPct val="50000"/>
              </a:spcBef>
              <a:defRPr/>
            </a:pPr>
            <a:r>
              <a:rPr lang="en-US" sz="800">
                <a:cs typeface="+mn-cs"/>
              </a:rPr>
              <a:t>5 photos</a:t>
            </a:r>
          </a:p>
        </p:txBody>
      </p:sp>
      <p:sp>
        <p:nvSpPr>
          <p:cNvPr id="5154" name="Text Box 34"/>
          <p:cNvSpPr txBox="1">
            <a:spLocks noChangeArrowheads="1"/>
          </p:cNvSpPr>
          <p:nvPr/>
        </p:nvSpPr>
        <p:spPr bwMode="auto">
          <a:xfrm>
            <a:off x="2057400" y="6324600"/>
            <a:ext cx="12954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r>
              <a:rPr lang="en-US" sz="800" b="1">
                <a:cs typeface="+mn-cs"/>
              </a:rPr>
              <a:t>The White House</a:t>
            </a:r>
          </a:p>
          <a:p>
            <a:pPr>
              <a:lnSpc>
                <a:spcPct val="50000"/>
              </a:lnSpc>
              <a:spcBef>
                <a:spcPct val="50000"/>
              </a:spcBef>
              <a:defRPr/>
            </a:pPr>
            <a:r>
              <a:rPr lang="en-US" sz="800" b="1">
                <a:cs typeface="+mn-cs"/>
              </a:rPr>
              <a:t>5 photos</a:t>
            </a:r>
            <a:endParaRPr lang="en-US" sz="800">
              <a:cs typeface="+mn-cs"/>
            </a:endParaRPr>
          </a:p>
        </p:txBody>
      </p:sp>
      <p:sp>
        <p:nvSpPr>
          <p:cNvPr id="5155" name="Text Box 35"/>
          <p:cNvSpPr txBox="1">
            <a:spLocks noChangeArrowheads="1"/>
          </p:cNvSpPr>
          <p:nvPr/>
        </p:nvSpPr>
        <p:spPr bwMode="auto">
          <a:xfrm>
            <a:off x="3657600" y="6324600"/>
            <a:ext cx="10668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r>
              <a:rPr lang="en-US" sz="800" b="1">
                <a:cs typeface="+mn-cs"/>
              </a:rPr>
              <a:t>Profile Pictures </a:t>
            </a:r>
          </a:p>
          <a:p>
            <a:pPr>
              <a:lnSpc>
                <a:spcPct val="50000"/>
              </a:lnSpc>
              <a:spcBef>
                <a:spcPct val="50000"/>
              </a:spcBef>
              <a:defRPr/>
            </a:pPr>
            <a:r>
              <a:rPr lang="en-US" sz="800">
                <a:cs typeface="+mn-cs"/>
              </a:rPr>
              <a:t>1 photo</a:t>
            </a:r>
          </a:p>
        </p:txBody>
      </p:sp>
      <p:pic>
        <p:nvPicPr>
          <p:cNvPr id="7191" name="Picture 36" descr="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105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37" descr="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105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38" descr="President Kennedy, head and shoulders portrait photograph, looking up. Photograph distributed by the White Hous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7925" y="5105400"/>
            <a:ext cx="895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Rectangle 40"/>
          <p:cNvSpPr>
            <a:spLocks noChangeArrowheads="1"/>
          </p:cNvSpPr>
          <p:nvPr/>
        </p:nvSpPr>
        <p:spPr bwMode="auto">
          <a:xfrm>
            <a:off x="838200" y="685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defRPr/>
            </a:pPr>
            <a:r>
              <a:rPr lang="en-US" sz="1400">
                <a:cs typeface="+mn-cs"/>
              </a:rPr>
              <a:t>John F. Kennedy</a:t>
            </a:r>
            <a:r>
              <a:rPr lang="en-US" sz="1000">
                <a:cs typeface="+mn-cs"/>
              </a:rPr>
              <a:t> is preparing to sign the Nuclear Test Ban Treaty</a:t>
            </a:r>
            <a:endParaRPr lang="en-US" sz="1400">
              <a:cs typeface="+mn-cs"/>
            </a:endParaRPr>
          </a:p>
        </p:txBody>
      </p:sp>
      <p:pic>
        <p:nvPicPr>
          <p:cNvPr id="7195" name="Picture 41" descr="President Kennedy, head and shoulders portrait photograph, looking up. Photograph distributed by the White Hous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33400"/>
            <a:ext cx="596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43" descr="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1905000"/>
            <a:ext cx="1139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45" descr="5">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1905000"/>
            <a:ext cx="1139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47" descr="oathth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1905000"/>
            <a:ext cx="13716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49" descr="celebth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9200" y="1905000"/>
            <a:ext cx="152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51" descr="JohnFKennedy_FrankSinatr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 y="3200400"/>
            <a:ext cx="10398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53" descr="grmykth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33600" y="3197225"/>
            <a:ext cx="12954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55" descr="glennth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81400" y="3200400"/>
            <a:ext cx="1206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546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ln/>
        </p:spPr>
        <p:txBody>
          <a:bodyPr/>
          <a:lstStyle/>
          <a:p>
            <a:r>
              <a:rPr lang="en-US" dirty="0"/>
              <a:t>Physics </a:t>
            </a:r>
            <a:r>
              <a:rPr lang="en-US" dirty="0" smtClean="0"/>
              <a:t>Task</a:t>
            </a:r>
            <a:endParaRPr lang="en-US" dirty="0"/>
          </a:p>
        </p:txBody>
      </p:sp>
      <p:sp>
        <p:nvSpPr>
          <p:cNvPr id="44034" name="Rectangle 2"/>
          <p:cNvSpPr>
            <a:spLocks noGrp="1" noChangeArrowheads="1"/>
          </p:cNvSpPr>
          <p:nvPr>
            <p:ph type="body" idx="1"/>
          </p:nvPr>
        </p:nvSpPr>
        <p:spPr>
          <a:ln/>
        </p:spPr>
        <p:txBody>
          <a:bodyPr/>
          <a:lstStyle/>
          <a:p>
            <a:pPr marL="625056"/>
            <a:r>
              <a:rPr lang="en-US"/>
              <a:t>Choose a three- to five-minute clip from a movie or cartoon. Look for examples of correct physics or scenes where the laws of physics are violated. Make measurements and use physics equations to demonstrate why the scenes in the segment are not physically possible. You will be presenting to a panel of students, faculty members and scientists from the community.</a:t>
            </a:r>
          </a:p>
        </p:txBody>
      </p:sp>
    </p:spTree>
    <p:extLst>
      <p:ext uri="{BB962C8B-B14F-4D97-AF65-F5344CB8AC3E}">
        <p14:creationId xmlns:p14="http://schemas.microsoft.com/office/powerpoint/2010/main" val="317045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77900"/>
            <a:ext cx="9144000" cy="4877726"/>
          </a:xfrm>
          <a:prstGeom prst="rect">
            <a:avLst/>
          </a:prstGeom>
        </p:spPr>
      </p:pic>
    </p:spTree>
    <p:extLst>
      <p:ext uri="{BB962C8B-B14F-4D97-AF65-F5344CB8AC3E}">
        <p14:creationId xmlns:p14="http://schemas.microsoft.com/office/powerpoint/2010/main" val="171535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6258" y="367550"/>
            <a:ext cx="8341594" cy="6044900"/>
          </a:xfrm>
          <a:prstGeom prst="rect">
            <a:avLst/>
          </a:prstGeom>
        </p:spPr>
      </p:pic>
    </p:spTree>
    <p:extLst>
      <p:ext uri="{BB962C8B-B14F-4D97-AF65-F5344CB8AC3E}">
        <p14:creationId xmlns:p14="http://schemas.microsoft.com/office/powerpoint/2010/main" val="54451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930400" y="508000"/>
          <a:ext cx="5283200" cy="5842000"/>
        </p:xfrm>
        <a:graphic>
          <a:graphicData uri="http://schemas.openxmlformats.org/presentationml/2006/ole">
            <mc:AlternateContent xmlns:mc="http://schemas.openxmlformats.org/markup-compatibility/2006">
              <mc:Choice xmlns:v="urn:schemas-microsoft-com:vml" Requires="v">
                <p:oleObj spid="_x0000_s12297"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508000"/>
                        <a:ext cx="5283200" cy="584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5779" name="Object 3"/>
          <p:cNvGraphicFramePr>
            <a:graphicFrameLocks noChangeAspect="1"/>
          </p:cNvGraphicFramePr>
          <p:nvPr/>
        </p:nvGraphicFramePr>
        <p:xfrm>
          <a:off x="1470991" y="58615"/>
          <a:ext cx="6149009" cy="6799385"/>
        </p:xfrm>
        <a:graphic>
          <a:graphicData uri="http://schemas.openxmlformats.org/presentationml/2006/ole">
            <mc:AlternateContent xmlns:mc="http://schemas.openxmlformats.org/markup-compatibility/2006">
              <mc:Choice xmlns:v="urn:schemas-microsoft-com:vml" Requires="v">
                <p:oleObj spid="_x0000_s12298"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91" y="58615"/>
                        <a:ext cx="6149009" cy="67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189099" y="179693"/>
            <a:ext cx="2156463" cy="861774"/>
          </a:xfrm>
          <a:prstGeom prst="rect">
            <a:avLst/>
          </a:prstGeom>
          <a:solidFill>
            <a:srgbClr val="FFFF00"/>
          </a:solidFill>
        </p:spPr>
        <p:txBody>
          <a:bodyPr wrap="square" rtlCol="0">
            <a:spAutoFit/>
          </a:bodyPr>
          <a:lstStyle/>
          <a:p>
            <a:pPr algn="ctr"/>
            <a:r>
              <a:rPr lang="en-US" sz="3200" dirty="0" smtClean="0">
                <a:latin typeface="Arial Black"/>
                <a:cs typeface="Arial Black"/>
              </a:rPr>
              <a:t>MISSION</a:t>
            </a:r>
          </a:p>
          <a:p>
            <a:endParaRPr lang="en-US" dirty="0"/>
          </a:p>
        </p:txBody>
      </p:sp>
      <p:sp>
        <p:nvSpPr>
          <p:cNvPr id="14" name="Lightning Bolt 13"/>
          <p:cNvSpPr/>
          <p:nvPr/>
        </p:nvSpPr>
        <p:spPr>
          <a:xfrm>
            <a:off x="2105957" y="167741"/>
            <a:ext cx="1631919" cy="474496"/>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416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549" y="418451"/>
            <a:ext cx="8508466" cy="6051279"/>
          </a:xfrm>
          <a:prstGeom prst="rect">
            <a:avLst/>
          </a:prstGeom>
        </p:spPr>
      </p:pic>
    </p:spTree>
    <p:extLst>
      <p:ext uri="{BB962C8B-B14F-4D97-AF65-F5344CB8AC3E}">
        <p14:creationId xmlns:p14="http://schemas.microsoft.com/office/powerpoint/2010/main" val="1162703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930400" y="508000"/>
          <a:ext cx="5283200" cy="5842000"/>
        </p:xfrm>
        <a:graphic>
          <a:graphicData uri="http://schemas.openxmlformats.org/presentationml/2006/ole">
            <mc:AlternateContent xmlns:mc="http://schemas.openxmlformats.org/markup-compatibility/2006">
              <mc:Choice xmlns:v="urn:schemas-microsoft-com:vml" Requires="v">
                <p:oleObj spid="_x0000_s13319"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508000"/>
                        <a:ext cx="5283200" cy="584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5779" name="Object 3"/>
          <p:cNvGraphicFramePr>
            <a:graphicFrameLocks noChangeAspect="1"/>
          </p:cNvGraphicFramePr>
          <p:nvPr/>
        </p:nvGraphicFramePr>
        <p:xfrm>
          <a:off x="1470991" y="58615"/>
          <a:ext cx="6149009" cy="6799385"/>
        </p:xfrm>
        <a:graphic>
          <a:graphicData uri="http://schemas.openxmlformats.org/presentationml/2006/ole">
            <mc:AlternateContent xmlns:mc="http://schemas.openxmlformats.org/markup-compatibility/2006">
              <mc:Choice xmlns:v="urn:schemas-microsoft-com:vml" Requires="v">
                <p:oleObj spid="_x0000_s13320"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91" y="58615"/>
                        <a:ext cx="6149009" cy="67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189099" y="179693"/>
            <a:ext cx="2156463" cy="861774"/>
          </a:xfrm>
          <a:prstGeom prst="rect">
            <a:avLst/>
          </a:prstGeom>
          <a:solidFill>
            <a:srgbClr val="FFFF00"/>
          </a:solidFill>
        </p:spPr>
        <p:txBody>
          <a:bodyPr wrap="square" rtlCol="0">
            <a:spAutoFit/>
          </a:bodyPr>
          <a:lstStyle/>
          <a:p>
            <a:pPr algn="ctr"/>
            <a:r>
              <a:rPr lang="en-US" sz="3200" dirty="0" smtClean="0">
                <a:latin typeface="Arial Black"/>
                <a:cs typeface="Arial Black"/>
              </a:rPr>
              <a:t>MISSION</a:t>
            </a:r>
          </a:p>
          <a:p>
            <a:endParaRPr lang="en-US" dirty="0"/>
          </a:p>
        </p:txBody>
      </p:sp>
      <p:sp>
        <p:nvSpPr>
          <p:cNvPr id="14" name="Lightning Bolt 13"/>
          <p:cNvSpPr/>
          <p:nvPr/>
        </p:nvSpPr>
        <p:spPr>
          <a:xfrm>
            <a:off x="2105957" y="167741"/>
            <a:ext cx="1631919" cy="474496"/>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Left Arrow 1"/>
          <p:cNvSpPr/>
          <p:nvPr/>
        </p:nvSpPr>
        <p:spPr>
          <a:xfrm>
            <a:off x="7307994" y="1749341"/>
            <a:ext cx="1713689" cy="53915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HERE</a:t>
            </a:r>
            <a:endParaRPr lang="en-US" sz="2200" dirty="0"/>
          </a:p>
        </p:txBody>
      </p:sp>
    </p:spTree>
    <p:extLst>
      <p:ext uri="{BB962C8B-B14F-4D97-AF65-F5344CB8AC3E}">
        <p14:creationId xmlns:p14="http://schemas.microsoft.com/office/powerpoint/2010/main" val="306659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Establish credible evidence/indicators of success.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would we see if we achieved our mission? What will the educators, parents, community 	members, and students say and do if they are “living” the school’s mission and vision on a daily basis? </a:t>
            </a:r>
          </a:p>
          <a:p>
            <a:r>
              <a:rPr lang="en-US" dirty="0" smtClean="0"/>
              <a:t>What are the indicators that our vision is becoming realized? What data will we need to collect 		and act on in a regular and timely way?</a:t>
            </a:r>
          </a:p>
          <a:p>
            <a:r>
              <a:rPr lang="en-US" dirty="0" smtClean="0"/>
              <a:t>How will we judge our progress along the way?</a:t>
            </a:r>
          </a:p>
          <a:p>
            <a:r>
              <a:rPr lang="en-US" dirty="0" smtClean="0"/>
              <a:t>How will we collect the needed data in the most effective and least intrusive ways?</a:t>
            </a:r>
          </a:p>
        </p:txBody>
      </p:sp>
    </p:spTree>
    <p:extLst>
      <p:ext uri="{BB962C8B-B14F-4D97-AF65-F5344CB8AC3E}">
        <p14:creationId xmlns:p14="http://schemas.microsoft.com/office/powerpoint/2010/main" val="3963214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930400" y="508000"/>
          <a:ext cx="5283200" cy="5842000"/>
        </p:xfrm>
        <a:graphic>
          <a:graphicData uri="http://schemas.openxmlformats.org/presentationml/2006/ole">
            <mc:AlternateContent xmlns:mc="http://schemas.openxmlformats.org/markup-compatibility/2006">
              <mc:Choice xmlns:v="urn:schemas-microsoft-com:vml" Requires="v">
                <p:oleObj spid="_x0000_s14343"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508000"/>
                        <a:ext cx="5283200" cy="584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5779" name="Object 3"/>
          <p:cNvGraphicFramePr>
            <a:graphicFrameLocks noChangeAspect="1"/>
          </p:cNvGraphicFramePr>
          <p:nvPr/>
        </p:nvGraphicFramePr>
        <p:xfrm>
          <a:off x="1470991" y="58615"/>
          <a:ext cx="6149009" cy="6799385"/>
        </p:xfrm>
        <a:graphic>
          <a:graphicData uri="http://schemas.openxmlformats.org/presentationml/2006/ole">
            <mc:AlternateContent xmlns:mc="http://schemas.openxmlformats.org/markup-compatibility/2006">
              <mc:Choice xmlns:v="urn:schemas-microsoft-com:vml" Requires="v">
                <p:oleObj spid="_x0000_s14344"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91" y="58615"/>
                        <a:ext cx="6149009" cy="67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189099" y="179693"/>
            <a:ext cx="2156463" cy="861774"/>
          </a:xfrm>
          <a:prstGeom prst="rect">
            <a:avLst/>
          </a:prstGeom>
          <a:solidFill>
            <a:srgbClr val="FFFF00"/>
          </a:solidFill>
        </p:spPr>
        <p:txBody>
          <a:bodyPr wrap="square" rtlCol="0">
            <a:spAutoFit/>
          </a:bodyPr>
          <a:lstStyle/>
          <a:p>
            <a:pPr algn="ctr"/>
            <a:r>
              <a:rPr lang="en-US" sz="3200" dirty="0" smtClean="0">
                <a:latin typeface="Arial Black"/>
                <a:cs typeface="Arial Black"/>
              </a:rPr>
              <a:t>MISSION</a:t>
            </a:r>
          </a:p>
          <a:p>
            <a:endParaRPr lang="en-US" dirty="0"/>
          </a:p>
        </p:txBody>
      </p:sp>
      <p:sp>
        <p:nvSpPr>
          <p:cNvPr id="14" name="Lightning Bolt 13"/>
          <p:cNvSpPr/>
          <p:nvPr/>
        </p:nvSpPr>
        <p:spPr>
          <a:xfrm>
            <a:off x="2105957" y="167741"/>
            <a:ext cx="1631919" cy="474496"/>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Left Arrow 1"/>
          <p:cNvSpPr/>
          <p:nvPr/>
        </p:nvSpPr>
        <p:spPr>
          <a:xfrm>
            <a:off x="6876701" y="3402810"/>
            <a:ext cx="1713689" cy="53915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HERE</a:t>
            </a:r>
            <a:endParaRPr lang="en-US" sz="2200" dirty="0"/>
          </a:p>
        </p:txBody>
      </p:sp>
    </p:spTree>
    <p:extLst>
      <p:ext uri="{BB962C8B-B14F-4D97-AF65-F5344CB8AC3E}">
        <p14:creationId xmlns:p14="http://schemas.microsoft.com/office/powerpoint/2010/main" val="833370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Assess the (inevitable) gap. </a:t>
            </a:r>
            <a:endParaRPr lang="en-US" dirty="0"/>
          </a:p>
        </p:txBody>
      </p:sp>
      <p:sp>
        <p:nvSpPr>
          <p:cNvPr id="3" name="Content Placeholder 2"/>
          <p:cNvSpPr>
            <a:spLocks noGrp="1"/>
          </p:cNvSpPr>
          <p:nvPr>
            <p:ph idx="1"/>
          </p:nvPr>
        </p:nvSpPr>
        <p:spPr/>
        <p:txBody>
          <a:bodyPr/>
          <a:lstStyle/>
          <a:p>
            <a:r>
              <a:rPr lang="en-US" i="1" dirty="0" smtClean="0"/>
              <a:t>Where are we now (our current reality, both in terms of levels of student achievement –         student data – and in the status of curriculum, assessment, and instruction – adult data) compared to where we want to be (our vision)?</a:t>
            </a:r>
            <a:endParaRPr lang="en-US" dirty="0" smtClean="0"/>
          </a:p>
          <a:p>
            <a:r>
              <a:rPr lang="en-US" i="1" dirty="0" smtClean="0"/>
              <a:t>What gaps should have priority, given the vision and the reality?</a:t>
            </a:r>
            <a:r>
              <a:rPr lang="en-US" dirty="0" smtClean="0"/>
              <a:t> </a:t>
            </a:r>
            <a:endParaRPr lang="en-US" dirty="0"/>
          </a:p>
        </p:txBody>
      </p:sp>
    </p:spTree>
    <p:extLst>
      <p:ext uri="{BB962C8B-B14F-4D97-AF65-F5344CB8AC3E}">
        <p14:creationId xmlns:p14="http://schemas.microsoft.com/office/powerpoint/2010/main" val="273209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930400" y="508000"/>
          <a:ext cx="5283200" cy="5842000"/>
        </p:xfrm>
        <a:graphic>
          <a:graphicData uri="http://schemas.openxmlformats.org/presentationml/2006/ole">
            <mc:AlternateContent xmlns:mc="http://schemas.openxmlformats.org/markup-compatibility/2006">
              <mc:Choice xmlns:v="urn:schemas-microsoft-com:vml" Requires="v">
                <p:oleObj spid="_x0000_s15367"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508000"/>
                        <a:ext cx="5283200" cy="584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5779" name="Object 3"/>
          <p:cNvGraphicFramePr>
            <a:graphicFrameLocks noChangeAspect="1"/>
          </p:cNvGraphicFramePr>
          <p:nvPr/>
        </p:nvGraphicFramePr>
        <p:xfrm>
          <a:off x="1470991" y="58615"/>
          <a:ext cx="6149009" cy="6799385"/>
        </p:xfrm>
        <a:graphic>
          <a:graphicData uri="http://schemas.openxmlformats.org/presentationml/2006/ole">
            <mc:AlternateContent xmlns:mc="http://schemas.openxmlformats.org/markup-compatibility/2006">
              <mc:Choice xmlns:v="urn:schemas-microsoft-com:vml" Requires="v">
                <p:oleObj spid="_x0000_s15368"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91" y="58615"/>
                        <a:ext cx="6149009" cy="67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189099" y="179693"/>
            <a:ext cx="2156463" cy="861774"/>
          </a:xfrm>
          <a:prstGeom prst="rect">
            <a:avLst/>
          </a:prstGeom>
          <a:solidFill>
            <a:srgbClr val="FFFF00"/>
          </a:solidFill>
        </p:spPr>
        <p:txBody>
          <a:bodyPr wrap="square" rtlCol="0">
            <a:spAutoFit/>
          </a:bodyPr>
          <a:lstStyle/>
          <a:p>
            <a:pPr algn="ctr"/>
            <a:r>
              <a:rPr lang="en-US" sz="3200" dirty="0" smtClean="0">
                <a:latin typeface="Arial Black"/>
                <a:cs typeface="Arial Black"/>
              </a:rPr>
              <a:t>MISSION</a:t>
            </a:r>
          </a:p>
          <a:p>
            <a:endParaRPr lang="en-US" dirty="0"/>
          </a:p>
        </p:txBody>
      </p:sp>
      <p:sp>
        <p:nvSpPr>
          <p:cNvPr id="14" name="Lightning Bolt 13"/>
          <p:cNvSpPr/>
          <p:nvPr/>
        </p:nvSpPr>
        <p:spPr>
          <a:xfrm>
            <a:off x="2105957" y="167741"/>
            <a:ext cx="1631919" cy="474496"/>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587037" y="3354858"/>
            <a:ext cx="1653288" cy="6589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HERE</a:t>
            </a:r>
            <a:endParaRPr lang="en-US" sz="2200" dirty="0"/>
          </a:p>
        </p:txBody>
      </p:sp>
    </p:spTree>
    <p:extLst>
      <p:ext uri="{BB962C8B-B14F-4D97-AF65-F5344CB8AC3E}">
        <p14:creationId xmlns:p14="http://schemas.microsoft.com/office/powerpoint/2010/main" val="833370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Plan actions to narrow and close the gap, and act on the plan.</a:t>
            </a:r>
            <a:endParaRPr lang="en-US" dirty="0"/>
          </a:p>
        </p:txBody>
      </p:sp>
      <p:sp>
        <p:nvSpPr>
          <p:cNvPr id="3" name="Content Placeholder 2"/>
          <p:cNvSpPr>
            <a:spLocks noGrp="1"/>
          </p:cNvSpPr>
          <p:nvPr>
            <p:ph idx="1"/>
          </p:nvPr>
        </p:nvSpPr>
        <p:spPr>
          <a:xfrm>
            <a:off x="228600" y="1249362"/>
            <a:ext cx="8686800" cy="4525963"/>
          </a:xfrm>
        </p:spPr>
        <p:txBody>
          <a:bodyPr>
            <a:noAutofit/>
          </a:bodyPr>
          <a:lstStyle/>
          <a:p>
            <a:r>
              <a:rPr lang="en-US" sz="2000" i="1" dirty="0" smtClean="0"/>
              <a:t>What concrete goals and plans (designed “backward” from desired results) will enable us to realize our vision most effectively?</a:t>
            </a:r>
            <a:endParaRPr lang="en-US" sz="2000" dirty="0" smtClean="0"/>
          </a:p>
          <a:p>
            <a:r>
              <a:rPr lang="en-US" sz="2000" i="1" dirty="0" smtClean="0"/>
              <a:t>What “best practices” in curriculum, assessment, and instruction are most likely to enable us 	to meet our goals, based on the root cause analysis we have conducted?</a:t>
            </a:r>
            <a:endParaRPr lang="en-US" sz="2000" dirty="0" smtClean="0"/>
          </a:p>
          <a:p>
            <a:r>
              <a:rPr lang="en-US" sz="2000" i="1" dirty="0" smtClean="0"/>
              <a:t>What specific actions will be required to implement the identified best practices?</a:t>
            </a:r>
            <a:endParaRPr lang="en-US" sz="2000" dirty="0" smtClean="0"/>
          </a:p>
          <a:p>
            <a:r>
              <a:rPr lang="en-US" sz="2000" i="1" dirty="0" smtClean="0"/>
              <a:t>What sequence of actions will maximize our progress?</a:t>
            </a:r>
            <a:endParaRPr lang="en-US" sz="2000" dirty="0" smtClean="0"/>
          </a:p>
          <a:p>
            <a:r>
              <a:rPr lang="en-US" sz="2000" i="1" dirty="0" smtClean="0"/>
              <a:t>Who will be responsible for what actions?</a:t>
            </a:r>
            <a:endParaRPr lang="en-US" sz="2000" dirty="0" smtClean="0"/>
          </a:p>
          <a:p>
            <a:r>
              <a:rPr lang="en-US" sz="2000" i="1" dirty="0" smtClean="0"/>
              <a:t>Within what timelines will actions occur?</a:t>
            </a:r>
            <a:endParaRPr lang="en-US" sz="2000" dirty="0" smtClean="0"/>
          </a:p>
          <a:p>
            <a:r>
              <a:rPr lang="en-US" sz="2000" i="1" dirty="0" smtClean="0"/>
              <a:t>What resources will be needed?</a:t>
            </a:r>
            <a:endParaRPr lang="en-US" sz="2000" dirty="0" smtClean="0"/>
          </a:p>
          <a:p>
            <a:r>
              <a:rPr lang="en-US" sz="2000" i="1" dirty="0" smtClean="0"/>
              <a:t>How will we build the capacity of the staff to implement the actions effectively?</a:t>
            </a:r>
            <a:endParaRPr lang="en-US" sz="2000" dirty="0" smtClean="0"/>
          </a:p>
          <a:p>
            <a:r>
              <a:rPr lang="en-US" sz="2000" i="1" dirty="0" smtClean="0"/>
              <a:t>What factors within the school and community will support our efforts?  What resistors must be addressed?</a:t>
            </a:r>
            <a:endParaRPr lang="en-US" sz="2000" dirty="0" smtClean="0"/>
          </a:p>
          <a:p>
            <a:r>
              <a:rPr lang="en-US" sz="2000" i="1" dirty="0" smtClean="0"/>
              <a:t>What ongoing feedback will be needed to help us stay focused on our goals?</a:t>
            </a:r>
            <a:endParaRPr lang="en-US" sz="2000" dirty="0" smtClean="0"/>
          </a:p>
        </p:txBody>
      </p:sp>
    </p:spTree>
    <p:extLst>
      <p:ext uri="{BB962C8B-B14F-4D97-AF65-F5344CB8AC3E}">
        <p14:creationId xmlns:p14="http://schemas.microsoft.com/office/powerpoint/2010/main" val="721539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Analyze results and act on feedback.</a:t>
            </a:r>
            <a:endParaRPr lang="en-US" dirty="0"/>
          </a:p>
        </p:txBody>
      </p:sp>
      <p:sp>
        <p:nvSpPr>
          <p:cNvPr id="3" name="Content Placeholder 2"/>
          <p:cNvSpPr>
            <a:spLocks noGrp="1"/>
          </p:cNvSpPr>
          <p:nvPr>
            <p:ph idx="1"/>
          </p:nvPr>
        </p:nvSpPr>
        <p:spPr/>
        <p:txBody>
          <a:bodyPr/>
          <a:lstStyle/>
          <a:p>
            <a:r>
              <a:rPr lang="en-US" i="1" dirty="0" smtClean="0"/>
              <a:t>How are we doing –  ... against the Iowa core?  ... compared to our vision?</a:t>
            </a:r>
            <a:endParaRPr lang="en-US" dirty="0" smtClean="0"/>
          </a:p>
          <a:p>
            <a:r>
              <a:rPr lang="en-US" i="1" dirty="0" smtClean="0"/>
              <a:t>What adjustments in our strategies are necessary? Where must we rethink our plan? </a:t>
            </a:r>
            <a:endParaRPr lang="en-US" dirty="0" smtClean="0"/>
          </a:p>
          <a:p>
            <a:r>
              <a:rPr lang="en-US" i="1" dirty="0" smtClean="0"/>
              <a:t>Who is now ready to take on a bigger role in the reform effort?</a:t>
            </a:r>
            <a:endParaRPr lang="en-US" dirty="0" smtClean="0"/>
          </a:p>
          <a:p>
            <a:endParaRPr lang="en-US" dirty="0"/>
          </a:p>
        </p:txBody>
      </p:sp>
    </p:spTree>
    <p:extLst>
      <p:ext uri="{BB962C8B-B14F-4D97-AF65-F5344CB8AC3E}">
        <p14:creationId xmlns:p14="http://schemas.microsoft.com/office/powerpoint/2010/main" val="3827548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to adjust	</a:t>
            </a:r>
            <a:endParaRPr lang="en-US" dirty="0"/>
          </a:p>
        </p:txBody>
      </p:sp>
      <p:sp>
        <p:nvSpPr>
          <p:cNvPr id="3" name="Content Placeholder 2"/>
          <p:cNvSpPr>
            <a:spLocks noGrp="1"/>
          </p:cNvSpPr>
          <p:nvPr>
            <p:ph idx="1"/>
          </p:nvPr>
        </p:nvSpPr>
        <p:spPr/>
        <p:txBody>
          <a:bodyPr/>
          <a:lstStyle/>
          <a:p>
            <a:r>
              <a:rPr lang="en-US" dirty="0" smtClean="0"/>
              <a:t>What approaches can we use to ensure implementation of strategic plan?</a:t>
            </a:r>
          </a:p>
          <a:p>
            <a:r>
              <a:rPr lang="en-US" dirty="0" smtClean="0"/>
              <a:t>What practical tools can we use to track status of the implementation?</a:t>
            </a:r>
          </a:p>
          <a:p>
            <a:r>
              <a:rPr lang="en-US" dirty="0" smtClean="0"/>
              <a:t>Who will monitor the status?</a:t>
            </a:r>
            <a:endParaRPr lang="en-US" dirty="0"/>
          </a:p>
        </p:txBody>
      </p:sp>
    </p:spTree>
    <p:extLst>
      <p:ext uri="{BB962C8B-B14F-4D97-AF65-F5344CB8AC3E}">
        <p14:creationId xmlns:p14="http://schemas.microsoft.com/office/powerpoint/2010/main" val="1548400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Articulate the vision and guiding principles.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i="1" dirty="0" smtClean="0"/>
              <a:t>What is our mission? In brief, what are we in business to accomplish? </a:t>
            </a:r>
            <a:endParaRPr lang="en-US" dirty="0" smtClean="0"/>
          </a:p>
          <a:p>
            <a:r>
              <a:rPr lang="en-US" i="1" dirty="0" smtClean="0"/>
              <a:t>What is our shared vision of success at this mission? What do we want our school to “look 	like” and “sound like” in the future?</a:t>
            </a:r>
            <a:endParaRPr lang="en-US" dirty="0" smtClean="0"/>
          </a:p>
          <a:p>
            <a:r>
              <a:rPr lang="en-US" i="1" dirty="0" smtClean="0"/>
              <a:t>What principles, values, and beliefs justify and serve as a basis of our vision and mission?</a:t>
            </a:r>
            <a:endParaRPr lang="en-US" dirty="0" smtClean="0"/>
          </a:p>
          <a:p>
            <a:endParaRPr lang="en-US" dirty="0"/>
          </a:p>
        </p:txBody>
      </p:sp>
    </p:spTree>
    <p:extLst>
      <p:ext uri="{BB962C8B-B14F-4D97-AF65-F5344CB8AC3E}">
        <p14:creationId xmlns:p14="http://schemas.microsoft.com/office/powerpoint/2010/main" val="6605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reviewed</a:t>
            </a:r>
            <a:endParaRPr lang="en-US" dirty="0"/>
          </a:p>
        </p:txBody>
      </p:sp>
      <p:sp>
        <p:nvSpPr>
          <p:cNvPr id="3" name="Content Placeholder 2"/>
          <p:cNvSpPr>
            <a:spLocks noGrp="1"/>
          </p:cNvSpPr>
          <p:nvPr>
            <p:ph idx="1"/>
          </p:nvPr>
        </p:nvSpPr>
        <p:spPr/>
        <p:txBody>
          <a:bodyPr/>
          <a:lstStyle/>
          <a:p>
            <a:pPr marL="623888" indent="-401638">
              <a:lnSpc>
                <a:spcPct val="90000"/>
              </a:lnSpc>
              <a:buSzPct val="171000"/>
              <a:buFont typeface="Wingdings" charset="2"/>
              <a:buChar char=""/>
            </a:pPr>
            <a:r>
              <a:rPr lang="en-US" dirty="0" smtClean="0"/>
              <a:t>Describes specific, long-term goals for learners</a:t>
            </a:r>
          </a:p>
          <a:p>
            <a:pPr marL="623888" indent="-401638">
              <a:lnSpc>
                <a:spcPct val="90000"/>
              </a:lnSpc>
              <a:buSzPct val="171000"/>
              <a:buFont typeface="Wingdings" charset="2"/>
              <a:buChar char=""/>
            </a:pPr>
            <a:r>
              <a:rPr lang="en-US" dirty="0" smtClean="0"/>
              <a:t>Goes beyond specified knowledge and skills to address larger aims of schooling</a:t>
            </a:r>
          </a:p>
          <a:p>
            <a:pPr marL="623888" indent="-401638">
              <a:lnSpc>
                <a:spcPct val="90000"/>
              </a:lnSpc>
              <a:buSzPct val="171000"/>
              <a:buFont typeface="Wingdings" charset="2"/>
              <a:buChar char=""/>
            </a:pPr>
            <a:r>
              <a:rPr lang="en-US" dirty="0" smtClean="0"/>
              <a:t>Provides enough specificity to be addressed through curriculum, assessment and instructional design</a:t>
            </a:r>
          </a:p>
          <a:p>
            <a:pPr marL="623888" indent="-401638">
              <a:lnSpc>
                <a:spcPct val="90000"/>
              </a:lnSpc>
              <a:buSzPct val="171000"/>
              <a:buFont typeface="Wingdings" charset="2"/>
              <a:buChar char=""/>
            </a:pPr>
            <a:r>
              <a:rPr lang="en-US" dirty="0" smtClean="0"/>
              <a:t>Key stakeholders are willing to commit to the scope of the mission statement</a:t>
            </a:r>
            <a:endParaRPr lang="en-US" dirty="0"/>
          </a:p>
        </p:txBody>
      </p:sp>
    </p:spTree>
    <p:extLst>
      <p:ext uri="{BB962C8B-B14F-4D97-AF65-F5344CB8AC3E}">
        <p14:creationId xmlns:p14="http://schemas.microsoft.com/office/powerpoint/2010/main" val="3674225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action plans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needs to be done?</a:t>
            </a:r>
          </a:p>
          <a:p>
            <a:pPr lvl="1"/>
            <a:r>
              <a:rPr lang="en-US" dirty="0" smtClean="0"/>
              <a:t>What must be accomplished in light of the strategic issues or goals</a:t>
            </a:r>
          </a:p>
          <a:p>
            <a:r>
              <a:rPr lang="en-US" dirty="0" smtClean="0"/>
              <a:t>How will that be done?</a:t>
            </a:r>
          </a:p>
          <a:p>
            <a:pPr lvl="1"/>
            <a:r>
              <a:rPr lang="en-US" dirty="0" smtClean="0"/>
              <a:t>Who is responsible to achieve each objective</a:t>
            </a:r>
          </a:p>
          <a:p>
            <a:pPr lvl="1"/>
            <a:r>
              <a:rPr lang="en-US" dirty="0" smtClean="0"/>
              <a:t>Time parameters</a:t>
            </a:r>
          </a:p>
          <a:p>
            <a:pPr lvl="1"/>
            <a:r>
              <a:rPr lang="en-US" dirty="0" smtClean="0"/>
              <a:t>Necessary resources</a:t>
            </a:r>
          </a:p>
          <a:p>
            <a:pPr lvl="1"/>
            <a:r>
              <a:rPr lang="en-US" dirty="0" smtClean="0"/>
              <a:t>How action plan will be monitored </a:t>
            </a:r>
          </a:p>
          <a:p>
            <a:pPr lvl="1"/>
            <a:r>
              <a:rPr lang="en-US" dirty="0" smtClean="0"/>
              <a:t>Performance target</a:t>
            </a:r>
            <a:endParaRPr lang="en-US" dirty="0"/>
          </a:p>
        </p:txBody>
      </p:sp>
    </p:spTree>
    <p:extLst>
      <p:ext uri="{BB962C8B-B14F-4D97-AF65-F5344CB8AC3E}">
        <p14:creationId xmlns:p14="http://schemas.microsoft.com/office/powerpoint/2010/main" val="645401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a:lstStyle/>
          <a:p>
            <a:r>
              <a:rPr lang="en-US"/>
              <a:t>SLMPE Rubric</a:t>
            </a:r>
          </a:p>
        </p:txBody>
      </p:sp>
      <p:graphicFrame>
        <p:nvGraphicFramePr>
          <p:cNvPr id="39938" name="Group 2"/>
          <p:cNvGraphicFramePr>
            <a:graphicFrameLocks noGrp="1"/>
          </p:cNvGraphicFramePr>
          <p:nvPr/>
        </p:nvGraphicFramePr>
        <p:xfrm>
          <a:off x="901899" y="2098476"/>
          <a:ext cx="6911578" cy="4369150"/>
        </p:xfrm>
        <a:graphic>
          <a:graphicData uri="http://schemas.openxmlformats.org/drawingml/2006/table">
            <a:tbl>
              <a:tblPr/>
              <a:tblGrid>
                <a:gridCol w="3455789"/>
                <a:gridCol w="3455789"/>
              </a:tblGrid>
              <a:tr h="50117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Instructional Design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O, EX, TH, EV</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0117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Information Literacy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O, EX,TH, EV, NU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0117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Reading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NL,C, O,TH, NU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0117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Assess for Learning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E, O</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0117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Teaching for Diverse Learning Needs</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NL,C, 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0117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Inquiry Learning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3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NL, C, E, O, EX, TH, EV, NU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0117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Social Learning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NL,C, EX,TH, NU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0117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Social Responsibility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NL, C, O, EX,TH, EV,</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3402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a:lstStyle/>
          <a:p>
            <a:r>
              <a:rPr lang="en-US"/>
              <a:t>AASL Standards</a:t>
            </a:r>
          </a:p>
        </p:txBody>
      </p:sp>
      <p:graphicFrame>
        <p:nvGraphicFramePr>
          <p:cNvPr id="40962" name="Group 2"/>
          <p:cNvGraphicFramePr>
            <a:graphicFrameLocks noGrp="1"/>
          </p:cNvGraphicFramePr>
          <p:nvPr/>
        </p:nvGraphicFramePr>
        <p:xfrm>
          <a:off x="1321594" y="2098477"/>
          <a:ext cx="6491882" cy="4004968"/>
        </p:xfrm>
        <a:graphic>
          <a:graphicData uri="http://schemas.openxmlformats.org/drawingml/2006/table">
            <a:tbl>
              <a:tblPr/>
              <a:tblGrid>
                <a:gridCol w="3245941"/>
                <a:gridCol w="3245941"/>
              </a:tblGrid>
              <a:tr h="10012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1. Inquiry </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NL, O, C, EX,TH, EV</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12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2. Draw conclusions</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O, TH, CE, NU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12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3. Share knowledge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NL, O, CE, NU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12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4. Pursue growth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a:ln>
                            <a:noFill/>
                          </a:ln>
                          <a:solidFill>
                            <a:schemeClr val="tx1"/>
                          </a:solidFill>
                          <a:effectLst/>
                          <a:latin typeface="Gill Sans" charset="0"/>
                          <a:ea typeface="ヒラギノ角ゴ ProN W3" charset="0"/>
                          <a:cs typeface="ヒラギノ角ゴ ProN W3" charset="0"/>
                          <a:sym typeface="Gill Sans" charset="0"/>
                        </a:rPr>
                        <a:t>NL, C, O, EX,TH, EV, 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2271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1"/>
          <p:cNvSpPr>
            <a:spLocks noGrp="1" noChangeArrowheads="1"/>
          </p:cNvSpPr>
          <p:nvPr>
            <p:ph type="title"/>
          </p:nvPr>
        </p:nvSpPr>
        <p:spPr/>
        <p:txBody>
          <a:bodyPr>
            <a:normAutofit fontScale="90000"/>
          </a:bodyPr>
          <a:lstStyle/>
          <a:p>
            <a:pPr eaLnBrk="1" hangingPunct="1"/>
            <a:r>
              <a:rPr lang="en-US"/>
              <a:t>Source of authority and collaboration</a:t>
            </a:r>
          </a:p>
        </p:txBody>
      </p:sp>
      <p:sp>
        <p:nvSpPr>
          <p:cNvPr id="163844" name="Rectangle 2"/>
          <p:cNvSpPr>
            <a:spLocks noGrp="1" noChangeArrowheads="1"/>
          </p:cNvSpPr>
          <p:nvPr>
            <p:ph idx="1"/>
          </p:nvPr>
        </p:nvSpPr>
        <p:spPr/>
        <p:txBody>
          <a:bodyPr/>
          <a:lstStyle/>
          <a:p>
            <a:pPr eaLnBrk="1" hangingPunct="1"/>
            <a:r>
              <a:rPr lang="en-US" sz="2500" dirty="0">
                <a:latin typeface="Helvetica" charset="0"/>
                <a:ea typeface="Helvetica" charset="0"/>
                <a:cs typeface="Helvetica" charset="0"/>
                <a:sym typeface="Helvetica" charset="0"/>
              </a:rPr>
              <a:t>Mission drives the work of the school when it creates strong internal accountability for student learning. </a:t>
            </a:r>
            <a:endParaRPr lang="en-US" sz="2500" dirty="0">
              <a:latin typeface="Helvetica" charset="0"/>
              <a:ea typeface="ヒラギノ角ゴ ProN W3" charset="-128"/>
              <a:cs typeface="ヒラギノ角ゴ ProN W3" charset="-128"/>
              <a:sym typeface="Helvetica" charset="0"/>
            </a:endParaRPr>
          </a:p>
          <a:p>
            <a:pPr marL="964372" lvl="2" indent="-321457">
              <a:buClr>
                <a:srgbClr val="FF0000"/>
              </a:buClr>
              <a:buSzPct val="125000"/>
              <a:buFont typeface="Helvetica" charset="0"/>
              <a:buChar char="•"/>
            </a:pPr>
            <a:r>
              <a:rPr lang="en-US" sz="2500" dirty="0">
                <a:latin typeface="Helvetica" charset="0"/>
                <a:ea typeface="Helvetica" charset="0"/>
                <a:cs typeface="Helvetica" charset="0"/>
                <a:sym typeface="Helvetica" charset="0"/>
              </a:rPr>
              <a:t>Staff believe they are responsible for student performance. </a:t>
            </a:r>
            <a:endParaRPr lang="en-US" sz="2500" dirty="0">
              <a:latin typeface="Helvetica" charset="0"/>
              <a:ea typeface="ヒラギノ角ゴ ProN W3" charset="-128"/>
              <a:cs typeface="ヒラギノ角ゴ ProN W3" charset="-128"/>
              <a:sym typeface="Helvetica" charset="0"/>
            </a:endParaRPr>
          </a:p>
          <a:p>
            <a:pPr marL="964372" lvl="2" indent="-321457">
              <a:buClr>
                <a:srgbClr val="FF0000"/>
              </a:buClr>
              <a:buSzPct val="125000"/>
              <a:buFont typeface="Helvetica" charset="0"/>
              <a:buChar char="•"/>
            </a:pPr>
            <a:r>
              <a:rPr lang="en-US" sz="2500" dirty="0">
                <a:latin typeface="Helvetica" charset="0"/>
                <a:ea typeface="Helvetica" charset="0"/>
                <a:cs typeface="Helvetica" charset="0"/>
                <a:sym typeface="Helvetica" charset="0"/>
              </a:rPr>
              <a:t>Staff collaborate with one another to analyze student work as well as each other’s instructional practice.</a:t>
            </a:r>
            <a:endParaRPr lang="en-US" sz="2500" dirty="0">
              <a:latin typeface="Helvetica" charset="0"/>
              <a:ea typeface="ヒラギノ角ゴ ProN W6" charset="-128"/>
              <a:cs typeface="ヒラギノ角ゴ ProN W6" charset="-128"/>
              <a:sym typeface="Helvetica" charset="0"/>
            </a:endParaRPr>
          </a:p>
          <a:p>
            <a:pPr marL="642915" lvl="1" indent="-321457">
              <a:buSzPct val="125000"/>
              <a:buFont typeface="Helvetica" charset="0"/>
              <a:buChar char="•"/>
            </a:pPr>
            <a:r>
              <a:rPr lang="en-US" sz="2500" dirty="0">
                <a:latin typeface="Helvetica" charset="0"/>
                <a:ea typeface="Helvetica" charset="0"/>
                <a:cs typeface="Helvetica" charset="0"/>
                <a:sym typeface="Helvetica" charset="0"/>
              </a:rPr>
              <a:t>Staff learn new knowledge and skills based on what the students need and what the mission requires.</a:t>
            </a:r>
            <a:endParaRPr lang="en-US" sz="2500" dirty="0">
              <a:latin typeface="Helvetica" charset="0"/>
              <a:ea typeface="ヒラギノ角ゴ ProN W6" charset="-128"/>
              <a:cs typeface="ヒラギノ角ゴ ProN W6" charset="-128"/>
              <a:sym typeface="Helvetica" charset="0"/>
            </a:endParaRPr>
          </a:p>
        </p:txBody>
      </p:sp>
      <p:sp>
        <p:nvSpPr>
          <p:cNvPr id="163842" name="Slide Number Placeholder 3"/>
          <p:cNvSpPr>
            <a:spLocks noGrp="1"/>
          </p:cNvSpPr>
          <p:nvPr>
            <p:ph type="sldNum" sz="quarter" idx="12"/>
          </p:nvPr>
        </p:nvSpPr>
        <p:spPr>
          <a:noFill/>
        </p:spPr>
        <p:txBody>
          <a:bodyPr/>
          <a:lstStyle/>
          <a:p>
            <a:fld id="{CAF2DB0A-5EDC-D44B-9EF3-03068393F65A}" type="slidenum">
              <a:rPr lang="en-US" smtClean="0"/>
              <a:pPr/>
              <a:t>4</a:t>
            </a:fld>
            <a:endParaRPr lang="en-US" smtClean="0"/>
          </a:p>
        </p:txBody>
      </p:sp>
    </p:spTree>
    <p:extLst>
      <p:ext uri="{BB962C8B-B14F-4D97-AF65-F5344CB8AC3E}">
        <p14:creationId xmlns:p14="http://schemas.microsoft.com/office/powerpoint/2010/main" val="17005311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Newport News </a:t>
            </a:r>
            <a:br>
              <a:rPr lang="en-US" dirty="0" smtClean="0"/>
            </a:br>
            <a:r>
              <a:rPr lang="en-US" dirty="0" smtClean="0"/>
              <a:t>Secondary Library Mission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mission of the media center is to develop the curiosity, creativity, and knowledge base of our students so they collaboratively build learning networks to analyze works of others and create and communicate works of their own. To that end, students will become effective, ethical, and discriminating users of information and technology.</a:t>
            </a:r>
          </a:p>
          <a:p>
            <a:r>
              <a:rPr lang="en-US" i="1" dirty="0" smtClean="0">
                <a:solidFill>
                  <a:schemeClr val="accent1"/>
                </a:solidFill>
              </a:rPr>
              <a:t>Essential Question: What do I need to know? How do I find it? What do I do with it?</a:t>
            </a:r>
          </a:p>
          <a:p>
            <a:r>
              <a:rPr lang="en-US" i="1" dirty="0" smtClean="0">
                <a:solidFill>
                  <a:schemeClr val="accent1"/>
                </a:solidFill>
              </a:rPr>
              <a:t>Essential Question: What do I wonder about? How do I pursue it? How do I share it?</a:t>
            </a:r>
            <a:endParaRPr lang="en-US" i="1" dirty="0">
              <a:solidFill>
                <a:schemeClr val="accent1"/>
              </a:solidFill>
            </a:endParaRPr>
          </a:p>
        </p:txBody>
      </p:sp>
    </p:spTree>
    <p:extLst>
      <p:ext uri="{BB962C8B-B14F-4D97-AF65-F5344CB8AC3E}">
        <p14:creationId xmlns:p14="http://schemas.microsoft.com/office/powerpoint/2010/main" val="16920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700" dirty="0" smtClean="0"/>
              <a:t>Information Literacy Mission Statement from Carrollton-Farmers Branch, TX</a:t>
            </a:r>
            <a:endParaRPr lang="en-US" sz="3700" dirty="0"/>
          </a:p>
        </p:txBody>
      </p:sp>
      <p:sp>
        <p:nvSpPr>
          <p:cNvPr id="3" name="Content Placeholder 2"/>
          <p:cNvSpPr>
            <a:spLocks noGrp="1"/>
          </p:cNvSpPr>
          <p:nvPr>
            <p:ph idx="1"/>
          </p:nvPr>
        </p:nvSpPr>
        <p:spPr/>
        <p:txBody>
          <a:bodyPr>
            <a:normAutofit fontScale="92500" lnSpcReduction="20000"/>
          </a:bodyPr>
          <a:lstStyle/>
          <a:p>
            <a:r>
              <a:rPr lang="en-US" dirty="0"/>
              <a:t>As </a:t>
            </a:r>
            <a:r>
              <a:rPr lang="en-US" i="1" dirty="0"/>
              <a:t>An</a:t>
            </a:r>
            <a:r>
              <a:rPr lang="en-US" dirty="0"/>
              <a:t> </a:t>
            </a:r>
            <a:r>
              <a:rPr lang="en-US" i="1" dirty="0"/>
              <a:t>Innovative Leader in Learning</a:t>
            </a:r>
            <a:r>
              <a:rPr lang="en-US" dirty="0"/>
              <a:t>, the Carrollton-Farmers Branch ISD prepares all students to be competitive in a global market. This undertaking requires robust information literacy, problem solving, critical thinking and collaboration skills in order to tackle authentic and complex tasks. The results of engagement in such significant tasks is that students are able to pursue curiosities, investigate the possibilities and effectively communicate their ideas, aspirations and evidence for themselves and their communities.</a:t>
            </a:r>
            <a:r>
              <a:rPr lang="en-US" dirty="0" smtClean="0">
                <a:effectLst/>
              </a:rPr>
              <a:t> </a:t>
            </a:r>
            <a:endParaRPr lang="en-US" dirty="0"/>
          </a:p>
        </p:txBody>
      </p:sp>
    </p:spTree>
    <p:extLst>
      <p:ext uri="{BB962C8B-B14F-4D97-AF65-F5344CB8AC3E}">
        <p14:creationId xmlns:p14="http://schemas.microsoft.com/office/powerpoint/2010/main" val="51077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your mission statement now</a:t>
            </a:r>
            <a:endParaRPr lang="en-US" dirty="0"/>
          </a:p>
        </p:txBody>
      </p:sp>
      <p:sp>
        <p:nvSpPr>
          <p:cNvPr id="3" name="Content Placeholder 2"/>
          <p:cNvSpPr>
            <a:spLocks noGrp="1"/>
          </p:cNvSpPr>
          <p:nvPr>
            <p:ph idx="1"/>
          </p:nvPr>
        </p:nvSpPr>
        <p:spPr/>
        <p:txBody>
          <a:bodyPr/>
          <a:lstStyle/>
          <a:p>
            <a:r>
              <a:rPr lang="en-US" dirty="0" smtClean="0"/>
              <a:t>Is it succinct?</a:t>
            </a:r>
          </a:p>
          <a:p>
            <a:r>
              <a:rPr lang="en-US" dirty="0" smtClean="0"/>
              <a:t>Is it memorable?</a:t>
            </a:r>
          </a:p>
          <a:p>
            <a:r>
              <a:rPr lang="en-US" dirty="0" smtClean="0"/>
              <a:t>Is it measurable?</a:t>
            </a:r>
          </a:p>
          <a:p>
            <a:r>
              <a:rPr lang="en-US" dirty="0" smtClean="0"/>
              <a:t>Does it give you the leverage you need to make substantive change? (Or to defend the changes you have made…)</a:t>
            </a:r>
            <a:endParaRPr lang="en-US" dirty="0"/>
          </a:p>
        </p:txBody>
      </p:sp>
    </p:spTree>
    <p:extLst>
      <p:ext uri="{BB962C8B-B14F-4D97-AF65-F5344CB8AC3E}">
        <p14:creationId xmlns:p14="http://schemas.microsoft.com/office/powerpoint/2010/main" val="31593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930400" y="508000"/>
          <a:ext cx="5283200" cy="5842000"/>
        </p:xfrm>
        <a:graphic>
          <a:graphicData uri="http://schemas.openxmlformats.org/presentationml/2006/ole">
            <mc:AlternateContent xmlns:mc="http://schemas.openxmlformats.org/markup-compatibility/2006">
              <mc:Choice xmlns:v="urn:schemas-microsoft-com:vml" Requires="v">
                <p:oleObj spid="_x0000_s1031"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508000"/>
                        <a:ext cx="5283200" cy="584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5779" name="Object 3"/>
          <p:cNvGraphicFramePr>
            <a:graphicFrameLocks noChangeAspect="1"/>
          </p:cNvGraphicFramePr>
          <p:nvPr/>
        </p:nvGraphicFramePr>
        <p:xfrm>
          <a:off x="1470991" y="58615"/>
          <a:ext cx="6149009" cy="6799385"/>
        </p:xfrm>
        <a:graphic>
          <a:graphicData uri="http://schemas.openxmlformats.org/presentationml/2006/ole">
            <mc:AlternateContent xmlns:mc="http://schemas.openxmlformats.org/markup-compatibility/2006">
              <mc:Choice xmlns:v="urn:schemas-microsoft-com:vml" Requires="v">
                <p:oleObj spid="_x0000_s1032" name="Document" r:id="rId3" imgW="5283200" imgH="5842000" progId="Word.Document.12">
                  <p:link updateAutomatic="1"/>
                </p:oleObj>
              </mc:Choice>
              <mc:Fallback>
                <p:oleObj name="Document" r:id="rId3" imgW="5283200" imgH="5842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91" y="58615"/>
                        <a:ext cx="6149009" cy="67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189099" y="179693"/>
            <a:ext cx="2156463" cy="861774"/>
          </a:xfrm>
          <a:prstGeom prst="rect">
            <a:avLst/>
          </a:prstGeom>
          <a:solidFill>
            <a:srgbClr val="FFFF00"/>
          </a:solidFill>
        </p:spPr>
        <p:txBody>
          <a:bodyPr wrap="square" rtlCol="0">
            <a:spAutoFit/>
          </a:bodyPr>
          <a:lstStyle/>
          <a:p>
            <a:pPr algn="ctr"/>
            <a:r>
              <a:rPr lang="en-US" sz="3200" dirty="0" smtClean="0">
                <a:latin typeface="Arial Black"/>
                <a:cs typeface="Arial Black"/>
              </a:rPr>
              <a:t>MISSION</a:t>
            </a:r>
          </a:p>
          <a:p>
            <a:endParaRPr lang="en-US" dirty="0"/>
          </a:p>
        </p:txBody>
      </p:sp>
      <p:sp>
        <p:nvSpPr>
          <p:cNvPr id="14" name="Lightning Bolt 13"/>
          <p:cNvSpPr/>
          <p:nvPr/>
        </p:nvSpPr>
        <p:spPr>
          <a:xfrm>
            <a:off x="2105957" y="167741"/>
            <a:ext cx="1631919" cy="474496"/>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Left Arrow 1"/>
          <p:cNvSpPr/>
          <p:nvPr/>
        </p:nvSpPr>
        <p:spPr>
          <a:xfrm>
            <a:off x="5906311" y="371431"/>
            <a:ext cx="1713689" cy="39539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HERE</a:t>
            </a:r>
            <a:endParaRPr lang="en-US" dirty="0"/>
          </a:p>
        </p:txBody>
      </p:sp>
    </p:spTree>
    <p:extLst>
      <p:ext uri="{BB962C8B-B14F-4D97-AF65-F5344CB8AC3E}">
        <p14:creationId xmlns:p14="http://schemas.microsoft.com/office/powerpoint/2010/main" val="57074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guiding principles</a:t>
            </a:r>
            <a:endParaRPr lang="en-US" dirty="0"/>
          </a:p>
        </p:txBody>
      </p:sp>
      <p:sp>
        <p:nvSpPr>
          <p:cNvPr id="3" name="Content Placeholder 2"/>
          <p:cNvSpPr>
            <a:spLocks noGrp="1"/>
          </p:cNvSpPr>
          <p:nvPr>
            <p:ph idx="1"/>
          </p:nvPr>
        </p:nvSpPr>
        <p:spPr/>
        <p:txBody>
          <a:bodyPr/>
          <a:lstStyle/>
          <a:p>
            <a:r>
              <a:rPr lang="en-US" dirty="0" smtClean="0"/>
              <a:t>Look to the learning commons for your right answer</a:t>
            </a:r>
          </a:p>
          <a:p>
            <a:r>
              <a:rPr lang="en-US" dirty="0" smtClean="0"/>
              <a:t>Go through each component….</a:t>
            </a:r>
          </a:p>
          <a:p>
            <a:pPr lvl="1"/>
            <a:r>
              <a:rPr lang="en-US" dirty="0" smtClean="0"/>
              <a:t>Yes or no?</a:t>
            </a:r>
          </a:p>
          <a:p>
            <a:pPr lvl="1"/>
            <a:r>
              <a:rPr lang="en-US" dirty="0" smtClean="0"/>
              <a:t>If yes, describe it.</a:t>
            </a:r>
            <a:endParaRPr lang="en-US" dirty="0"/>
          </a:p>
        </p:txBody>
      </p:sp>
    </p:spTree>
    <p:extLst>
      <p:ext uri="{BB962C8B-B14F-4D97-AF65-F5344CB8AC3E}">
        <p14:creationId xmlns:p14="http://schemas.microsoft.com/office/powerpoint/2010/main" val="2669203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636</TotalTime>
  <Words>1597</Words>
  <Application>Microsoft Office PowerPoint</Application>
  <PresentationFormat>On-screen Show (4:3)</PresentationFormat>
  <Paragraphs>247</Paragraphs>
  <Slides>32</Slides>
  <Notes>4</Notes>
  <HiddenSlides>0</HiddenSlides>
  <MMClips>0</MMClips>
  <ScaleCrop>false</ScaleCrop>
  <HeadingPairs>
    <vt:vector size="6" baseType="variant">
      <vt:variant>
        <vt:lpstr>Theme</vt:lpstr>
      </vt:variant>
      <vt:variant>
        <vt:i4>1</vt:i4>
      </vt:variant>
      <vt:variant>
        <vt:lpstr>Links</vt:lpstr>
      </vt:variant>
      <vt:variant>
        <vt:i4>10</vt:i4>
      </vt:variant>
      <vt:variant>
        <vt:lpstr>Slide Titles</vt:lpstr>
      </vt:variant>
      <vt:variant>
        <vt:i4>32</vt:i4>
      </vt:variant>
    </vt:vector>
  </HeadingPairs>
  <TitlesOfParts>
    <vt:vector size="43" baseType="lpstr">
      <vt:lpstr>Office Theme</vt:lpstr>
      <vt:lpstr>Macintosh HD:Schooling by Design:Revised Toolkit 306:Revised section 1 overview.doc!OLE_LINK1</vt:lpstr>
      <vt:lpstr>Macintosh HD:Schooling by Design:Revised Toolkit 306:Revised section 1 overview.doc!OLE_LINK1</vt:lpstr>
      <vt:lpstr>Macintosh HD:Schooling by Design:Revised Toolkit 306:Revised section 1 overview.doc!OLE_LINK1</vt:lpstr>
      <vt:lpstr>Macintosh HD:Schooling by Design:Revised Toolkit 306:Revised section 1 overview.doc!OLE_LINK1</vt:lpstr>
      <vt:lpstr>Macintosh HD:Schooling by Design:Revised Toolkit 306:Revised section 1 overview.doc!OLE_LINK1</vt:lpstr>
      <vt:lpstr>Macintosh HD:Schooling by Design:Revised Toolkit 306:Revised section 1 overview.doc!OLE_LINK1</vt:lpstr>
      <vt:lpstr>Macintosh HD:Schooling by Design:Revised Toolkit 306:Revised section 1 overview.doc!OLE_LINK1</vt:lpstr>
      <vt:lpstr>Macintosh HD:Schooling by Design:Revised Toolkit 306:Revised section 1 overview.doc!OLE_LINK1</vt:lpstr>
      <vt:lpstr>Macintosh HD:Schooling by Design:Revised Toolkit 306:Revised section 1 overview.doc!OLE_LINK1</vt:lpstr>
      <vt:lpstr>Macintosh HD:Schooling by Design:Revised Toolkit 306:Revised section 1 overview.doc!OLE_LINK1</vt:lpstr>
      <vt:lpstr>Day 3: Steps for Your Library Program to Survive and Thrive</vt:lpstr>
      <vt:lpstr>PowerPoint Presentation</vt:lpstr>
      <vt:lpstr>Mission, reviewed</vt:lpstr>
      <vt:lpstr>Source of authority and collaboration</vt:lpstr>
      <vt:lpstr>Proposed Newport News  Secondary Library Mission</vt:lpstr>
      <vt:lpstr>Information Literacy Mission Statement from Carrollton-Farmers Branch, TX</vt:lpstr>
      <vt:lpstr>Review your mission statement now</vt:lpstr>
      <vt:lpstr>PowerPoint Presentation</vt:lpstr>
      <vt:lpstr>Vision and guiding principles</vt:lpstr>
      <vt:lpstr>Articulating the vision</vt:lpstr>
      <vt:lpstr>Focus on student achievement</vt:lpstr>
      <vt:lpstr>Where do projects come from?</vt:lpstr>
      <vt:lpstr>Bounded freedom</vt:lpstr>
      <vt:lpstr>facebook</vt:lpstr>
      <vt:lpstr>facebook</vt:lpstr>
      <vt:lpstr>facebook</vt:lpstr>
      <vt:lpstr>Physics Task</vt:lpstr>
      <vt:lpstr>PowerPoint Presentation</vt:lpstr>
      <vt:lpstr>PowerPoint Presentation</vt:lpstr>
      <vt:lpstr>PowerPoint Presentation</vt:lpstr>
      <vt:lpstr>PowerPoint Presentation</vt:lpstr>
      <vt:lpstr>Establish credible evidence/indicators of success.</vt:lpstr>
      <vt:lpstr>PowerPoint Presentation</vt:lpstr>
      <vt:lpstr>Assess the (inevitable) gap. </vt:lpstr>
      <vt:lpstr>PowerPoint Presentation</vt:lpstr>
      <vt:lpstr>Plan actions to narrow and close the gap, and act on the plan.</vt:lpstr>
      <vt:lpstr>Analyze results and act on feedback.</vt:lpstr>
      <vt:lpstr>Plan to adjust </vt:lpstr>
      <vt:lpstr>Articulate the vision and guiding principles. </vt:lpstr>
      <vt:lpstr>Develop action plans</vt:lpstr>
      <vt:lpstr>SLMPE Rubric</vt:lpstr>
      <vt:lpstr>AASL Standards</vt:lpstr>
    </vt:vector>
  </TitlesOfParts>
  <Company>The Competent Classroom,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Zmuda</dc:creator>
  <cp:lastModifiedBy>Judi Dzikowski</cp:lastModifiedBy>
  <cp:revision>8</cp:revision>
  <dcterms:created xsi:type="dcterms:W3CDTF">2011-02-17T01:25:14Z</dcterms:created>
  <dcterms:modified xsi:type="dcterms:W3CDTF">2011-02-17T13:02:09Z</dcterms:modified>
</cp:coreProperties>
</file>