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1" r:id="rId4"/>
    <p:sldId id="268" r:id="rId5"/>
    <p:sldId id="277" r:id="rId6"/>
    <p:sldId id="257" r:id="rId7"/>
    <p:sldId id="278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9" r:id="rId17"/>
    <p:sldId id="267" r:id="rId18"/>
    <p:sldId id="270" r:id="rId19"/>
    <p:sldId id="272" r:id="rId20"/>
    <p:sldId id="273" r:id="rId21"/>
    <p:sldId id="275" r:id="rId22"/>
    <p:sldId id="276" r:id="rId23"/>
    <p:sldId id="274" r:id="rId24"/>
    <p:sldId id="280" r:id="rId25"/>
    <p:sldId id="271" r:id="rId26"/>
    <p:sldId id="285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60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4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7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4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2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3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256D-99C8-4408-A3FF-6A3AF9704208}" type="datetimeFigureOut">
              <a:rPr lang="en-US" smtClean="0"/>
              <a:t>1/26/2011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E16F-BF79-4FB7-A60F-F07C988DA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Seinfeld%20teaches%20History%20-%20Cooperative%20Learning.fl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cmboces.org/tfiles/folder1303/oldfaithfuls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December</a:t>
            </a:r>
            <a:br>
              <a:rPr lang="en-US" b="1" dirty="0" smtClean="0"/>
            </a:br>
            <a:r>
              <a:rPr lang="en-US" b="1" dirty="0" smtClean="0"/>
              <a:t>Make-Up Session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Leading</a:t>
            </a:r>
          </a:p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FF00"/>
                </a:solidFill>
                <a:latin typeface="Berlin Sans FB" pitchFamily="34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he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Learning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8707" r="8906" b="14229"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01990"/>
              </p:ext>
            </p:extLst>
          </p:nvPr>
        </p:nvGraphicFramePr>
        <p:xfrm>
          <a:off x="4045982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5982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34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95507"/>
              </p:ext>
            </p:extLst>
          </p:nvPr>
        </p:nvGraphicFramePr>
        <p:xfrm>
          <a:off x="4045982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5982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35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53035"/>
              </p:ext>
            </p:extLst>
          </p:nvPr>
        </p:nvGraphicFramePr>
        <p:xfrm>
          <a:off x="4038600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36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027"/>
              </p:ext>
            </p:extLst>
          </p:nvPr>
        </p:nvGraphicFramePr>
        <p:xfrm>
          <a:off x="4045982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5982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37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78655"/>
              </p:ext>
            </p:extLst>
          </p:nvPr>
        </p:nvGraphicFramePr>
        <p:xfrm>
          <a:off x="4045982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5982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38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819718"/>
              </p:ext>
            </p:extLst>
          </p:nvPr>
        </p:nvGraphicFramePr>
        <p:xfrm>
          <a:off x="4038600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39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Tool Tracker</a:t>
            </a:r>
            <a:endParaRPr lang="en-US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76400"/>
            <a:ext cx="5486400" cy="42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Old Faithfuls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Leading</a:t>
            </a:r>
          </a:p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FF00"/>
                </a:solidFill>
                <a:latin typeface="Berlin Sans FB" pitchFamily="34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he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Learning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8707" r="8906" b="14229"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Class Discussion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36800" r="67874" b="16185"/>
          <a:stretch/>
        </p:blipFill>
        <p:spPr bwMode="auto">
          <a:xfrm>
            <a:off x="1707107" y="1600200"/>
            <a:ext cx="5800299" cy="458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73911"/>
            <a:ext cx="6934200" cy="6255489"/>
          </a:xfrm>
        </p:spPr>
        <p:txBody>
          <a:bodyPr/>
          <a:lstStyle/>
          <a:p>
            <a:r>
              <a:rPr lang="en-US" sz="6600" b="1" dirty="0" smtClean="0"/>
              <a:t>Old Faithfuls: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Demonstrations</a:t>
            </a:r>
            <a:br>
              <a:rPr lang="en-US" b="1" dirty="0" smtClean="0"/>
            </a:br>
            <a:r>
              <a:rPr lang="en-US" b="1" dirty="0" smtClean="0"/>
              <a:t>Lectures</a:t>
            </a:r>
            <a:br>
              <a:rPr lang="en-US" b="1" dirty="0" smtClean="0"/>
            </a:br>
            <a:r>
              <a:rPr lang="en-US" b="1" dirty="0" smtClean="0"/>
              <a:t>Discussions</a:t>
            </a:r>
            <a:br>
              <a:rPr lang="en-US" b="1" dirty="0" smtClean="0"/>
            </a:br>
            <a:r>
              <a:rPr lang="en-US" b="1" dirty="0" smtClean="0"/>
              <a:t>Printed Text</a:t>
            </a:r>
            <a:br>
              <a:rPr lang="en-US" b="1" dirty="0" smtClean="0"/>
            </a:br>
            <a:r>
              <a:rPr lang="en-US" b="1" dirty="0" smtClean="0"/>
              <a:t>AV Sources</a:t>
            </a:r>
            <a:br>
              <a:rPr lang="en-US" b="1" dirty="0" smtClean="0"/>
            </a:br>
            <a:r>
              <a:rPr lang="en-US" b="1" dirty="0" smtClean="0"/>
              <a:t>Guest Speakers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876550" y="1828800"/>
            <a:ext cx="4705350" cy="85725"/>
          </a:xfrm>
          <a:custGeom>
            <a:avLst/>
            <a:gdLst>
              <a:gd name="connsiteX0" fmla="*/ 0 w 4705350"/>
              <a:gd name="connsiteY0" fmla="*/ 285750 h 342900"/>
              <a:gd name="connsiteX1" fmla="*/ 200025 w 4705350"/>
              <a:gd name="connsiteY1" fmla="*/ 200025 h 342900"/>
              <a:gd name="connsiteX2" fmla="*/ 457200 w 4705350"/>
              <a:gd name="connsiteY2" fmla="*/ 133350 h 342900"/>
              <a:gd name="connsiteX3" fmla="*/ 762000 w 4705350"/>
              <a:gd name="connsiteY3" fmla="*/ 66675 h 342900"/>
              <a:gd name="connsiteX4" fmla="*/ 904875 w 4705350"/>
              <a:gd name="connsiteY4" fmla="*/ 28575 h 342900"/>
              <a:gd name="connsiteX5" fmla="*/ 1019175 w 4705350"/>
              <a:gd name="connsiteY5" fmla="*/ 19050 h 342900"/>
              <a:gd name="connsiteX6" fmla="*/ 1162050 w 4705350"/>
              <a:gd name="connsiteY6" fmla="*/ 0 h 342900"/>
              <a:gd name="connsiteX7" fmla="*/ 1895475 w 4705350"/>
              <a:gd name="connsiteY7" fmla="*/ 19050 h 342900"/>
              <a:gd name="connsiteX8" fmla="*/ 2009775 w 4705350"/>
              <a:gd name="connsiteY8" fmla="*/ 28575 h 342900"/>
              <a:gd name="connsiteX9" fmla="*/ 2247900 w 4705350"/>
              <a:gd name="connsiteY9" fmla="*/ 66675 h 342900"/>
              <a:gd name="connsiteX10" fmla="*/ 2581275 w 4705350"/>
              <a:gd name="connsiteY10" fmla="*/ 104775 h 342900"/>
              <a:gd name="connsiteX11" fmla="*/ 2809875 w 4705350"/>
              <a:gd name="connsiteY11" fmla="*/ 142875 h 342900"/>
              <a:gd name="connsiteX12" fmla="*/ 2962275 w 4705350"/>
              <a:gd name="connsiteY12" fmla="*/ 161925 h 342900"/>
              <a:gd name="connsiteX13" fmla="*/ 3076575 w 4705350"/>
              <a:gd name="connsiteY13" fmla="*/ 180975 h 342900"/>
              <a:gd name="connsiteX14" fmla="*/ 3352800 w 4705350"/>
              <a:gd name="connsiteY14" fmla="*/ 200025 h 342900"/>
              <a:gd name="connsiteX15" fmla="*/ 3486150 w 4705350"/>
              <a:gd name="connsiteY15" fmla="*/ 219075 h 342900"/>
              <a:gd name="connsiteX16" fmla="*/ 3581400 w 4705350"/>
              <a:gd name="connsiteY16" fmla="*/ 238125 h 342900"/>
              <a:gd name="connsiteX17" fmla="*/ 3676650 w 4705350"/>
              <a:gd name="connsiteY17" fmla="*/ 247650 h 342900"/>
              <a:gd name="connsiteX18" fmla="*/ 3762375 w 4705350"/>
              <a:gd name="connsiteY18" fmla="*/ 266700 h 342900"/>
              <a:gd name="connsiteX19" fmla="*/ 3933825 w 4705350"/>
              <a:gd name="connsiteY19" fmla="*/ 285750 h 342900"/>
              <a:gd name="connsiteX20" fmla="*/ 4010025 w 4705350"/>
              <a:gd name="connsiteY20" fmla="*/ 295275 h 342900"/>
              <a:gd name="connsiteX21" fmla="*/ 4210050 w 4705350"/>
              <a:gd name="connsiteY21" fmla="*/ 333375 h 342900"/>
              <a:gd name="connsiteX22" fmla="*/ 4352925 w 4705350"/>
              <a:gd name="connsiteY22" fmla="*/ 342900 h 342900"/>
              <a:gd name="connsiteX23" fmla="*/ 4705350 w 4705350"/>
              <a:gd name="connsiteY23" fmla="*/ 33337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05350" h="342900">
                <a:moveTo>
                  <a:pt x="0" y="285750"/>
                </a:moveTo>
                <a:cubicBezTo>
                  <a:pt x="84973" y="217771"/>
                  <a:pt x="39246" y="244894"/>
                  <a:pt x="200025" y="200025"/>
                </a:cubicBezTo>
                <a:cubicBezTo>
                  <a:pt x="285325" y="176220"/>
                  <a:pt x="370361" y="150718"/>
                  <a:pt x="457200" y="133350"/>
                </a:cubicBezTo>
                <a:cubicBezTo>
                  <a:pt x="558285" y="113133"/>
                  <a:pt x="663359" y="92979"/>
                  <a:pt x="762000" y="66675"/>
                </a:cubicBezTo>
                <a:cubicBezTo>
                  <a:pt x="809625" y="53975"/>
                  <a:pt x="856410" y="37550"/>
                  <a:pt x="904875" y="28575"/>
                </a:cubicBezTo>
                <a:cubicBezTo>
                  <a:pt x="942468" y="21613"/>
                  <a:pt x="981177" y="23272"/>
                  <a:pt x="1019175" y="19050"/>
                </a:cubicBezTo>
                <a:cubicBezTo>
                  <a:pt x="1066928" y="13744"/>
                  <a:pt x="1114425" y="6350"/>
                  <a:pt x="1162050" y="0"/>
                </a:cubicBezTo>
                <a:lnTo>
                  <a:pt x="1895475" y="19050"/>
                </a:lnTo>
                <a:cubicBezTo>
                  <a:pt x="1933685" y="20338"/>
                  <a:pt x="1971887" y="23455"/>
                  <a:pt x="2009775" y="28575"/>
                </a:cubicBezTo>
                <a:cubicBezTo>
                  <a:pt x="2089436" y="39340"/>
                  <a:pt x="2167957" y="58260"/>
                  <a:pt x="2247900" y="66675"/>
                </a:cubicBezTo>
                <a:cubicBezTo>
                  <a:pt x="2339030" y="76268"/>
                  <a:pt x="2487485" y="90707"/>
                  <a:pt x="2581275" y="104775"/>
                </a:cubicBezTo>
                <a:cubicBezTo>
                  <a:pt x="2657671" y="116234"/>
                  <a:pt x="2733220" y="133293"/>
                  <a:pt x="2809875" y="142875"/>
                </a:cubicBezTo>
                <a:lnTo>
                  <a:pt x="2962275" y="161925"/>
                </a:lnTo>
                <a:cubicBezTo>
                  <a:pt x="3000512" y="167387"/>
                  <a:pt x="3038132" y="177224"/>
                  <a:pt x="3076575" y="180975"/>
                </a:cubicBezTo>
                <a:cubicBezTo>
                  <a:pt x="3168433" y="189937"/>
                  <a:pt x="3261434" y="186973"/>
                  <a:pt x="3352800" y="200025"/>
                </a:cubicBezTo>
                <a:cubicBezTo>
                  <a:pt x="3397250" y="206375"/>
                  <a:pt x="3441860" y="211693"/>
                  <a:pt x="3486150" y="219075"/>
                </a:cubicBezTo>
                <a:cubicBezTo>
                  <a:pt x="3518088" y="224398"/>
                  <a:pt x="3549379" y="233322"/>
                  <a:pt x="3581400" y="238125"/>
                </a:cubicBezTo>
                <a:cubicBezTo>
                  <a:pt x="3612955" y="242858"/>
                  <a:pt x="3644900" y="244475"/>
                  <a:pt x="3676650" y="247650"/>
                </a:cubicBezTo>
                <a:cubicBezTo>
                  <a:pt x="3705225" y="254000"/>
                  <a:pt x="3733419" y="262410"/>
                  <a:pt x="3762375" y="266700"/>
                </a:cubicBezTo>
                <a:cubicBezTo>
                  <a:pt x="3819256" y="275127"/>
                  <a:pt x="3876767" y="278618"/>
                  <a:pt x="3933825" y="285750"/>
                </a:cubicBezTo>
                <a:cubicBezTo>
                  <a:pt x="3959225" y="288925"/>
                  <a:pt x="3984817" y="290827"/>
                  <a:pt x="4010025" y="295275"/>
                </a:cubicBezTo>
                <a:cubicBezTo>
                  <a:pt x="4127630" y="316029"/>
                  <a:pt x="4074564" y="318321"/>
                  <a:pt x="4210050" y="333375"/>
                </a:cubicBezTo>
                <a:cubicBezTo>
                  <a:pt x="4257489" y="338646"/>
                  <a:pt x="4305300" y="339725"/>
                  <a:pt x="4352925" y="342900"/>
                </a:cubicBezTo>
                <a:lnTo>
                  <a:pt x="4705350" y="333375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Debriefing the</a:t>
            </a:r>
            <a:br>
              <a:rPr lang="en-US" b="1" dirty="0" smtClean="0"/>
            </a:br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Leading</a:t>
            </a:r>
          </a:p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FF00"/>
                </a:solidFill>
                <a:latin typeface="Berlin Sans FB" pitchFamily="34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he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Learning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8707" r="8906" b="14229"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73911"/>
            <a:ext cx="6934200" cy="6255489"/>
          </a:xfrm>
        </p:spPr>
        <p:txBody>
          <a:bodyPr>
            <a:normAutofit/>
          </a:bodyPr>
          <a:lstStyle/>
          <a:p>
            <a:r>
              <a:rPr lang="en-US" b="1" dirty="0" smtClean="0"/>
              <a:t>DIRECTIONS: Create a poster that advertises your “old faithful.”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71600"/>
            <a:ext cx="6934200" cy="52578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R: </a:t>
            </a:r>
            <a:r>
              <a:rPr lang="en-US" sz="5400" dirty="0" smtClean="0"/>
              <a:t>role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A: </a:t>
            </a:r>
            <a:r>
              <a:rPr lang="en-US" sz="5400" dirty="0" smtClean="0"/>
              <a:t>audience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F: </a:t>
            </a:r>
            <a:r>
              <a:rPr lang="en-US" sz="5400" dirty="0" smtClean="0"/>
              <a:t>format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T: </a:t>
            </a:r>
            <a:r>
              <a:rPr lang="en-US" sz="5400" dirty="0" smtClean="0"/>
              <a:t>time or topic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RAFT </a:t>
            </a:r>
            <a:r>
              <a:rPr lang="en-US" sz="5400" dirty="0"/>
              <a:t>(p. 63, I4All)</a:t>
            </a:r>
          </a:p>
        </p:txBody>
      </p:sp>
    </p:spTree>
    <p:extLst>
      <p:ext uri="{BB962C8B-B14F-4D97-AF65-F5344CB8AC3E}">
        <p14:creationId xmlns:p14="http://schemas.microsoft.com/office/powerpoint/2010/main" val="24684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81000"/>
            <a:ext cx="6934200" cy="6248400"/>
          </a:xfrm>
        </p:spPr>
        <p:txBody>
          <a:bodyPr>
            <a:normAutofit fontScale="90000"/>
          </a:bodyPr>
          <a:lstStyle/>
          <a:p>
            <a:pPr indent="-182880" algn="l">
              <a:spcBef>
                <a:spcPts val="600"/>
              </a:spcBef>
              <a:spcAft>
                <a:spcPts val="1200"/>
              </a:spcAft>
            </a:pPr>
            <a:r>
              <a:rPr lang="en-US" sz="5400" b="1" dirty="0" smtClean="0"/>
              <a:t>R: </a:t>
            </a:r>
            <a:r>
              <a:rPr lang="en-US" sz="5400" dirty="0" smtClean="0"/>
              <a:t>teacher(team) in your school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5400" b="1" dirty="0" smtClean="0"/>
              <a:t>A: </a:t>
            </a:r>
            <a:r>
              <a:rPr lang="en-US" sz="5400" dirty="0" smtClean="0"/>
              <a:t>rest of staff in your school</a:t>
            </a:r>
            <a:br>
              <a:rPr lang="en-US" sz="5400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5400" b="1" dirty="0" smtClean="0"/>
              <a:t>F: </a:t>
            </a:r>
            <a:r>
              <a:rPr lang="en-US" sz="5400" dirty="0" smtClean="0"/>
              <a:t>color poster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5400" b="1" dirty="0" smtClean="0"/>
              <a:t>T: </a:t>
            </a:r>
            <a:r>
              <a:rPr lang="en-US" sz="5400" dirty="0" smtClean="0"/>
              <a:t>upgrading the old faithfuls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73911"/>
            <a:ext cx="6934200" cy="6255489"/>
          </a:xfrm>
        </p:spPr>
        <p:txBody>
          <a:bodyPr/>
          <a:lstStyle/>
          <a:p>
            <a:r>
              <a:rPr lang="en-US" sz="6600" b="1" dirty="0" smtClean="0"/>
              <a:t>Old Faithfuls: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Demonstrations (p. 63)</a:t>
            </a:r>
            <a:br>
              <a:rPr lang="en-US" b="1" dirty="0" smtClean="0"/>
            </a:br>
            <a:r>
              <a:rPr lang="en-US" b="1" dirty="0" smtClean="0"/>
              <a:t>Lectures (p.65-72)</a:t>
            </a:r>
            <a:br>
              <a:rPr lang="en-US" b="1" dirty="0" smtClean="0"/>
            </a:br>
            <a:r>
              <a:rPr lang="en-US" b="1" dirty="0" smtClean="0"/>
              <a:t>Discussions (p. 73-77)</a:t>
            </a:r>
            <a:br>
              <a:rPr lang="en-US" b="1" dirty="0" smtClean="0"/>
            </a:br>
            <a:r>
              <a:rPr lang="en-US" b="1" dirty="0" smtClean="0"/>
              <a:t>Printed Text (p. 70-80)</a:t>
            </a:r>
            <a:br>
              <a:rPr lang="en-US" b="1" dirty="0" smtClean="0"/>
            </a:br>
            <a:r>
              <a:rPr lang="en-US" b="1" dirty="0" smtClean="0"/>
              <a:t>AV Sources (p. 81-82)</a:t>
            </a:r>
            <a:br>
              <a:rPr lang="en-US" b="1" dirty="0" smtClean="0"/>
            </a:br>
            <a:r>
              <a:rPr lang="en-US" b="1" dirty="0" smtClean="0"/>
              <a:t>Guest Speakers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876550" y="1828800"/>
            <a:ext cx="4705350" cy="85725"/>
          </a:xfrm>
          <a:custGeom>
            <a:avLst/>
            <a:gdLst>
              <a:gd name="connsiteX0" fmla="*/ 0 w 4705350"/>
              <a:gd name="connsiteY0" fmla="*/ 285750 h 342900"/>
              <a:gd name="connsiteX1" fmla="*/ 200025 w 4705350"/>
              <a:gd name="connsiteY1" fmla="*/ 200025 h 342900"/>
              <a:gd name="connsiteX2" fmla="*/ 457200 w 4705350"/>
              <a:gd name="connsiteY2" fmla="*/ 133350 h 342900"/>
              <a:gd name="connsiteX3" fmla="*/ 762000 w 4705350"/>
              <a:gd name="connsiteY3" fmla="*/ 66675 h 342900"/>
              <a:gd name="connsiteX4" fmla="*/ 904875 w 4705350"/>
              <a:gd name="connsiteY4" fmla="*/ 28575 h 342900"/>
              <a:gd name="connsiteX5" fmla="*/ 1019175 w 4705350"/>
              <a:gd name="connsiteY5" fmla="*/ 19050 h 342900"/>
              <a:gd name="connsiteX6" fmla="*/ 1162050 w 4705350"/>
              <a:gd name="connsiteY6" fmla="*/ 0 h 342900"/>
              <a:gd name="connsiteX7" fmla="*/ 1895475 w 4705350"/>
              <a:gd name="connsiteY7" fmla="*/ 19050 h 342900"/>
              <a:gd name="connsiteX8" fmla="*/ 2009775 w 4705350"/>
              <a:gd name="connsiteY8" fmla="*/ 28575 h 342900"/>
              <a:gd name="connsiteX9" fmla="*/ 2247900 w 4705350"/>
              <a:gd name="connsiteY9" fmla="*/ 66675 h 342900"/>
              <a:gd name="connsiteX10" fmla="*/ 2581275 w 4705350"/>
              <a:gd name="connsiteY10" fmla="*/ 104775 h 342900"/>
              <a:gd name="connsiteX11" fmla="*/ 2809875 w 4705350"/>
              <a:gd name="connsiteY11" fmla="*/ 142875 h 342900"/>
              <a:gd name="connsiteX12" fmla="*/ 2962275 w 4705350"/>
              <a:gd name="connsiteY12" fmla="*/ 161925 h 342900"/>
              <a:gd name="connsiteX13" fmla="*/ 3076575 w 4705350"/>
              <a:gd name="connsiteY13" fmla="*/ 180975 h 342900"/>
              <a:gd name="connsiteX14" fmla="*/ 3352800 w 4705350"/>
              <a:gd name="connsiteY14" fmla="*/ 200025 h 342900"/>
              <a:gd name="connsiteX15" fmla="*/ 3486150 w 4705350"/>
              <a:gd name="connsiteY15" fmla="*/ 219075 h 342900"/>
              <a:gd name="connsiteX16" fmla="*/ 3581400 w 4705350"/>
              <a:gd name="connsiteY16" fmla="*/ 238125 h 342900"/>
              <a:gd name="connsiteX17" fmla="*/ 3676650 w 4705350"/>
              <a:gd name="connsiteY17" fmla="*/ 247650 h 342900"/>
              <a:gd name="connsiteX18" fmla="*/ 3762375 w 4705350"/>
              <a:gd name="connsiteY18" fmla="*/ 266700 h 342900"/>
              <a:gd name="connsiteX19" fmla="*/ 3933825 w 4705350"/>
              <a:gd name="connsiteY19" fmla="*/ 285750 h 342900"/>
              <a:gd name="connsiteX20" fmla="*/ 4010025 w 4705350"/>
              <a:gd name="connsiteY20" fmla="*/ 295275 h 342900"/>
              <a:gd name="connsiteX21" fmla="*/ 4210050 w 4705350"/>
              <a:gd name="connsiteY21" fmla="*/ 333375 h 342900"/>
              <a:gd name="connsiteX22" fmla="*/ 4352925 w 4705350"/>
              <a:gd name="connsiteY22" fmla="*/ 342900 h 342900"/>
              <a:gd name="connsiteX23" fmla="*/ 4705350 w 4705350"/>
              <a:gd name="connsiteY23" fmla="*/ 33337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05350" h="342900">
                <a:moveTo>
                  <a:pt x="0" y="285750"/>
                </a:moveTo>
                <a:cubicBezTo>
                  <a:pt x="84973" y="217771"/>
                  <a:pt x="39246" y="244894"/>
                  <a:pt x="200025" y="200025"/>
                </a:cubicBezTo>
                <a:cubicBezTo>
                  <a:pt x="285325" y="176220"/>
                  <a:pt x="370361" y="150718"/>
                  <a:pt x="457200" y="133350"/>
                </a:cubicBezTo>
                <a:cubicBezTo>
                  <a:pt x="558285" y="113133"/>
                  <a:pt x="663359" y="92979"/>
                  <a:pt x="762000" y="66675"/>
                </a:cubicBezTo>
                <a:cubicBezTo>
                  <a:pt x="809625" y="53975"/>
                  <a:pt x="856410" y="37550"/>
                  <a:pt x="904875" y="28575"/>
                </a:cubicBezTo>
                <a:cubicBezTo>
                  <a:pt x="942468" y="21613"/>
                  <a:pt x="981177" y="23272"/>
                  <a:pt x="1019175" y="19050"/>
                </a:cubicBezTo>
                <a:cubicBezTo>
                  <a:pt x="1066928" y="13744"/>
                  <a:pt x="1114425" y="6350"/>
                  <a:pt x="1162050" y="0"/>
                </a:cubicBezTo>
                <a:lnTo>
                  <a:pt x="1895475" y="19050"/>
                </a:lnTo>
                <a:cubicBezTo>
                  <a:pt x="1933685" y="20338"/>
                  <a:pt x="1971887" y="23455"/>
                  <a:pt x="2009775" y="28575"/>
                </a:cubicBezTo>
                <a:cubicBezTo>
                  <a:pt x="2089436" y="39340"/>
                  <a:pt x="2167957" y="58260"/>
                  <a:pt x="2247900" y="66675"/>
                </a:cubicBezTo>
                <a:cubicBezTo>
                  <a:pt x="2339030" y="76268"/>
                  <a:pt x="2487485" y="90707"/>
                  <a:pt x="2581275" y="104775"/>
                </a:cubicBezTo>
                <a:cubicBezTo>
                  <a:pt x="2657671" y="116234"/>
                  <a:pt x="2733220" y="133293"/>
                  <a:pt x="2809875" y="142875"/>
                </a:cubicBezTo>
                <a:lnTo>
                  <a:pt x="2962275" y="161925"/>
                </a:lnTo>
                <a:cubicBezTo>
                  <a:pt x="3000512" y="167387"/>
                  <a:pt x="3038132" y="177224"/>
                  <a:pt x="3076575" y="180975"/>
                </a:cubicBezTo>
                <a:cubicBezTo>
                  <a:pt x="3168433" y="189937"/>
                  <a:pt x="3261434" y="186973"/>
                  <a:pt x="3352800" y="200025"/>
                </a:cubicBezTo>
                <a:cubicBezTo>
                  <a:pt x="3397250" y="206375"/>
                  <a:pt x="3441860" y="211693"/>
                  <a:pt x="3486150" y="219075"/>
                </a:cubicBezTo>
                <a:cubicBezTo>
                  <a:pt x="3518088" y="224398"/>
                  <a:pt x="3549379" y="233322"/>
                  <a:pt x="3581400" y="238125"/>
                </a:cubicBezTo>
                <a:cubicBezTo>
                  <a:pt x="3612955" y="242858"/>
                  <a:pt x="3644900" y="244475"/>
                  <a:pt x="3676650" y="247650"/>
                </a:cubicBezTo>
                <a:cubicBezTo>
                  <a:pt x="3705225" y="254000"/>
                  <a:pt x="3733419" y="262410"/>
                  <a:pt x="3762375" y="266700"/>
                </a:cubicBezTo>
                <a:cubicBezTo>
                  <a:pt x="3819256" y="275127"/>
                  <a:pt x="3876767" y="278618"/>
                  <a:pt x="3933825" y="285750"/>
                </a:cubicBezTo>
                <a:cubicBezTo>
                  <a:pt x="3959225" y="288925"/>
                  <a:pt x="3984817" y="290827"/>
                  <a:pt x="4010025" y="295275"/>
                </a:cubicBezTo>
                <a:cubicBezTo>
                  <a:pt x="4127630" y="316029"/>
                  <a:pt x="4074564" y="318321"/>
                  <a:pt x="4210050" y="333375"/>
                </a:cubicBezTo>
                <a:cubicBezTo>
                  <a:pt x="4257489" y="338646"/>
                  <a:pt x="4305300" y="339725"/>
                  <a:pt x="4352925" y="342900"/>
                </a:cubicBezTo>
                <a:lnTo>
                  <a:pt x="4705350" y="333375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Tool Tracker</a:t>
            </a:r>
            <a:endParaRPr lang="en-US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76400"/>
            <a:ext cx="5486400" cy="42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Homework</a:t>
            </a:r>
            <a:br>
              <a:rPr lang="en-US" b="1" dirty="0" smtClean="0"/>
            </a:br>
            <a:r>
              <a:rPr lang="en-US" b="1" dirty="0" smtClean="0"/>
              <a:t>Assignment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Leading</a:t>
            </a:r>
          </a:p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FF00"/>
                </a:solidFill>
                <a:latin typeface="Berlin Sans FB" pitchFamily="34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he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Learning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8707" r="8906" b="14229"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81000"/>
            <a:ext cx="6477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/>
              <a:t>Gather data about use of “old faithfuls” in your </a:t>
            </a:r>
            <a:r>
              <a:rPr lang="en-US" sz="4400" dirty="0" smtClean="0"/>
              <a:t>school.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/>
              <a:t>Try </a:t>
            </a:r>
            <a:r>
              <a:rPr lang="en-US" sz="4400" dirty="0"/>
              <a:t>to tweak your use of “old faithfuls” in your </a:t>
            </a:r>
            <a:r>
              <a:rPr lang="en-US" sz="4400" dirty="0" smtClean="0"/>
              <a:t>practice.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/>
              <a:t>Bring </a:t>
            </a:r>
            <a:r>
              <a:rPr lang="en-US" sz="4400" dirty="0"/>
              <a:t>a one-page reflection for </a:t>
            </a:r>
            <a:r>
              <a:rPr lang="en-US" sz="4400" dirty="0" smtClean="0"/>
              <a:t>Brenda.</a:t>
            </a:r>
          </a:p>
        </p:txBody>
      </p:sp>
    </p:spTree>
    <p:extLst>
      <p:ext uri="{BB962C8B-B14F-4D97-AF65-F5344CB8AC3E}">
        <p14:creationId xmlns:p14="http://schemas.microsoft.com/office/powerpoint/2010/main" val="16543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17516" r="52632" b="12665"/>
          <a:stretch/>
        </p:blipFill>
        <p:spPr bwMode="auto">
          <a:xfrm>
            <a:off x="228600" y="964965"/>
            <a:ext cx="8686800" cy="55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3581400"/>
            <a:ext cx="4191000" cy="3276600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096">
            <a:off x="2718391" y="1716650"/>
            <a:ext cx="2481263" cy="19510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79388"/>
            <a:ext cx="8534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Homework Assignment Example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790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17269" r="51645" b="14145"/>
          <a:stretch/>
        </p:blipFill>
        <p:spPr bwMode="auto">
          <a:xfrm>
            <a:off x="228600" y="1066800"/>
            <a:ext cx="8686800" cy="506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179388"/>
            <a:ext cx="8534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Homework Assignment Example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748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Homework</a:t>
            </a:r>
            <a:br>
              <a:rPr lang="en-US" b="1" dirty="0" smtClean="0"/>
            </a:br>
            <a:r>
              <a:rPr lang="en-US" b="1" dirty="0" smtClean="0"/>
              <a:t>Assignment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Leading</a:t>
            </a:r>
          </a:p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FF00"/>
                </a:solidFill>
                <a:latin typeface="Berlin Sans FB" pitchFamily="34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he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Learning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8707" r="8906" b="14229"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78" b="9017"/>
          <a:stretch/>
        </p:blipFill>
        <p:spPr>
          <a:xfrm>
            <a:off x="228600" y="1143000"/>
            <a:ext cx="8686800" cy="540133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179388"/>
            <a:ext cx="8534400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Homework Assignment Example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72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911"/>
            <a:ext cx="5105400" cy="1470025"/>
          </a:xfrm>
        </p:spPr>
        <p:txBody>
          <a:bodyPr/>
          <a:lstStyle/>
          <a:p>
            <a:pPr algn="r"/>
            <a:r>
              <a:rPr lang="en-US" b="1" dirty="0" smtClean="0"/>
              <a:t>Reviewing</a:t>
            </a:r>
            <a:br>
              <a:rPr lang="en-US" b="1" dirty="0" smtClean="0"/>
            </a:br>
            <a:r>
              <a:rPr lang="en-US" b="1" dirty="0" smtClean="0"/>
              <a:t>Chapter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971800" cy="1554272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spcBef>
                <a:spcPts val="600"/>
              </a:spcBef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Leading</a:t>
            </a:r>
          </a:p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FFFF00"/>
                </a:solidFill>
                <a:latin typeface="Berlin Sans FB" pitchFamily="34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Berlin Sans FB" pitchFamily="34" charset="0"/>
              </a:rPr>
              <a:t>he</a:t>
            </a:r>
          </a:p>
          <a:p>
            <a:pPr>
              <a:lnSpc>
                <a:spcPts val="3600"/>
              </a:lnSpc>
            </a:pPr>
            <a:r>
              <a:rPr lang="en-US" sz="4400" dirty="0" smtClean="0">
                <a:solidFill>
                  <a:srgbClr val="FFFF00"/>
                </a:solidFill>
                <a:latin typeface="Berlin Sans FB" pitchFamily="34" charset="0"/>
              </a:rPr>
              <a:t>Learning</a:t>
            </a:r>
            <a:endParaRPr lang="en-US" sz="4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8707" r="8906" b="14229"/>
          <a:stretch/>
        </p:blipFill>
        <p:spPr>
          <a:xfrm>
            <a:off x="6705600" y="4405952"/>
            <a:ext cx="2197291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Tool Tracker</a:t>
            </a:r>
            <a:endParaRPr lang="en-US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76400"/>
            <a:ext cx="5486400" cy="42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6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009" y="0"/>
            <a:ext cx="530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0"/>
            <a:ext cx="9144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1524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Tool Tracker</a:t>
            </a:r>
            <a:endParaRPr lang="en-US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76400"/>
            <a:ext cx="5486400" cy="42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53124"/>
              </p:ext>
            </p:extLst>
          </p:nvPr>
        </p:nvGraphicFramePr>
        <p:xfrm>
          <a:off x="4038600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32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31158"/>
              </p:ext>
            </p:extLst>
          </p:nvPr>
        </p:nvGraphicFramePr>
        <p:xfrm>
          <a:off x="4038600" y="228600"/>
          <a:ext cx="494561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5829006" imgH="7543506" progId="AcroExch.Document.7">
                  <p:embed/>
                </p:oleObj>
              </mc:Choice>
              <mc:Fallback>
                <p:oleObj name="Acrobat Document" r:id="rId3" imgW="5829006" imgH="75435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228600"/>
                        <a:ext cx="4945618" cy="6400800"/>
                      </a:xfrm>
                      <a:prstGeom prst="rect">
                        <a:avLst/>
                      </a:prstGeom>
                      <a:ln w="57150"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Leading the Learning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Reproducible Tool # 33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171</Words>
  <Application>Microsoft Office PowerPoint</Application>
  <PresentationFormat>On-screen Show (4:3)</PresentationFormat>
  <Paragraphs>57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Acrobat Document</vt:lpstr>
      <vt:lpstr>December Make-Up Session</vt:lpstr>
      <vt:lpstr>Debriefing the Homework</vt:lpstr>
      <vt:lpstr>PowerPoint Presentation</vt:lpstr>
      <vt:lpstr>Reviewing Chapter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Faithfuls</vt:lpstr>
      <vt:lpstr>Class Discussion</vt:lpstr>
      <vt:lpstr>Old Faithfuls: Demonstrations Lectures Discussions Printed Text AV Sources Guest Speakers</vt:lpstr>
      <vt:lpstr>DIRECTIONS: Create a poster that advertises your “old faithful.”</vt:lpstr>
      <vt:lpstr>R: role A: audience F: format T: time or topic</vt:lpstr>
      <vt:lpstr>R: teacher(team) in your school  A: rest of staff in your school  F: color poster  T: upgrading the old faithfuls</vt:lpstr>
      <vt:lpstr>Old Faithfuls: Demonstrations (p. 63) Lectures (p.65-72) Discussions (p. 73-77) Printed Text (p. 70-80) AV Sources (p. 81-82) Guest Speakers</vt:lpstr>
      <vt:lpstr>PowerPoint Presentation</vt:lpstr>
      <vt:lpstr>Homework Assignment</vt:lpstr>
      <vt:lpstr>PowerPoint Presentation</vt:lpstr>
      <vt:lpstr>PowerPoint Presentation</vt:lpstr>
      <vt:lpstr>PowerPoint Presentation</vt:lpstr>
      <vt:lpstr>Homework Assignment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20</cp:revision>
  <dcterms:created xsi:type="dcterms:W3CDTF">2011-01-24T18:45:26Z</dcterms:created>
  <dcterms:modified xsi:type="dcterms:W3CDTF">2011-01-26T12:50:04Z</dcterms:modified>
</cp:coreProperties>
</file>