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9" r:id="rId4"/>
    <p:sldId id="258" r:id="rId5"/>
    <p:sldId id="270" r:id="rId6"/>
    <p:sldId id="274" r:id="rId7"/>
    <p:sldId id="265" r:id="rId8"/>
    <p:sldId id="266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67" r:id="rId21"/>
    <p:sldId id="271" r:id="rId22"/>
    <p:sldId id="272" r:id="rId23"/>
    <p:sldId id="273" r:id="rId24"/>
    <p:sldId id="286" r:id="rId25"/>
    <p:sldId id="26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4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3EFD5-5644-462A-8432-DFF7892E5C86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42D47-9305-4136-B9B6-72A3D1CDCB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0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73745E-3295-4BD7-B665-835B665393A4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70B2E4-6667-41DC-B77E-8131D222A1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806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36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36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36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36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9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11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5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5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5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245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36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B2E4-6667-41DC-B77E-8131D222A1B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3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F49B6F3-DB39-4B96-A28A-1643D4643AD8}" type="datetimeFigureOut">
              <a:rPr lang="en-US" smtClean="0"/>
              <a:t>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9696B7E-1EF1-4CF3-B61F-1BA1D5F5810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Leading &amp; Learning in Central New York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2011-2012 Cohort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34465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February,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extroverted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Prefer to respond to new information immediately, doing your thinking out loud…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introverted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Prefer information in advance so that you have time to think about the issues before you respond…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extroverted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Prefer to respond to new information immediately, doing your thinking out loud…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introverted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Prefer information in advance so that you have time to think about the issues before you respond…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global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Tend to see the big picture and like to have scaffolding on which to hang details…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analytical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Prefer to see the bits and pieces and then put them into a whole…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Random	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Inclined to jump around inside a problem and deal with the parts that interest you first…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linear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Work through steps in sequence…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concrete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Want to see the real thing first…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abstract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Interested in the theory and the possibilities…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sensing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Prefer to go deal with the observable facts (see, hear, touch)…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feeling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Prefer to go with gut instincts…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head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lead primarily with your head, saying “I think”…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heart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Do you lead primarily with your heart, saying “I feel”…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Half full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See the world with rose-colored glasses…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Half empty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More likely to see or expect problems just around the corner…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research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Tend to seek our and cite research…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experience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Prefer to rely on personal experience…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Position power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Define authority primarily by titles and positions in an organization…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Personal power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Authority comes from the respect for the person…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GUIDING QUESTIONS: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What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is instructional leadership? 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How can I make room for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instructional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leadership giving the incredible management and supervision demands in todays schools? 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How can supervision and evaluation be about promoting teacher growth and student learning?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73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 FIRST TO UNDERSTAND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6905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What does this mean for you as a leader?</a:t>
            </a:r>
            <a:endParaRPr lang="en-US" sz="2400" b="0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3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ask construct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6905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Attitude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Skill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Knowledge</a:t>
            </a:r>
            <a:endParaRPr lang="en-US" sz="2400" b="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1200" b="0" dirty="0">
              <a:solidFill>
                <a:srgbClr val="000000"/>
              </a:solidFill>
              <a:latin typeface="Arial"/>
            </a:endParaRPr>
          </a:p>
          <a:p>
            <a:pPr marL="0" indent="0"/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ACTIVITY: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Handout #25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79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WITH </a:t>
            </a:r>
            <a:r>
              <a:rPr lang="en-US" dirty="0" smtClean="0"/>
              <a:t>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6905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Glickman, Gordon &amp; Ross (p. 186)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Hunter (p. 186)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Hershey &amp; Blanchard (p. 187)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Costa &amp;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Garmston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 (p. 187)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Lipton &amp; Wellman (p. 188)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Blase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 &amp;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Blase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 (p. 188)</a:t>
            </a:r>
            <a:endParaRPr lang="en-US" sz="2400" b="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1000" b="0" dirty="0">
              <a:solidFill>
                <a:srgbClr val="000000"/>
              </a:solidFill>
              <a:latin typeface="Arial"/>
            </a:endParaRPr>
          </a:p>
          <a:p>
            <a:pPr marL="0" indent="0"/>
            <a:r>
              <a:rPr lang="en-US" sz="2400" dirty="0">
                <a:solidFill>
                  <a:srgbClr val="000000"/>
                </a:solidFill>
                <a:latin typeface="Arial"/>
              </a:rPr>
              <a:t>ACTIVITY: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ummarize one approach and share with the group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2400" b="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12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20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</a:t>
            </a:r>
            <a:r>
              <a:rPr lang="en-US" dirty="0" smtClean="0"/>
              <a:t>c</a:t>
            </a:r>
            <a:r>
              <a:rPr lang="en-US" cap="none" dirty="0" smtClean="0"/>
              <a:t>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6905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Coach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Collaborate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Consult</a:t>
            </a:r>
            <a:endParaRPr lang="en-US" sz="2400" b="0" dirty="0" smtClean="0">
              <a:solidFill>
                <a:srgbClr val="000000"/>
              </a:solidFill>
              <a:latin typeface="Arial"/>
            </a:endParaRPr>
          </a:p>
          <a:p>
            <a:pPr marL="0" indent="0"/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 marL="0" indent="0"/>
            <a:r>
              <a:rPr lang="en-US" sz="2400" dirty="0">
                <a:solidFill>
                  <a:srgbClr val="000000"/>
                </a:solidFill>
                <a:latin typeface="Arial"/>
              </a:rPr>
              <a:t>ACTIVITY: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Turn to the chart on page 190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068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</a:t>
            </a:r>
            <a:r>
              <a:rPr lang="en-US" dirty="0" smtClean="0"/>
              <a:t>c</a:t>
            </a:r>
            <a:r>
              <a:rPr lang="en-US" cap="none" dirty="0" smtClean="0"/>
              <a:t>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863840" cy="46905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Coach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Collaborate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Consult</a:t>
            </a:r>
            <a:endParaRPr lang="en-US" sz="2400" b="0" dirty="0" smtClean="0">
              <a:solidFill>
                <a:srgbClr val="000000"/>
              </a:solidFill>
              <a:latin typeface="Arial"/>
            </a:endParaRPr>
          </a:p>
          <a:p>
            <a:pPr marL="0" indent="0"/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ACTIVITY: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en-US" sz="2400" i="1" dirty="0" smtClean="0">
                <a:solidFill>
                  <a:srgbClr val="000000"/>
                </a:solidFill>
                <a:latin typeface="Arial"/>
              </a:rPr>
              <a:t>What Do </a:t>
            </a:r>
            <a:r>
              <a:rPr lang="en-US" sz="2400" i="1" dirty="0">
                <a:solidFill>
                  <a:srgbClr val="000000"/>
                </a:solidFill>
                <a:latin typeface="Arial"/>
              </a:rPr>
              <a:t>Y</a:t>
            </a:r>
            <a:r>
              <a:rPr lang="en-US" sz="2400" i="1" dirty="0" smtClean="0">
                <a:solidFill>
                  <a:srgbClr val="000000"/>
                </a:solidFill>
                <a:latin typeface="Arial"/>
              </a:rPr>
              <a:t>ou </a:t>
            </a:r>
            <a:r>
              <a:rPr lang="en-US" sz="2400" i="1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2400" i="1" dirty="0" smtClean="0">
                <a:solidFill>
                  <a:srgbClr val="000000"/>
                </a:solidFill>
                <a:latin typeface="Arial"/>
              </a:rPr>
              <a:t>o </a:t>
            </a:r>
            <a:r>
              <a:rPr lang="en-US" sz="2400" i="1" dirty="0">
                <a:solidFill>
                  <a:srgbClr val="000000"/>
                </a:solidFill>
                <a:latin typeface="Arial"/>
              </a:rPr>
              <a:t>W</a:t>
            </a:r>
            <a:r>
              <a:rPr lang="en-US" sz="2400" i="1" dirty="0" smtClean="0">
                <a:solidFill>
                  <a:srgbClr val="000000"/>
                </a:solidFill>
                <a:latin typeface="Arial"/>
              </a:rPr>
              <a:t>hen…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	       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	Which way would you approach it?</a:t>
            </a:r>
          </a:p>
          <a:p>
            <a:pPr marL="0" indent="0">
              <a:spcBef>
                <a:spcPts val="0"/>
              </a:spcBef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	        	How would you approach the situation?</a:t>
            </a:r>
          </a:p>
          <a:p>
            <a:pPr marL="0" indent="0">
              <a:spcBef>
                <a:spcPts val="0"/>
              </a:spcBef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	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	What would you say?</a:t>
            </a: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714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690572"/>
          </a:xfrm>
        </p:spPr>
        <p:txBody>
          <a:bodyPr>
            <a:noAutofit/>
          </a:bodyPr>
          <a:lstStyle/>
          <a:p>
            <a:r>
              <a:rPr lang="en-US" sz="2400" b="0" dirty="0" smtClean="0">
                <a:latin typeface="Arial" pitchFamily="34" charset="0"/>
                <a:cs typeface="Arial" pitchFamily="34" charset="0"/>
              </a:rPr>
              <a:t>When you plan for your post mini-conference chats, plan your approach based on som</a:t>
            </a:r>
            <a:r>
              <a:rPr lang="en-US" sz="2400" b="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sz="2400" b="0" dirty="0" smtClean="0">
                <a:latin typeface="Arial" pitchFamily="34" charset="0"/>
                <a:cs typeface="Arial" pitchFamily="34" charset="0"/>
              </a:rPr>
              <a:t>of the things we discussed.</a:t>
            </a:r>
            <a:endParaRPr lang="en-US" sz="2400" b="0" dirty="0" smtClean="0">
              <a:latin typeface="Arial" pitchFamily="34" charset="0"/>
              <a:cs typeface="Arial" pitchFamily="34" charset="0"/>
            </a:endParaRPr>
          </a:p>
          <a:p>
            <a:endParaRPr lang="en-US" sz="24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5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FOCUS AREAS:</a:t>
            </a: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Being deliberate about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Making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meetings about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instruction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Communication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and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Best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Practices in a Standard-based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Classroom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Multiple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Methods of Data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Collection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Feedback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: Oral and Written</a:t>
            </a:r>
          </a:p>
        </p:txBody>
      </p:sp>
      <p:sp>
        <p:nvSpPr>
          <p:cNvPr id="4" name="Oval 3"/>
          <p:cNvSpPr/>
          <p:nvPr/>
        </p:nvSpPr>
        <p:spPr>
          <a:xfrm>
            <a:off x="990600" y="1447800"/>
            <a:ext cx="6934200" cy="6858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740273">
            <a:off x="6284496" y="948868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Cooper Black" pitchFamily="18" charset="0"/>
              </a:rPr>
              <a:t>maps</a:t>
            </a:r>
            <a:endParaRPr lang="en-US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9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FOCUS AREAS:</a:t>
            </a: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Being deliberate about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Making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meetings about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instruction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Communication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and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Best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Practices in a Standard-based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Classroom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Multiple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Methods of Data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Collection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Feedback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: Oral and Written</a:t>
            </a:r>
          </a:p>
        </p:txBody>
      </p:sp>
      <p:sp>
        <p:nvSpPr>
          <p:cNvPr id="4" name="Oval 3"/>
          <p:cNvSpPr/>
          <p:nvPr/>
        </p:nvSpPr>
        <p:spPr>
          <a:xfrm>
            <a:off x="990600" y="1930478"/>
            <a:ext cx="5334000" cy="6858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5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FOCUS AREAS:</a:t>
            </a: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Being deliberate about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Making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meetings about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instruction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Communication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and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Best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Practices in a Standard-based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Classroom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Multiple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Methods of Data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Collection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Feedback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: Oral and Written</a:t>
            </a:r>
          </a:p>
        </p:txBody>
      </p:sp>
      <p:sp>
        <p:nvSpPr>
          <p:cNvPr id="4" name="Oval 3"/>
          <p:cNvSpPr/>
          <p:nvPr/>
        </p:nvSpPr>
        <p:spPr>
          <a:xfrm>
            <a:off x="990600" y="2362200"/>
            <a:ext cx="6934200" cy="6858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740273">
            <a:off x="6584105" y="196494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Cooper Black" pitchFamily="18" charset="0"/>
              </a:rPr>
              <a:t>today</a:t>
            </a:r>
            <a:endParaRPr lang="en-US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9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FOCUS AREAS:</a:t>
            </a: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Arial"/>
              </a:rPr>
              <a:t>Being deliberate about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Making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meetings about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instruction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Communication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and Instructional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leadership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Best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Practices in a Standard-based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Classroom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Multiple 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Methods of Data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Collection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Feedback</a:t>
            </a:r>
            <a:r>
              <a:rPr lang="en-US" sz="2400" b="0" dirty="0">
                <a:solidFill>
                  <a:srgbClr val="000000"/>
                </a:solidFill>
                <a:latin typeface="Arial"/>
              </a:rPr>
              <a:t>: Oral and Written</a:t>
            </a:r>
          </a:p>
        </p:txBody>
      </p:sp>
      <p:sp>
        <p:nvSpPr>
          <p:cNvPr id="4" name="Oval 3"/>
          <p:cNvSpPr/>
          <p:nvPr/>
        </p:nvSpPr>
        <p:spPr>
          <a:xfrm>
            <a:off x="990600" y="3810000"/>
            <a:ext cx="6934200" cy="6858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740273">
            <a:off x="6584105" y="341274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Cooper Black" pitchFamily="18" charset="0"/>
              </a:rPr>
              <a:t>today</a:t>
            </a:r>
            <a:endParaRPr lang="en-US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7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What is “growth-producing feedback?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Why is it important?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How does it fit with the Race To The Top?</a:t>
            </a:r>
            <a:endParaRPr lang="en-US" sz="2400" b="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 marL="0" indent="0"/>
            <a:r>
              <a:rPr lang="en-US" sz="2400" dirty="0">
                <a:solidFill>
                  <a:srgbClr val="000000"/>
                </a:solidFill>
                <a:latin typeface="Arial"/>
              </a:rPr>
              <a:t>ACTIVITY: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With your partner, write a</a:t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definition of “growth producing feedback”</a:t>
            </a:r>
            <a:endParaRPr lang="en-US" sz="2400" b="0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78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Adults as learners (Andragogy)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Our teachers are our learners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000000"/>
                </a:solidFill>
                <a:latin typeface="Arial"/>
              </a:rPr>
              <a:t>Adult learners are not just like younger learners</a:t>
            </a:r>
          </a:p>
          <a:p>
            <a:pPr>
              <a:buFont typeface="Arial" pitchFamily="34" charset="0"/>
              <a:buChar char="•"/>
            </a:pPr>
            <a:endParaRPr lang="en-US" sz="2400" b="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Arial" pitchFamily="34" charset="0"/>
              <a:buChar char="•"/>
            </a:pPr>
            <a:endParaRPr lang="en-US" sz="2400" b="0" dirty="0">
              <a:solidFill>
                <a:srgbClr val="000000"/>
              </a:solidFill>
              <a:latin typeface="Arial"/>
            </a:endParaRPr>
          </a:p>
          <a:p>
            <a:pPr marL="0" indent="0"/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ACTIVITY: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Turn to page 181 in Leading the Learning. Which of these is a little different for adult learners?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89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FIRST TO UNDERSTAND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extroverted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Prefer to respond to new information immediately, doing your thinking out loud…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 smtClean="0"/>
              <a:t>introverted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/>
            <a:r>
              <a:rPr lang="en-US" dirty="0" smtClean="0">
                <a:solidFill>
                  <a:srgbClr val="000000"/>
                </a:solidFill>
              </a:rPr>
              <a:t>Prefer information in advance so that you have time to think about the issues before you respond…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432</TotalTime>
  <Words>747</Words>
  <Application>Microsoft Office PowerPoint</Application>
  <PresentationFormat>On-screen Show (4:3)</PresentationFormat>
  <Paragraphs>157</Paragraphs>
  <Slides>25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Angles</vt:lpstr>
      <vt:lpstr>Leading &amp; Learning in Central New York</vt:lpstr>
      <vt:lpstr>introductions</vt:lpstr>
      <vt:lpstr>introductions</vt:lpstr>
      <vt:lpstr>introductions</vt:lpstr>
      <vt:lpstr>introductions</vt:lpstr>
      <vt:lpstr>introductions</vt:lpstr>
      <vt:lpstr>creating a Definition</vt:lpstr>
      <vt:lpstr>Adults as learners (Andragogy)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SEEK FIRST TO UNDERSTAND</vt:lpstr>
      <vt:lpstr>The ask construct</vt:lpstr>
      <vt:lpstr>Talking WITH STAFF</vt:lpstr>
      <vt:lpstr>The three cs</vt:lpstr>
      <vt:lpstr>The three cs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&amp; Learning in Central New York</dc:title>
  <dc:creator>Jeff Craig</dc:creator>
  <cp:lastModifiedBy>jcraig</cp:lastModifiedBy>
  <cp:revision>51</cp:revision>
  <cp:lastPrinted>2011-11-01T19:32:59Z</cp:lastPrinted>
  <dcterms:created xsi:type="dcterms:W3CDTF">2011-09-26T11:50:29Z</dcterms:created>
  <dcterms:modified xsi:type="dcterms:W3CDTF">2012-02-04T20:34:08Z</dcterms:modified>
</cp:coreProperties>
</file>