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2" r:id="rId3"/>
    <p:sldId id="274" r:id="rId4"/>
    <p:sldId id="275" r:id="rId5"/>
    <p:sldId id="278" r:id="rId6"/>
    <p:sldId id="273" r:id="rId7"/>
    <p:sldId id="279" r:id="rId8"/>
    <p:sldId id="280" r:id="rId9"/>
    <p:sldId id="281" r:id="rId10"/>
    <p:sldId id="294" r:id="rId11"/>
    <p:sldId id="276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5" r:id="rId23"/>
    <p:sldId id="296" r:id="rId24"/>
    <p:sldId id="297" r:id="rId25"/>
    <p:sldId id="298" r:id="rId26"/>
    <p:sldId id="299" r:id="rId27"/>
    <p:sldId id="257" r:id="rId28"/>
    <p:sldId id="300" r:id="rId29"/>
    <p:sldId id="302" r:id="rId30"/>
    <p:sldId id="303" r:id="rId31"/>
    <p:sldId id="301" r:id="rId32"/>
    <p:sldId id="305" r:id="rId33"/>
    <p:sldId id="30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6" autoAdjust="0"/>
    <p:restoredTop sz="94660"/>
  </p:normalViewPr>
  <p:slideViewPr>
    <p:cSldViewPr>
      <p:cViewPr>
        <p:scale>
          <a:sx n="100" d="100"/>
          <a:sy n="100" d="100"/>
        </p:scale>
        <p:origin x="-28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3/17/2011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3/17/2011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8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3/17/2011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4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3/17/2011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7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3/17/2011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3/17/2011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4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3/17/2011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2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3/17/2011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3/17/2011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3/17/2011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3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3/17/2011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0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A256D-99C8-4408-A3FF-6A3AF9704208}" type="datetimeFigureOut">
              <a:rPr lang="en-US" smtClean="0"/>
              <a:t>3/17/2011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9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52800" y="1843936"/>
            <a:ext cx="5791200" cy="5014064"/>
          </a:xfrm>
          <a:prstGeom prst="rect">
            <a:avLst/>
          </a:prstGeom>
          <a:solidFill>
            <a:schemeClr val="tx2">
              <a:lumMod val="75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152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0" y="0"/>
            <a:ext cx="4953000" cy="304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2971800" cy="155427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spcBef>
                <a:spcPts val="600"/>
              </a:spcBef>
            </a:pP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Instruction</a:t>
            </a:r>
          </a:p>
          <a:p>
            <a:pPr>
              <a:lnSpc>
                <a:spcPts val="3600"/>
              </a:lnSpc>
            </a:pPr>
            <a:r>
              <a:rPr lang="en-US" sz="3600" dirty="0" smtClean="0">
                <a:solidFill>
                  <a:srgbClr val="FFFF00"/>
                </a:solidFill>
                <a:latin typeface="Berlin Sans FB" pitchFamily="34" charset="0"/>
              </a:rPr>
              <a:t>for </a:t>
            </a: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All</a:t>
            </a:r>
          </a:p>
          <a:p>
            <a:pPr>
              <a:lnSpc>
                <a:spcPts val="3600"/>
              </a:lnSpc>
            </a:pP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Students</a:t>
            </a:r>
            <a:endParaRPr lang="en-US" sz="4400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4405952"/>
            <a:ext cx="2197291" cy="2299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14800" y="1843936"/>
            <a:ext cx="5029200" cy="2042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8800" y="0"/>
            <a:ext cx="3505200" cy="2819400"/>
          </a:xfrm>
          <a:prstGeom prst="rect">
            <a:avLst/>
          </a:prstGeom>
          <a:solidFill>
            <a:srgbClr val="FFFF66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0"/>
            <a:ext cx="9144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200" y="0"/>
            <a:ext cx="152400" cy="76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911"/>
            <a:ext cx="5105400" cy="1470025"/>
          </a:xfrm>
        </p:spPr>
        <p:txBody>
          <a:bodyPr/>
          <a:lstStyle/>
          <a:p>
            <a:pPr algn="r"/>
            <a:r>
              <a:rPr lang="en-US" b="1" dirty="0" smtClean="0"/>
              <a:t>Getting</a:t>
            </a:r>
            <a:br>
              <a:rPr lang="en-US" b="1" dirty="0" smtClean="0"/>
            </a:br>
            <a:r>
              <a:rPr lang="en-US" b="1" dirty="0" err="1" smtClean="0"/>
              <a:t>Aquainted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25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199" y="1"/>
            <a:ext cx="9220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7630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Modernize them a little bit.</a:t>
            </a:r>
          </a:p>
        </p:txBody>
      </p:sp>
    </p:spTree>
    <p:extLst>
      <p:ext uri="{BB962C8B-B14F-4D97-AF65-F5344CB8AC3E}">
        <p14:creationId xmlns:p14="http://schemas.microsoft.com/office/powerpoint/2010/main" val="4638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582037">
            <a:off x="4419600" y="465966"/>
            <a:ext cx="4495800" cy="914400"/>
          </a:xfrm>
          <a:prstGeom prst="ellipse">
            <a:avLst/>
          </a:prstGeom>
          <a:noFill/>
          <a:ln w="762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10400"/>
            <a:ext cx="9144000" cy="10668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Lesson Planning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3718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8881E-6 L -0.00833 -1.187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59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10400"/>
            <a:ext cx="9144000" cy="10668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Unit Planning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18087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8881E-6 L -0.00833 -1.187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59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10400"/>
            <a:ext cx="9144000" cy="21336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Presentation</a:t>
            </a:r>
            <a:br>
              <a:rPr lang="en-US" sz="9600" b="1" dirty="0" smtClean="0"/>
            </a:br>
            <a:r>
              <a:rPr lang="en-US" sz="9600" b="1" dirty="0" smtClean="0"/>
              <a:t>Modes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18087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8881E-6 L -0.00833 -1.187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59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10400"/>
            <a:ext cx="9144000" cy="10668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Active Learning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54960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8881E-6 L -0.00833 -1.187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59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10400"/>
            <a:ext cx="9144000" cy="10668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Assignments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40238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8881E-6 L -0.00833 -1.187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59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10400"/>
            <a:ext cx="9144000" cy="10668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Assessment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25207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8881E-6 L -0.00833 -1.187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59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10400"/>
            <a:ext cx="9144000" cy="10668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Differentiation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25207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8881E-6 L -0.00833 -1.187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59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10400"/>
            <a:ext cx="9144000" cy="10668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Questioning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2545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8881E-6 L -0.00833 -1.187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59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10400"/>
            <a:ext cx="9144000" cy="20574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Learning</a:t>
            </a:r>
            <a:br>
              <a:rPr lang="en-US" sz="9600" b="1" dirty="0" smtClean="0"/>
            </a:br>
            <a:r>
              <a:rPr lang="en-US" sz="9600" b="1" dirty="0" smtClean="0"/>
              <a:t>Environment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80356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8881E-6 L -0.00833 -1.187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59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10400"/>
            <a:ext cx="9144000" cy="10668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Collaboration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5527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8881E-6 L -0.00833 -1.187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59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3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5845175"/>
            <a:ext cx="87630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/>
                </a:solidFill>
              </a:rPr>
              <a:t>Take the tools we already use.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6370" y="0"/>
            <a:ext cx="5693830" cy="689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1143001"/>
            <a:ext cx="3124200" cy="42671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Have them organized and ready when we need them.</a:t>
            </a:r>
          </a:p>
        </p:txBody>
      </p:sp>
    </p:spTree>
    <p:extLst>
      <p:ext uri="{BB962C8B-B14F-4D97-AF65-F5344CB8AC3E}">
        <p14:creationId xmlns:p14="http://schemas.microsoft.com/office/powerpoint/2010/main" val="29082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199" y="1"/>
            <a:ext cx="9220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7630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Modernize them a little bit.</a:t>
            </a:r>
          </a:p>
        </p:txBody>
      </p:sp>
    </p:spTree>
    <p:extLst>
      <p:ext uri="{BB962C8B-B14F-4D97-AF65-F5344CB8AC3E}">
        <p14:creationId xmlns:p14="http://schemas.microsoft.com/office/powerpoint/2010/main" val="25803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52800" y="1843936"/>
            <a:ext cx="5791200" cy="5014064"/>
          </a:xfrm>
          <a:prstGeom prst="rect">
            <a:avLst/>
          </a:prstGeom>
          <a:solidFill>
            <a:schemeClr val="tx2">
              <a:lumMod val="75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152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0" y="0"/>
            <a:ext cx="4953000" cy="304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2971800" cy="155427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spcBef>
                <a:spcPts val="600"/>
              </a:spcBef>
            </a:pP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Instruction</a:t>
            </a:r>
          </a:p>
          <a:p>
            <a:pPr>
              <a:lnSpc>
                <a:spcPts val="3600"/>
              </a:lnSpc>
            </a:pPr>
            <a:r>
              <a:rPr lang="en-US" sz="3600" dirty="0" smtClean="0">
                <a:solidFill>
                  <a:srgbClr val="FFFF00"/>
                </a:solidFill>
                <a:latin typeface="Berlin Sans FB" pitchFamily="34" charset="0"/>
              </a:rPr>
              <a:t>for </a:t>
            </a: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All</a:t>
            </a:r>
          </a:p>
          <a:p>
            <a:pPr>
              <a:lnSpc>
                <a:spcPts val="3600"/>
              </a:lnSpc>
            </a:pP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Students</a:t>
            </a:r>
            <a:endParaRPr lang="en-US" sz="4400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4405952"/>
            <a:ext cx="2197291" cy="2299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14800" y="1843936"/>
            <a:ext cx="5029200" cy="2042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8800" y="0"/>
            <a:ext cx="3505200" cy="2819400"/>
          </a:xfrm>
          <a:prstGeom prst="rect">
            <a:avLst/>
          </a:prstGeom>
          <a:solidFill>
            <a:srgbClr val="FFFF66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0"/>
            <a:ext cx="9144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200" y="0"/>
            <a:ext cx="152400" cy="76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1"/>
            <a:ext cx="4038600" cy="1981200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/>
              <a:t>Where We’ve  Been      </a:t>
            </a:r>
            <a:br>
              <a:rPr lang="en-US" sz="3600" b="1" dirty="0" smtClean="0"/>
            </a:br>
            <a:r>
              <a:rPr lang="en-US" sz="3600" b="1" dirty="0" smtClean="0"/>
              <a:t>Where We’re Going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907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311" y="0"/>
            <a:ext cx="5289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009" y="0"/>
            <a:ext cx="5303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lded Corner 2"/>
          <p:cNvSpPr/>
          <p:nvPr/>
        </p:nvSpPr>
        <p:spPr>
          <a:xfrm rot="11174000">
            <a:off x="5018984" y="228308"/>
            <a:ext cx="1468754" cy="1295400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306521">
            <a:off x="5055101" y="304800"/>
            <a:ext cx="144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ucida Handwriting" pitchFamily="66" charset="0"/>
              </a:rPr>
              <a:t>Unit</a:t>
            </a:r>
          </a:p>
          <a:p>
            <a:pPr algn="ctr"/>
            <a:r>
              <a:rPr lang="en-US" dirty="0" smtClean="0">
                <a:latin typeface="Lucida Handwriting" pitchFamily="66" charset="0"/>
              </a:rPr>
              <a:t>Planning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362200"/>
            <a:ext cx="838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Look through the chapter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Write 10 word summary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Choose 2 pages to flag</a:t>
            </a:r>
            <a:endParaRPr lang="en-US" sz="44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009" y="0"/>
            <a:ext cx="5303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009" y="28630"/>
            <a:ext cx="5303982" cy="680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5240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What can I use</a:t>
            </a:r>
            <a:br>
              <a:rPr lang="en-US" sz="88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</a:br>
            <a:r>
              <a:rPr lang="en-US" sz="88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MONDAY?</a:t>
            </a:r>
          </a:p>
          <a:p>
            <a:pPr algn="ctr"/>
            <a:r>
              <a:rPr lang="en-US" sz="88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Pages 88 &amp; 89</a:t>
            </a:r>
            <a:endParaRPr lang="en-US" sz="88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 rot="21085512">
            <a:off x="-19961" y="22943"/>
            <a:ext cx="3442698" cy="914400"/>
          </a:xfrm>
          <a:prstGeom prst="ellipse">
            <a:avLst/>
          </a:prstGeom>
          <a:noFill/>
          <a:ln w="762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43244">
            <a:off x="5763928" y="190297"/>
            <a:ext cx="3442698" cy="914400"/>
          </a:xfrm>
          <a:prstGeom prst="ellipse">
            <a:avLst/>
          </a:prstGeom>
          <a:noFill/>
          <a:ln w="762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4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52800" y="1843936"/>
            <a:ext cx="5791200" cy="5014064"/>
          </a:xfrm>
          <a:prstGeom prst="rect">
            <a:avLst/>
          </a:prstGeom>
          <a:solidFill>
            <a:schemeClr val="tx2">
              <a:lumMod val="75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152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0" y="0"/>
            <a:ext cx="4953000" cy="304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2971800" cy="155427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spcBef>
                <a:spcPts val="600"/>
              </a:spcBef>
            </a:pP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Instruction</a:t>
            </a:r>
          </a:p>
          <a:p>
            <a:pPr>
              <a:lnSpc>
                <a:spcPts val="3600"/>
              </a:lnSpc>
            </a:pPr>
            <a:r>
              <a:rPr lang="en-US" sz="3600" dirty="0" smtClean="0">
                <a:solidFill>
                  <a:srgbClr val="FFFF00"/>
                </a:solidFill>
                <a:latin typeface="Berlin Sans FB" pitchFamily="34" charset="0"/>
              </a:rPr>
              <a:t>for </a:t>
            </a: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All</a:t>
            </a:r>
          </a:p>
          <a:p>
            <a:pPr>
              <a:lnSpc>
                <a:spcPts val="3600"/>
              </a:lnSpc>
            </a:pP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Students</a:t>
            </a:r>
            <a:endParaRPr lang="en-US" sz="4400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4405952"/>
            <a:ext cx="2197291" cy="2299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14800" y="1843936"/>
            <a:ext cx="5029200" cy="2042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8800" y="0"/>
            <a:ext cx="3505200" cy="2819400"/>
          </a:xfrm>
          <a:prstGeom prst="rect">
            <a:avLst/>
          </a:prstGeom>
          <a:solidFill>
            <a:srgbClr val="FFFF66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0"/>
            <a:ext cx="9144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200" y="0"/>
            <a:ext cx="152400" cy="76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911"/>
            <a:ext cx="5105400" cy="1470025"/>
          </a:xfrm>
        </p:spPr>
        <p:txBody>
          <a:bodyPr/>
          <a:lstStyle/>
          <a:p>
            <a:pPr algn="r"/>
            <a:r>
              <a:rPr lang="en-US" b="1" dirty="0" smtClean="0"/>
              <a:t>Getting</a:t>
            </a:r>
            <a:br>
              <a:rPr lang="en-US" b="1" dirty="0" smtClean="0"/>
            </a:br>
            <a:r>
              <a:rPr lang="en-US" b="1" dirty="0" err="1" smtClean="0"/>
              <a:t>Aquainted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58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52800" y="1843936"/>
            <a:ext cx="5791200" cy="5014064"/>
          </a:xfrm>
          <a:prstGeom prst="rect">
            <a:avLst/>
          </a:prstGeom>
          <a:solidFill>
            <a:schemeClr val="tx2">
              <a:lumMod val="75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152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0" y="0"/>
            <a:ext cx="4953000" cy="304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2971800" cy="155427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spcBef>
                <a:spcPts val="600"/>
              </a:spcBef>
            </a:pP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Instruction</a:t>
            </a:r>
          </a:p>
          <a:p>
            <a:pPr>
              <a:lnSpc>
                <a:spcPts val="3600"/>
              </a:lnSpc>
            </a:pPr>
            <a:r>
              <a:rPr lang="en-US" sz="3600" dirty="0" smtClean="0">
                <a:solidFill>
                  <a:srgbClr val="FFFF00"/>
                </a:solidFill>
                <a:latin typeface="Berlin Sans FB" pitchFamily="34" charset="0"/>
              </a:rPr>
              <a:t>for </a:t>
            </a: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All</a:t>
            </a:r>
          </a:p>
          <a:p>
            <a:pPr>
              <a:lnSpc>
                <a:spcPts val="3600"/>
              </a:lnSpc>
            </a:pP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Students</a:t>
            </a:r>
            <a:endParaRPr lang="en-US" sz="4400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4405952"/>
            <a:ext cx="2197291" cy="2299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14800" y="1843936"/>
            <a:ext cx="5029200" cy="2042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8800" y="0"/>
            <a:ext cx="3505200" cy="2819400"/>
          </a:xfrm>
          <a:prstGeom prst="rect">
            <a:avLst/>
          </a:prstGeom>
          <a:solidFill>
            <a:srgbClr val="FFFF66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0"/>
            <a:ext cx="9144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200" y="0"/>
            <a:ext cx="152400" cy="76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911"/>
            <a:ext cx="5105400" cy="1470025"/>
          </a:xfrm>
        </p:spPr>
        <p:txBody>
          <a:bodyPr/>
          <a:lstStyle/>
          <a:p>
            <a:pPr algn="r"/>
            <a:r>
              <a:rPr lang="en-US" b="1" dirty="0" smtClean="0"/>
              <a:t>Getting</a:t>
            </a:r>
            <a:br>
              <a:rPr lang="en-US" b="1" dirty="0" smtClean="0"/>
            </a:br>
            <a:r>
              <a:rPr lang="en-US" b="1" dirty="0" err="1" smtClean="0"/>
              <a:t>Aquainted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35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9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14800"/>
            <a:ext cx="7772400" cy="1470025"/>
          </a:xfrm>
        </p:spPr>
        <p:txBody>
          <a:bodyPr/>
          <a:lstStyle/>
          <a:p>
            <a:r>
              <a:rPr lang="en-US" b="1" dirty="0" smtClean="0"/>
              <a:t>There is nothing new in this book.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 rot="20525171">
            <a:off x="-520563" y="1784521"/>
            <a:ext cx="71248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DISCLAIMER</a:t>
            </a:r>
            <a:endParaRPr lang="en-US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5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3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5845175"/>
            <a:ext cx="87630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/>
                </a:solidFill>
              </a:rPr>
              <a:t>Take the tools we already use.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6370" y="0"/>
            <a:ext cx="5693830" cy="689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1143001"/>
            <a:ext cx="3124200" cy="42671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Have them organized and ready when we need them.</a:t>
            </a:r>
          </a:p>
        </p:txBody>
      </p:sp>
    </p:spTree>
    <p:extLst>
      <p:ext uri="{BB962C8B-B14F-4D97-AF65-F5344CB8AC3E}">
        <p14:creationId xmlns:p14="http://schemas.microsoft.com/office/powerpoint/2010/main" val="27578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109</Words>
  <Application>Microsoft Office PowerPoint</Application>
  <PresentationFormat>On-screen Show (4:3)</PresentationFormat>
  <Paragraphs>41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Getting Aquainted</vt:lpstr>
      <vt:lpstr>PowerPoint Presentation</vt:lpstr>
      <vt:lpstr>PowerPoint Presentation</vt:lpstr>
      <vt:lpstr>PowerPoint Presentation</vt:lpstr>
      <vt:lpstr>Getting Aquainted</vt:lpstr>
      <vt:lpstr>PowerPoint Presentation</vt:lpstr>
      <vt:lpstr>There is nothing new in this book.</vt:lpstr>
      <vt:lpstr>PowerPoint Presentation</vt:lpstr>
      <vt:lpstr>PowerPoint Presentation</vt:lpstr>
      <vt:lpstr>PowerPoint Presentation</vt:lpstr>
      <vt:lpstr>PowerPoint Presentation</vt:lpstr>
      <vt:lpstr>Lesson Planning</vt:lpstr>
      <vt:lpstr>Unit Planning</vt:lpstr>
      <vt:lpstr>Presentation Modes</vt:lpstr>
      <vt:lpstr>Active Learning</vt:lpstr>
      <vt:lpstr>Assignments</vt:lpstr>
      <vt:lpstr>Assessment</vt:lpstr>
      <vt:lpstr>Differentiation</vt:lpstr>
      <vt:lpstr>Questioning</vt:lpstr>
      <vt:lpstr>Learning Environment</vt:lpstr>
      <vt:lpstr>Collaboration</vt:lpstr>
      <vt:lpstr>PowerPoint Presentation</vt:lpstr>
      <vt:lpstr>PowerPoint Presentation</vt:lpstr>
      <vt:lpstr>PowerPoint Presentation</vt:lpstr>
      <vt:lpstr>Where We’ve  Been       Where We’re Going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Aquainted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Jeff Craig</cp:lastModifiedBy>
  <cp:revision>43</cp:revision>
  <dcterms:created xsi:type="dcterms:W3CDTF">2011-01-24T18:45:26Z</dcterms:created>
  <dcterms:modified xsi:type="dcterms:W3CDTF">2011-03-17T21:18:15Z</dcterms:modified>
</cp:coreProperties>
</file>