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5" r:id="rId3"/>
    <p:sldId id="336" r:id="rId4"/>
    <p:sldId id="337" r:id="rId5"/>
    <p:sldId id="339" r:id="rId6"/>
    <p:sldId id="340" r:id="rId7"/>
    <p:sldId id="338" r:id="rId8"/>
    <p:sldId id="341" r:id="rId9"/>
    <p:sldId id="343" r:id="rId10"/>
    <p:sldId id="342" r:id="rId11"/>
    <p:sldId id="344" r:id="rId1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6884"/>
    <a:srgbClr val="008FC5"/>
    <a:srgbClr val="3C5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606" autoAdjust="0"/>
    <p:restoredTop sz="86264" autoAdjust="0"/>
  </p:normalViewPr>
  <p:slideViewPr>
    <p:cSldViewPr snapToGrid="0" snapToObjects="1">
      <p:cViewPr>
        <p:scale>
          <a:sx n="70" d="100"/>
          <a:sy n="70" d="100"/>
        </p:scale>
        <p:origin x="-810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6A38FF91-F356-4257-A2DC-E613443E518E}" type="datetimeFigureOut">
              <a:rPr lang="en-US" smtClean="0"/>
              <a:t>11/1/2013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D8C32998-CA15-4AB8-8011-92A0DD0CA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73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68C10734-6372-4F7D-8805-02D36889E1E0}" type="datetimeFigureOut">
              <a:rPr lang="en-US" smtClean="0"/>
              <a:t>11/1/2013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B81372E6-6513-4A2A-8F9E-C54C122328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5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Main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9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2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1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1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1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2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0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9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8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ageny.org/resource/regents-exams-mathematics" TargetMode="External"/><Relationship Id="rId2" Type="http://schemas.openxmlformats.org/officeDocument/2006/relationships/hyperlink" Target="http://www.engageny.org/resource/regents-exams-el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12.nysed.gov/assessment/math/ccmath/transitioncc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12.nysed.gov/assessment/nysaa/nysaa-manual-14.html" TargetMode="External"/><Relationship Id="rId2" Type="http://schemas.openxmlformats.org/officeDocument/2006/relationships/hyperlink" Target="http://www.ocmboces.org/tfiles/folder874/NYSAA%20Regl%20Admin%20Tng_NYSAA%20Comparison_FINALAPPVDtoPRINT_08211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cmboces.org/tfiles/folder874/NY%20Admin%20Tng_NEW%20NYSAA%20Overview_FINALAPPVDtoPRINT_090413.pp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York State</a:t>
            </a:r>
            <a:br>
              <a:rPr lang="en-US" dirty="0" smtClean="0"/>
            </a:br>
            <a:r>
              <a:rPr lang="en-US" dirty="0" smtClean="0"/>
              <a:t>Assessment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October/November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94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Core Regents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686800" cy="4919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Resources have just been posted:</a:t>
            </a:r>
          </a:p>
          <a:p>
            <a:r>
              <a:rPr lang="en-US" dirty="0" smtClean="0"/>
              <a:t>ELA 11 </a:t>
            </a:r>
            <a:r>
              <a:rPr lang="en-US" dirty="0" smtClean="0">
                <a:hlinkClick r:id="rId2"/>
              </a:rPr>
              <a:t>resources</a:t>
            </a:r>
            <a:endParaRPr lang="en-US" dirty="0" smtClean="0"/>
          </a:p>
          <a:p>
            <a:r>
              <a:rPr lang="en-US" dirty="0" smtClean="0"/>
              <a:t>A1 </a:t>
            </a:r>
            <a:r>
              <a:rPr lang="en-US" dirty="0" smtClean="0">
                <a:hlinkClick r:id="rId3"/>
              </a:rPr>
              <a:t>resources</a:t>
            </a:r>
            <a:endParaRPr lang="en-US" dirty="0" smtClean="0"/>
          </a:p>
          <a:p>
            <a:r>
              <a:rPr lang="en-US" dirty="0" smtClean="0"/>
              <a:t>The transition </a:t>
            </a:r>
            <a:r>
              <a:rPr lang="en-US" dirty="0" smtClean="0">
                <a:hlinkClick r:id="rId4"/>
              </a:rPr>
              <a:t>memo</a:t>
            </a:r>
            <a:r>
              <a:rPr lang="en-US" dirty="0" smtClean="0"/>
              <a:t> (the September update)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8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PARCC in 2014-2015</a:t>
            </a:r>
          </a:p>
          <a:p>
            <a:r>
              <a:rPr lang="en-US" dirty="0" smtClean="0"/>
              <a:t>Continue to prepare for</a:t>
            </a:r>
            <a:br>
              <a:rPr lang="en-US" dirty="0" smtClean="0"/>
            </a:br>
            <a:r>
              <a:rPr lang="en-US" dirty="0" smtClean="0"/>
              <a:t>computer-based testing</a:t>
            </a:r>
          </a:p>
          <a:p>
            <a:r>
              <a:rPr lang="en-US" dirty="0" smtClean="0"/>
              <a:t>Field testing continues</a:t>
            </a:r>
          </a:p>
          <a:p>
            <a:r>
              <a:rPr lang="en-US" dirty="0" smtClean="0"/>
              <a:t>Final decision???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12" r="12994"/>
          <a:stretch/>
        </p:blipFill>
        <p:spPr bwMode="auto">
          <a:xfrm>
            <a:off x="4479596" y="3978071"/>
            <a:ext cx="2221470" cy="261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Callout 3"/>
          <p:cNvSpPr/>
          <p:nvPr/>
        </p:nvSpPr>
        <p:spPr>
          <a:xfrm rot="703571">
            <a:off x="5445459" y="2019866"/>
            <a:ext cx="3603009" cy="2292824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36522" y="2238228"/>
            <a:ext cx="30366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“Let them play in someone else’s kitchen”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40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“Required” Tests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Federal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3-8 ELA</a:t>
            </a:r>
          </a:p>
          <a:p>
            <a:r>
              <a:rPr lang="en-US" dirty="0" smtClean="0"/>
              <a:t>3-8 Math</a:t>
            </a:r>
          </a:p>
          <a:p>
            <a:r>
              <a:rPr lang="en-US" dirty="0" smtClean="0"/>
              <a:t>Science 4, 8, one in HS</a:t>
            </a:r>
          </a:p>
          <a:p>
            <a:r>
              <a:rPr lang="en-US" dirty="0" smtClean="0"/>
              <a:t>HS ELA</a:t>
            </a:r>
          </a:p>
          <a:p>
            <a:r>
              <a:rPr lang="en-US" dirty="0" smtClean="0"/>
              <a:t>HS math</a:t>
            </a:r>
          </a:p>
          <a:p>
            <a:r>
              <a:rPr lang="en-US" dirty="0" smtClean="0"/>
              <a:t>ELL assessments</a:t>
            </a:r>
          </a:p>
          <a:p>
            <a:r>
              <a:rPr lang="en-US" dirty="0" smtClean="0"/>
              <a:t>Special Ed (for 1% NYSAA)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State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Global Regents</a:t>
            </a:r>
          </a:p>
          <a:p>
            <a:r>
              <a:rPr lang="en-US" dirty="0" smtClean="0"/>
              <a:t>US History Regents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2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“Optional” Tests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Pre-3012(c)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Regents in math</a:t>
            </a:r>
          </a:p>
          <a:p>
            <a:r>
              <a:rPr lang="en-US" dirty="0" smtClean="0"/>
              <a:t>Regents in science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Post-3012(c</a:t>
            </a:r>
            <a:r>
              <a:rPr lang="en-US" sz="2800" dirty="0"/>
              <a:t>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SLOs</a:t>
            </a:r>
          </a:p>
          <a:p>
            <a:r>
              <a:rPr lang="en-US" dirty="0" smtClean="0"/>
              <a:t>LATs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9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Regents gave SED approval to apply for a waiver to USDOE</a:t>
            </a:r>
          </a:p>
          <a:p>
            <a:r>
              <a:rPr lang="en-US" dirty="0" smtClean="0"/>
              <a:t>Allow Algebra </a:t>
            </a:r>
            <a:r>
              <a:rPr lang="en-US" dirty="0"/>
              <a:t>proficient </a:t>
            </a:r>
            <a:r>
              <a:rPr lang="en-US" dirty="0" smtClean="0"/>
              <a:t>score to serve as 8</a:t>
            </a:r>
            <a:r>
              <a:rPr lang="en-US" baseline="30000" dirty="0" smtClean="0"/>
              <a:t>th</a:t>
            </a:r>
            <a:r>
              <a:rPr lang="en-US" dirty="0" smtClean="0"/>
              <a:t> grade proficient score</a:t>
            </a:r>
          </a:p>
          <a:p>
            <a:r>
              <a:rPr lang="en-US" dirty="0" smtClean="0"/>
              <a:t>Would require a different math score in 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46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NYSAA is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NYSAA</a:t>
            </a:r>
            <a:r>
              <a:rPr lang="en-US" dirty="0"/>
              <a:t> is changing to be Common Core-aligned, too.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u="sng" dirty="0">
                <a:hlinkClick r:id="rId2"/>
              </a:rPr>
              <a:t>chart</a:t>
            </a:r>
            <a:r>
              <a:rPr lang="en-US" dirty="0"/>
              <a:t> compares the old format to the </a:t>
            </a:r>
            <a:r>
              <a:rPr lang="en-US" dirty="0" smtClean="0"/>
              <a:t>new</a:t>
            </a:r>
          </a:p>
          <a:p>
            <a:r>
              <a:rPr lang="en-US" dirty="0" smtClean="0"/>
              <a:t>SED </a:t>
            </a:r>
            <a:r>
              <a:rPr lang="en-US" dirty="0"/>
              <a:t>has a </a:t>
            </a:r>
            <a:r>
              <a:rPr lang="en-US" u="sng" dirty="0">
                <a:hlinkClick r:id="rId3"/>
              </a:rPr>
              <a:t>page</a:t>
            </a:r>
            <a:r>
              <a:rPr lang="en-US" dirty="0"/>
              <a:t> with all of the support </a:t>
            </a:r>
            <a:r>
              <a:rPr lang="en-US" dirty="0" smtClean="0"/>
              <a:t>materials</a:t>
            </a:r>
          </a:p>
          <a:p>
            <a:r>
              <a:rPr lang="en-US" dirty="0" smtClean="0"/>
              <a:t>This </a:t>
            </a:r>
            <a:r>
              <a:rPr lang="en-US" u="sng" dirty="0">
                <a:hlinkClick r:id="rId4"/>
              </a:rPr>
              <a:t>detailed presentation</a:t>
            </a:r>
            <a:r>
              <a:rPr lang="en-US" dirty="0"/>
              <a:t> goes through all aspects of the new format.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221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 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LAB-R is being replaced by the NYSITELL</a:t>
            </a:r>
          </a:p>
          <a:p>
            <a:r>
              <a:rPr lang="en-US" dirty="0" smtClean="0"/>
              <a:t>Piloting now</a:t>
            </a:r>
          </a:p>
          <a:p>
            <a:r>
              <a:rPr lang="en-US" dirty="0" smtClean="0"/>
              <a:t>Start in February</a:t>
            </a:r>
          </a:p>
          <a:p>
            <a:r>
              <a:rPr lang="en-US" dirty="0" smtClean="0"/>
              <a:t>Optional scan or hand score this year</a:t>
            </a:r>
          </a:p>
          <a:p>
            <a:r>
              <a:rPr lang="en-US" dirty="0" smtClean="0"/>
              <a:t>Scores are reported to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96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Core-aligned Regents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7781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Common Core ELA Regents Exam (Grade 11) is required for those students first entering grade 9 in 2013-14 or later</a:t>
            </a:r>
          </a:p>
          <a:p>
            <a:r>
              <a:rPr lang="en-US" dirty="0" smtClean="0"/>
              <a:t>The </a:t>
            </a:r>
            <a:r>
              <a:rPr lang="en-US" dirty="0"/>
              <a:t>Common Core Algebra I Regents Exam is required for those students first beginning commencement-level math in 2013-14 or later</a:t>
            </a:r>
          </a:p>
          <a:p>
            <a:r>
              <a:rPr lang="en-US" dirty="0" smtClean="0"/>
              <a:t>For </a:t>
            </a:r>
            <a:r>
              <a:rPr lang="en-US" dirty="0"/>
              <a:t>the first year, students enrolled in Common Core classes may take the old ELA or math exam in addition to the new exam and have the higher score count</a:t>
            </a:r>
          </a:p>
        </p:txBody>
      </p:sp>
    </p:spTree>
    <p:extLst>
      <p:ext uri="{BB962C8B-B14F-4D97-AF65-F5344CB8AC3E}">
        <p14:creationId xmlns:p14="http://schemas.microsoft.com/office/powerpoint/2010/main" val="106421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93" t="13322" r="2697" b="3783"/>
          <a:stretch/>
        </p:blipFill>
        <p:spPr bwMode="auto">
          <a:xfrm>
            <a:off x="15039" y="1"/>
            <a:ext cx="9148011" cy="686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 rot="20521933">
            <a:off x="641445" y="3166281"/>
            <a:ext cx="74926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FF00"/>
                </a:solidFill>
                <a:latin typeface="Stencil" panose="040409050D0802020404" pitchFamily="82" charset="0"/>
              </a:rPr>
              <a:t>example</a:t>
            </a:r>
            <a:endParaRPr lang="en-US" sz="8000" dirty="0">
              <a:solidFill>
                <a:srgbClr val="FFFF00"/>
              </a:solidFill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8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</a:p>
          <a:p>
            <a:r>
              <a:rPr lang="en-US" dirty="0" smtClean="0"/>
              <a:t>Mixed messages if taking both</a:t>
            </a:r>
          </a:p>
          <a:p>
            <a:r>
              <a:rPr lang="en-US" dirty="0" smtClean="0"/>
              <a:t>Aspirational levels?</a:t>
            </a:r>
          </a:p>
          <a:p>
            <a:r>
              <a:rPr lang="en-US" dirty="0" smtClean="0"/>
              <a:t>Accountability levels?</a:t>
            </a:r>
          </a:p>
          <a:p>
            <a:r>
              <a:rPr lang="en-US" dirty="0" smtClean="0"/>
              <a:t>Graduation levels?</a:t>
            </a:r>
          </a:p>
          <a:p>
            <a:r>
              <a:rPr lang="en-US" dirty="0"/>
              <a:t>Hold harmless provisions for students considered at November Regents meeting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322"/>
      </p:ext>
    </p:extLst>
  </p:cSld>
  <p:clrMapOvr>
    <a:masterClrMapping/>
  </p:clrMapOvr>
</p:sld>
</file>

<file path=ppt/theme/theme1.xml><?xml version="1.0" encoding="utf-8"?>
<a:theme xmlns:a="http://schemas.openxmlformats.org/drawingml/2006/main" name="IS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</TotalTime>
  <Words>311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IS_template</vt:lpstr>
      <vt:lpstr>New York State Assessment Update</vt:lpstr>
      <vt:lpstr>“Required” Tests</vt:lpstr>
      <vt:lpstr>“Optional” Tests</vt:lpstr>
      <vt:lpstr>8th Grade Problem</vt:lpstr>
      <vt:lpstr>NYSAA is Changing</vt:lpstr>
      <vt:lpstr>ELL Screening</vt:lpstr>
      <vt:lpstr>Common Core-aligned Regents</vt:lpstr>
      <vt:lpstr>PowerPoint Presentation</vt:lpstr>
      <vt:lpstr>Algebra 1</vt:lpstr>
      <vt:lpstr>Common Core Regents Exams</vt:lpstr>
      <vt:lpstr>PARCC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Craig</dc:creator>
  <cp:lastModifiedBy>Jeff Craig</cp:lastModifiedBy>
  <cp:revision>147</cp:revision>
  <cp:lastPrinted>2012-09-14T11:38:28Z</cp:lastPrinted>
  <dcterms:created xsi:type="dcterms:W3CDTF">2012-08-15T11:27:34Z</dcterms:created>
  <dcterms:modified xsi:type="dcterms:W3CDTF">2013-11-01T12:54:36Z</dcterms:modified>
</cp:coreProperties>
</file>