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9" r:id="rId3"/>
    <p:sldId id="258" r:id="rId4"/>
    <p:sldId id="262" r:id="rId5"/>
    <p:sldId id="268" r:id="rId6"/>
    <p:sldId id="264" r:id="rId7"/>
    <p:sldId id="265" r:id="rId8"/>
    <p:sldId id="263" r:id="rId9"/>
    <p:sldId id="257" r:id="rId10"/>
    <p:sldId id="260" r:id="rId11"/>
    <p:sldId id="266" r:id="rId12"/>
    <p:sldId id="267" r:id="rId13"/>
    <p:sldId id="269" r:id="rId14"/>
    <p:sldId id="279" r:id="rId15"/>
    <p:sldId id="280" r:id="rId16"/>
    <p:sldId id="261" r:id="rId17"/>
    <p:sldId id="270" r:id="rId18"/>
    <p:sldId id="271" r:id="rId19"/>
    <p:sldId id="273" r:id="rId20"/>
    <p:sldId id="276" r:id="rId21"/>
    <p:sldId id="278" r:id="rId22"/>
    <p:sldId id="277" r:id="rId23"/>
    <p:sldId id="272" r:id="rId24"/>
    <p:sldId id="274" r:id="rId25"/>
    <p:sldId id="275" r:id="rId26"/>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4660"/>
  </p:normalViewPr>
  <p:slideViewPr>
    <p:cSldViewPr>
      <p:cViewPr>
        <p:scale>
          <a:sx n="70" d="100"/>
          <a:sy n="70" d="100"/>
        </p:scale>
        <p:origin x="-1080" y="-7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0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0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0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EC18B12-0433-4848-ADC7-1BB6904AFFDA}" type="slidenum">
              <a:rPr lang="en-US"/>
              <a:pPr/>
              <a:t>‹#›</a:t>
            </a:fld>
            <a:endParaRPr lang="en-US"/>
          </a:p>
        </p:txBody>
      </p:sp>
    </p:spTree>
    <p:extLst>
      <p:ext uri="{BB962C8B-B14F-4D97-AF65-F5344CB8AC3E}">
        <p14:creationId xmlns:p14="http://schemas.microsoft.com/office/powerpoint/2010/main" val="37306465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253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2D204D7-1F4B-403C-B8D6-37E8170066BD}" type="slidenum">
              <a:rPr lang="en-US"/>
              <a:pPr/>
              <a:t>‹#›</a:t>
            </a:fld>
            <a:endParaRPr lang="en-US"/>
          </a:p>
        </p:txBody>
      </p:sp>
    </p:spTree>
    <p:extLst>
      <p:ext uri="{BB962C8B-B14F-4D97-AF65-F5344CB8AC3E}">
        <p14:creationId xmlns:p14="http://schemas.microsoft.com/office/powerpoint/2010/main" val="39259902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337F8E-CD9E-4B2C-A08F-2A52FDC93836}" type="slidenum">
              <a:rPr lang="en-US"/>
              <a:pPr/>
              <a:t>4</a:t>
            </a:fld>
            <a:endParaRPr lang="en-US"/>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8E38EC-C039-498B-9A4F-C15B858F599E}" type="slidenum">
              <a:rPr lang="en-US"/>
              <a:pPr/>
              <a:t>19</a:t>
            </a:fld>
            <a:endParaRPr lang="en-US"/>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p:txBody>
          <a:bodyPr/>
          <a:lstStyle/>
          <a:p>
            <a:r>
              <a:rPr lang="en-US"/>
              <a:t>Page 16 in brown book</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B2AF29-B160-4BFC-B0DD-CCC38EC73D19}" type="slidenum">
              <a:rPr lang="en-US"/>
              <a:pPr/>
              <a:t>5</a:t>
            </a:fld>
            <a:endParaRPr lang="en-US"/>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a:t>If a student is suspended by the BOE, the BOE may hear the proceedings or appoint a hearing officer.  The findings and recommendations of the hearing officer may be accepted in whole or part by the BOE.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C94040-778D-4088-8012-6EACE1B4F31D}" type="slidenum">
              <a:rPr lang="en-US"/>
              <a:pPr/>
              <a:t>7</a:t>
            </a:fld>
            <a:endParaRPr lang="en-US"/>
          </a:p>
        </p:txBody>
      </p:sp>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p:txBody>
          <a:bodyPr/>
          <a:lstStyle/>
          <a:p>
            <a:r>
              <a:rPr lang="en-US"/>
              <a:t>Suspension from the bus- If a student is suspended from the bus, he/she must continue to receive FAPE.  The district must immediately figure out how to transport the student to school/program.  Every day missed from school because of a bus suspension counts toward the 10 days. If the student exhibits similar behaviors (or different behaviors) on the bus than in school the district continues to have the responsibility to do an FBA and develop a BIP.</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55FE68-EB85-415D-920B-18B9201BB719}" type="slidenum">
              <a:rPr lang="en-US"/>
              <a:pPr/>
              <a:t>9</a:t>
            </a:fld>
            <a:endParaRPr lang="en-US"/>
          </a:p>
        </p:txBody>
      </p:sp>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Refer to Chapter 2- Creating a Positive Classroom Environment for all Students (Tips 1-20)</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973B7E-DC9F-4485-8F74-4813D6EDFA56}" type="slidenum">
              <a:rPr lang="en-US"/>
              <a:pPr/>
              <a:t>10</a:t>
            </a:fld>
            <a:endParaRPr lang="en-US"/>
          </a:p>
        </p:txBody>
      </p:sp>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9670B5-2BB4-458E-9EFC-9A750FB6A454}" type="slidenum">
              <a:rPr lang="en-US"/>
              <a:pPr/>
              <a:t>11</a:t>
            </a:fld>
            <a:endParaRPr lang="en-US"/>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r>
              <a:rPr lang="en-US"/>
              <a:t>Resources- FBA information, discuss district/BOCES forms</a:t>
            </a: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5746B9-5D6F-4463-B802-E1D9A79A963A}" type="slidenum">
              <a:rPr lang="en-US"/>
              <a:pPr/>
              <a:t>12</a:t>
            </a:fld>
            <a:endParaRPr lang="en-US"/>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A9E548-DFD4-4A06-86D9-7BEA524C8F9D}" type="slidenum">
              <a:rPr lang="en-US"/>
              <a:pPr/>
              <a:t>13</a:t>
            </a:fld>
            <a:endParaRPr lang="en-US"/>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r>
              <a:rPr lang="en-US"/>
              <a:t>Resources- BIP information, discuss district/BOCES forms</a:t>
            </a:r>
          </a:p>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46DD3C-EF01-41CA-81DD-2FDB92FF1937}" type="slidenum">
              <a:rPr lang="en-US"/>
              <a:pPr/>
              <a:t>18</a:t>
            </a:fld>
            <a:endParaRPr lang="en-US"/>
          </a:p>
        </p:txBody>
      </p:sp>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n-US"/>
              <a:t>Relevant information pertaining to the behavior- evaluation and diagnostic results, information supplied by the parents, observations</a:t>
            </a:r>
          </a:p>
          <a:p>
            <a:r>
              <a:rPr lang="en-US"/>
              <a:t>Appropriateness of IEP- special education services, supplementary aids and services, behavioral intervention strategies consistent with the IEP and placement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5A4713A-B673-44A9-AD90-D4F30BC749C3}" type="slidenum">
              <a:rPr lang="en-US"/>
              <a:pPr/>
              <a:t>‹#›</a:t>
            </a:fld>
            <a:endParaRPr lang="en-US"/>
          </a:p>
        </p:txBody>
      </p:sp>
    </p:spTree>
    <p:extLst>
      <p:ext uri="{BB962C8B-B14F-4D97-AF65-F5344CB8AC3E}">
        <p14:creationId xmlns:p14="http://schemas.microsoft.com/office/powerpoint/2010/main" val="2047338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5E8FD4C-C2D0-40DE-B54A-F80B766CE624}" type="slidenum">
              <a:rPr lang="en-US"/>
              <a:pPr/>
              <a:t>‹#›</a:t>
            </a:fld>
            <a:endParaRPr lang="en-US"/>
          </a:p>
        </p:txBody>
      </p:sp>
    </p:spTree>
    <p:extLst>
      <p:ext uri="{BB962C8B-B14F-4D97-AF65-F5344CB8AC3E}">
        <p14:creationId xmlns:p14="http://schemas.microsoft.com/office/powerpoint/2010/main" val="136932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A76A676-692A-487B-AF67-737AC4F73B6E}" type="slidenum">
              <a:rPr lang="en-US"/>
              <a:pPr/>
              <a:t>‹#›</a:t>
            </a:fld>
            <a:endParaRPr lang="en-US"/>
          </a:p>
        </p:txBody>
      </p:sp>
    </p:spTree>
    <p:extLst>
      <p:ext uri="{BB962C8B-B14F-4D97-AF65-F5344CB8AC3E}">
        <p14:creationId xmlns:p14="http://schemas.microsoft.com/office/powerpoint/2010/main" val="590417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31ECA1-6B21-4875-95C1-E8BB300B7FFD}" type="slidenum">
              <a:rPr lang="en-US"/>
              <a:pPr/>
              <a:t>‹#›</a:t>
            </a:fld>
            <a:endParaRPr lang="en-US"/>
          </a:p>
        </p:txBody>
      </p:sp>
    </p:spTree>
    <p:extLst>
      <p:ext uri="{BB962C8B-B14F-4D97-AF65-F5344CB8AC3E}">
        <p14:creationId xmlns:p14="http://schemas.microsoft.com/office/powerpoint/2010/main" val="1269070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E9BCCD8-4B34-45C3-8250-CFC927ABB407}" type="slidenum">
              <a:rPr lang="en-US"/>
              <a:pPr/>
              <a:t>‹#›</a:t>
            </a:fld>
            <a:endParaRPr lang="en-US"/>
          </a:p>
        </p:txBody>
      </p:sp>
    </p:spTree>
    <p:extLst>
      <p:ext uri="{BB962C8B-B14F-4D97-AF65-F5344CB8AC3E}">
        <p14:creationId xmlns:p14="http://schemas.microsoft.com/office/powerpoint/2010/main" val="556217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BDCFDB0-27CC-42AC-893B-675938C30104}" type="slidenum">
              <a:rPr lang="en-US"/>
              <a:pPr/>
              <a:t>‹#›</a:t>
            </a:fld>
            <a:endParaRPr lang="en-US"/>
          </a:p>
        </p:txBody>
      </p:sp>
    </p:spTree>
    <p:extLst>
      <p:ext uri="{BB962C8B-B14F-4D97-AF65-F5344CB8AC3E}">
        <p14:creationId xmlns:p14="http://schemas.microsoft.com/office/powerpoint/2010/main" val="424123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8BCCB66-2103-4725-9548-B8210FC0B2FC}" type="slidenum">
              <a:rPr lang="en-US"/>
              <a:pPr/>
              <a:t>‹#›</a:t>
            </a:fld>
            <a:endParaRPr lang="en-US"/>
          </a:p>
        </p:txBody>
      </p:sp>
    </p:spTree>
    <p:extLst>
      <p:ext uri="{BB962C8B-B14F-4D97-AF65-F5344CB8AC3E}">
        <p14:creationId xmlns:p14="http://schemas.microsoft.com/office/powerpoint/2010/main" val="3505805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0CBF0A5-8FA3-4FB9-81AC-8C43A96E97B3}" type="slidenum">
              <a:rPr lang="en-US"/>
              <a:pPr/>
              <a:t>‹#›</a:t>
            </a:fld>
            <a:endParaRPr lang="en-US"/>
          </a:p>
        </p:txBody>
      </p:sp>
    </p:spTree>
    <p:extLst>
      <p:ext uri="{BB962C8B-B14F-4D97-AF65-F5344CB8AC3E}">
        <p14:creationId xmlns:p14="http://schemas.microsoft.com/office/powerpoint/2010/main" val="2069983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3FFBC36-6863-4529-A705-16618FC58EC3}" type="slidenum">
              <a:rPr lang="en-US"/>
              <a:pPr/>
              <a:t>‹#›</a:t>
            </a:fld>
            <a:endParaRPr lang="en-US"/>
          </a:p>
        </p:txBody>
      </p:sp>
    </p:spTree>
    <p:extLst>
      <p:ext uri="{BB962C8B-B14F-4D97-AF65-F5344CB8AC3E}">
        <p14:creationId xmlns:p14="http://schemas.microsoft.com/office/powerpoint/2010/main" val="1319901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86C3FD9-0CAC-4F6C-927E-3EE77DF214ED}" type="slidenum">
              <a:rPr lang="en-US"/>
              <a:pPr/>
              <a:t>‹#›</a:t>
            </a:fld>
            <a:endParaRPr lang="en-US"/>
          </a:p>
        </p:txBody>
      </p:sp>
    </p:spTree>
    <p:extLst>
      <p:ext uri="{BB962C8B-B14F-4D97-AF65-F5344CB8AC3E}">
        <p14:creationId xmlns:p14="http://schemas.microsoft.com/office/powerpoint/2010/main" val="3441037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446C75-5C1C-4243-A743-312431037918}" type="slidenum">
              <a:rPr lang="en-US"/>
              <a:pPr/>
              <a:t>‹#›</a:t>
            </a:fld>
            <a:endParaRPr lang="en-US"/>
          </a:p>
        </p:txBody>
      </p:sp>
    </p:spTree>
    <p:extLst>
      <p:ext uri="{BB962C8B-B14F-4D97-AF65-F5344CB8AC3E}">
        <p14:creationId xmlns:p14="http://schemas.microsoft.com/office/powerpoint/2010/main" val="2263645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11A244E-4364-4532-8D33-4CA06AC921D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4800" b="1">
                <a:solidFill>
                  <a:schemeClr val="tx1"/>
                </a:solidFill>
              </a:rPr>
              <a:t>Disciplining Students with Disabilities</a:t>
            </a:r>
          </a:p>
        </p:txBody>
      </p:sp>
      <p:sp>
        <p:nvSpPr>
          <p:cNvPr id="2051" name="Rectangle 3"/>
          <p:cNvSpPr>
            <a:spLocks noGrp="1" noChangeArrowheads="1"/>
          </p:cNvSpPr>
          <p:nvPr>
            <p:ph type="subTitle" idx="1"/>
          </p:nvPr>
        </p:nvSpPr>
        <p:spPr/>
        <p:txBody>
          <a:bodyPr/>
          <a:lstStyle/>
          <a:p>
            <a:endParaRPr lang="en-US" sz="4000" b="1">
              <a:solidFill>
                <a:schemeClr val="bg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304800"/>
            <a:ext cx="7924800" cy="762000"/>
          </a:xfrm>
        </p:spPr>
        <p:txBody>
          <a:bodyPr/>
          <a:lstStyle/>
          <a:p>
            <a:r>
              <a:rPr lang="en-US" sz="2800"/>
              <a:t>Part 200.22- Behavioral Interventions for SWD</a:t>
            </a:r>
          </a:p>
        </p:txBody>
      </p:sp>
      <p:sp>
        <p:nvSpPr>
          <p:cNvPr id="12291" name="Rectangle 3"/>
          <p:cNvSpPr>
            <a:spLocks noGrp="1" noChangeArrowheads="1"/>
          </p:cNvSpPr>
          <p:nvPr>
            <p:ph type="body" idx="1"/>
          </p:nvPr>
        </p:nvSpPr>
        <p:spPr>
          <a:xfrm>
            <a:off x="304800" y="1219200"/>
            <a:ext cx="8153400" cy="4906963"/>
          </a:xfrm>
        </p:spPr>
        <p:txBody>
          <a:bodyPr/>
          <a:lstStyle/>
          <a:p>
            <a:r>
              <a:rPr lang="en-US" sz="2400" b="1"/>
              <a:t>Functional Behavioral Assessment (FBA)</a:t>
            </a:r>
            <a:r>
              <a:rPr lang="en-US" sz="2400"/>
              <a:t>- A process of determining </a:t>
            </a:r>
            <a:r>
              <a:rPr lang="en-US" sz="2400" b="1"/>
              <a:t>why</a:t>
            </a:r>
            <a:r>
              <a:rPr lang="en-US" sz="2400"/>
              <a:t> a student engages in behaviors that impede learning and </a:t>
            </a:r>
            <a:r>
              <a:rPr lang="en-US" sz="2400" b="1"/>
              <a:t>how</a:t>
            </a:r>
            <a:r>
              <a:rPr lang="en-US" sz="2400"/>
              <a:t> the student’s behavior relates to the environment.  An FBA requires a signed parental consent.</a:t>
            </a:r>
          </a:p>
          <a:p>
            <a:r>
              <a:rPr lang="en-US" sz="2400"/>
              <a:t>An </a:t>
            </a:r>
            <a:r>
              <a:rPr lang="en-US" sz="2400" b="1"/>
              <a:t>FBA </a:t>
            </a:r>
            <a:r>
              <a:rPr lang="en-US" sz="2400"/>
              <a:t>includes:</a:t>
            </a:r>
          </a:p>
          <a:p>
            <a:pPr>
              <a:buFontTx/>
              <a:buNone/>
            </a:pPr>
            <a:r>
              <a:rPr lang="en-US" sz="2400" b="1"/>
              <a:t>	</a:t>
            </a:r>
            <a:r>
              <a:rPr lang="en-US" sz="2400"/>
              <a:t>Identification of the behavior,</a:t>
            </a:r>
          </a:p>
          <a:p>
            <a:pPr>
              <a:buFontTx/>
              <a:buNone/>
            </a:pPr>
            <a:r>
              <a:rPr lang="en-US" sz="2400"/>
              <a:t> 	Definition of the behavior in concrete terms,</a:t>
            </a:r>
          </a:p>
          <a:p>
            <a:pPr>
              <a:buFontTx/>
              <a:buNone/>
            </a:pPr>
            <a:r>
              <a:rPr lang="en-US" sz="2400"/>
              <a:t>	Identification of the factors that contribute to the behavior, and</a:t>
            </a:r>
          </a:p>
          <a:p>
            <a:pPr>
              <a:buFontTx/>
              <a:buNone/>
            </a:pPr>
            <a:r>
              <a:rPr lang="en-US" sz="2400"/>
              <a:t>	Formulation of a hypothesis of the conditions under which the behavior occurs </a:t>
            </a:r>
            <a:r>
              <a:rPr lang="en-US" sz="2400" b="1"/>
              <a:t>and</a:t>
            </a:r>
            <a:r>
              <a:rPr lang="en-US" sz="2400"/>
              <a:t> consequences that seem to maintain the behavior.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457200" y="457200"/>
            <a:ext cx="8229600" cy="6019800"/>
          </a:xfrm>
        </p:spPr>
        <p:txBody>
          <a:bodyPr/>
          <a:lstStyle/>
          <a:p>
            <a:r>
              <a:rPr lang="en-US" sz="2400"/>
              <a:t>The </a:t>
            </a:r>
            <a:r>
              <a:rPr lang="en-US" sz="2400" b="1"/>
              <a:t>FBA</a:t>
            </a:r>
            <a:r>
              <a:rPr lang="en-US" sz="2400"/>
              <a:t> must be based on multiple sources of data (i.e., direct observation of the student, information from the student, the student’s teacher(s) and/or related service provider(s), a review of available data from the student’s record, and other relevant information provided by the student’s parent.</a:t>
            </a:r>
          </a:p>
          <a:p>
            <a:r>
              <a:rPr lang="en-US" sz="2400"/>
              <a:t>The </a:t>
            </a:r>
            <a:r>
              <a:rPr lang="en-US" sz="2400" b="1"/>
              <a:t>FBA</a:t>
            </a:r>
            <a:r>
              <a:rPr lang="en-US" sz="2400"/>
              <a:t> must not be based solely on the student’s history of problem behaviors.</a:t>
            </a:r>
          </a:p>
          <a:p>
            <a:r>
              <a:rPr lang="en-US" sz="2400"/>
              <a:t>The </a:t>
            </a:r>
            <a:r>
              <a:rPr lang="en-US" sz="2400" b="1"/>
              <a:t>FBA </a:t>
            </a:r>
            <a:r>
              <a:rPr lang="en-US" sz="2400"/>
              <a:t>must provide a baseline of problem behaviors with regard to frequency, duration, intensity and/or latency across activities, settings, people, and time of day.</a:t>
            </a:r>
          </a:p>
          <a:p>
            <a:r>
              <a:rPr lang="en-US" sz="2400"/>
              <a:t>The </a:t>
            </a:r>
            <a:r>
              <a:rPr lang="en-US" sz="2400" b="1"/>
              <a:t>FBA</a:t>
            </a:r>
            <a:r>
              <a:rPr lang="en-US" sz="2400"/>
              <a:t> must provide sufficient detail to form the basis for a </a:t>
            </a:r>
            <a:r>
              <a:rPr lang="en-US" sz="2400" b="1"/>
              <a:t>Behavioral Intervention Plan</a:t>
            </a:r>
            <a:r>
              <a:rPr lang="en-US" sz="2400"/>
              <a:t>.</a:t>
            </a:r>
            <a:endParaRPr lang="en-US" sz="2400" b="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457200" y="685800"/>
            <a:ext cx="8305800" cy="5715000"/>
          </a:xfrm>
        </p:spPr>
        <p:txBody>
          <a:bodyPr/>
          <a:lstStyle/>
          <a:p>
            <a:r>
              <a:rPr lang="en-US" sz="2400" b="1"/>
              <a:t>Behavioral Intervention Plan</a:t>
            </a:r>
            <a:r>
              <a:rPr lang="en-US" sz="2400"/>
              <a:t>- A plan based on the results of the </a:t>
            </a:r>
            <a:r>
              <a:rPr lang="en-US" sz="2400" b="1"/>
              <a:t>FBA</a:t>
            </a:r>
            <a:r>
              <a:rPr lang="en-US" sz="2400"/>
              <a:t> and, at a minimum, includes a description of the problem behavior, global and specific hypotheses as to why the problem behavior occurs, </a:t>
            </a:r>
            <a:r>
              <a:rPr lang="en-US" sz="2400" b="1"/>
              <a:t>and</a:t>
            </a:r>
            <a:r>
              <a:rPr lang="en-US" sz="2400"/>
              <a:t> includes intervention strategies to address the behavior.</a:t>
            </a:r>
          </a:p>
          <a:p>
            <a:r>
              <a:rPr lang="en-US" sz="2400"/>
              <a:t>The CSE/CPSE considers a </a:t>
            </a:r>
            <a:r>
              <a:rPr lang="en-US" sz="2400" b="1"/>
              <a:t>BIP</a:t>
            </a:r>
            <a:r>
              <a:rPr lang="en-US" sz="2400"/>
              <a:t> for a student:</a:t>
            </a:r>
          </a:p>
          <a:p>
            <a:pPr>
              <a:buFontTx/>
              <a:buNone/>
            </a:pPr>
            <a:r>
              <a:rPr lang="en-US" sz="2400"/>
              <a:t>	exhibiting persistent behaviors (after interventions have been tried);</a:t>
            </a:r>
          </a:p>
          <a:p>
            <a:pPr>
              <a:buFontTx/>
              <a:buNone/>
            </a:pPr>
            <a:r>
              <a:rPr lang="en-US" sz="2400"/>
              <a:t>	whose behavior places himself/herself or others at risk for harm;</a:t>
            </a:r>
          </a:p>
          <a:p>
            <a:pPr>
              <a:buFontTx/>
              <a:buNone/>
            </a:pPr>
            <a:r>
              <a:rPr lang="en-US" sz="2400"/>
              <a:t>	when a more restrictive program or placement is considered; and/or</a:t>
            </a:r>
          </a:p>
          <a:p>
            <a:pPr>
              <a:buFontTx/>
              <a:buNone/>
            </a:pPr>
            <a:r>
              <a:rPr lang="en-US" sz="2400"/>
              <a:t>	when it is decided at a </a:t>
            </a:r>
            <a:r>
              <a:rPr lang="en-US" sz="2400" b="1"/>
              <a:t>manifestation determination </a:t>
            </a:r>
            <a:r>
              <a:rPr lang="en-US" sz="2400"/>
              <a:t>meeting the behavior was attributed to the disability. </a:t>
            </a:r>
            <a:endParaRPr lang="en-US" sz="2400" b="1"/>
          </a:p>
          <a:p>
            <a:pPr>
              <a:buFontTx/>
              <a:buNone/>
            </a:pPr>
            <a:r>
              <a:rPr lang="en-US" sz="2400"/>
              <a:t>	</a:t>
            </a:r>
          </a:p>
          <a:p>
            <a:endParaRPr lang="en-US" sz="2400" b="1"/>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381000" y="762000"/>
            <a:ext cx="8305800" cy="5715000"/>
          </a:xfrm>
        </p:spPr>
        <p:txBody>
          <a:bodyPr/>
          <a:lstStyle/>
          <a:p>
            <a:r>
              <a:rPr lang="en-US" sz="2800"/>
              <a:t>A </a:t>
            </a:r>
            <a:r>
              <a:rPr lang="en-US" sz="2800" b="1"/>
              <a:t>BIP </a:t>
            </a:r>
            <a:r>
              <a:rPr lang="en-US" sz="2800"/>
              <a:t>must include the following:</a:t>
            </a:r>
          </a:p>
          <a:p>
            <a:pPr>
              <a:buFontTx/>
              <a:buNone/>
            </a:pPr>
            <a:r>
              <a:rPr lang="en-US" sz="2800"/>
              <a:t>	Baseline data of the problem behavior- frequency, duration, intensity, and/or latency,</a:t>
            </a:r>
          </a:p>
          <a:p>
            <a:pPr>
              <a:buFontTx/>
              <a:buNone/>
            </a:pPr>
            <a:r>
              <a:rPr lang="en-US" sz="2800"/>
              <a:t>	Data taken across activities, settings, people and times of the day,</a:t>
            </a:r>
          </a:p>
          <a:p>
            <a:pPr>
              <a:buFontTx/>
              <a:buNone/>
            </a:pPr>
            <a:r>
              <a:rPr lang="en-US" sz="2800"/>
              <a:t>	Baseline data used to evaluate progress,</a:t>
            </a:r>
          </a:p>
          <a:p>
            <a:pPr>
              <a:buFontTx/>
              <a:buNone/>
            </a:pPr>
            <a:r>
              <a:rPr lang="en-US" sz="2800"/>
              <a:t>	Intervention strategies written to prevent the occurrence of the behavior, teach alternative behaviors, and provide consequences, </a:t>
            </a:r>
            <a:r>
              <a:rPr lang="en-US" sz="2800" b="1"/>
              <a:t>and</a:t>
            </a:r>
          </a:p>
          <a:p>
            <a:pPr>
              <a:buFontTx/>
              <a:buNone/>
            </a:pPr>
            <a:r>
              <a:rPr lang="en-US" sz="2800"/>
              <a:t>	A schedule to measure effectiveness of the interventions at scheduled intervals.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524000" y="304800"/>
            <a:ext cx="5867400" cy="533400"/>
          </a:xfrm>
        </p:spPr>
        <p:txBody>
          <a:bodyPr/>
          <a:lstStyle/>
          <a:p>
            <a:r>
              <a:rPr lang="en-US" sz="3200"/>
              <a:t>201.3-201.11</a:t>
            </a:r>
          </a:p>
        </p:txBody>
      </p:sp>
      <p:sp>
        <p:nvSpPr>
          <p:cNvPr id="54275" name="Rectangle 3"/>
          <p:cNvSpPr>
            <a:spLocks noGrp="1" noChangeArrowheads="1"/>
          </p:cNvSpPr>
          <p:nvPr>
            <p:ph type="body" idx="1"/>
          </p:nvPr>
        </p:nvSpPr>
        <p:spPr>
          <a:xfrm>
            <a:off x="304800" y="914400"/>
            <a:ext cx="8305800" cy="5486400"/>
          </a:xfrm>
        </p:spPr>
        <p:txBody>
          <a:bodyPr/>
          <a:lstStyle/>
          <a:p>
            <a:r>
              <a:rPr lang="en-US" sz="2400" b="1"/>
              <a:t>Superintendent’s Hearing-</a:t>
            </a:r>
            <a:r>
              <a:rPr lang="en-US" sz="2400"/>
              <a:t> When disciplinary charges are lodged against a Student with a Disability, the hearing is bifurcated into guilt and penalty phases.</a:t>
            </a:r>
          </a:p>
          <a:p>
            <a:r>
              <a:rPr lang="en-US" sz="2400"/>
              <a:t>Guilt Phase- A determination of the student’s guilt or innocence regarding the alleged misconduct</a:t>
            </a:r>
          </a:p>
          <a:p>
            <a:pPr>
              <a:buFontTx/>
              <a:buNone/>
            </a:pPr>
            <a:r>
              <a:rPr lang="en-US" sz="2400"/>
              <a:t>	If guilty, the hearing officer shall determine if a suspension or removal in excess of 10 school days should be considered.  Before such a recommendation is made, a </a:t>
            </a:r>
            <a:r>
              <a:rPr lang="en-US" sz="2400" b="1"/>
              <a:t>Manifestation Determination</a:t>
            </a:r>
            <a:r>
              <a:rPr lang="en-US" sz="2400"/>
              <a:t> </a:t>
            </a:r>
            <a:r>
              <a:rPr lang="en-US" sz="2400" b="1"/>
              <a:t>(MD) </a:t>
            </a:r>
            <a:r>
              <a:rPr lang="en-US" sz="2400"/>
              <a:t>is made by the MD team. </a:t>
            </a:r>
          </a:p>
          <a:p>
            <a:pPr>
              <a:buFontTx/>
              <a:buNone/>
            </a:pPr>
            <a:r>
              <a:rPr lang="en-US" sz="2400"/>
              <a:t>	If the team determines the behavior </a:t>
            </a:r>
            <a:r>
              <a:rPr lang="en-US" sz="2400" b="1"/>
              <a:t>was</a:t>
            </a:r>
            <a:r>
              <a:rPr lang="en-US" sz="2400"/>
              <a:t> a manifestation</a:t>
            </a:r>
          </a:p>
          <a:p>
            <a:pPr>
              <a:buFontTx/>
              <a:buNone/>
            </a:pPr>
            <a:r>
              <a:rPr lang="en-US" sz="2400"/>
              <a:t>	of the student’s disability, the hearing is dismissed.</a:t>
            </a:r>
          </a:p>
          <a:p>
            <a:pPr>
              <a:buFontTx/>
              <a:buNone/>
            </a:pPr>
            <a:r>
              <a:rPr lang="en-US" sz="2000"/>
              <a:t>	</a:t>
            </a:r>
            <a:endParaRPr lang="en-US" sz="2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457200" y="990600"/>
            <a:ext cx="8229600" cy="5486400"/>
          </a:xfrm>
        </p:spPr>
        <p:txBody>
          <a:bodyPr/>
          <a:lstStyle/>
          <a:p>
            <a:pPr>
              <a:buFontTx/>
              <a:buNone/>
            </a:pPr>
            <a:r>
              <a:rPr lang="en-US" sz="2400"/>
              <a:t>	Penalty Phase- Conducted in the same way as the guilt phase, includes consideration of special education and disciplinary records</a:t>
            </a:r>
            <a:endParaRPr lang="en-US" sz="2000"/>
          </a:p>
          <a:p>
            <a:pPr>
              <a:buFontTx/>
              <a:buNone/>
            </a:pPr>
            <a:r>
              <a:rPr lang="en-US" sz="2400"/>
              <a:t>	 *Exception: If the behavior included serious bodily injury, illegal drugs, or controlled substances, the hearing officer may order a change in placement to an </a:t>
            </a:r>
            <a:r>
              <a:rPr lang="en-US" sz="2400" b="1"/>
              <a:t>Interim Alternative Education Setting (IAES) </a:t>
            </a:r>
            <a:r>
              <a:rPr lang="en-US" sz="2400"/>
              <a:t>for up to 45 school days.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381000" y="685800"/>
            <a:ext cx="8305800" cy="4983163"/>
          </a:xfrm>
        </p:spPr>
        <p:txBody>
          <a:bodyPr/>
          <a:lstStyle/>
          <a:p>
            <a:pPr>
              <a:lnSpc>
                <a:spcPct val="90000"/>
              </a:lnSpc>
            </a:pPr>
            <a:r>
              <a:rPr lang="en-US" sz="2400" b="1"/>
              <a:t>Manifestation Determination-</a:t>
            </a:r>
            <a:r>
              <a:rPr lang="en-US" sz="2400"/>
              <a:t> A review of the relationship between the student’s disability and the behavior subject to disciplinary action. </a:t>
            </a:r>
          </a:p>
          <a:p>
            <a:pPr>
              <a:lnSpc>
                <a:spcPct val="90000"/>
              </a:lnSpc>
            </a:pPr>
            <a:r>
              <a:rPr lang="en-US" sz="2400"/>
              <a:t>The meeting must take place no later than 10 days after:</a:t>
            </a:r>
          </a:p>
          <a:p>
            <a:pPr>
              <a:lnSpc>
                <a:spcPct val="90000"/>
              </a:lnSpc>
              <a:buFontTx/>
              <a:buNone/>
            </a:pPr>
            <a:r>
              <a:rPr lang="en-US" sz="2400" b="1"/>
              <a:t>	</a:t>
            </a:r>
            <a:r>
              <a:rPr lang="en-US" sz="2400"/>
              <a:t>A decision by a Superintendent to change the placement of a student to an </a:t>
            </a:r>
            <a:r>
              <a:rPr lang="en-US" sz="2400" b="1"/>
              <a:t>Interim Alternative Educational Setting (IAES) </a:t>
            </a:r>
            <a:r>
              <a:rPr lang="en-US" sz="2400"/>
              <a:t>for behavior involving serious bodily harm, weapons, illegal drugs, or controlled substances,</a:t>
            </a:r>
          </a:p>
          <a:p>
            <a:pPr>
              <a:lnSpc>
                <a:spcPct val="90000"/>
              </a:lnSpc>
              <a:buFontTx/>
              <a:buNone/>
            </a:pPr>
            <a:r>
              <a:rPr lang="en-US" sz="2400"/>
              <a:t>	A decision by an Impartial Hearing Officer (IHO) to place a student in an </a:t>
            </a:r>
            <a:r>
              <a:rPr lang="en-US" sz="2400" b="1"/>
              <a:t>IAES</a:t>
            </a:r>
            <a:r>
              <a:rPr lang="en-US" sz="2400"/>
              <a:t>, or</a:t>
            </a:r>
          </a:p>
          <a:p>
            <a:pPr>
              <a:lnSpc>
                <a:spcPct val="90000"/>
              </a:lnSpc>
              <a:buFontTx/>
              <a:buNone/>
            </a:pPr>
            <a:r>
              <a:rPr lang="en-US" sz="2400"/>
              <a:t>	Any decision by the BOE, DS of BOCES, Superintendent, or Principal to impose a suspension constituting a disciplinary change in placement.</a:t>
            </a:r>
          </a:p>
          <a:p>
            <a:pPr>
              <a:lnSpc>
                <a:spcPct val="90000"/>
              </a:lnSpc>
              <a:buFontTx/>
              <a:buNone/>
            </a:pPr>
            <a:endParaRPr lang="en-US" sz="2400"/>
          </a:p>
          <a:p>
            <a:pPr>
              <a:lnSpc>
                <a:spcPct val="90000"/>
              </a:lnSpc>
              <a:buFontTx/>
              <a:buNone/>
            </a:pPr>
            <a:endParaRPr lang="en-US" sz="2400" b="1"/>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304800" y="457200"/>
            <a:ext cx="8382000" cy="5668963"/>
          </a:xfrm>
        </p:spPr>
        <p:txBody>
          <a:bodyPr/>
          <a:lstStyle/>
          <a:p>
            <a:r>
              <a:rPr lang="en-US" sz="2800"/>
              <a:t>The </a:t>
            </a:r>
            <a:r>
              <a:rPr lang="en-US" sz="2800" b="1"/>
              <a:t>Manifestation Determination </a:t>
            </a:r>
            <a:r>
              <a:rPr lang="en-US" sz="2800"/>
              <a:t>Team must include a representative of the district knowledgeable about the student and able to interpret information about child behavior, </a:t>
            </a:r>
          </a:p>
          <a:p>
            <a:pPr>
              <a:buFontTx/>
              <a:buNone/>
            </a:pPr>
            <a:r>
              <a:rPr lang="en-US" sz="2800"/>
              <a:t>	the parents, and</a:t>
            </a:r>
          </a:p>
          <a:p>
            <a:pPr>
              <a:buFontTx/>
              <a:buNone/>
            </a:pPr>
            <a:r>
              <a:rPr lang="en-US" sz="2800"/>
              <a:t>	relevant members of the CSE as determined by the parents and district.</a:t>
            </a:r>
          </a:p>
          <a:p>
            <a:r>
              <a:rPr lang="en-US" sz="2800"/>
              <a:t>The parents must receive written notice of the meeting stating the purpose of the meeting, the names of the participants and inform the parents of their right to have relevant members of the CSE at the meeting.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457200" y="609600"/>
            <a:ext cx="8229600" cy="5943600"/>
          </a:xfrm>
        </p:spPr>
        <p:txBody>
          <a:bodyPr/>
          <a:lstStyle/>
          <a:p>
            <a:pPr>
              <a:lnSpc>
                <a:spcPct val="90000"/>
              </a:lnSpc>
            </a:pPr>
            <a:r>
              <a:rPr lang="en-US" sz="2400"/>
              <a:t>The </a:t>
            </a:r>
            <a:r>
              <a:rPr lang="en-US" sz="2400" b="1"/>
              <a:t>Manifestation Determination</a:t>
            </a:r>
            <a:r>
              <a:rPr lang="en-US" sz="2400"/>
              <a:t> team must review student’s IEP and other relevant information (to determine if:</a:t>
            </a:r>
          </a:p>
          <a:p>
            <a:pPr>
              <a:lnSpc>
                <a:spcPct val="90000"/>
              </a:lnSpc>
              <a:buFontTx/>
              <a:buNone/>
            </a:pPr>
            <a:r>
              <a:rPr lang="en-US" sz="2400"/>
              <a:t>	1) the conduct is caused by or had a direct, substantial relationship to the student’s disability; or</a:t>
            </a:r>
          </a:p>
          <a:p>
            <a:pPr>
              <a:lnSpc>
                <a:spcPct val="90000"/>
              </a:lnSpc>
              <a:buFontTx/>
              <a:buNone/>
            </a:pPr>
            <a:r>
              <a:rPr lang="en-US" sz="2400"/>
              <a:t>	2) the conduct is the direct result of the school district’s failure to implement the IEP.</a:t>
            </a:r>
          </a:p>
          <a:p>
            <a:pPr>
              <a:lnSpc>
                <a:spcPct val="90000"/>
              </a:lnSpc>
            </a:pPr>
            <a:r>
              <a:rPr lang="en-US" sz="2400"/>
              <a:t>If the team determines the conduct is a manifestation of the student’s disability, the CSE must:</a:t>
            </a:r>
          </a:p>
          <a:p>
            <a:pPr>
              <a:lnSpc>
                <a:spcPct val="90000"/>
              </a:lnSpc>
              <a:buFontTx/>
              <a:buNone/>
            </a:pPr>
            <a:r>
              <a:rPr lang="en-US" sz="2400"/>
              <a:t>	1) conduct an </a:t>
            </a:r>
            <a:r>
              <a:rPr lang="en-US" sz="2400" b="1"/>
              <a:t>FBA</a:t>
            </a:r>
            <a:r>
              <a:rPr lang="en-US" sz="2400"/>
              <a:t> and implement a </a:t>
            </a:r>
            <a:r>
              <a:rPr lang="en-US" sz="2400" b="1"/>
              <a:t>BIP</a:t>
            </a:r>
            <a:r>
              <a:rPr lang="en-US" sz="2400"/>
              <a:t>; and</a:t>
            </a:r>
          </a:p>
          <a:p>
            <a:pPr>
              <a:lnSpc>
                <a:spcPct val="90000"/>
              </a:lnSpc>
              <a:buFontTx/>
              <a:buNone/>
            </a:pPr>
            <a:r>
              <a:rPr lang="en-US" sz="2400"/>
              <a:t>	2) return the student to his/her placement, unless the parent and district agree to a change in placement as a change to the </a:t>
            </a:r>
            <a:r>
              <a:rPr lang="en-US" sz="2400" b="1"/>
              <a:t>BIP</a:t>
            </a:r>
            <a:r>
              <a:rPr lang="en-US" sz="2400"/>
              <a:t>.</a:t>
            </a:r>
          </a:p>
          <a:p>
            <a:pPr>
              <a:lnSpc>
                <a:spcPct val="90000"/>
              </a:lnSpc>
            </a:pPr>
            <a:r>
              <a:rPr lang="en-US" sz="2400"/>
              <a:t>If the team determines the conduct is a result of the district’s failure to implement the IEP, immediate steps must be taken to correct the deficiencies.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457200" y="381000"/>
            <a:ext cx="8305800" cy="6096000"/>
          </a:xfrm>
        </p:spPr>
        <p:txBody>
          <a:bodyPr/>
          <a:lstStyle/>
          <a:p>
            <a:r>
              <a:rPr lang="en-US" sz="2800"/>
              <a:t>If the team determines the conduct is </a:t>
            </a:r>
            <a:r>
              <a:rPr lang="en-US" sz="2800" b="1"/>
              <a:t>not</a:t>
            </a:r>
            <a:r>
              <a:rPr lang="en-US" sz="2800"/>
              <a:t> a manifestation of the student’s disability, a disciplinary suspension or </a:t>
            </a:r>
            <a:r>
              <a:rPr lang="en-US" sz="2800" b="1"/>
              <a:t>removal </a:t>
            </a:r>
            <a:r>
              <a:rPr lang="en-US" sz="2800"/>
              <a:t>(not a suspension) may be imposed to the same extent as for a student without a disability, except the student must receive a </a:t>
            </a:r>
            <a:r>
              <a:rPr lang="en-US" sz="2800" b="1"/>
              <a:t>Free and Appropriate Public Education (FAPE)</a:t>
            </a:r>
            <a:r>
              <a:rPr lang="en-US" sz="2800"/>
              <a:t>.</a:t>
            </a:r>
            <a:endParaRPr lang="en-US" sz="2800"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219200" y="152400"/>
            <a:ext cx="7010400" cy="914400"/>
          </a:xfrm>
        </p:spPr>
        <p:txBody>
          <a:bodyPr/>
          <a:lstStyle/>
          <a:p>
            <a:r>
              <a:rPr lang="en-US" sz="3200"/>
              <a:t>Glossary of Terms</a:t>
            </a:r>
          </a:p>
        </p:txBody>
      </p:sp>
      <p:sp>
        <p:nvSpPr>
          <p:cNvPr id="11267" name="Rectangle 3"/>
          <p:cNvSpPr>
            <a:spLocks noGrp="1" noChangeArrowheads="1"/>
          </p:cNvSpPr>
          <p:nvPr>
            <p:ph type="body" idx="1"/>
          </p:nvPr>
        </p:nvSpPr>
        <p:spPr>
          <a:xfrm>
            <a:off x="381000" y="914400"/>
            <a:ext cx="8305800" cy="5638800"/>
          </a:xfrm>
        </p:spPr>
        <p:txBody>
          <a:bodyPr/>
          <a:lstStyle/>
          <a:p>
            <a:pPr>
              <a:lnSpc>
                <a:spcPct val="90000"/>
              </a:lnSpc>
            </a:pPr>
            <a:r>
              <a:rPr lang="en-US" sz="2000"/>
              <a:t>Alternative Instruction</a:t>
            </a:r>
          </a:p>
          <a:p>
            <a:pPr>
              <a:lnSpc>
                <a:spcPct val="90000"/>
              </a:lnSpc>
            </a:pPr>
            <a:r>
              <a:rPr lang="en-US" sz="2000"/>
              <a:t>Behavior Intervention Plan (BIP)</a:t>
            </a:r>
          </a:p>
          <a:p>
            <a:pPr>
              <a:lnSpc>
                <a:spcPct val="90000"/>
              </a:lnSpc>
            </a:pPr>
            <a:r>
              <a:rPr lang="en-US" sz="2000"/>
              <a:t>Disciplinary Change In Placement</a:t>
            </a:r>
          </a:p>
          <a:p>
            <a:pPr>
              <a:lnSpc>
                <a:spcPct val="90000"/>
              </a:lnSpc>
            </a:pPr>
            <a:r>
              <a:rPr lang="en-US" sz="2000"/>
              <a:t>Expedited Due Process Hearing</a:t>
            </a:r>
          </a:p>
          <a:p>
            <a:pPr>
              <a:lnSpc>
                <a:spcPct val="90000"/>
              </a:lnSpc>
            </a:pPr>
            <a:r>
              <a:rPr lang="en-US" sz="2000"/>
              <a:t>Free Appropriate Public Education (FAPE)</a:t>
            </a:r>
          </a:p>
          <a:p>
            <a:pPr>
              <a:lnSpc>
                <a:spcPct val="90000"/>
              </a:lnSpc>
            </a:pPr>
            <a:r>
              <a:rPr lang="en-US" sz="2000"/>
              <a:t>Functional Behavioral Assessment (FBA)</a:t>
            </a:r>
          </a:p>
          <a:p>
            <a:pPr>
              <a:lnSpc>
                <a:spcPct val="90000"/>
              </a:lnSpc>
            </a:pPr>
            <a:r>
              <a:rPr lang="en-US" sz="2000"/>
              <a:t>In-School Suspension</a:t>
            </a:r>
          </a:p>
          <a:p>
            <a:pPr>
              <a:lnSpc>
                <a:spcPct val="90000"/>
              </a:lnSpc>
            </a:pPr>
            <a:r>
              <a:rPr lang="en-US" sz="2000"/>
              <a:t>Interim Alterative Educational Setting (IAES)</a:t>
            </a:r>
          </a:p>
          <a:p>
            <a:pPr>
              <a:lnSpc>
                <a:spcPct val="90000"/>
              </a:lnSpc>
            </a:pPr>
            <a:r>
              <a:rPr lang="en-US" sz="2000"/>
              <a:t>Long-term Suspension</a:t>
            </a:r>
          </a:p>
          <a:p>
            <a:pPr>
              <a:lnSpc>
                <a:spcPct val="90000"/>
              </a:lnSpc>
            </a:pPr>
            <a:r>
              <a:rPr lang="en-US" sz="2000"/>
              <a:t>Manifestation Determination</a:t>
            </a:r>
          </a:p>
          <a:p>
            <a:pPr>
              <a:lnSpc>
                <a:spcPct val="90000"/>
              </a:lnSpc>
            </a:pPr>
            <a:r>
              <a:rPr lang="en-US" sz="2000"/>
              <a:t>Removal</a:t>
            </a:r>
          </a:p>
          <a:p>
            <a:pPr>
              <a:lnSpc>
                <a:spcPct val="90000"/>
              </a:lnSpc>
            </a:pPr>
            <a:r>
              <a:rPr lang="en-US" sz="2000"/>
              <a:t>Short-term Suspension</a:t>
            </a:r>
          </a:p>
          <a:p>
            <a:pPr>
              <a:lnSpc>
                <a:spcPct val="90000"/>
              </a:lnSpc>
            </a:pPr>
            <a:r>
              <a:rPr lang="en-US" sz="2000"/>
              <a:t>Student Presumed to Have a Disability for Discipline Purposes</a:t>
            </a:r>
          </a:p>
          <a:p>
            <a:pPr>
              <a:lnSpc>
                <a:spcPct val="90000"/>
              </a:lnSpc>
            </a:pPr>
            <a:r>
              <a:rPr lang="en-US" sz="2000"/>
              <a:t>Superintendent’s Hearing</a:t>
            </a:r>
          </a:p>
          <a:p>
            <a:pPr>
              <a:lnSpc>
                <a:spcPct val="90000"/>
              </a:lnSpc>
            </a:pPr>
            <a:r>
              <a:rPr lang="en-US" sz="2000"/>
              <a:t>Suspension</a:t>
            </a:r>
          </a:p>
          <a:p>
            <a:pPr>
              <a:lnSpc>
                <a:spcPct val="90000"/>
              </a:lnSpc>
              <a:buFontTx/>
              <a:buNone/>
            </a:pPr>
            <a:r>
              <a:rPr lang="en-US" sz="180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28600"/>
            <a:ext cx="8229600" cy="838200"/>
          </a:xfrm>
        </p:spPr>
        <p:txBody>
          <a:bodyPr/>
          <a:lstStyle/>
          <a:p>
            <a:r>
              <a:rPr lang="en-US" sz="2800"/>
              <a:t>Interim Alternative Educational Setting (IAES)</a:t>
            </a:r>
          </a:p>
        </p:txBody>
      </p:sp>
      <p:sp>
        <p:nvSpPr>
          <p:cNvPr id="43011" name="Rectangle 3"/>
          <p:cNvSpPr>
            <a:spLocks noGrp="1" noChangeArrowheads="1"/>
          </p:cNvSpPr>
          <p:nvPr>
            <p:ph type="body" idx="1"/>
          </p:nvPr>
        </p:nvSpPr>
        <p:spPr>
          <a:xfrm>
            <a:off x="381000" y="1066800"/>
            <a:ext cx="8305800" cy="5410200"/>
          </a:xfrm>
        </p:spPr>
        <p:txBody>
          <a:bodyPr/>
          <a:lstStyle/>
          <a:p>
            <a:r>
              <a:rPr lang="en-US" sz="2800" b="1"/>
              <a:t>IAES</a:t>
            </a:r>
            <a:r>
              <a:rPr lang="en-US" sz="2800"/>
              <a:t> is a temporary educational placement for a period of </a:t>
            </a:r>
            <a:r>
              <a:rPr lang="en-US" sz="2800" b="1"/>
              <a:t>up to</a:t>
            </a:r>
            <a:r>
              <a:rPr lang="en-US" sz="2800"/>
              <a:t> 45 calendar days.</a:t>
            </a:r>
          </a:p>
          <a:p>
            <a:r>
              <a:rPr lang="en-US" sz="2800"/>
              <a:t>An </a:t>
            </a:r>
            <a:r>
              <a:rPr lang="en-US" sz="2800" b="1"/>
              <a:t>IAES</a:t>
            </a:r>
            <a:r>
              <a:rPr lang="en-US" sz="2800"/>
              <a:t> must:</a:t>
            </a:r>
          </a:p>
          <a:p>
            <a:pPr>
              <a:buFontTx/>
              <a:buNone/>
            </a:pPr>
            <a:r>
              <a:rPr lang="en-US" sz="2800"/>
              <a:t>	enable the student to continue in the general ed. curriculum;</a:t>
            </a:r>
          </a:p>
          <a:p>
            <a:pPr>
              <a:buFontTx/>
              <a:buNone/>
            </a:pPr>
            <a:r>
              <a:rPr lang="en-US" sz="2800"/>
              <a:t>	enable the student to continue receiving special education services and modifications to meet the goals in his/her IEP; and</a:t>
            </a:r>
          </a:p>
          <a:p>
            <a:pPr>
              <a:buFontTx/>
              <a:buNone/>
            </a:pPr>
            <a:r>
              <a:rPr lang="en-US" sz="2800"/>
              <a:t>	include services and modifications to address the behavior which precipitated the setting to prevent the behavior from recurring.</a:t>
            </a:r>
          </a:p>
          <a:p>
            <a:pPr>
              <a:buFontTx/>
              <a:buNone/>
            </a:pPr>
            <a:endParaRPr lang="en-US" sz="2800" b="1"/>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762000" y="274638"/>
            <a:ext cx="7391400" cy="868362"/>
          </a:xfrm>
        </p:spPr>
        <p:txBody>
          <a:bodyPr/>
          <a:lstStyle/>
          <a:p>
            <a:r>
              <a:rPr lang="en-US" sz="3200"/>
              <a:t>Disciplinary Change In Placement</a:t>
            </a:r>
          </a:p>
        </p:txBody>
      </p:sp>
      <p:sp>
        <p:nvSpPr>
          <p:cNvPr id="50179" name="Rectangle 3"/>
          <p:cNvSpPr>
            <a:spLocks noGrp="1" noChangeArrowheads="1"/>
          </p:cNvSpPr>
          <p:nvPr>
            <p:ph type="body" idx="1"/>
          </p:nvPr>
        </p:nvSpPr>
        <p:spPr>
          <a:xfrm>
            <a:off x="381000" y="1066800"/>
            <a:ext cx="8229600" cy="5440363"/>
          </a:xfrm>
        </p:spPr>
        <p:txBody>
          <a:bodyPr/>
          <a:lstStyle/>
          <a:p>
            <a:r>
              <a:rPr lang="en-US" sz="2800"/>
              <a:t>A </a:t>
            </a:r>
            <a:r>
              <a:rPr lang="en-US" sz="2800" b="1"/>
              <a:t>suspension </a:t>
            </a:r>
            <a:r>
              <a:rPr lang="en-US" sz="2800"/>
              <a:t>or </a:t>
            </a:r>
            <a:r>
              <a:rPr lang="en-US" sz="2800" b="1"/>
              <a:t>removal</a:t>
            </a:r>
            <a:r>
              <a:rPr lang="en-US" sz="2800"/>
              <a:t> from a student’s current educational placement for either:</a:t>
            </a:r>
          </a:p>
          <a:p>
            <a:pPr>
              <a:buFontTx/>
              <a:buNone/>
            </a:pPr>
            <a:r>
              <a:rPr lang="en-US" sz="2800"/>
              <a:t>	a period of more than 10 consecutive school days; or</a:t>
            </a:r>
          </a:p>
          <a:p>
            <a:pPr>
              <a:buFontTx/>
              <a:buNone/>
            </a:pPr>
            <a:r>
              <a:rPr lang="en-US" sz="2800"/>
              <a:t>	a period of 10 consecutive school days or less if the student has received a series of suspensions or removals that constitute a pattern because they accumulate to more than 10 school days in a school year and the length of each suspension or removal (the total amount of time the student is removed and the proximity of the suspension or removals to each other).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219200" y="228600"/>
            <a:ext cx="6629400" cy="838200"/>
          </a:xfrm>
        </p:spPr>
        <p:txBody>
          <a:bodyPr/>
          <a:lstStyle/>
          <a:p>
            <a:r>
              <a:rPr lang="en-US" sz="3200" b="1"/>
              <a:t>Removal</a:t>
            </a:r>
          </a:p>
        </p:txBody>
      </p:sp>
      <p:sp>
        <p:nvSpPr>
          <p:cNvPr id="49155" name="Rectangle 3"/>
          <p:cNvSpPr>
            <a:spLocks noGrp="1" noChangeArrowheads="1"/>
          </p:cNvSpPr>
          <p:nvPr>
            <p:ph type="body" idx="1"/>
          </p:nvPr>
        </p:nvSpPr>
        <p:spPr>
          <a:xfrm>
            <a:off x="304800" y="1066800"/>
            <a:ext cx="8382000" cy="5486400"/>
          </a:xfrm>
        </p:spPr>
        <p:txBody>
          <a:bodyPr/>
          <a:lstStyle/>
          <a:p>
            <a:r>
              <a:rPr lang="en-US" sz="2800"/>
              <a:t>It is considered a </a:t>
            </a:r>
            <a:r>
              <a:rPr lang="en-US" sz="2800" b="1"/>
              <a:t>removal</a:t>
            </a:r>
            <a:r>
              <a:rPr lang="en-US" sz="2800"/>
              <a:t> from a student’s current educational placement for disciplinary reasons when a superintendent places a student in an </a:t>
            </a:r>
            <a:r>
              <a:rPr lang="en-US" sz="2800" b="1"/>
              <a:t>IAES</a:t>
            </a:r>
            <a:r>
              <a:rPr lang="en-US" sz="2800"/>
              <a:t> for behavior involving weapons, illegal drugs or controlled substances, or</a:t>
            </a:r>
          </a:p>
          <a:p>
            <a:pPr>
              <a:buFontTx/>
              <a:buNone/>
            </a:pPr>
            <a:r>
              <a:rPr lang="en-US" sz="2800"/>
              <a:t>	when an impartial hearing officer places a student in an </a:t>
            </a:r>
            <a:r>
              <a:rPr lang="en-US" sz="2800" b="1"/>
              <a:t>IAES </a:t>
            </a:r>
            <a:r>
              <a:rPr lang="en-US" sz="2800"/>
              <a:t>because of a dangerous situation.</a:t>
            </a:r>
          </a:p>
          <a:p>
            <a:r>
              <a:rPr lang="en-US" sz="2800"/>
              <a:t>A </a:t>
            </a:r>
            <a:r>
              <a:rPr lang="en-US" sz="2800" b="1"/>
              <a:t>removal</a:t>
            </a:r>
            <a:r>
              <a:rPr lang="en-US" sz="2800"/>
              <a:t> is not a suspension.</a:t>
            </a:r>
          </a:p>
          <a:p>
            <a:r>
              <a:rPr lang="en-US" sz="2800"/>
              <a:t>The </a:t>
            </a:r>
            <a:r>
              <a:rPr lang="en-US" sz="2800" b="1"/>
              <a:t>IAES </a:t>
            </a:r>
            <a:r>
              <a:rPr lang="en-US" sz="2800"/>
              <a:t>is determined by the CSE.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228600"/>
            <a:ext cx="7543800" cy="685800"/>
          </a:xfrm>
        </p:spPr>
        <p:txBody>
          <a:bodyPr/>
          <a:lstStyle/>
          <a:p>
            <a:r>
              <a:rPr lang="en-US" sz="2800" b="1"/>
              <a:t>Students Presumed to Have a Disability</a:t>
            </a:r>
          </a:p>
        </p:txBody>
      </p:sp>
      <p:sp>
        <p:nvSpPr>
          <p:cNvPr id="36867" name="Rectangle 3"/>
          <p:cNvSpPr>
            <a:spLocks noGrp="1" noChangeArrowheads="1"/>
          </p:cNvSpPr>
          <p:nvPr>
            <p:ph type="body" idx="1"/>
          </p:nvPr>
        </p:nvSpPr>
        <p:spPr>
          <a:xfrm>
            <a:off x="381000" y="914400"/>
            <a:ext cx="8305800" cy="5562600"/>
          </a:xfrm>
        </p:spPr>
        <p:txBody>
          <a:bodyPr/>
          <a:lstStyle/>
          <a:p>
            <a:pPr>
              <a:lnSpc>
                <a:spcPct val="90000"/>
              </a:lnSpc>
            </a:pPr>
            <a:r>
              <a:rPr lang="en-US" sz="2400"/>
              <a:t>When a parent asserts the district had knowledge that a child was a student with a disability </a:t>
            </a:r>
            <a:r>
              <a:rPr lang="en-US" sz="2400" b="1"/>
              <a:t>prior to</a:t>
            </a:r>
            <a:r>
              <a:rPr lang="en-US" sz="2400"/>
              <a:t> behavior that caused disciplinary action, his/her status becomes a </a:t>
            </a:r>
            <a:r>
              <a:rPr lang="en-US" sz="2400" b="1"/>
              <a:t>student presumed to have a disability</a:t>
            </a:r>
            <a:r>
              <a:rPr lang="en-US" sz="2400"/>
              <a:t>.</a:t>
            </a:r>
          </a:p>
          <a:p>
            <a:pPr>
              <a:lnSpc>
                <a:spcPct val="90000"/>
              </a:lnSpc>
            </a:pPr>
            <a:r>
              <a:rPr lang="en-US" sz="2400"/>
              <a:t>In such a case, the superintendent/principal must determine if one or more of the following criteria apply:</a:t>
            </a:r>
          </a:p>
          <a:p>
            <a:pPr>
              <a:lnSpc>
                <a:spcPct val="90000"/>
              </a:lnSpc>
              <a:buFontTx/>
              <a:buNone/>
            </a:pPr>
            <a:r>
              <a:rPr lang="en-US" sz="2400"/>
              <a:t>	1) The parent expressed concern </a:t>
            </a:r>
            <a:r>
              <a:rPr lang="en-US" sz="2400" u="sng"/>
              <a:t>in writing</a:t>
            </a:r>
            <a:r>
              <a:rPr lang="en-US" sz="2400"/>
              <a:t> that the student required special education;</a:t>
            </a:r>
          </a:p>
          <a:p>
            <a:pPr>
              <a:lnSpc>
                <a:spcPct val="90000"/>
              </a:lnSpc>
              <a:buFontTx/>
              <a:buNone/>
            </a:pPr>
            <a:r>
              <a:rPr lang="en-US" sz="2400"/>
              <a:t>	2) The student’s behavior warranted special education services;</a:t>
            </a:r>
          </a:p>
          <a:p>
            <a:pPr>
              <a:lnSpc>
                <a:spcPct val="90000"/>
              </a:lnSpc>
              <a:buFontTx/>
              <a:buNone/>
            </a:pPr>
            <a:r>
              <a:rPr lang="en-US" sz="2400"/>
              <a:t>	3) The parent has requested an evaluation; and/or</a:t>
            </a:r>
          </a:p>
          <a:p>
            <a:pPr>
              <a:lnSpc>
                <a:spcPct val="90000"/>
              </a:lnSpc>
              <a:buFontTx/>
              <a:buNone/>
            </a:pPr>
            <a:r>
              <a:rPr lang="en-US" sz="2400"/>
              <a:t>	4) A teacher or other school personnel has expressed concern to an administrator or other school personnel regarding the student’s behavior.</a:t>
            </a:r>
          </a:p>
          <a:p>
            <a:pPr>
              <a:lnSpc>
                <a:spcPct val="90000"/>
              </a:lnSpc>
              <a:buFontTx/>
              <a:buNone/>
            </a:pPr>
            <a:r>
              <a:rPr lang="en-US" sz="240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457200" y="457200"/>
            <a:ext cx="8229600" cy="4191000"/>
          </a:xfrm>
        </p:spPr>
        <p:txBody>
          <a:bodyPr/>
          <a:lstStyle/>
          <a:p>
            <a:r>
              <a:rPr lang="en-US" sz="2800"/>
              <a:t>If there is no basis of knowledge that a student is </a:t>
            </a:r>
            <a:r>
              <a:rPr lang="en-US" sz="2800" b="1"/>
              <a:t>presumed</a:t>
            </a:r>
            <a:r>
              <a:rPr lang="en-US" sz="2800"/>
              <a:t> to have a disability, the student may be subjected to the same disciplinary actions as a nondisabled student.</a:t>
            </a:r>
          </a:p>
          <a:p>
            <a:r>
              <a:rPr lang="en-US" sz="2800"/>
              <a:t>If the parent disagrees with the determination that a student is not a </a:t>
            </a:r>
            <a:r>
              <a:rPr lang="en-US" sz="2800" b="1"/>
              <a:t>student presumed to have a disability</a:t>
            </a:r>
            <a:r>
              <a:rPr lang="en-US" sz="2800"/>
              <a:t>, the parent may submit a request for mediation or a due process hearing.  </a:t>
            </a:r>
          </a:p>
          <a:p>
            <a:pPr>
              <a:buFontTx/>
              <a:buNone/>
            </a:pPr>
            <a:endParaRPr lang="en-US" sz="28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676400" y="228600"/>
            <a:ext cx="5562600" cy="685800"/>
          </a:xfrm>
        </p:spPr>
        <p:txBody>
          <a:bodyPr/>
          <a:lstStyle/>
          <a:p>
            <a:r>
              <a:rPr lang="en-US" sz="3200"/>
              <a:t>Expedited Evaluations</a:t>
            </a:r>
          </a:p>
        </p:txBody>
      </p:sp>
      <p:sp>
        <p:nvSpPr>
          <p:cNvPr id="41987" name="Rectangle 3"/>
          <p:cNvSpPr>
            <a:spLocks noGrp="1" noChangeArrowheads="1"/>
          </p:cNvSpPr>
          <p:nvPr>
            <p:ph type="body" idx="1"/>
          </p:nvPr>
        </p:nvSpPr>
        <p:spPr>
          <a:xfrm>
            <a:off x="381000" y="990600"/>
            <a:ext cx="8305800" cy="5486400"/>
          </a:xfrm>
        </p:spPr>
        <p:txBody>
          <a:bodyPr/>
          <a:lstStyle/>
          <a:p>
            <a:r>
              <a:rPr lang="en-US" sz="2800"/>
              <a:t>If a request for an evaluation is received while a nondisabled student is subjected to a disciplinary removal, an expedited evaluation must be conducted.</a:t>
            </a:r>
          </a:p>
          <a:p>
            <a:r>
              <a:rPr lang="en-US" sz="2800"/>
              <a:t>An expedited evaluation must be completed no later than 15 </a:t>
            </a:r>
            <a:r>
              <a:rPr lang="en-US" sz="2800" b="1"/>
              <a:t>school </a:t>
            </a:r>
            <a:r>
              <a:rPr lang="en-US" sz="2800"/>
              <a:t>days after receipt of parent consent.</a:t>
            </a:r>
          </a:p>
          <a:p>
            <a:r>
              <a:rPr lang="en-US" sz="2800"/>
              <a:t>The CSE meeting must be held no later than 5 </a:t>
            </a:r>
            <a:r>
              <a:rPr lang="en-US" sz="2800" b="1"/>
              <a:t>school</a:t>
            </a:r>
            <a:r>
              <a:rPr lang="en-US" sz="2800"/>
              <a:t> days after completion of the evaluation.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14400" y="152400"/>
            <a:ext cx="7467600" cy="914400"/>
          </a:xfrm>
        </p:spPr>
        <p:txBody>
          <a:bodyPr/>
          <a:lstStyle/>
          <a:p>
            <a:r>
              <a:rPr lang="en-US" sz="3200"/>
              <a:t>Part 100.2(l)(2)(ii) Code of Conduct</a:t>
            </a:r>
          </a:p>
        </p:txBody>
      </p:sp>
      <p:sp>
        <p:nvSpPr>
          <p:cNvPr id="5126" name="Rectangle 6"/>
          <p:cNvSpPr>
            <a:spLocks noGrp="1" noChangeArrowheads="1"/>
          </p:cNvSpPr>
          <p:nvPr>
            <p:ph type="body" idx="1"/>
          </p:nvPr>
        </p:nvSpPr>
        <p:spPr>
          <a:xfrm>
            <a:off x="381000" y="1371600"/>
            <a:ext cx="8458200" cy="5257800"/>
          </a:xfrm>
        </p:spPr>
        <p:txBody>
          <a:bodyPr/>
          <a:lstStyle/>
          <a:p>
            <a:pPr>
              <a:lnSpc>
                <a:spcPct val="90000"/>
              </a:lnSpc>
            </a:pPr>
            <a:r>
              <a:rPr lang="en-US" sz="2400"/>
              <a:t>Each BOE and BOCES must have a written Code of Conduct as defined in Education Law section 2801(1):</a:t>
            </a:r>
          </a:p>
          <a:p>
            <a:pPr>
              <a:lnSpc>
                <a:spcPct val="90000"/>
              </a:lnSpc>
              <a:buFont typeface="Wingdings" pitchFamily="2" charset="2"/>
              <a:buChar char="ü"/>
            </a:pPr>
            <a:r>
              <a:rPr lang="en-US" sz="2000"/>
              <a:t>Procedures to assure safety of students &amp; personnel,</a:t>
            </a:r>
          </a:p>
          <a:p>
            <a:pPr>
              <a:lnSpc>
                <a:spcPct val="90000"/>
              </a:lnSpc>
              <a:buFont typeface="Wingdings" pitchFamily="2" charset="2"/>
              <a:buChar char="ü"/>
            </a:pPr>
            <a:r>
              <a:rPr lang="en-US" sz="2000"/>
              <a:t>Procedures for the removal of students who violate the Code,</a:t>
            </a:r>
          </a:p>
          <a:p>
            <a:pPr>
              <a:lnSpc>
                <a:spcPct val="90000"/>
              </a:lnSpc>
              <a:buFont typeface="Wingdings" pitchFamily="2" charset="2"/>
              <a:buChar char="ü"/>
            </a:pPr>
            <a:r>
              <a:rPr lang="en-US" sz="2000"/>
              <a:t>Procedures regarding the period of time for which a disruptive student may be removed for each incident (Principal discretion),</a:t>
            </a:r>
          </a:p>
          <a:p>
            <a:pPr>
              <a:lnSpc>
                <a:spcPct val="90000"/>
              </a:lnSpc>
              <a:buFont typeface="Wingdings" pitchFamily="2" charset="2"/>
              <a:buChar char="ü"/>
            </a:pPr>
            <a:r>
              <a:rPr lang="en-US" sz="2000"/>
              <a:t>Procedures to continue educational programs for students who receive detention, suspension, or removal (alternative educational programs appropriate to individual student needs),</a:t>
            </a:r>
          </a:p>
          <a:p>
            <a:pPr>
              <a:lnSpc>
                <a:spcPct val="90000"/>
              </a:lnSpc>
              <a:buFont typeface="Wingdings" pitchFamily="2" charset="2"/>
              <a:buChar char="ü"/>
            </a:pPr>
            <a:r>
              <a:rPr lang="en-US" sz="2000"/>
              <a:t>Procedures for notifying persons in parental relationship to the student</a:t>
            </a:r>
          </a:p>
          <a:p>
            <a:pPr>
              <a:lnSpc>
                <a:spcPct val="90000"/>
              </a:lnSpc>
              <a:buFont typeface="Wingdings" pitchFamily="2" charset="2"/>
              <a:buNone/>
            </a:pPr>
            <a:r>
              <a:rPr lang="en-US" sz="2000"/>
              <a:t>	of his/her code violation,</a:t>
            </a:r>
          </a:p>
          <a:p>
            <a:pPr>
              <a:lnSpc>
                <a:spcPct val="90000"/>
              </a:lnSpc>
              <a:buFont typeface="Wingdings" pitchFamily="2" charset="2"/>
              <a:buChar char="ü"/>
            </a:pPr>
            <a:r>
              <a:rPr lang="en-US" sz="2000"/>
              <a:t>A Bill of Rights and Responsibilities of students focusing on positive student behavior, publicized and explained to all students annually,</a:t>
            </a:r>
          </a:p>
          <a:p>
            <a:pPr>
              <a:lnSpc>
                <a:spcPct val="90000"/>
              </a:lnSpc>
              <a:buFont typeface="Wingdings" pitchFamily="2" charset="2"/>
              <a:buChar char="ü"/>
            </a:pPr>
            <a:r>
              <a:rPr lang="en-US" sz="2000"/>
              <a:t>Programs for in-service education programs for all district staff to ensure implementation of school policies regarding school discipline.</a:t>
            </a:r>
          </a:p>
          <a:p>
            <a:pPr>
              <a:lnSpc>
                <a:spcPct val="90000"/>
              </a:lnSpc>
              <a:buFont typeface="Wingdings" pitchFamily="2" charset="2"/>
              <a:buChar char="ü"/>
            </a:pPr>
            <a:endParaRPr lang="en-US" sz="2000"/>
          </a:p>
          <a:p>
            <a:pPr>
              <a:lnSpc>
                <a:spcPct val="90000"/>
              </a:lnSpc>
              <a:buFont typeface="Wingdings" pitchFamily="2" charset="2"/>
              <a:buChar char="ü"/>
            </a:pPr>
            <a:endParaRPr lang="en-US" sz="2000"/>
          </a:p>
          <a:p>
            <a:pPr>
              <a:lnSpc>
                <a:spcPct val="90000"/>
              </a:lnSpc>
            </a:pPr>
            <a:endParaRPr lang="en-US"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62000" y="304800"/>
            <a:ext cx="7391400" cy="685800"/>
          </a:xfrm>
        </p:spPr>
        <p:txBody>
          <a:bodyPr/>
          <a:lstStyle/>
          <a:p>
            <a:r>
              <a:rPr lang="en-US" sz="3200"/>
              <a:t>Part 100.2(l)(4)-Regs., 3214-State Law</a:t>
            </a:r>
          </a:p>
        </p:txBody>
      </p:sp>
      <p:sp>
        <p:nvSpPr>
          <p:cNvPr id="14339" name="Rectangle 3"/>
          <p:cNvSpPr>
            <a:spLocks noGrp="1" noChangeArrowheads="1"/>
          </p:cNvSpPr>
          <p:nvPr>
            <p:ph type="body" idx="1"/>
          </p:nvPr>
        </p:nvSpPr>
        <p:spPr>
          <a:xfrm>
            <a:off x="381000" y="1066800"/>
            <a:ext cx="8305800" cy="5059363"/>
          </a:xfrm>
        </p:spPr>
        <p:txBody>
          <a:bodyPr/>
          <a:lstStyle/>
          <a:p>
            <a:pPr>
              <a:lnSpc>
                <a:spcPct val="90000"/>
              </a:lnSpc>
            </a:pPr>
            <a:r>
              <a:rPr lang="en-US"/>
              <a:t>Parental Notice of Suspension:</a:t>
            </a:r>
          </a:p>
          <a:p>
            <a:pPr>
              <a:lnSpc>
                <a:spcPct val="90000"/>
              </a:lnSpc>
              <a:buFont typeface="Wingdings" pitchFamily="2" charset="2"/>
              <a:buNone/>
            </a:pPr>
            <a:r>
              <a:rPr lang="en-US"/>
              <a:t>	</a:t>
            </a:r>
            <a:r>
              <a:rPr lang="en-US" sz="2400"/>
              <a:t>Five(5) days or less-Parents must be notified immediately in writing by the Principal, Superintendent, or BOE</a:t>
            </a:r>
          </a:p>
          <a:p>
            <a:pPr>
              <a:lnSpc>
                <a:spcPct val="90000"/>
              </a:lnSpc>
              <a:buFont typeface="Wingdings" pitchFamily="2" charset="2"/>
              <a:buNone/>
            </a:pPr>
            <a:r>
              <a:rPr lang="en-US" sz="2400"/>
              <a:t>	Parents must receive the notification within 24 hours of the decision to suspend.</a:t>
            </a:r>
          </a:p>
          <a:p>
            <a:pPr>
              <a:lnSpc>
                <a:spcPct val="90000"/>
              </a:lnSpc>
              <a:buFont typeface="Wingdings" pitchFamily="2" charset="2"/>
              <a:buNone/>
            </a:pPr>
            <a:r>
              <a:rPr lang="en-US" sz="2400"/>
              <a:t>	Parents should also be notified by telephone</a:t>
            </a:r>
          </a:p>
          <a:p>
            <a:pPr>
              <a:lnSpc>
                <a:spcPct val="90000"/>
              </a:lnSpc>
              <a:buFont typeface="Wingdings" pitchFamily="2" charset="2"/>
              <a:buNone/>
            </a:pPr>
            <a:r>
              <a:rPr lang="en-US" sz="2400"/>
              <a:t>	Notice must provide a description of the incident and inform the parents of their right to request an immediate informal conference with the principal.</a:t>
            </a:r>
          </a:p>
          <a:p>
            <a:pPr>
              <a:lnSpc>
                <a:spcPct val="90000"/>
              </a:lnSpc>
              <a:buFont typeface="Wingdings" pitchFamily="2" charset="2"/>
              <a:buNone/>
            </a:pPr>
            <a:r>
              <a:rPr lang="en-US" sz="2400"/>
              <a:t>	If the student denies the charges, the student and/or parents must be provided an informal hearing within 48 hours of the student’s removal.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457200" y="457200"/>
            <a:ext cx="8153400" cy="5943600"/>
          </a:xfrm>
        </p:spPr>
        <p:txBody>
          <a:bodyPr/>
          <a:lstStyle/>
          <a:p>
            <a:pPr>
              <a:lnSpc>
                <a:spcPct val="80000"/>
              </a:lnSpc>
              <a:buFontTx/>
              <a:buNone/>
            </a:pPr>
            <a:r>
              <a:rPr lang="en-US" sz="2000" dirty="0"/>
              <a:t>	</a:t>
            </a:r>
            <a:r>
              <a:rPr lang="en-US" sz="2400" dirty="0"/>
              <a:t>More than 5 day suspension- Student and parent must have an opportunity for a fair hearing </a:t>
            </a:r>
            <a:r>
              <a:rPr lang="en-US" sz="2400" b="1" dirty="0"/>
              <a:t>(Superintendent’s Hearing)</a:t>
            </a:r>
            <a:r>
              <a:rPr lang="en-US" sz="2400" dirty="0"/>
              <a:t>.</a:t>
            </a:r>
          </a:p>
          <a:p>
            <a:pPr>
              <a:lnSpc>
                <a:spcPct val="80000"/>
              </a:lnSpc>
              <a:buFontTx/>
              <a:buNone/>
            </a:pPr>
            <a:r>
              <a:rPr lang="en-US" sz="2400" dirty="0"/>
              <a:t>	Student has the right to representation of counsel.</a:t>
            </a:r>
          </a:p>
          <a:p>
            <a:pPr>
              <a:lnSpc>
                <a:spcPct val="80000"/>
              </a:lnSpc>
              <a:buFontTx/>
              <a:buNone/>
            </a:pPr>
            <a:r>
              <a:rPr lang="en-US" sz="2400" dirty="0"/>
              <a:t>	Student (or counsel) has the right to question witnesses, and present witnesses and other evidence on his/her behalf.</a:t>
            </a:r>
          </a:p>
          <a:p>
            <a:pPr>
              <a:lnSpc>
                <a:spcPct val="80000"/>
              </a:lnSpc>
              <a:buFontTx/>
              <a:buNone/>
            </a:pPr>
            <a:r>
              <a:rPr lang="en-US" sz="2400" dirty="0"/>
              <a:t>	The Superintendent (or designee) as hearing officer must be authorized to administer oaths and issue subpoenas.</a:t>
            </a:r>
          </a:p>
          <a:p>
            <a:pPr>
              <a:lnSpc>
                <a:spcPct val="80000"/>
              </a:lnSpc>
              <a:buFontTx/>
              <a:buNone/>
            </a:pPr>
            <a:r>
              <a:rPr lang="en-US" sz="2400" dirty="0"/>
              <a:t>	A record of the meeting must be maintained (tape recorder is sufficient).</a:t>
            </a:r>
          </a:p>
          <a:p>
            <a:pPr>
              <a:lnSpc>
                <a:spcPct val="80000"/>
              </a:lnSpc>
              <a:buFontTx/>
              <a:buNone/>
            </a:pPr>
            <a:r>
              <a:rPr lang="en-US" sz="2400" dirty="0"/>
              <a:t>	The hearing officer must recommend disciplinary action to the Superintendent, who may accept all or part of the recommendation.</a:t>
            </a:r>
          </a:p>
          <a:p>
            <a:pPr>
              <a:lnSpc>
                <a:spcPct val="80000"/>
              </a:lnSpc>
              <a:buFontTx/>
              <a:buNone/>
            </a:pPr>
            <a:r>
              <a:rPr lang="en-US" sz="2400" dirty="0"/>
              <a:t>	(The BOE has the same rights as the Superintendent.)</a:t>
            </a:r>
          </a:p>
          <a:p>
            <a:pPr>
              <a:lnSpc>
                <a:spcPct val="80000"/>
              </a:lnSpc>
              <a:buFontTx/>
              <a:buNone/>
            </a:pPr>
            <a:r>
              <a:rPr lang="en-US" sz="2000" dirty="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066800" y="381000"/>
            <a:ext cx="7010400" cy="609600"/>
          </a:xfrm>
        </p:spPr>
        <p:txBody>
          <a:bodyPr/>
          <a:lstStyle/>
          <a:p>
            <a:r>
              <a:rPr lang="en-US" sz="3200"/>
              <a:t>In-School Suspension</a:t>
            </a:r>
          </a:p>
        </p:txBody>
      </p:sp>
      <p:sp>
        <p:nvSpPr>
          <p:cNvPr id="24579" name="Rectangle 3"/>
          <p:cNvSpPr>
            <a:spLocks noGrp="1" noChangeArrowheads="1"/>
          </p:cNvSpPr>
          <p:nvPr>
            <p:ph type="body" idx="1"/>
          </p:nvPr>
        </p:nvSpPr>
        <p:spPr>
          <a:xfrm>
            <a:off x="381000" y="1219200"/>
            <a:ext cx="8458200" cy="5334000"/>
          </a:xfrm>
        </p:spPr>
        <p:txBody>
          <a:bodyPr/>
          <a:lstStyle/>
          <a:p>
            <a:pPr>
              <a:lnSpc>
                <a:spcPct val="90000"/>
              </a:lnSpc>
            </a:pPr>
            <a:r>
              <a:rPr lang="en-US" sz="2400" b="1"/>
              <a:t>In-School Suspension (ISS) </a:t>
            </a:r>
            <a:r>
              <a:rPr lang="en-US" sz="2400"/>
              <a:t>indicates </a:t>
            </a:r>
            <a:r>
              <a:rPr lang="en-US" sz="2400" b="1"/>
              <a:t>where</a:t>
            </a:r>
            <a:r>
              <a:rPr lang="en-US" sz="2400"/>
              <a:t> the suspension takes place- it does not include the duration of the suspension</a:t>
            </a:r>
          </a:p>
          <a:p>
            <a:pPr>
              <a:lnSpc>
                <a:spcPct val="90000"/>
              </a:lnSpc>
            </a:pPr>
            <a:r>
              <a:rPr lang="en-US" sz="2400" b="1"/>
              <a:t>In-School Suspension- </a:t>
            </a:r>
            <a:r>
              <a:rPr lang="en-US" sz="2400"/>
              <a:t>the student remains in the school building he/she regularly attends but receives instruction in another room for disciplinary reasons.</a:t>
            </a:r>
          </a:p>
          <a:p>
            <a:pPr>
              <a:lnSpc>
                <a:spcPct val="90000"/>
              </a:lnSpc>
            </a:pPr>
            <a:r>
              <a:rPr lang="en-US" sz="2400"/>
              <a:t>The student and parents must be provided a reasonable opportunity for an informal conference (notice by phone call, letter, voice or e-mail) with the person who imposed the suspension to discuss the misconduct and penalty.</a:t>
            </a:r>
          </a:p>
          <a:p>
            <a:pPr>
              <a:lnSpc>
                <a:spcPct val="90000"/>
              </a:lnSpc>
            </a:pPr>
            <a:r>
              <a:rPr lang="en-US" sz="2400"/>
              <a:t>Substantially, equivalent</a:t>
            </a:r>
            <a:r>
              <a:rPr lang="en-US" sz="2400" b="1"/>
              <a:t> Alternative Instruction</a:t>
            </a:r>
            <a:r>
              <a:rPr lang="en-US" sz="2400"/>
              <a:t> in the </a:t>
            </a:r>
            <a:r>
              <a:rPr lang="en-US" sz="2400" b="1"/>
              <a:t>ISS</a:t>
            </a:r>
            <a:r>
              <a:rPr lang="en-US" sz="2400"/>
              <a:t> setting must be to the same extent as provided to nondisabled students and equivalent in nature.</a:t>
            </a:r>
          </a:p>
          <a:p>
            <a:pPr>
              <a:lnSpc>
                <a:spcPct val="90000"/>
              </a:lnSpc>
            </a:pPr>
            <a:endParaRPr lang="en-US" sz="2400"/>
          </a:p>
          <a:p>
            <a:pPr>
              <a:lnSpc>
                <a:spcPct val="90000"/>
              </a:lnSpc>
            </a:pPr>
            <a:endParaRPr lang="en-US" sz="2400" b="1"/>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990600" y="228600"/>
            <a:ext cx="6934200" cy="914400"/>
          </a:xfrm>
        </p:spPr>
        <p:txBody>
          <a:bodyPr/>
          <a:lstStyle/>
          <a:p>
            <a:r>
              <a:rPr lang="en-US" sz="3200"/>
              <a:t>Out of School Suspension</a:t>
            </a:r>
          </a:p>
        </p:txBody>
      </p:sp>
      <p:sp>
        <p:nvSpPr>
          <p:cNvPr id="27651" name="Rectangle 3"/>
          <p:cNvSpPr>
            <a:spLocks noGrp="1" noChangeArrowheads="1"/>
          </p:cNvSpPr>
          <p:nvPr>
            <p:ph type="body" idx="1"/>
          </p:nvPr>
        </p:nvSpPr>
        <p:spPr>
          <a:xfrm>
            <a:off x="457200" y="1066800"/>
            <a:ext cx="8229600" cy="5486400"/>
          </a:xfrm>
        </p:spPr>
        <p:txBody>
          <a:bodyPr/>
          <a:lstStyle/>
          <a:p>
            <a:r>
              <a:rPr lang="en-US" sz="2800" b="1"/>
              <a:t>Out of School Suspension-</a:t>
            </a:r>
            <a:r>
              <a:rPr lang="en-US" sz="2800"/>
              <a:t>indicates </a:t>
            </a:r>
            <a:r>
              <a:rPr lang="en-US" sz="2800" b="1"/>
              <a:t>where</a:t>
            </a:r>
            <a:r>
              <a:rPr lang="en-US" sz="2800"/>
              <a:t> the suspension takes place- it does not include the duration of the suspension</a:t>
            </a:r>
            <a:endParaRPr lang="en-US" sz="2800" b="1"/>
          </a:p>
          <a:p>
            <a:r>
              <a:rPr lang="en-US" sz="2800" b="1"/>
              <a:t>Short-term Suspension</a:t>
            </a:r>
            <a:r>
              <a:rPr lang="en-US" sz="2800"/>
              <a:t>- indicates the length of the suspension (five consecutive days or less)</a:t>
            </a:r>
          </a:p>
          <a:p>
            <a:r>
              <a:rPr lang="en-US" sz="2800" b="1"/>
              <a:t>Long-term Suspension-</a:t>
            </a:r>
            <a:r>
              <a:rPr lang="en-US" sz="2800"/>
              <a:t> indicates the length of the suspension (in excess of five days)</a:t>
            </a:r>
          </a:p>
          <a:p>
            <a:endParaRPr lang="en-US" sz="2800" b="1"/>
          </a:p>
          <a:p>
            <a:endParaRPr lang="en-US" sz="2800" b="1"/>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5"/>
          <p:cNvSpPr>
            <a:spLocks noGrp="1" noChangeArrowheads="1"/>
          </p:cNvSpPr>
          <p:nvPr>
            <p:ph type="title"/>
          </p:nvPr>
        </p:nvSpPr>
        <p:spPr>
          <a:xfrm>
            <a:off x="533400" y="228600"/>
            <a:ext cx="8229600" cy="685800"/>
          </a:xfrm>
        </p:spPr>
        <p:txBody>
          <a:bodyPr/>
          <a:lstStyle/>
          <a:p>
            <a:r>
              <a:rPr lang="en-US" sz="2800"/>
              <a:t>Educational Responsibilities During Suspension</a:t>
            </a:r>
          </a:p>
        </p:txBody>
      </p:sp>
      <p:sp>
        <p:nvSpPr>
          <p:cNvPr id="19462" name="Rectangle 6"/>
          <p:cNvSpPr>
            <a:spLocks noGrp="1" noChangeArrowheads="1"/>
          </p:cNvSpPr>
          <p:nvPr>
            <p:ph type="body" idx="1"/>
          </p:nvPr>
        </p:nvSpPr>
        <p:spPr>
          <a:xfrm>
            <a:off x="457200" y="1066800"/>
            <a:ext cx="8305800" cy="6096000"/>
          </a:xfrm>
        </p:spPr>
        <p:txBody>
          <a:bodyPr/>
          <a:lstStyle/>
          <a:p>
            <a:pPr>
              <a:lnSpc>
                <a:spcPct val="90000"/>
              </a:lnSpc>
              <a:buFontTx/>
              <a:buNone/>
            </a:pPr>
            <a:r>
              <a:rPr lang="en-US" sz="2800"/>
              <a:t>	</a:t>
            </a:r>
            <a:r>
              <a:rPr lang="en-US" sz="2400"/>
              <a:t>If student is compulsory school age, he/she must receive </a:t>
            </a:r>
            <a:r>
              <a:rPr lang="en-US" sz="2400" b="1"/>
              <a:t>alternative instruction</a:t>
            </a:r>
            <a:r>
              <a:rPr lang="en-US" sz="2400"/>
              <a:t> within one or two days of suspension</a:t>
            </a:r>
          </a:p>
          <a:p>
            <a:pPr>
              <a:lnSpc>
                <a:spcPct val="90000"/>
              </a:lnSpc>
              <a:buFontTx/>
              <a:buNone/>
            </a:pPr>
            <a:r>
              <a:rPr lang="en-US" sz="2400"/>
              <a:t>	*Regardless of age, a suspended student has the right to receive Academic Intervention Services (AIS) during the period of suspension unless/until the student’s performance indicates he/she is no longer eligible.  AIS does not have to be identical, but must be comparable.</a:t>
            </a:r>
          </a:p>
          <a:p>
            <a:pPr>
              <a:lnSpc>
                <a:spcPct val="90000"/>
              </a:lnSpc>
              <a:buFontTx/>
              <a:buNone/>
            </a:pPr>
            <a:r>
              <a:rPr lang="en-US" sz="2400"/>
              <a:t>	</a:t>
            </a:r>
            <a:r>
              <a:rPr lang="en-US" sz="2400" b="1"/>
              <a:t>Alternative instruction </a:t>
            </a:r>
            <a:r>
              <a:rPr lang="en-US" sz="2400"/>
              <a:t>must be substantially equivalent to the instruction received before the suspension- student must be able to complete requirements for all academic subjects</a:t>
            </a:r>
          </a:p>
          <a:p>
            <a:pPr>
              <a:lnSpc>
                <a:spcPct val="90000"/>
              </a:lnSpc>
              <a:buFontTx/>
              <a:buNone/>
            </a:pPr>
            <a:r>
              <a:rPr lang="en-US" sz="2400"/>
              <a:t>	</a:t>
            </a:r>
            <a:r>
              <a:rPr lang="en-US" sz="2400" b="1"/>
              <a:t>Alternative instruction </a:t>
            </a:r>
            <a:r>
              <a:rPr lang="en-US" sz="2400"/>
              <a:t>is a minimum of one hour daily for an elementary student (K-6) and two hours daily for a secondary student (7-12)</a:t>
            </a:r>
            <a:endParaRPr lang="en-US" sz="2800"/>
          </a:p>
          <a:p>
            <a:pPr>
              <a:lnSpc>
                <a:spcPct val="90000"/>
              </a:lnSpc>
              <a:buFontTx/>
              <a:buNone/>
            </a:pPr>
            <a:r>
              <a:rPr lang="en-US" sz="280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Grp="1" noChangeArrowheads="1"/>
          </p:cNvSpPr>
          <p:nvPr>
            <p:ph type="title"/>
          </p:nvPr>
        </p:nvSpPr>
        <p:spPr>
          <a:xfrm>
            <a:off x="609600" y="274638"/>
            <a:ext cx="7772400" cy="639762"/>
          </a:xfrm>
        </p:spPr>
        <p:txBody>
          <a:bodyPr/>
          <a:lstStyle/>
          <a:p>
            <a:r>
              <a:rPr lang="en-US" sz="3200"/>
              <a:t>Part 200.4(d)(3)(i)</a:t>
            </a:r>
          </a:p>
        </p:txBody>
      </p:sp>
      <p:sp>
        <p:nvSpPr>
          <p:cNvPr id="3077" name="Rectangle 5"/>
          <p:cNvSpPr>
            <a:spLocks noGrp="1" noChangeArrowheads="1"/>
          </p:cNvSpPr>
          <p:nvPr>
            <p:ph type="body" idx="1"/>
          </p:nvPr>
        </p:nvSpPr>
        <p:spPr>
          <a:xfrm>
            <a:off x="381000" y="1219200"/>
            <a:ext cx="8305800" cy="5334000"/>
          </a:xfrm>
        </p:spPr>
        <p:txBody>
          <a:bodyPr/>
          <a:lstStyle/>
          <a:p>
            <a:r>
              <a:rPr lang="en-US" sz="2400"/>
              <a:t>“In the case of a student whose behavior impedes his or her learning or that of others, the CSE must consider strategies, including positive behavioral interventions, and supports and other strategies to address that behavior…”</a:t>
            </a:r>
          </a:p>
          <a:p>
            <a:pPr algn="ctr">
              <a:buFontTx/>
              <a:buNone/>
            </a:pPr>
            <a:r>
              <a:rPr lang="en-US" sz="2400"/>
              <a:t>Who do you need at the meeting?	</a:t>
            </a:r>
          </a:p>
          <a:p>
            <a:pPr algn="ctr">
              <a:buFontTx/>
              <a:buNone/>
            </a:pPr>
            <a:r>
              <a:rPr lang="en-US" sz="2400"/>
              <a:t>What information do you need at the meeting? </a:t>
            </a:r>
          </a:p>
          <a:p>
            <a:pPr algn="ctr">
              <a:buFontTx/>
              <a:buNone/>
            </a:pPr>
            <a:r>
              <a:rPr lang="en-US" sz="2400"/>
              <a:t>What does the conversation sound like?</a:t>
            </a:r>
          </a:p>
          <a:p>
            <a:pPr algn="ctr">
              <a:buFontTx/>
              <a:buNone/>
            </a:pPr>
            <a:r>
              <a:rPr lang="en-US" sz="2400"/>
              <a:t>How are behavioral strategies developed at the meeting?</a:t>
            </a:r>
          </a:p>
          <a:p>
            <a:pPr algn="ctr">
              <a:buFontTx/>
              <a:buNone/>
            </a:pPr>
            <a:r>
              <a:rPr lang="en-US" sz="2400"/>
              <a:t>Who is responsible for implementing the strategies?</a:t>
            </a:r>
          </a:p>
          <a:p>
            <a:pPr algn="ctr">
              <a:buFontTx/>
              <a:buNone/>
            </a:pPr>
            <a:r>
              <a:rPr lang="en-US" sz="2400"/>
              <a:t>How will the strategies be evaluated?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2122</TotalTime>
  <Words>1271</Words>
  <Application>Microsoft Office PowerPoint</Application>
  <PresentationFormat>On-screen Show (4:3)</PresentationFormat>
  <Paragraphs>164</Paragraphs>
  <Slides>25</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Wingdings</vt:lpstr>
      <vt:lpstr>Default Design</vt:lpstr>
      <vt:lpstr>Disciplining Students with Disabilities</vt:lpstr>
      <vt:lpstr>Glossary of Terms</vt:lpstr>
      <vt:lpstr>Part 100.2(l)(2)(ii) Code of Conduct</vt:lpstr>
      <vt:lpstr>Part 100.2(l)(4)-Regs., 3214-State Law</vt:lpstr>
      <vt:lpstr>PowerPoint Presentation</vt:lpstr>
      <vt:lpstr>In-School Suspension</vt:lpstr>
      <vt:lpstr>Out of School Suspension</vt:lpstr>
      <vt:lpstr>Educational Responsibilities During Suspension</vt:lpstr>
      <vt:lpstr>Part 200.4(d)(3)(i)</vt:lpstr>
      <vt:lpstr>Part 200.22- Behavioral Interventions for SWD</vt:lpstr>
      <vt:lpstr>PowerPoint Presentation</vt:lpstr>
      <vt:lpstr>PowerPoint Presentation</vt:lpstr>
      <vt:lpstr>PowerPoint Presentation</vt:lpstr>
      <vt:lpstr>201.3-201.11</vt:lpstr>
      <vt:lpstr>PowerPoint Presentation</vt:lpstr>
      <vt:lpstr>PowerPoint Presentation</vt:lpstr>
      <vt:lpstr>PowerPoint Presentation</vt:lpstr>
      <vt:lpstr>PowerPoint Presentation</vt:lpstr>
      <vt:lpstr>PowerPoint Presentation</vt:lpstr>
      <vt:lpstr>Interim Alternative Educational Setting (IAES)</vt:lpstr>
      <vt:lpstr>Disciplinary Change In Placement</vt:lpstr>
      <vt:lpstr>Removal</vt:lpstr>
      <vt:lpstr>Students Presumed to Have a Disability</vt:lpstr>
      <vt:lpstr>PowerPoint Presentation</vt:lpstr>
      <vt:lpstr>Expedited Evaluations</vt:lpstr>
    </vt:vector>
  </TitlesOfParts>
  <Company>NYSED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DISCIPLINE</dc:title>
  <dc:creator>Sue Woodworth</dc:creator>
  <cp:lastModifiedBy>Jeff Craig</cp:lastModifiedBy>
  <cp:revision>68</cp:revision>
  <dcterms:created xsi:type="dcterms:W3CDTF">2010-03-04T15:50:27Z</dcterms:created>
  <dcterms:modified xsi:type="dcterms:W3CDTF">2011-10-18T18:25:07Z</dcterms:modified>
</cp:coreProperties>
</file>