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85"/>
  </p:notesMasterIdLst>
  <p:handoutMasterIdLst>
    <p:handoutMasterId r:id="rId86"/>
  </p:handoutMasterIdLst>
  <p:sldIdLst>
    <p:sldId id="257" r:id="rId3"/>
    <p:sldId id="259" r:id="rId4"/>
    <p:sldId id="261" r:id="rId5"/>
    <p:sldId id="269" r:id="rId6"/>
    <p:sldId id="383" r:id="rId7"/>
    <p:sldId id="366" r:id="rId8"/>
    <p:sldId id="268" r:id="rId9"/>
    <p:sldId id="382" r:id="rId10"/>
    <p:sldId id="275" r:id="rId11"/>
    <p:sldId id="272" r:id="rId12"/>
    <p:sldId id="273" r:id="rId13"/>
    <p:sldId id="274" r:id="rId14"/>
    <p:sldId id="279" r:id="rId15"/>
    <p:sldId id="384" r:id="rId16"/>
    <p:sldId id="278" r:id="rId17"/>
    <p:sldId id="281" r:id="rId18"/>
    <p:sldId id="282" r:id="rId19"/>
    <p:sldId id="283" r:id="rId20"/>
    <p:sldId id="284" r:id="rId21"/>
    <p:sldId id="285" r:id="rId22"/>
    <p:sldId id="286" r:id="rId23"/>
    <p:sldId id="287" r:id="rId24"/>
    <p:sldId id="288" r:id="rId25"/>
    <p:sldId id="289" r:id="rId26"/>
    <p:sldId id="291" r:id="rId27"/>
    <p:sldId id="292" r:id="rId28"/>
    <p:sldId id="372" r:id="rId29"/>
    <p:sldId id="294" r:id="rId30"/>
    <p:sldId id="295" r:id="rId31"/>
    <p:sldId id="385" r:id="rId32"/>
    <p:sldId id="298" r:id="rId33"/>
    <p:sldId id="379" r:id="rId34"/>
    <p:sldId id="380" r:id="rId35"/>
    <p:sldId id="303" r:id="rId36"/>
    <p:sldId id="304" r:id="rId37"/>
    <p:sldId id="305" r:id="rId38"/>
    <p:sldId id="306" r:id="rId39"/>
    <p:sldId id="307" r:id="rId40"/>
    <p:sldId id="308" r:id="rId41"/>
    <p:sldId id="309" r:id="rId42"/>
    <p:sldId id="310" r:id="rId43"/>
    <p:sldId id="311" r:id="rId44"/>
    <p:sldId id="313" r:id="rId45"/>
    <p:sldId id="312" r:id="rId46"/>
    <p:sldId id="315" r:id="rId47"/>
    <p:sldId id="316" r:id="rId48"/>
    <p:sldId id="319" r:id="rId49"/>
    <p:sldId id="320" r:id="rId50"/>
    <p:sldId id="321" r:id="rId51"/>
    <p:sldId id="322" r:id="rId52"/>
    <p:sldId id="323" r:id="rId53"/>
    <p:sldId id="324" r:id="rId54"/>
    <p:sldId id="325" r:id="rId55"/>
    <p:sldId id="326" r:id="rId56"/>
    <p:sldId id="327" r:id="rId57"/>
    <p:sldId id="328" r:id="rId58"/>
    <p:sldId id="329" r:id="rId59"/>
    <p:sldId id="386" r:id="rId60"/>
    <p:sldId id="334" r:id="rId61"/>
    <p:sldId id="337" r:id="rId62"/>
    <p:sldId id="338" r:id="rId63"/>
    <p:sldId id="339" r:id="rId64"/>
    <p:sldId id="340" r:id="rId65"/>
    <p:sldId id="341" r:id="rId66"/>
    <p:sldId id="342" r:id="rId67"/>
    <p:sldId id="343" r:id="rId68"/>
    <p:sldId id="345" r:id="rId69"/>
    <p:sldId id="346" r:id="rId70"/>
    <p:sldId id="348" r:id="rId71"/>
    <p:sldId id="349" r:id="rId72"/>
    <p:sldId id="350" r:id="rId73"/>
    <p:sldId id="351" r:id="rId74"/>
    <p:sldId id="352" r:id="rId75"/>
    <p:sldId id="353" r:id="rId76"/>
    <p:sldId id="354" r:id="rId77"/>
    <p:sldId id="355" r:id="rId78"/>
    <p:sldId id="357" r:id="rId79"/>
    <p:sldId id="358" r:id="rId80"/>
    <p:sldId id="359" r:id="rId81"/>
    <p:sldId id="361" r:id="rId82"/>
    <p:sldId id="362" r:id="rId83"/>
    <p:sldId id="363"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81535" autoAdjust="0"/>
  </p:normalViewPr>
  <p:slideViewPr>
    <p:cSldViewPr>
      <p:cViewPr>
        <p:scale>
          <a:sx n="94" d="100"/>
          <a:sy n="94" d="100"/>
        </p:scale>
        <p:origin x="-1392" y="-12"/>
      </p:cViewPr>
      <p:guideLst>
        <p:guide orient="horz" pos="2160"/>
        <p:guide pos="2880"/>
      </p:guideLst>
    </p:cSldViewPr>
  </p:slideViewPr>
  <p:outlineViewPr>
    <p:cViewPr>
      <p:scale>
        <a:sx n="33" d="100"/>
        <a:sy n="33" d="100"/>
      </p:scale>
      <p:origin x="0" y="58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EF6C93-A54D-49F9-988A-E81C1008BCB2}" type="slidenum">
              <a:rPr lang="en-US" smtClean="0"/>
              <a:t>‹#›</a:t>
            </a:fld>
            <a:endParaRPr lang="en-US" dirty="0"/>
          </a:p>
        </p:txBody>
      </p:sp>
    </p:spTree>
    <p:extLst>
      <p:ext uri="{BB962C8B-B14F-4D97-AF65-F5344CB8AC3E}">
        <p14:creationId xmlns:p14="http://schemas.microsoft.com/office/powerpoint/2010/main" val="30657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CA5A44E-BF45-4FB8-A881-066936CCF5CE}" type="datetimeFigureOut">
              <a:rPr lang="en-US"/>
              <a:pPr>
                <a:defRPr/>
              </a:pPr>
              <a:t>5/8/2012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E74DE60-9A82-4D44-9E76-F08E07C4F7C8}" type="slidenum">
              <a:rPr lang="en-US"/>
              <a:pPr>
                <a:defRPr/>
              </a:pPr>
              <a:t>‹#›</a:t>
            </a:fld>
            <a:endParaRPr lang="en-US" dirty="0"/>
          </a:p>
        </p:txBody>
      </p:sp>
    </p:spTree>
    <p:extLst>
      <p:ext uri="{BB962C8B-B14F-4D97-AF65-F5344CB8AC3E}">
        <p14:creationId xmlns:p14="http://schemas.microsoft.com/office/powerpoint/2010/main" val="2958117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8CD7C0-967B-49F2-A835-34A2784B4576}" type="slidenum">
              <a:rPr lang="en-US">
                <a:solidFill>
                  <a:srgbClr val="000000"/>
                </a:solidFill>
                <a:ea typeface="ＭＳ Ｐゴシック"/>
                <a:cs typeface="ＭＳ Ｐゴシック"/>
              </a:rPr>
              <a:pPr fontAlgn="base">
                <a:spcBef>
                  <a:spcPct val="0"/>
                </a:spcBef>
                <a:spcAft>
                  <a:spcPct val="0"/>
                </a:spcAft>
                <a:defRPr/>
              </a:pPr>
              <a:t>1</a:t>
            </a:fld>
            <a:endParaRPr lang="en-US" dirty="0">
              <a:solidFill>
                <a:srgbClr val="000000"/>
              </a:solidFill>
              <a:ea typeface="ＭＳ Ｐゴシック"/>
              <a:cs typeface="ＭＳ Ｐゴシック"/>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dirty="0" smtClean="0">
              <a:latin typeface="Arial" charset="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E42DAA-B6C1-4B26-98C9-200AA40B279B}" type="slidenum">
              <a:rPr lang="en-US">
                <a:ea typeface="ＭＳ Ｐゴシック"/>
                <a:cs typeface="ＭＳ Ｐゴシック"/>
              </a:rPr>
              <a:pPr fontAlgn="base">
                <a:spcBef>
                  <a:spcPct val="0"/>
                </a:spcBef>
                <a:spcAft>
                  <a:spcPct val="0"/>
                </a:spcAft>
                <a:defRPr/>
              </a:pPr>
              <a:t>12</a:t>
            </a:fld>
            <a:endParaRPr lang="en-US" dirty="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2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E9AB28F-0E6F-471C-9C39-07146CC5867D}" type="slidenum">
              <a:rPr lang="en-US" sz="1200">
                <a:latin typeface="Calibri" pitchFamily="34" charset="0"/>
              </a:rPr>
              <a:pPr algn="r" eaLnBrk="1" hangingPunct="1"/>
              <a:t>13</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6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BB0C0F1-0635-4DAF-A303-AEFA86F70364}" type="slidenum">
              <a:rPr lang="en-US" sz="1200">
                <a:solidFill>
                  <a:srgbClr val="000000"/>
                </a:solidFill>
                <a:latin typeface="Calibri" pitchFamily="34" charset="0"/>
              </a:rPr>
              <a:pPr algn="r" eaLnBrk="1" hangingPunct="1"/>
              <a:t>14</a:t>
            </a:fld>
            <a:endParaRPr lang="en-US" sz="1200" dirty="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i="1" dirty="0" smtClean="0">
              <a:latin typeface="Arial" pitchFamily="34" charset="0"/>
              <a:cs typeface="Arial" pitchFamily="34" charset="0"/>
            </a:endParaRPr>
          </a:p>
        </p:txBody>
      </p:sp>
      <p:sp>
        <p:nvSpPr>
          <p:cNvPr id="143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5BBF6E4-6022-4FC7-B5F1-28218151E543}" type="slidenum">
              <a:rPr lang="en-US" sz="1200">
                <a:solidFill>
                  <a:srgbClr val="000000"/>
                </a:solidFill>
                <a:latin typeface="Calibri" pitchFamily="34" charset="0"/>
              </a:rPr>
              <a:pPr algn="r" eaLnBrk="1" hangingPunct="1"/>
              <a:t>15</a:t>
            </a:fld>
            <a:endParaRPr lang="en-US" sz="1200" dirty="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buFont typeface="Arial" pitchFamily="34" charset="0"/>
              <a:buNone/>
              <a:defRPr/>
            </a:pPr>
            <a:endParaRPr lang="en-US" dirty="0">
              <a:latin typeface="Arial" pitchFamily="34" charset="0"/>
              <a:ea typeface="ＭＳ Ｐゴシック" charset="0"/>
              <a:cs typeface="Arial" pitchFamily="34" charset="0"/>
            </a:endParaRPr>
          </a:p>
        </p:txBody>
      </p:sp>
      <p:sp>
        <p:nvSpPr>
          <p:cNvPr id="144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76DE0DF-04D1-4130-BA21-5B70B8ED10A2}" type="slidenum">
              <a:rPr lang="en-US" sz="1200">
                <a:latin typeface="Calibri" pitchFamily="34" charset="0"/>
              </a:rPr>
              <a:pPr algn="r" eaLnBrk="1" hangingPunct="1"/>
              <a:t>16</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buFont typeface="Arial" pitchFamily="34" charset="0"/>
              <a:buNone/>
              <a:defRPr/>
            </a:pPr>
            <a:endParaRPr lang="en-US" dirty="0" smtClean="0">
              <a:latin typeface="Arial" pitchFamily="34" charset="0"/>
              <a:ea typeface="ＭＳ Ｐゴシック" charset="0"/>
              <a:cs typeface="Arial" pitchFamily="34" charset="0"/>
            </a:endParaRPr>
          </a:p>
        </p:txBody>
      </p:sp>
      <p:sp>
        <p:nvSpPr>
          <p:cNvPr id="145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4ADEE14-B3D2-44A7-A3DC-B188A6B9BE76}" type="slidenum">
              <a:rPr lang="en-US" sz="1200">
                <a:latin typeface="Calibri" pitchFamily="34" charset="0"/>
              </a:rPr>
              <a:pPr algn="r" eaLnBrk="1" hangingPunct="1"/>
              <a:t>17</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6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BB0C0F1-0635-4DAF-A303-AEFA86F70364}" type="slidenum">
              <a:rPr lang="en-US" sz="1200">
                <a:solidFill>
                  <a:srgbClr val="000000"/>
                </a:solidFill>
                <a:latin typeface="Calibri" pitchFamily="34" charset="0"/>
              </a:rPr>
              <a:pPr algn="r" eaLnBrk="1" hangingPunct="1"/>
              <a:t>18</a:t>
            </a:fld>
            <a:endParaRPr lang="en-US" sz="1200" dirty="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7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3981D09-D008-415E-BDA6-A6EC3DECEC61}" type="slidenum">
              <a:rPr lang="en-US" sz="1200">
                <a:latin typeface="Calibri" pitchFamily="34" charset="0"/>
              </a:rPr>
              <a:pPr algn="r" eaLnBrk="1" hangingPunct="1"/>
              <a:t>19</a:t>
            </a:fld>
            <a:endParaRPr lang="en-US"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8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6FC8EE3-59EF-4C8C-9D6D-36C6B13C20CA}" type="slidenum">
              <a:rPr lang="en-US" sz="1200">
                <a:latin typeface="Calibri" pitchFamily="34" charset="0"/>
              </a:rPr>
              <a:pPr algn="r" eaLnBrk="1" hangingPunct="1"/>
              <a:t>20</a:t>
            </a:fld>
            <a:endParaRPr lang="en-US"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EF79555-F699-4C11-B6E8-FADAC723D80C}" type="slidenum">
              <a:rPr lang="en-US" sz="1200">
                <a:latin typeface="Calibri" pitchFamily="34" charset="0"/>
              </a:rPr>
              <a:pPr algn="r" eaLnBrk="1" hangingPunct="1"/>
              <a:t>21</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EE9A13-49D3-4048-8C50-95C7ECF6C17F}" type="slidenum">
              <a:rPr lang="en-US">
                <a:solidFill>
                  <a:srgbClr val="000000"/>
                </a:solidFill>
                <a:ea typeface="ＭＳ Ｐゴシック"/>
                <a:cs typeface="ＭＳ Ｐゴシック"/>
              </a:rPr>
              <a:pPr fontAlgn="base">
                <a:spcBef>
                  <a:spcPct val="0"/>
                </a:spcBef>
                <a:spcAft>
                  <a:spcPct val="0"/>
                </a:spcAft>
                <a:defRPr/>
              </a:pPr>
              <a:t>2</a:t>
            </a:fld>
            <a:endParaRPr lang="en-US" dirty="0">
              <a:solidFill>
                <a:srgbClr val="000000"/>
              </a:solidFill>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0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262AC24-2C0B-42B9-9043-863222D89B45}" type="slidenum">
              <a:rPr lang="en-US" sz="1200">
                <a:latin typeface="Calibri" pitchFamily="34" charset="0"/>
              </a:rPr>
              <a:pPr algn="r" eaLnBrk="1" hangingPunct="1"/>
              <a:t>22</a:t>
            </a:fld>
            <a:endParaRPr lang="en-US"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15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1279564-2DA0-4E63-8954-A5113911F528}" type="slidenum">
              <a:rPr lang="en-US" sz="1200">
                <a:latin typeface="Calibri" pitchFamily="34" charset="0"/>
              </a:rPr>
              <a:pPr algn="r" eaLnBrk="1" hangingPunct="1"/>
              <a:t>23</a:t>
            </a:fld>
            <a:endParaRPr 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2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07B0CF9-1674-40C2-A81F-C13890034893}" type="slidenum">
              <a:rPr lang="en-US" sz="1200">
                <a:latin typeface="Calibri" pitchFamily="34" charset="0"/>
              </a:rPr>
              <a:pPr algn="r" eaLnBrk="1" hangingPunct="1"/>
              <a:t>24</a:t>
            </a:fld>
            <a:endParaRPr lang="en-US"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0BD9A34-2872-4755-A47E-D2B8479B748B}" type="slidenum">
              <a:rPr lang="en-US" sz="1200">
                <a:latin typeface="Calibri" pitchFamily="34" charset="0"/>
              </a:rPr>
              <a:pPr algn="r" eaLnBrk="1" hangingPunct="1"/>
              <a:t>25</a:t>
            </a:fld>
            <a:endParaRPr lang="en-US"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5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4DD86BF-80CF-4EB0-8F3A-B97FDC5B06E2}" type="slidenum">
              <a:rPr lang="en-US" sz="1200">
                <a:latin typeface="Calibri" pitchFamily="34" charset="0"/>
              </a:rPr>
              <a:pPr algn="r" eaLnBrk="1" hangingPunct="1"/>
              <a:t>26</a:t>
            </a:fld>
            <a:endParaRPr lang="en-US"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1EF51223-D981-4410-87CD-5D92F7614BBB}"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spcBef>
                <a:spcPct val="0"/>
              </a:spcBef>
              <a:defRPr/>
            </a:pPr>
            <a:endParaRPr lang="en-US" dirty="0"/>
          </a:p>
        </p:txBody>
      </p:sp>
      <p:sp>
        <p:nvSpPr>
          <p:cNvPr id="157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DF8BED9-4280-491D-B6A7-884C5FA754C2}" type="slidenum">
              <a:rPr lang="en-US" sz="1200">
                <a:latin typeface="Calibri" pitchFamily="34" charset="0"/>
              </a:rPr>
              <a:pPr algn="r" eaLnBrk="1" hangingPunct="1"/>
              <a:t>28</a:t>
            </a:fld>
            <a:endParaRPr lang="en-US"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8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DDD1DA8-95E2-43CD-B827-4A377C3399B0}" type="slidenum">
              <a:rPr lang="en-US" sz="1200">
                <a:latin typeface="Calibri" pitchFamily="34" charset="0"/>
              </a:rPr>
              <a:pPr algn="r" eaLnBrk="1" hangingPunct="1"/>
              <a:t>29</a:t>
            </a:fld>
            <a:endParaRPr lang="en-US" sz="12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0BD9A34-2872-4755-A47E-D2B8479B748B}" type="slidenum">
              <a:rPr lang="en-US" sz="1200">
                <a:latin typeface="Calibri" pitchFamily="34" charset="0"/>
              </a:rPr>
              <a:pPr algn="r" eaLnBrk="1" hangingPunct="1"/>
              <a:t>30</a:t>
            </a:fld>
            <a:endParaRPr lang="en-US" sz="12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a:lnSpc>
                <a:spcPct val="90000"/>
              </a:lnSpc>
            </a:pPr>
            <a:endParaRPr lang="en-US" sz="1100" dirty="0" smtClean="0"/>
          </a:p>
        </p:txBody>
      </p:sp>
      <p:sp>
        <p:nvSpPr>
          <p:cNvPr id="164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A912797-9687-46D0-BAFF-83132AA3C675}" type="slidenum">
              <a:rPr lang="en-US" sz="1200">
                <a:solidFill>
                  <a:srgbClr val="000000"/>
                </a:solidFill>
                <a:latin typeface="Calibri" pitchFamily="34" charset="0"/>
              </a:rPr>
              <a:pPr algn="r" eaLnBrk="1" hangingPunct="1"/>
              <a:t>31</a:t>
            </a:fld>
            <a:endParaRPr lang="en-US"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93F634-3AE0-410C-9C85-50977D8841F0}" type="slidenum">
              <a:rPr lang="en-US">
                <a:solidFill>
                  <a:srgbClr val="000000"/>
                </a:solidFill>
                <a:ea typeface="ＭＳ Ｐゴシック"/>
                <a:cs typeface="ＭＳ Ｐゴシック"/>
              </a:rPr>
              <a:pPr fontAlgn="base">
                <a:spcBef>
                  <a:spcPct val="0"/>
                </a:spcBef>
                <a:spcAft>
                  <a:spcPct val="0"/>
                </a:spcAft>
                <a:defRPr/>
              </a:pPr>
              <a:t>3</a:t>
            </a:fld>
            <a:endParaRPr lang="en-US" dirty="0">
              <a:solidFill>
                <a:srgbClr val="000000"/>
              </a:solidFill>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D357D46-A820-4DDB-BD76-4C7E5F4779B8}"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A231B0F-A427-42FA-9C53-E4AB3424095F}"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7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6BF7FEF-3CCF-424A-BE4E-C947D4716C56}" type="slidenum">
              <a:rPr lang="en-US" sz="1200">
                <a:latin typeface="Calibri" pitchFamily="34" charset="0"/>
              </a:rPr>
              <a:pPr algn="r" eaLnBrk="1" hangingPunct="1"/>
              <a:t>34</a:t>
            </a:fld>
            <a:endParaRPr lang="en-US" sz="1200"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8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003A0B0-6196-4F36-8C22-4F0695575C5A}" type="slidenum">
              <a:rPr lang="en-US" sz="1200">
                <a:latin typeface="Calibri" pitchFamily="34" charset="0"/>
              </a:rPr>
              <a:pPr algn="r" eaLnBrk="1" hangingPunct="1"/>
              <a:t>35</a:t>
            </a:fld>
            <a:endParaRPr lang="en-US" sz="1200"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9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F4A7763-92C4-446B-BCA8-CD3301301584}" type="slidenum">
              <a:rPr lang="en-US" sz="1200">
                <a:latin typeface="Calibri" pitchFamily="34" charset="0"/>
              </a:rPr>
              <a:pPr algn="r" eaLnBrk="1" hangingPunct="1"/>
              <a:t>36</a:t>
            </a:fld>
            <a:endParaRPr lang="en-US" sz="1200"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1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B57B1F4-692E-49B1-8767-2ED4741A011A}" type="slidenum">
              <a:rPr lang="en-US" sz="1200">
                <a:latin typeface="Calibri" pitchFamily="34" charset="0"/>
              </a:rPr>
              <a:pPr algn="r" eaLnBrk="1" hangingPunct="1"/>
              <a:t>37</a:t>
            </a:fld>
            <a:endParaRPr lang="en-US" sz="1200"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2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EFDB9F0-D861-465A-876C-EB63F3C2EF90}" type="slidenum">
              <a:rPr lang="en-US" sz="1200">
                <a:latin typeface="Calibri" pitchFamily="34" charset="0"/>
              </a:rPr>
              <a:pPr algn="r" eaLnBrk="1" hangingPunct="1"/>
              <a:t>38</a:t>
            </a:fld>
            <a:endParaRPr lang="en-US"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latin typeface="Arial" charset="0"/>
              <a:cs typeface="Arial" charset="0"/>
            </a:endParaRPr>
          </a:p>
        </p:txBody>
      </p:sp>
      <p:sp>
        <p:nvSpPr>
          <p:cNvPr id="173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E7E60FF-9D1B-4B83-AAEF-E33888B3EFDD}" type="slidenum">
              <a:rPr lang="en-US" sz="1200">
                <a:solidFill>
                  <a:srgbClr val="000000"/>
                </a:solidFill>
                <a:latin typeface="Calibri" pitchFamily="34" charset="0"/>
              </a:rPr>
              <a:pPr algn="r" eaLnBrk="1" hangingPunct="1"/>
              <a:t>39</a:t>
            </a:fld>
            <a:endParaRPr lang="en-US" sz="1200" dirty="0">
              <a:solidFill>
                <a:srgbClr val="000000"/>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C8F7135-CB99-41A0-9CDF-31E6ED40EF06}" type="slidenum">
              <a:rPr lang="en-US" sz="1200">
                <a:solidFill>
                  <a:srgbClr val="000000"/>
                </a:solidFill>
                <a:latin typeface="Calibri" pitchFamily="34" charset="0"/>
              </a:rPr>
              <a:pPr algn="r" eaLnBrk="1" hangingPunct="1"/>
              <a:t>40</a:t>
            </a:fld>
            <a:endParaRPr lang="en-US" sz="1200" dirty="0">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5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739A192-956D-40CC-9E02-E38FBC1FCF89}" type="slidenum">
              <a:rPr lang="en-US" sz="1200">
                <a:latin typeface="Calibri" pitchFamily="34" charset="0"/>
              </a:rPr>
              <a:pPr algn="r" eaLnBrk="1" hangingPunct="1"/>
              <a:t>41</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endParaRPr lang="en-US" dirty="0">
              <a:latin typeface="Arial" pitchFamily="34" charset="0"/>
              <a:cs typeface="Arial" pitchFamily="34"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E5C96-31F6-467C-A31F-9B71AFA47EA5}" type="slidenum">
              <a:rPr lang="en-US">
                <a:ea typeface="ＭＳ Ｐゴシック"/>
                <a:cs typeface="ＭＳ Ｐゴシック"/>
              </a:rPr>
              <a:pPr fontAlgn="base">
                <a:spcBef>
                  <a:spcPct val="0"/>
                </a:spcBef>
                <a:spcAft>
                  <a:spcPct val="0"/>
                </a:spcAft>
                <a:defRPr/>
              </a:pPr>
              <a:t>4</a:t>
            </a:fld>
            <a:endParaRPr lang="en-US" dirty="0">
              <a:ea typeface="ＭＳ Ｐゴシック"/>
              <a:cs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6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63D1EFD-241D-449D-88C0-AA3F7C1D0335}" type="slidenum">
              <a:rPr lang="en-US" sz="1200">
                <a:solidFill>
                  <a:srgbClr val="000000"/>
                </a:solidFill>
                <a:latin typeface="Calibri" pitchFamily="34" charset="0"/>
              </a:rPr>
              <a:pPr algn="r" eaLnBrk="1" hangingPunct="1"/>
              <a:t>42</a:t>
            </a:fld>
            <a:endParaRPr lang="en-US" sz="1200" dirty="0">
              <a:solidFill>
                <a:srgbClr val="000000"/>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7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D258211-24AF-44C1-97F2-D0F3F112AE9D}" type="slidenum">
              <a:rPr lang="en-US" sz="1200">
                <a:latin typeface="Calibri" pitchFamily="34" charset="0"/>
              </a:rPr>
              <a:pPr algn="r" eaLnBrk="1" hangingPunct="1"/>
              <a:t>43</a:t>
            </a:fld>
            <a:endParaRPr lang="en-US" sz="1200"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8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672D475-2758-4EA3-A0A3-E158E7A371CE}" type="slidenum">
              <a:rPr lang="en-US" sz="1200">
                <a:latin typeface="Calibri" pitchFamily="34" charset="0"/>
              </a:rPr>
              <a:pPr algn="r" eaLnBrk="1" hangingPunct="1"/>
              <a:t>44</a:t>
            </a:fld>
            <a:endParaRPr lang="en-US" sz="1200" dirty="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02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8D550A5-F139-46AD-86C3-9C7913109030}" type="slidenum">
              <a:rPr lang="en-US" sz="1200">
                <a:latin typeface="Calibri" pitchFamily="34" charset="0"/>
              </a:rPr>
              <a:pPr algn="r" eaLnBrk="1" hangingPunct="1"/>
              <a:t>45</a:t>
            </a:fld>
            <a:endParaRPr lang="en-US" sz="1200" dirty="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12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82BF4F6-C150-4FCA-89B9-44DB28BCBC03}" type="slidenum">
              <a:rPr lang="en-US" sz="1200">
                <a:latin typeface="Calibri" pitchFamily="34" charset="0"/>
              </a:rPr>
              <a:pPr algn="r" eaLnBrk="1" hangingPunct="1"/>
              <a:t>46</a:t>
            </a:fld>
            <a:endParaRPr lang="en-US" sz="1200" dirty="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DCE734E-C3AF-413F-96C7-DBC039C5949A}" type="slidenum">
              <a:rPr lang="en-US" sz="1200">
                <a:latin typeface="Calibri" pitchFamily="34" charset="0"/>
              </a:rPr>
              <a:pPr algn="r" eaLnBrk="1" hangingPunct="1"/>
              <a:t>47</a:t>
            </a:fld>
            <a:endParaRPr lang="en-US" sz="1200" dirty="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5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70B23B7-30E7-4E54-B3F8-10C55BB82E68}" type="slidenum">
              <a:rPr lang="en-US" sz="1200">
                <a:latin typeface="Calibri" pitchFamily="34" charset="0"/>
              </a:rPr>
              <a:pPr algn="r" eaLnBrk="1" hangingPunct="1"/>
              <a:t>48</a:t>
            </a:fld>
            <a:endParaRPr lang="en-US" sz="1200" dirty="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6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D2AB0F6-38E6-4468-8CD8-498AFF7FDFAE}" type="slidenum">
              <a:rPr lang="en-US" sz="1200">
                <a:latin typeface="Calibri" pitchFamily="34" charset="0"/>
              </a:rPr>
              <a:pPr algn="r" eaLnBrk="1" hangingPunct="1"/>
              <a:t>49</a:t>
            </a:fld>
            <a:endParaRPr lang="en-US" sz="1200" dirty="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7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55D53B5-4CC4-4887-8CBC-0CC86905C925}" type="slidenum">
              <a:rPr lang="en-US" sz="1200">
                <a:latin typeface="Calibri" pitchFamily="34" charset="0"/>
              </a:rPr>
              <a:pPr algn="r" eaLnBrk="1" hangingPunct="1"/>
              <a:t>50</a:t>
            </a:fld>
            <a:endParaRPr lang="en-US" sz="1200" dirty="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84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D520239-3328-4082-A3B0-DCA4CE89DF6F}" type="slidenum">
              <a:rPr lang="en-US" sz="1200">
                <a:latin typeface="Calibri" pitchFamily="34" charset="0"/>
              </a:rPr>
              <a:pPr algn="r" eaLnBrk="1" hangingPunct="1"/>
              <a:t>51</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solidFill>
                <a:srgbClr val="FF0000"/>
              </a:solidFill>
            </a:endParaRPr>
          </a:p>
        </p:txBody>
      </p:sp>
      <p:sp>
        <p:nvSpPr>
          <p:cNvPr id="141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A13C9A6-FFF4-4182-8558-F8ECA0E10EA6}" type="slidenum">
              <a:rPr lang="en-US" sz="1200">
                <a:latin typeface="Calibri" pitchFamily="34" charset="0"/>
              </a:rPr>
              <a:pPr algn="r" eaLnBrk="1" hangingPunct="1"/>
              <a:t>5</a:t>
            </a:fld>
            <a:endParaRPr lang="en-US" sz="1200" dirty="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9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5942DD7-900B-4956-AF08-475BA37C58BC}" type="slidenum">
              <a:rPr lang="en-US" sz="1200">
                <a:latin typeface="Calibri" pitchFamily="34" charset="0"/>
              </a:rPr>
              <a:pPr algn="r" eaLnBrk="1" hangingPunct="1"/>
              <a:t>52</a:t>
            </a:fld>
            <a:endParaRPr lang="en-US" sz="1200" dirty="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04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540EB84-C606-43BC-9E39-8663D54F6E9F}" type="slidenum">
              <a:rPr lang="en-US" sz="1200">
                <a:latin typeface="Calibri" pitchFamily="34" charset="0"/>
              </a:rPr>
              <a:pPr algn="r" eaLnBrk="1" hangingPunct="1"/>
              <a:t>53</a:t>
            </a:fld>
            <a:endParaRPr lang="en-US" sz="1200" dirty="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1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6249EC8-68C8-40C6-8E5E-B53432541D1C}" type="slidenum">
              <a:rPr lang="en-US" sz="1200">
                <a:latin typeface="Calibri" pitchFamily="34" charset="0"/>
              </a:rPr>
              <a:pPr algn="r" eaLnBrk="1" hangingPunct="1"/>
              <a:t>54</a:t>
            </a:fld>
            <a:endParaRPr lang="en-US" sz="1200" dirty="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25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0365176-F965-4582-9FF9-5ED9E10A3865}" type="slidenum">
              <a:rPr lang="en-US" sz="1200">
                <a:latin typeface="Calibri" pitchFamily="34" charset="0"/>
              </a:rPr>
              <a:pPr algn="r" eaLnBrk="1" hangingPunct="1"/>
              <a:t>55</a:t>
            </a:fld>
            <a:endParaRPr lang="en-US" sz="1200" dirty="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3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5D5CD5E-E28D-435F-932A-C5DCAAC2328B}" type="slidenum">
              <a:rPr lang="en-US" sz="1200">
                <a:latin typeface="Calibri" pitchFamily="34" charset="0"/>
              </a:rPr>
              <a:pPr algn="r" eaLnBrk="1" hangingPunct="1"/>
              <a:t>56</a:t>
            </a:fld>
            <a:endParaRPr lang="en-US" sz="1200" dirty="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0F9B784-4359-4F4B-8C46-03BFED025186}" type="slidenum">
              <a:rPr lang="en-US" sz="1200">
                <a:latin typeface="Calibri" pitchFamily="34" charset="0"/>
              </a:rPr>
              <a:pPr algn="r" eaLnBrk="1" hangingPunct="1"/>
              <a:t>57</a:t>
            </a:fld>
            <a:endParaRPr lang="en-US" sz="1200" dirty="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0BD9A34-2872-4755-A47E-D2B8479B748B}" type="slidenum">
              <a:rPr lang="en-US" sz="1200">
                <a:latin typeface="Calibri" pitchFamily="34" charset="0"/>
              </a:rPr>
              <a:pPr algn="r" eaLnBrk="1" hangingPunct="1"/>
              <a:t>58</a:t>
            </a:fld>
            <a:endParaRPr lang="en-US" sz="1200" dirty="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sz="1100" dirty="0" smtClean="0">
              <a:latin typeface="Arial" charset="0"/>
              <a:ea typeface="ＭＳ Ｐゴシック" pitchFamily="34" charset="-128"/>
              <a:cs typeface="Arial" charset="0"/>
            </a:endParaRPr>
          </a:p>
        </p:txBody>
      </p:sp>
      <p:sp>
        <p:nvSpPr>
          <p:cNvPr id="200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CDDBF7A-8E45-41E8-9842-77156FD6556E}" type="slidenum">
              <a:rPr lang="en-US" sz="1200">
                <a:solidFill>
                  <a:srgbClr val="000000"/>
                </a:solidFill>
                <a:latin typeface="Calibri" pitchFamily="34" charset="0"/>
              </a:rPr>
              <a:pPr algn="r" eaLnBrk="1" hangingPunct="1"/>
              <a:t>59</a:t>
            </a:fld>
            <a:endParaRPr lang="en-US" sz="1200" dirty="0">
              <a:solidFill>
                <a:srgbClr val="000000"/>
              </a:solidFill>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1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44B380B-5257-4BE6-AB61-52D4A7F212B8}" type="slidenum">
              <a:rPr lang="en-US" sz="1200">
                <a:solidFill>
                  <a:srgbClr val="000000"/>
                </a:solidFill>
                <a:latin typeface="Calibri" pitchFamily="34" charset="0"/>
              </a:rPr>
              <a:pPr algn="r" eaLnBrk="1" hangingPunct="1"/>
              <a:t>60</a:t>
            </a:fld>
            <a:endParaRPr lang="en-US" sz="1200" dirty="0">
              <a:solidFill>
                <a:srgbClr val="000000"/>
              </a:solidFill>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dirty="0" smtClean="0">
              <a:latin typeface="Arial" charset="0"/>
              <a:ea typeface="ＭＳ Ｐゴシック" pitchFamily="34" charset="-128"/>
              <a:cs typeface="Arial" charset="0"/>
            </a:endParaRPr>
          </a:p>
          <a:p>
            <a:pPr eaLnBrk="1" hangingPunct="1">
              <a:spcBef>
                <a:spcPct val="0"/>
              </a:spcBef>
              <a:buFontTx/>
              <a:buChar char="•"/>
            </a:pPr>
            <a:endParaRPr lang="en-US" dirty="0" smtClean="0">
              <a:latin typeface="Arial" charset="0"/>
              <a:ea typeface="ＭＳ Ｐゴシック" pitchFamily="34" charset="-128"/>
              <a:cs typeface="Arial" charset="0"/>
            </a:endParaRPr>
          </a:p>
          <a:p>
            <a:pPr eaLnBrk="1" hangingPunct="1">
              <a:spcBef>
                <a:spcPct val="0"/>
              </a:spcBef>
            </a:pPr>
            <a:endParaRPr lang="en-US" dirty="0" smtClean="0">
              <a:latin typeface="Arial" charset="0"/>
              <a:ea typeface="ＭＳ Ｐゴシック" pitchFamily="34" charset="-128"/>
              <a:cs typeface="Arial" charset="0"/>
            </a:endParaRPr>
          </a:p>
        </p:txBody>
      </p:sp>
      <p:sp>
        <p:nvSpPr>
          <p:cNvPr id="202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4233822-99AF-4144-8221-DA804A0D4C34}" type="slidenum">
              <a:rPr lang="en-US" sz="1200">
                <a:latin typeface="Calibri" pitchFamily="34" charset="0"/>
              </a:rPr>
              <a:pPr algn="r" eaLnBrk="1" hangingPunct="1"/>
              <a:t>61</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EDA63-24DB-4A0E-86BC-CD6F20EFF301}" type="slidenum">
              <a:rPr lang="en-US">
                <a:ea typeface="ＭＳ Ｐゴシック"/>
                <a:cs typeface="ＭＳ Ｐゴシック"/>
              </a:rPr>
              <a:pPr fontAlgn="base">
                <a:spcBef>
                  <a:spcPct val="0"/>
                </a:spcBef>
                <a:spcAft>
                  <a:spcPct val="0"/>
                </a:spcAft>
                <a:defRPr/>
              </a:pPr>
              <a:t>7</a:t>
            </a:fld>
            <a:endParaRPr lang="en-US" dirty="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dirty="0" smtClean="0">
              <a:latin typeface="Arial" charset="0"/>
              <a:ea typeface="ＭＳ Ｐゴシック" pitchFamily="34" charset="-128"/>
              <a:cs typeface="Arial" charset="0"/>
            </a:endParaRPr>
          </a:p>
        </p:txBody>
      </p:sp>
      <p:sp>
        <p:nvSpPr>
          <p:cNvPr id="203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46FA2A8-4C34-4684-B9B6-2DDBFA675560}" type="slidenum">
              <a:rPr lang="en-US" sz="1200">
                <a:latin typeface="Calibri" pitchFamily="34" charset="0"/>
              </a:rPr>
              <a:pPr algn="r" eaLnBrk="1" hangingPunct="1"/>
              <a:t>62</a:t>
            </a:fld>
            <a:endParaRPr lang="en-US" sz="1200" dirty="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126F7F6-6C38-4E68-92DB-F57106711398}" type="slidenum">
              <a:rPr lang="en-US" sz="1200">
                <a:latin typeface="Calibri" pitchFamily="34" charset="0"/>
              </a:rPr>
              <a:pPr algn="r" eaLnBrk="1" hangingPunct="1"/>
              <a:t>63</a:t>
            </a:fld>
            <a:endParaRPr lang="en-US" sz="1200" dirty="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5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556549F-CEE5-4C32-A260-5D41F98780A7}" type="slidenum">
              <a:rPr lang="en-US" sz="1200">
                <a:latin typeface="Calibri" pitchFamily="34" charset="0"/>
              </a:rPr>
              <a:pPr algn="r" eaLnBrk="1" hangingPunct="1"/>
              <a:t>64</a:t>
            </a:fld>
            <a:endParaRPr lang="en-US" sz="1200" dirty="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6DCA6E3-6D77-4610-A5FB-BF71893EE380}" type="slidenum">
              <a:rPr lang="en-US" sz="1200">
                <a:latin typeface="Calibri" pitchFamily="34" charset="0"/>
              </a:rPr>
              <a:pPr algn="r" eaLnBrk="1" hangingPunct="1"/>
              <a:t>65</a:t>
            </a:fld>
            <a:endParaRPr lang="en-US" sz="1200" dirty="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78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204372B-8C75-40EF-A934-D37BA64465BB}" type="slidenum">
              <a:rPr lang="en-US" sz="1200">
                <a:latin typeface="Calibri" pitchFamily="34" charset="0"/>
              </a:rPr>
              <a:pPr algn="r" eaLnBrk="1" hangingPunct="1"/>
              <a:t>66</a:t>
            </a:fld>
            <a:endParaRPr lang="en-US" sz="1200" dirty="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99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5BC3B3F-80FB-4B46-B033-223F2ED666CB}" type="slidenum">
              <a:rPr lang="en-US" sz="1200">
                <a:latin typeface="Calibri" pitchFamily="34" charset="0"/>
              </a:rPr>
              <a:pPr algn="r" eaLnBrk="1" hangingPunct="1"/>
              <a:t>67</a:t>
            </a:fld>
            <a:endParaRPr lang="en-US" sz="1200" dirty="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09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2F2993B-0343-4AF0-B586-6386D650D033}" type="slidenum">
              <a:rPr lang="en-US" sz="1200">
                <a:latin typeface="Calibri" pitchFamily="34" charset="0"/>
              </a:rPr>
              <a:pPr algn="r" eaLnBrk="1" hangingPunct="1"/>
              <a:t>68</a:t>
            </a:fld>
            <a:endParaRPr lang="en-US" sz="1200" dirty="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40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CEE27DD-7BE3-4D38-A973-5FFDC15FC7A5}" type="slidenum">
              <a:rPr lang="en-US" sz="1200">
                <a:latin typeface="Calibri" pitchFamily="34" charset="0"/>
              </a:rPr>
              <a:pPr algn="r" eaLnBrk="1" hangingPunct="1"/>
              <a:t>69</a:t>
            </a:fld>
            <a:endParaRPr lang="en-US" sz="1200" dirty="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142328F-949C-4921-90AE-EBC302F33AB0}" type="slidenum">
              <a:rPr lang="en-US" sz="1200">
                <a:latin typeface="Calibri" pitchFamily="34" charset="0"/>
              </a:rPr>
              <a:pPr algn="r" eaLnBrk="1" hangingPunct="1"/>
              <a:t>70</a:t>
            </a:fld>
            <a:endParaRPr lang="en-US" sz="1200" dirty="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781014E-CB07-445A-99E9-B3D4CE226D35}" type="slidenum">
              <a:rPr lang="en-US" sz="1200">
                <a:latin typeface="Calibri" pitchFamily="34" charset="0"/>
              </a:rPr>
              <a:pPr algn="r" eaLnBrk="1" hangingPunct="1"/>
              <a:t>71</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6F1CC9-B66D-496F-A629-8E8596EF4A5C}" type="slidenum">
              <a:rPr lang="en-US">
                <a:ea typeface="ＭＳ Ｐゴシック"/>
                <a:cs typeface="ＭＳ Ｐゴシック"/>
              </a:rPr>
              <a:pPr fontAlgn="base">
                <a:spcBef>
                  <a:spcPct val="0"/>
                </a:spcBef>
                <a:spcAft>
                  <a:spcPct val="0"/>
                </a:spcAft>
                <a:defRPr/>
              </a:pPr>
              <a:t>9</a:t>
            </a:fld>
            <a:endParaRPr lang="en-US" dirty="0">
              <a:ea typeface="ＭＳ Ｐゴシック"/>
              <a:cs typeface="ＭＳ Ｐゴシック"/>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7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5027128-0871-455A-8532-9DC809C8AC2C}" type="slidenum">
              <a:rPr lang="en-US" sz="1200">
                <a:latin typeface="Calibri" pitchFamily="34" charset="0"/>
              </a:rPr>
              <a:pPr algn="r" eaLnBrk="1" hangingPunct="1"/>
              <a:t>72</a:t>
            </a:fld>
            <a:endParaRPr lang="en-US" sz="1200" dirty="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81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97C0776-37CD-4B1B-99E9-65DC936A66A7}" type="slidenum">
              <a:rPr lang="en-US" sz="1200">
                <a:latin typeface="Calibri" pitchFamily="34" charset="0"/>
              </a:rPr>
              <a:pPr algn="r" eaLnBrk="1" hangingPunct="1"/>
              <a:t>73</a:t>
            </a:fld>
            <a:endParaRPr lang="en-US" sz="1200" dirty="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5E7FB23-A5DF-4ED4-A13C-AADF0AF93037}" type="slidenum">
              <a:rPr lang="en-US" sz="1200">
                <a:latin typeface="Calibri" pitchFamily="34" charset="0"/>
              </a:rPr>
              <a:pPr algn="r" eaLnBrk="1" hangingPunct="1"/>
              <a:t>74</a:t>
            </a:fld>
            <a:endParaRPr lang="en-US" sz="1200" dirty="0">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B62C600-8A35-4431-8034-7B012D41DBA5}" type="slidenum">
              <a:rPr lang="en-US" sz="1200">
                <a:latin typeface="Calibri" pitchFamily="34" charset="0"/>
              </a:rPr>
              <a:pPr algn="r" eaLnBrk="1" hangingPunct="1"/>
              <a:t>75</a:t>
            </a:fld>
            <a:endParaRPr lang="en-US" sz="1200" dirty="0">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en-US" dirty="0" smtClean="0"/>
          </a:p>
        </p:txBody>
      </p:sp>
      <p:sp>
        <p:nvSpPr>
          <p:cNvPr id="2211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4EE3C1C-5CBD-4EB0-A40F-2170010CCB07}" type="slidenum">
              <a:rPr lang="en-US" sz="1200">
                <a:latin typeface="Calibri" pitchFamily="34" charset="0"/>
              </a:rPr>
              <a:pPr algn="r" eaLnBrk="1" hangingPunct="1"/>
              <a:t>76</a:t>
            </a:fld>
            <a:endParaRPr lang="en-US" sz="1200" dirty="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sz="1100" dirty="0" smtClean="0">
              <a:latin typeface="Arial" charset="0"/>
              <a:ea typeface="ＭＳ Ｐゴシック" pitchFamily="34" charset="-128"/>
              <a:cs typeface="Arial" charset="0"/>
            </a:endParaRPr>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DEFBC06-168A-4C25-895C-32F67BCE8A6B}" type="slidenum">
              <a:rPr lang="en-US" sz="1200">
                <a:latin typeface="Calibri" pitchFamily="34" charset="0"/>
              </a:rPr>
              <a:pPr algn="r" eaLnBrk="1" hangingPunct="1"/>
              <a:t>77</a:t>
            </a:fld>
            <a:endParaRPr lang="en-US" sz="1200" dirty="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sz="1100" dirty="0" smtClean="0">
              <a:latin typeface="Arial" charset="0"/>
              <a:ea typeface="ＭＳ Ｐゴシック" pitchFamily="34" charset="-128"/>
              <a:cs typeface="Arial" charset="0"/>
            </a:endParaRPr>
          </a:p>
        </p:txBody>
      </p:sp>
      <p:sp>
        <p:nvSpPr>
          <p:cNvPr id="224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D6E3617-3A97-4E8A-8491-4735809CAFCE}" type="slidenum">
              <a:rPr lang="en-US" sz="1200">
                <a:latin typeface="Calibri" pitchFamily="34" charset="0"/>
              </a:rPr>
              <a:pPr algn="r" eaLnBrk="1" hangingPunct="1"/>
              <a:t>78</a:t>
            </a:fld>
            <a:endParaRPr lang="en-US" sz="1200" dirty="0">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endParaRPr lang="en-US" dirty="0" smtClean="0"/>
          </a:p>
        </p:txBody>
      </p:sp>
      <p:sp>
        <p:nvSpPr>
          <p:cNvPr id="2252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19B0F9F7-0B66-4E4D-839F-131DAEFDFD56}" type="slidenum">
              <a:rPr lang="en-US" sz="1200">
                <a:solidFill>
                  <a:srgbClr val="000000"/>
                </a:solidFill>
                <a:latin typeface="Calibri" pitchFamily="34" charset="0"/>
              </a:rPr>
              <a:pPr algn="r" eaLnBrk="1" hangingPunct="1"/>
              <a:t>79</a:t>
            </a:fld>
            <a:endParaRPr lang="en-US" sz="1200" dirty="0">
              <a:solidFill>
                <a:srgbClr val="000000"/>
              </a:solidFill>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73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4609942-E81D-4AA5-BB8A-0D148E690E35}" type="slidenum">
              <a:rPr lang="en-US" sz="1200">
                <a:latin typeface="Calibri" pitchFamily="34" charset="0"/>
              </a:rPr>
              <a:pPr algn="r" eaLnBrk="1" hangingPunct="1"/>
              <a:t>80</a:t>
            </a:fld>
            <a:endParaRPr lang="en-US" sz="1200" dirty="0">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83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BF5A538-E2C5-4CF4-A0A2-1244DB42A153}" type="slidenum">
              <a:rPr lang="en-US" sz="1200">
                <a:latin typeface="Calibri" pitchFamily="34" charset="0"/>
              </a:rPr>
              <a:pPr algn="r" eaLnBrk="1" hangingPunct="1"/>
              <a:t>81</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E4618-A293-4871-BDA6-229594CD61DF}" type="slidenum">
              <a:rPr lang="en-US">
                <a:ea typeface="ＭＳ Ｐゴシック"/>
                <a:cs typeface="ＭＳ Ｐゴシック"/>
              </a:rPr>
              <a:pPr fontAlgn="base">
                <a:spcBef>
                  <a:spcPct val="0"/>
                </a:spcBef>
                <a:spcAft>
                  <a:spcPct val="0"/>
                </a:spcAft>
                <a:defRPr/>
              </a:pPr>
              <a:t>10</a:t>
            </a:fld>
            <a:endParaRPr lang="en-US" dirty="0">
              <a:ea typeface="ＭＳ Ｐゴシック"/>
              <a:cs typeface="ＭＳ Ｐゴシック"/>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FE46E95-385C-4832-84E5-EB5A61F2B82E}" type="slidenum">
              <a:rPr lang="en-US" smtClean="0"/>
              <a:pPr>
                <a:defRPr/>
              </a:pPr>
              <a:t>82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9DB79-AEE2-4C23-8372-FCBCDE838E25}" type="slidenum">
              <a:rPr lang="en-US">
                <a:ea typeface="ＭＳ Ｐゴシック"/>
                <a:cs typeface="ＭＳ Ｐゴシック"/>
              </a:rPr>
              <a:pPr fontAlgn="base">
                <a:spcBef>
                  <a:spcPct val="0"/>
                </a:spcBef>
                <a:spcAft>
                  <a:spcPct val="0"/>
                </a:spcAft>
                <a:defRPr/>
              </a:pPr>
              <a:t>11</a:t>
            </a:fld>
            <a:endParaRPr lang="en-US" dirty="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13" descr="title_slide_images_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p:nvPr/>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smtClean="0">
                <a:solidFill>
                  <a:srgbClr val="A69372"/>
                </a:solidFill>
                <a:cs typeface="Rockwell"/>
              </a:rPr>
              <a:t>www.engageNY.org</a:t>
            </a:r>
            <a:endParaRPr lang="en-US" sz="1300" dirty="0">
              <a:solidFill>
                <a:srgbClr val="A69372"/>
              </a:solidFill>
              <a:cs typeface="Rockwell"/>
            </a:endParaRPr>
          </a:p>
        </p:txBody>
      </p:sp>
      <p:sp>
        <p:nvSpPr>
          <p:cNvPr id="37899" name="Title Placeholder 1"/>
          <p:cNvSpPr>
            <a:spLocks noGrp="1"/>
          </p:cNvSpPr>
          <p:nvPr>
            <p:ph type="ctrTitle"/>
          </p:nvPr>
        </p:nvSpPr>
        <p:spPr>
          <a:xfrm>
            <a:off x="685800" y="2286000"/>
            <a:ext cx="7772400" cy="1143000"/>
          </a:xfrm>
        </p:spPr>
        <p:txBody>
          <a:bodyPr/>
          <a:lstStyle>
            <a:lvl1pPr>
              <a:defRPr>
                <a:latin typeface="Rockwell" charset="0"/>
              </a:defRPr>
            </a:lvl1pPr>
          </a:lstStyle>
          <a:p>
            <a:r>
              <a:rPr lang="en-US" smtClean="0"/>
              <a:t>Click to edit Master title style</a:t>
            </a:r>
            <a:endParaRPr lang="en-US"/>
          </a:p>
        </p:txBody>
      </p:sp>
      <p:sp>
        <p:nvSpPr>
          <p:cNvPr id="37900" name="Text Placeholder 2"/>
          <p:cNvSpPr>
            <a:spLocks noGrp="1"/>
          </p:cNvSpPr>
          <p:nvPr>
            <p:ph type="subTitle" idx="1"/>
          </p:nvPr>
        </p:nvSpPr>
        <p:spPr>
          <a:xfrm>
            <a:off x="1371600" y="3886200"/>
            <a:ext cx="6400800" cy="1752600"/>
          </a:xfrm>
        </p:spPr>
        <p:txBody>
          <a:bodyPr/>
          <a:lstStyle>
            <a:lvl1pPr algn="ctr">
              <a:defRPr>
                <a:latin typeface="Rockwell" charset="0"/>
              </a:defRPr>
            </a:lvl1pPr>
          </a:lstStyle>
          <a:p>
            <a:r>
              <a:rPr lang="en-US" smtClean="0"/>
              <a:t>Click to edit Master subtitle style</a:t>
            </a:r>
            <a:endParaRPr lang="en-US"/>
          </a:p>
        </p:txBody>
      </p:sp>
    </p:spTree>
    <p:extLst>
      <p:ext uri="{BB962C8B-B14F-4D97-AF65-F5344CB8AC3E}">
        <p14:creationId xmlns:p14="http://schemas.microsoft.com/office/powerpoint/2010/main" val="5032969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541338" y="8747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7" name="Title 1"/>
          <p:cNvSpPr>
            <a:spLocks noGrp="1"/>
          </p:cNvSpPr>
          <p:nvPr>
            <p:ph type="title"/>
          </p:nvPr>
        </p:nvSpPr>
        <p:spPr>
          <a:xfrm>
            <a:off x="457200" y="274638"/>
            <a:ext cx="8229600" cy="599855"/>
          </a:xfrm>
        </p:spPr>
        <p:txBody>
          <a:bodyPr>
            <a:normAutofit/>
          </a:bodyPr>
          <a:lstStyle>
            <a:lvl1pPr algn="l">
              <a:defRPr sz="3200">
                <a:solidFill>
                  <a:srgbClr val="6F0000"/>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089900" y="6464300"/>
            <a:ext cx="596900" cy="366713"/>
          </a:xfrm>
        </p:spPr>
        <p:txBody>
          <a:bodyPr rtlCol="0"/>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0FE5698A-14A8-450B-9662-22643CFB10DC}" type="slidenum">
              <a:rPr lang="en-US"/>
              <a:pPr>
                <a:defRPr/>
              </a:pPr>
              <a:t>‹#›</a:t>
            </a:fld>
            <a:endParaRPr lang="en-US" dirty="0"/>
          </a:p>
        </p:txBody>
      </p:sp>
    </p:spTree>
    <p:extLst>
      <p:ext uri="{BB962C8B-B14F-4D97-AF65-F5344CB8AC3E}">
        <p14:creationId xmlns:p14="http://schemas.microsoft.com/office/powerpoint/2010/main" val="117323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3" name="Slide Number Placeholder 5"/>
          <p:cNvSpPr>
            <a:spLocks noGrp="1"/>
          </p:cNvSpPr>
          <p:nvPr>
            <p:ph type="sldNum" sz="quarter" idx="10"/>
          </p:nvPr>
        </p:nvSpPr>
        <p:spPr>
          <a:xfrm>
            <a:off x="8089900" y="6464300"/>
            <a:ext cx="596900" cy="366713"/>
          </a:xfrm>
        </p:spPr>
        <p:txBody>
          <a:bodyPr rtlCol="0"/>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76338B50-22DD-469E-B079-7FAAA44E9F30}" type="slidenum">
              <a:rPr lang="en-US"/>
              <a:pPr>
                <a:defRPr/>
              </a:pPr>
              <a:t>‹#›</a:t>
            </a:fld>
            <a:endParaRPr lang="en-US" dirty="0"/>
          </a:p>
        </p:txBody>
      </p:sp>
    </p:spTree>
    <p:extLst>
      <p:ext uri="{BB962C8B-B14F-4D97-AF65-F5344CB8AC3E}">
        <p14:creationId xmlns:p14="http://schemas.microsoft.com/office/powerpoint/2010/main" val="294910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pic>
        <p:nvPicPr>
          <p:cNvPr id="3" name="Picture 13"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39"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978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39" descr="title_slide_images_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cs typeface="Rockwell"/>
              </a:rPr>
              <a:t>www.engageNY.org</a:t>
            </a:r>
          </a:p>
        </p:txBody>
      </p:sp>
      <p:sp>
        <p:nvSpPr>
          <p:cNvPr id="2"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082484"/>
            <a:ext cx="8243388" cy="727203"/>
          </a:xfrm>
        </p:spPr>
        <p:txBody>
          <a:bodyPr/>
          <a:lstStyle>
            <a:lvl1pPr marL="0" indent="0" algn="ctr">
              <a:buNone/>
              <a:defRPr>
                <a:solidFill>
                  <a:schemeClr val="tx1">
                    <a:lumMod val="75000"/>
                    <a:lumOff val="2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173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cs typeface="Rockwell"/>
              </a:rPr>
              <a:t>www.engageNY.org</a:t>
            </a:r>
          </a:p>
        </p:txBody>
      </p:sp>
      <p:cxnSp>
        <p:nvCxnSpPr>
          <p:cNvPr id="5" name="Straight Connector 4"/>
          <p:cNvCxnSpPr/>
          <p:nvPr/>
        </p:nvCxnSpPr>
        <p:spPr>
          <a:xfrm>
            <a:off x="541338" y="8747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99855"/>
          </a:xfrm>
        </p:spPr>
        <p:txBody>
          <a:bodyPr>
            <a:normAutofit/>
          </a:bodyPr>
          <a:lstStyle>
            <a:lvl1pPr algn="l">
              <a:defRPr sz="3200">
                <a:solidFill>
                  <a:srgbClr val="6F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30653"/>
            <a:ext cx="8229600" cy="48352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0"/>
          </p:nvPr>
        </p:nvSpPr>
        <p:spPr>
          <a:xfrm>
            <a:off x="8089900" y="6464300"/>
            <a:ext cx="596900" cy="366713"/>
          </a:xfrm>
          <a:prstGeom prst="rect">
            <a:avLst/>
          </a:prstGeom>
        </p:spPr>
        <p:txBody>
          <a:bodyPr vert="horz" wrap="square" lIns="91440" tIns="45720" rIns="91440" bIns="45720" numCol="1" rtlCol="0" anchor="ctr" anchorCtr="0" compatLnSpc="1">
            <a:prstTxWarp prst="textNoShape">
              <a:avLst/>
            </a:prstTxWarp>
          </a:bodyPr>
          <a:lstStyle>
            <a:lvl1pPr algn="r" fontAlgn="base">
              <a:spcBef>
                <a:spcPct val="0"/>
              </a:spcBef>
              <a:spcAft>
                <a:spcPct val="0"/>
              </a:spcAft>
              <a:defRPr sz="1000" baseline="0">
                <a:solidFill>
                  <a:srgbClr val="0A2D6B"/>
                </a:solidFill>
                <a:latin typeface="Arial" charset="0"/>
                <a:ea typeface="Arial" charset="0"/>
                <a:cs typeface="Arial" charset="0"/>
              </a:defRPr>
            </a:lvl1pPr>
            <a:lvl2pPr lvl="1" fontAlgn="auto">
              <a:spcBef>
                <a:spcPts val="0"/>
              </a:spcBef>
              <a:spcAft>
                <a:spcPts val="0"/>
              </a:spcAft>
              <a:defRPr sz="2400" kern="0">
                <a:solidFill>
                  <a:sysClr val="windowText" lastClr="000000"/>
                </a:solidFill>
                <a:latin typeface="Book Antiqua" pitchFamily="18" charset="0"/>
                <a:ea typeface="+mn-ea"/>
                <a:cs typeface="+mn-cs"/>
              </a:defRPr>
            </a:lvl2pPr>
          </a:lstStyle>
          <a:p>
            <a:pPr lvl="1">
              <a:defRPr/>
            </a:pPr>
            <a:r>
              <a:rPr lang="en-US" dirty="0"/>
              <a:t>	</a:t>
            </a:r>
            <a:fld id="{9DB02841-A083-43D7-92A7-EBED4E6ACAD7}" type="slidenum">
              <a:rPr lang="en-US"/>
              <a:pPr lvl="1">
                <a:defRPr/>
              </a:pPr>
              <a:t>‹#›</a:t>
            </a:fld>
            <a:endParaRPr lang="en-US" dirty="0"/>
          </a:p>
        </p:txBody>
      </p:sp>
    </p:spTree>
    <p:extLst>
      <p:ext uri="{BB962C8B-B14F-4D97-AF65-F5344CB8AC3E}">
        <p14:creationId xmlns:p14="http://schemas.microsoft.com/office/powerpoint/2010/main" val="291349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p:nvPr/>
        </p:nvCxnSpPr>
        <p:spPr>
          <a:xfrm>
            <a:off x="541338" y="8747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cs typeface="Rockwell"/>
              </a:rPr>
              <a:t>www.engageNY.org</a:t>
            </a:r>
          </a:p>
        </p:txBody>
      </p:sp>
      <p:sp>
        <p:nvSpPr>
          <p:cNvPr id="7" name="Title 1"/>
          <p:cNvSpPr>
            <a:spLocks noGrp="1"/>
          </p:cNvSpPr>
          <p:nvPr>
            <p:ph type="title"/>
          </p:nvPr>
        </p:nvSpPr>
        <p:spPr>
          <a:xfrm>
            <a:off x="457200" y="274638"/>
            <a:ext cx="8229600" cy="599855"/>
          </a:xfrm>
        </p:spPr>
        <p:txBody>
          <a:bodyPr>
            <a:normAutofit/>
          </a:bodyPr>
          <a:lstStyle>
            <a:lvl1pPr algn="l">
              <a:defRPr sz="3200">
                <a:solidFill>
                  <a:srgbClr val="6F0000"/>
                </a:solidFil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8089900" y="6464300"/>
            <a:ext cx="596900" cy="366713"/>
          </a:xfrm>
          <a:prstGeom prst="rect">
            <a:avLst/>
          </a:prstGeom>
        </p:spPr>
        <p:txBody>
          <a:bodyPr vert="horz" wrap="square" lIns="91440" tIns="45720" rIns="91440" bIns="45720" numCol="1" rtlCol="0" anchor="ctr" anchorCtr="0" compatLnSpc="1">
            <a:prstTxWarp prst="textNoShape">
              <a:avLst/>
            </a:prstTxWarp>
          </a:bodyPr>
          <a:lstStyle>
            <a:lvl1pPr algn="r" fontAlgn="base">
              <a:spcBef>
                <a:spcPct val="0"/>
              </a:spcBef>
              <a:spcAft>
                <a:spcPct val="0"/>
              </a:spcAft>
              <a:defRPr sz="1000" baseline="0">
                <a:solidFill>
                  <a:srgbClr val="0A2D6B"/>
                </a:solidFill>
                <a:latin typeface="Arial" charset="0"/>
                <a:ea typeface="Arial" charset="0"/>
                <a:cs typeface="Arial" charset="0"/>
              </a:defRPr>
            </a:lvl1pPr>
            <a:lvl2pPr lvl="1" fontAlgn="auto">
              <a:spcBef>
                <a:spcPts val="0"/>
              </a:spcBef>
              <a:spcAft>
                <a:spcPts val="0"/>
              </a:spcAft>
              <a:defRPr sz="2400" kern="0">
                <a:solidFill>
                  <a:sysClr val="windowText" lastClr="000000"/>
                </a:solidFill>
                <a:latin typeface="Book Antiqua" pitchFamily="18" charset="0"/>
                <a:ea typeface="+mn-ea"/>
                <a:cs typeface="+mn-cs"/>
              </a:defRPr>
            </a:lvl2pPr>
          </a:lstStyle>
          <a:p>
            <a:pPr lvl="1">
              <a:defRPr/>
            </a:pPr>
            <a:r>
              <a:rPr lang="en-US" dirty="0"/>
              <a:t>	</a:t>
            </a:r>
            <a:fld id="{9856DC02-0983-415F-9E4E-1DE89CBCFA07}" type="slidenum">
              <a:rPr lang="en-US"/>
              <a:pPr lvl="1">
                <a:defRPr/>
              </a:pPr>
              <a:t>‹#›</a:t>
            </a:fld>
            <a:endParaRPr lang="en-US" dirty="0"/>
          </a:p>
        </p:txBody>
      </p:sp>
    </p:spTree>
    <p:extLst>
      <p:ext uri="{BB962C8B-B14F-4D97-AF65-F5344CB8AC3E}">
        <p14:creationId xmlns:p14="http://schemas.microsoft.com/office/powerpoint/2010/main" val="138215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pic>
        <p:nvPicPr>
          <p:cNvPr id="3" name="Picture 13" descr="title_slide_images_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sz="1300" dirty="0">
                <a:solidFill>
                  <a:srgbClr val="A69372"/>
                </a:solidFill>
                <a:cs typeface="Rockwell"/>
              </a:rPr>
              <a:t>www.engageNY.org</a:t>
            </a:r>
          </a:p>
        </p:txBody>
      </p:sp>
      <p:sp>
        <p:nvSpPr>
          <p:cNvPr id="39"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3483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3" name="Slide Number Placeholder 5"/>
          <p:cNvSpPr>
            <a:spLocks noGrp="1"/>
          </p:cNvSpPr>
          <p:nvPr>
            <p:ph type="sldNum" sz="quarter" idx="10"/>
          </p:nvPr>
        </p:nvSpPr>
        <p:spPr>
          <a:xfrm>
            <a:off x="8089900" y="6464300"/>
            <a:ext cx="596900" cy="366713"/>
          </a:xfrm>
          <a:prstGeom prst="rect">
            <a:avLst/>
          </a:prstGeom>
        </p:spPr>
        <p:txBody>
          <a:bodyPr rtlCol="0"/>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76338B50-22DD-469E-B079-7FAAA44E9F30}" type="slidenum">
              <a:rPr lang="en-US"/>
              <a:pPr>
                <a:defRPr/>
              </a:pPr>
              <a:t>‹#›</a:t>
            </a:fld>
            <a:endParaRPr lang="en-US" dirty="0"/>
          </a:p>
        </p:txBody>
      </p:sp>
    </p:spTree>
    <p:extLst>
      <p:ext uri="{BB962C8B-B14F-4D97-AF65-F5344CB8AC3E}">
        <p14:creationId xmlns:p14="http://schemas.microsoft.com/office/powerpoint/2010/main" val="76768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13"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37899" name="Title Placeholder 1"/>
          <p:cNvSpPr>
            <a:spLocks noGrp="1"/>
          </p:cNvSpPr>
          <p:nvPr>
            <p:ph type="ctrTitle"/>
          </p:nvPr>
        </p:nvSpPr>
        <p:spPr>
          <a:xfrm>
            <a:off x="685800" y="2286000"/>
            <a:ext cx="7772400" cy="1143000"/>
          </a:xfrm>
        </p:spPr>
        <p:txBody>
          <a:bodyPr/>
          <a:lstStyle>
            <a:lvl1pPr>
              <a:defRPr>
                <a:latin typeface="Rockwell" charset="0"/>
              </a:defRPr>
            </a:lvl1pPr>
          </a:lstStyle>
          <a:p>
            <a:r>
              <a:rPr lang="en-US"/>
              <a:t>Click to edit Master title style</a:t>
            </a:r>
          </a:p>
        </p:txBody>
      </p:sp>
      <p:sp>
        <p:nvSpPr>
          <p:cNvPr id="37900" name="Text Placeholder 2"/>
          <p:cNvSpPr>
            <a:spLocks noGrp="1"/>
          </p:cNvSpPr>
          <p:nvPr>
            <p:ph type="subTitle" idx="1"/>
          </p:nvPr>
        </p:nvSpPr>
        <p:spPr>
          <a:xfrm>
            <a:off x="1371600" y="3886200"/>
            <a:ext cx="6400800" cy="1752600"/>
          </a:xfrm>
        </p:spPr>
        <p:txBody>
          <a:bodyPr/>
          <a:lstStyle>
            <a:lvl1pPr algn="ctr">
              <a:defRPr>
                <a:latin typeface="Rockwell" charset="0"/>
              </a:defRPr>
            </a:lvl1pPr>
          </a:lstStyle>
          <a:p>
            <a:r>
              <a:rPr lang="en-US"/>
              <a:t>Click to edit Master subtitle style</a:t>
            </a:r>
          </a:p>
        </p:txBody>
      </p:sp>
    </p:spTree>
    <p:extLst>
      <p:ext uri="{BB962C8B-B14F-4D97-AF65-F5344CB8AC3E}">
        <p14:creationId xmlns:p14="http://schemas.microsoft.com/office/powerpoint/2010/main" val="1458982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39"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sp>
        <p:nvSpPr>
          <p:cNvPr id="2"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082484"/>
            <a:ext cx="8243388" cy="727203"/>
          </a:xfrm>
        </p:spPr>
        <p:txBody>
          <a:bodyPr/>
          <a:lstStyle>
            <a:lvl1pPr marL="0" indent="0" algn="ctr">
              <a:buNone/>
              <a:defRPr>
                <a:solidFill>
                  <a:schemeClr val="tx1">
                    <a:lumMod val="75000"/>
                    <a:lumOff val="2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2018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lnSpc>
                <a:spcPct val="70000"/>
              </a:lnSpc>
              <a:spcBef>
                <a:spcPts val="0"/>
              </a:spcBef>
              <a:spcAft>
                <a:spcPts val="0"/>
              </a:spcAft>
              <a:defRPr/>
            </a:pPr>
            <a:r>
              <a:rPr lang="en-US" sz="1300" dirty="0">
                <a:solidFill>
                  <a:srgbClr val="A69372"/>
                </a:solidFill>
                <a:latin typeface="Rockwell"/>
                <a:cs typeface="Rockwell"/>
              </a:rPr>
              <a:t>www.engageNY.org</a:t>
            </a:r>
          </a:p>
        </p:txBody>
      </p:sp>
      <p:cxnSp>
        <p:nvCxnSpPr>
          <p:cNvPr id="5" name="Straight Connector 4"/>
          <p:cNvCxnSpPr/>
          <p:nvPr userDrawn="1"/>
        </p:nvCxnSpPr>
        <p:spPr>
          <a:xfrm>
            <a:off x="541338" y="8747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99855"/>
          </a:xfrm>
        </p:spPr>
        <p:txBody>
          <a:bodyPr>
            <a:normAutofit/>
          </a:bodyPr>
          <a:lstStyle>
            <a:lvl1pPr algn="l">
              <a:defRPr sz="3200">
                <a:solidFill>
                  <a:srgbClr val="6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30653"/>
            <a:ext cx="8229600" cy="48352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0"/>
          </p:nvPr>
        </p:nvSpPr>
        <p:spPr>
          <a:xfrm>
            <a:off x="8089900" y="6464300"/>
            <a:ext cx="596900" cy="366713"/>
          </a:xfrm>
        </p:spPr>
        <p:txBody>
          <a:bodyPr rtlCol="0"/>
          <a:lstStyle>
            <a:lvl1pPr fontAlgn="base">
              <a:spcBef>
                <a:spcPct val="0"/>
              </a:spcBef>
              <a:spcAft>
                <a:spcPct val="0"/>
              </a:spcAft>
              <a:defRPr sz="1000">
                <a:solidFill>
                  <a:srgbClr val="0A2D6B"/>
                </a:solidFill>
                <a:latin typeface="Arial" charset="0"/>
                <a:ea typeface="Arial" charset="0"/>
                <a:cs typeface="Arial" charset="0"/>
              </a:defRPr>
            </a:lvl1pPr>
          </a:lstStyle>
          <a:p>
            <a:pPr>
              <a:defRPr/>
            </a:pPr>
            <a:fld id="{BF7CC562-E601-432F-BAC9-3456BDB96E09}" type="slidenum">
              <a:rPr lang="en-US"/>
              <a:pPr>
                <a:defRPr/>
              </a:pPr>
              <a:t>‹#›</a:t>
            </a:fld>
            <a:endParaRPr lang="en-US" dirty="0"/>
          </a:p>
        </p:txBody>
      </p:sp>
    </p:spTree>
    <p:extLst>
      <p:ext uri="{BB962C8B-B14F-4D97-AF65-F5344CB8AC3E}">
        <p14:creationId xmlns:p14="http://schemas.microsoft.com/office/powerpoint/2010/main" val="3631783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2" r:id="rId6"/>
  </p:sldLayoutIdLst>
  <p:hf hdr="0" ftr="0" dt="0"/>
  <p:txStyles>
    <p:titleStyle>
      <a:lvl1pPr algn="ctr" defTabSz="457200" rtl="0" eaLnBrk="0" fontAlgn="base" hangingPunct="0">
        <a:spcBef>
          <a:spcPct val="0"/>
        </a:spcBef>
        <a:spcAft>
          <a:spcPct val="0"/>
        </a:spcAft>
        <a:defRPr sz="3200" kern="1200">
          <a:solidFill>
            <a:srgbClr val="A69372"/>
          </a:solidFill>
          <a:latin typeface="+mj-lt"/>
          <a:ea typeface="+mj-ea"/>
          <a:cs typeface="+mj-cs"/>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eaLnBrk="1" fontAlgn="base" hangingPunct="1">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eaLnBrk="1" fontAlgn="base" hangingPunct="1">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eaLnBrk="1" fontAlgn="base" hangingPunct="1">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eaLnBrk="1" fontAlgn="base" hangingPunct="1">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A2D6B"/>
          </a:solidFill>
          <a:latin typeface="+mn-lt"/>
          <a:ea typeface="+mn-ea"/>
          <a:cs typeface="+mn-cs"/>
        </a:defRPr>
      </a:lvl1pPr>
      <a:lvl2pPr marL="458788" indent="-177800" algn="l" defTabSz="458788" rtl="0" eaLnBrk="0" fontAlgn="base" hangingPunct="0">
        <a:spcBef>
          <a:spcPts val="600"/>
        </a:spcBef>
        <a:spcAft>
          <a:spcPct val="0"/>
        </a:spcAft>
        <a:buFont typeface="Arial" charset="0"/>
        <a:buChar char="•"/>
        <a:defRPr sz="2800" kern="1200">
          <a:solidFill>
            <a:srgbClr val="404040"/>
          </a:solidFill>
          <a:latin typeface="Arial"/>
          <a:ea typeface="+mn-ea"/>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mn-ea"/>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mn-ea"/>
          <a:cs typeface="Arial"/>
        </a:defRPr>
      </a:lvl4pPr>
      <a:lvl5pPr marL="18288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495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a:cs typeface="ＭＳ Ｐゴシック"/>
              </a:defRPr>
            </a:lvl1pPr>
          </a:lstStyle>
          <a:p>
            <a:pPr>
              <a:defRPr/>
            </a:pPr>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a:cs typeface="ＭＳ Ｐゴシック"/>
              </a:defRPr>
            </a:lvl1pPr>
          </a:lstStyle>
          <a:p>
            <a:pPr>
              <a:defRPr/>
            </a:pPr>
            <a:endParaRPr lang="en-US" dirty="0"/>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a:cs typeface="ＭＳ Ｐゴシック"/>
              </a:defRPr>
            </a:lvl1pPr>
          </a:lstStyle>
          <a:p>
            <a:pPr>
              <a:defRPr/>
            </a:pPr>
            <a:fld id="{41F3729D-D963-4D28-A9F8-889C858F4E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engageny.org/resource/student-learning-objectives/"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28600" y="1295400"/>
            <a:ext cx="8610600" cy="2362200"/>
          </a:xfrm>
        </p:spPr>
        <p:txBody>
          <a:bodyPr/>
          <a:lstStyle/>
          <a:p>
            <a:pPr eaLnBrk="1" hangingPunct="1"/>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3600" b="1" dirty="0" smtClean="0"/>
              <a:t>NY’s</a:t>
            </a:r>
            <a:r>
              <a:rPr lang="en-US" sz="3600" b="1" dirty="0"/>
              <a:t> </a:t>
            </a:r>
            <a:r>
              <a:rPr lang="en-US" sz="3600" b="1" dirty="0" smtClean="0"/>
              <a:t>APPR Plans</a:t>
            </a:r>
            <a:br>
              <a:rPr lang="en-US" sz="3600" b="1" dirty="0" smtClean="0"/>
            </a:br>
            <a:r>
              <a:rPr lang="en-US" sz="3600" b="1" dirty="0" smtClean="0"/>
              <a:t>and Review Process</a:t>
            </a:r>
            <a:r>
              <a:rPr lang="en-US" sz="4000" b="1" dirty="0" smtClean="0"/>
              <a:t>	</a:t>
            </a:r>
            <a:r>
              <a:rPr lang="en-US" b="1" dirty="0" smtClean="0"/>
              <a:t/>
            </a:r>
            <a:br>
              <a:rPr lang="en-US" b="1" dirty="0" smtClean="0"/>
            </a:br>
            <a:r>
              <a:rPr lang="en-US" b="1" dirty="0" smtClean="0"/>
              <a:t>			</a:t>
            </a:r>
          </a:p>
        </p:txBody>
      </p:sp>
      <p:sp>
        <p:nvSpPr>
          <p:cNvPr id="14339" name="Text Box 7"/>
          <p:cNvSpPr txBox="1">
            <a:spLocks noChangeArrowheads="1"/>
          </p:cNvSpPr>
          <p:nvPr/>
        </p:nvSpPr>
        <p:spPr bwMode="auto">
          <a:xfrm>
            <a:off x="4648200" y="5181600"/>
            <a:ext cx="4267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endParaRPr lang="en-US" dirty="0">
              <a:solidFill>
                <a:srgbClr val="1F497D"/>
              </a:solidFill>
              <a:latin typeface="Book Antiqua" pitchFamily="18" charset="0"/>
            </a:endParaRPr>
          </a:p>
          <a:p>
            <a:pPr algn="ctr" eaLnBrk="1" hangingPunct="1">
              <a:spcBef>
                <a:spcPct val="50000"/>
              </a:spcBef>
            </a:pPr>
            <a:r>
              <a:rPr lang="en-US" dirty="0">
                <a:solidFill>
                  <a:srgbClr val="1F497D"/>
                </a:solidFill>
                <a:latin typeface="Book Antiqua" pitchFamily="18" charset="0"/>
              </a:rPr>
              <a:t/>
            </a:r>
            <a:br>
              <a:rPr lang="en-US" dirty="0">
                <a:solidFill>
                  <a:srgbClr val="1F497D"/>
                </a:solidFill>
                <a:latin typeface="Book Antiqua" pitchFamily="18" charset="0"/>
              </a:rPr>
            </a:br>
            <a:endParaRPr lang="en-US" dirty="0">
              <a:solidFill>
                <a:srgbClr val="1F497D"/>
              </a:solidFill>
              <a:latin typeface="Book Antiqua" pitchFamily="18" charset="0"/>
            </a:endParaRPr>
          </a:p>
        </p:txBody>
      </p:sp>
      <p:pic>
        <p:nvPicPr>
          <p:cNvPr id="14341" name="Picture 5" descr="ISLLCoverview"/>
          <p:cNvPicPr>
            <a:picLocks noChangeAspect="1" noChangeArrowheads="1"/>
          </p:cNvPicPr>
          <p:nvPr/>
        </p:nvPicPr>
        <p:blipFill>
          <a:blip r:embed="rId3" cstate="print">
            <a:extLst>
              <a:ext uri="{28A0092B-C50C-407E-A947-70E740481C1C}">
                <a14:useLocalDpi xmlns:a14="http://schemas.microsoft.com/office/drawing/2010/main" val="0"/>
              </a:ext>
            </a:extLst>
          </a:blip>
          <a:srcRect r="7362"/>
          <a:stretch>
            <a:fillRect/>
          </a:stretch>
        </p:blipFill>
        <p:spPr bwMode="auto">
          <a:xfrm>
            <a:off x="3505200" y="1371600"/>
            <a:ext cx="2062162" cy="5492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600075"/>
          </a:xfrm>
        </p:spPr>
        <p:txBody>
          <a:bodyPr/>
          <a:lstStyle/>
          <a:p>
            <a:pPr eaLnBrk="1" hangingPunct="1"/>
            <a:r>
              <a:rPr lang="en-US" b="1" dirty="0" smtClean="0"/>
              <a:t>NYSED APPR Form</a:t>
            </a:r>
          </a:p>
        </p:txBody>
      </p:sp>
      <p:pic>
        <p:nvPicPr>
          <p:cNvPr id="40962" name="Picture 2"/>
          <p:cNvPicPr>
            <a:picLocks noChangeAspect="1" noChangeArrowheads="1"/>
          </p:cNvPicPr>
          <p:nvPr/>
        </p:nvPicPr>
        <p:blipFill>
          <a:blip r:embed="rId3"/>
          <a:srcRect l="12500" t="20000" r="15000" b="5556"/>
          <a:stretch>
            <a:fillRect/>
          </a:stretch>
        </p:blipFill>
        <p:spPr bwMode="auto">
          <a:xfrm>
            <a:off x="152400" y="1143000"/>
            <a:ext cx="8839200" cy="5105400"/>
          </a:xfrm>
          <a:prstGeom prst="rect">
            <a:avLst/>
          </a:prstGeom>
          <a:noFill/>
          <a:ln w="9525">
            <a:solidFill>
              <a:schemeClr val="bg2">
                <a:lumMod val="25000"/>
              </a:schemeClr>
            </a:solidFill>
            <a:miter lim="800000"/>
            <a:headEnd/>
            <a:tailEnd/>
          </a:ln>
        </p:spPr>
      </p:pic>
      <p:sp>
        <p:nvSpPr>
          <p:cNvPr id="4" name="Rectangular Callout 3"/>
          <p:cNvSpPr/>
          <p:nvPr/>
        </p:nvSpPr>
        <p:spPr>
          <a:xfrm>
            <a:off x="6705600" y="2286000"/>
            <a:ext cx="1828800" cy="2133600"/>
          </a:xfrm>
          <a:prstGeom prst="wedgeRectCallout">
            <a:avLst>
              <a:gd name="adj1" fmla="val -88690"/>
              <a:gd name="adj2" fmla="val -53676"/>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a:t>All pages include directions for completing the page as well as references to the specific sections of Guidance that are most relevant.</a:t>
            </a:r>
          </a:p>
        </p:txBody>
      </p:sp>
      <p:sp>
        <p:nvSpPr>
          <p:cNvPr id="5" name="Slide Number Placeholder 4"/>
          <p:cNvSpPr>
            <a:spLocks noGrp="1"/>
          </p:cNvSpPr>
          <p:nvPr>
            <p:ph type="sldNum" sz="quarter" idx="10"/>
          </p:nvPr>
        </p:nvSpPr>
        <p:spPr>
          <a:xfrm>
            <a:off x="8077200" y="6464300"/>
            <a:ext cx="838200" cy="393700"/>
          </a:xfrm>
        </p:spPr>
        <p:txBody>
          <a:bodyPr/>
          <a:lstStyle/>
          <a:p>
            <a:pPr lvl="1">
              <a:defRPr/>
            </a:pPr>
            <a:r>
              <a:rPr lang="en-US" sz="1000" dirty="0" smtClean="0"/>
              <a:t>	</a:t>
            </a:r>
            <a:fld id="{F113C99C-BC62-48A5-8B2B-C1E099D72D74}" type="slidenum">
              <a:rPr lang="en-US" sz="1000" smtClean="0"/>
              <a:pPr lvl="1">
                <a:defRPr/>
              </a:pPr>
              <a:t>10</a:t>
            </a:fld>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600075"/>
          </a:xfrm>
        </p:spPr>
        <p:txBody>
          <a:bodyPr/>
          <a:lstStyle/>
          <a:p>
            <a:pPr eaLnBrk="1" hangingPunct="1"/>
            <a:r>
              <a:rPr lang="en-US" b="1" dirty="0" smtClean="0"/>
              <a:t>NYSED APPR Form</a:t>
            </a:r>
          </a:p>
        </p:txBody>
      </p:sp>
      <p:pic>
        <p:nvPicPr>
          <p:cNvPr id="1026" name="Picture 2"/>
          <p:cNvPicPr>
            <a:picLocks noChangeAspect="1" noChangeArrowheads="1"/>
          </p:cNvPicPr>
          <p:nvPr/>
        </p:nvPicPr>
        <p:blipFill>
          <a:blip r:embed="rId3"/>
          <a:srcRect l="20500" t="15111" r="21500" b="3111"/>
          <a:stretch>
            <a:fillRect/>
          </a:stretch>
        </p:blipFill>
        <p:spPr bwMode="auto">
          <a:xfrm>
            <a:off x="304800" y="990600"/>
            <a:ext cx="7772400" cy="5741988"/>
          </a:xfrm>
          <a:prstGeom prst="rect">
            <a:avLst/>
          </a:prstGeom>
          <a:noFill/>
          <a:ln w="9525">
            <a:solidFill>
              <a:schemeClr val="bg2">
                <a:lumMod val="25000"/>
              </a:schemeClr>
            </a:solidFill>
            <a:miter lim="800000"/>
            <a:headEnd/>
            <a:tailEnd/>
          </a:ln>
        </p:spPr>
      </p:pic>
      <p:sp>
        <p:nvSpPr>
          <p:cNvPr id="4" name="Rectangular Callout 3"/>
          <p:cNvSpPr/>
          <p:nvPr/>
        </p:nvSpPr>
        <p:spPr>
          <a:xfrm>
            <a:off x="7162800" y="2209800"/>
            <a:ext cx="1905000" cy="2895600"/>
          </a:xfrm>
          <a:prstGeom prst="wedgeRectCallout">
            <a:avLst>
              <a:gd name="adj1" fmla="val 2126"/>
              <a:gd name="adj2" fmla="val 58476"/>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a:t>Some pages have dropdown boxes. Where there are dropdown boxes, you often will see a blank box next to it, like on this page. Here you are asked to actually name the specific assessment. You would type that into the blank box.</a:t>
            </a:r>
          </a:p>
        </p:txBody>
      </p:sp>
      <p:sp>
        <p:nvSpPr>
          <p:cNvPr id="5" name="Slide Number Placeholder 4"/>
          <p:cNvSpPr>
            <a:spLocks noGrp="1"/>
          </p:cNvSpPr>
          <p:nvPr>
            <p:ph type="sldNum" sz="quarter" idx="10"/>
          </p:nvPr>
        </p:nvSpPr>
        <p:spPr>
          <a:xfrm>
            <a:off x="8089900" y="6477000"/>
            <a:ext cx="1054100" cy="354013"/>
          </a:xfrm>
        </p:spPr>
        <p:txBody>
          <a:bodyPr/>
          <a:lstStyle/>
          <a:p>
            <a:pPr lvl="1">
              <a:defRPr/>
            </a:pPr>
            <a:r>
              <a:rPr lang="en-US" sz="1000" dirty="0" smtClean="0"/>
              <a:t>	</a:t>
            </a:r>
            <a:fld id="{5CC76D6D-B20F-4B84-8B14-5EFD1999FDAC}" type="slidenum">
              <a:rPr lang="en-US" sz="1000" smtClean="0"/>
              <a:pPr lvl="1">
                <a:defRPr/>
              </a:pPr>
              <a:t>11</a:t>
            </a:fld>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00075"/>
          </a:xfrm>
        </p:spPr>
        <p:txBody>
          <a:bodyPr/>
          <a:lstStyle/>
          <a:p>
            <a:pPr eaLnBrk="1" hangingPunct="1"/>
            <a:r>
              <a:rPr lang="en-US" b="1" dirty="0" smtClean="0"/>
              <a:t>NYSED APPR Form</a:t>
            </a:r>
          </a:p>
        </p:txBody>
      </p:sp>
      <p:pic>
        <p:nvPicPr>
          <p:cNvPr id="43010" name="Picture 2"/>
          <p:cNvPicPr>
            <a:picLocks noChangeAspect="1" noChangeArrowheads="1"/>
          </p:cNvPicPr>
          <p:nvPr/>
        </p:nvPicPr>
        <p:blipFill>
          <a:blip r:embed="rId3"/>
          <a:srcRect l="13125" t="17778" r="12500" b="4444"/>
          <a:stretch>
            <a:fillRect/>
          </a:stretch>
        </p:blipFill>
        <p:spPr bwMode="auto">
          <a:xfrm>
            <a:off x="152400" y="1066800"/>
            <a:ext cx="8763000" cy="5334000"/>
          </a:xfrm>
          <a:prstGeom prst="rect">
            <a:avLst/>
          </a:prstGeom>
          <a:noFill/>
          <a:ln w="9525">
            <a:solidFill>
              <a:schemeClr val="bg2">
                <a:lumMod val="25000"/>
              </a:schemeClr>
            </a:solidFill>
            <a:miter lim="800000"/>
            <a:headEnd/>
            <a:tailEnd/>
          </a:ln>
        </p:spPr>
      </p:pic>
      <p:sp>
        <p:nvSpPr>
          <p:cNvPr id="4" name="Rectangular Callout 3"/>
          <p:cNvSpPr/>
          <p:nvPr/>
        </p:nvSpPr>
        <p:spPr>
          <a:xfrm>
            <a:off x="6629400" y="4419600"/>
            <a:ext cx="1524000" cy="1600200"/>
          </a:xfrm>
          <a:prstGeom prst="wedgeRectCallout">
            <a:avLst>
              <a:gd name="adj1" fmla="val -81547"/>
              <a:gd name="adj2" fmla="val -30147"/>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smtClean="0"/>
              <a:t>The </a:t>
            </a:r>
            <a:r>
              <a:rPr lang="en-US" sz="1400" dirty="0"/>
              <a:t>dropdown boxes include an abbreviated list of what is above.</a:t>
            </a:r>
          </a:p>
        </p:txBody>
      </p:sp>
      <p:sp>
        <p:nvSpPr>
          <p:cNvPr id="5" name="Slide Number Placeholder 4"/>
          <p:cNvSpPr>
            <a:spLocks noGrp="1"/>
          </p:cNvSpPr>
          <p:nvPr>
            <p:ph type="sldNum" sz="quarter" idx="10"/>
          </p:nvPr>
        </p:nvSpPr>
        <p:spPr>
          <a:xfrm>
            <a:off x="7772400" y="6477000"/>
            <a:ext cx="914400" cy="354013"/>
          </a:xfrm>
        </p:spPr>
        <p:txBody>
          <a:bodyPr/>
          <a:lstStyle/>
          <a:p>
            <a:pPr lvl="1">
              <a:defRPr/>
            </a:pPr>
            <a:r>
              <a:rPr lang="en-US" sz="1000" dirty="0" smtClean="0"/>
              <a:t>	</a:t>
            </a:r>
            <a:fld id="{1391761E-63AF-4F34-9E3B-4B5986A8E5A9}" type="slidenum">
              <a:rPr lang="en-US" sz="1000" smtClean="0"/>
              <a:pPr lvl="1">
                <a:defRPr/>
              </a:pPr>
              <a:t>12</a:t>
            </a:fld>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Where can I find…..?</a:t>
            </a:r>
          </a:p>
        </p:txBody>
      </p:sp>
      <p:sp>
        <p:nvSpPr>
          <p:cNvPr id="41986" name="Content Placeholder 2"/>
          <p:cNvSpPr>
            <a:spLocks noGrp="1"/>
          </p:cNvSpPr>
          <p:nvPr>
            <p:ph idx="4294967295"/>
          </p:nvPr>
        </p:nvSpPr>
        <p:spPr>
          <a:xfrm>
            <a:off x="457200" y="1143000"/>
            <a:ext cx="8229600" cy="4835525"/>
          </a:xfrm>
        </p:spPr>
        <p:txBody>
          <a:bodyPr/>
          <a:lstStyle/>
          <a:p>
            <a:pPr marL="0" indent="0" eaLnBrk="1" hangingPunct="1">
              <a:spcAft>
                <a:spcPts val="1200"/>
              </a:spcAft>
              <a:buFont typeface="Arial" charset="0"/>
              <a:buNone/>
              <a:defRPr/>
            </a:pPr>
            <a:r>
              <a:rPr lang="en-US" sz="2400" dirty="0" smtClean="0">
                <a:solidFill>
                  <a:srgbClr val="6F0000"/>
                </a:solidFill>
              </a:rPr>
              <a:t>Where Can I Find Further Resources, Guidance, and Answers to My Questions Related to 60 Point Other Measures?</a:t>
            </a:r>
          </a:p>
          <a:p>
            <a:pPr eaLnBrk="1" hangingPunct="1">
              <a:defRPr/>
            </a:pPr>
            <a:r>
              <a:rPr lang="en-US" sz="2800" dirty="0" smtClean="0"/>
              <a:t>Section H of NYSED’s APPR Guidance</a:t>
            </a:r>
          </a:p>
          <a:p>
            <a:pPr eaLnBrk="1" hangingPunct="1">
              <a:defRPr/>
            </a:pPr>
            <a:r>
              <a:rPr lang="en-US" sz="2800" dirty="0" smtClean="0"/>
              <a:t>Some of Section I of NYSED’s APPR Guidance</a:t>
            </a:r>
          </a:p>
          <a:p>
            <a:pPr eaLnBrk="1" hangingPunct="1">
              <a:defRPr/>
            </a:pPr>
            <a:r>
              <a:rPr lang="en-US" sz="2800" dirty="0" smtClean="0"/>
              <a:t>Section J of NYSED’s APPR Guidance</a:t>
            </a:r>
          </a:p>
          <a:p>
            <a:pPr eaLnBrk="1" hangingPunct="1">
              <a:defRPr/>
            </a:pPr>
            <a:r>
              <a:rPr lang="en-US" sz="2800" dirty="0" smtClean="0"/>
              <a:t>Page 4 of the “Purple Memo”</a:t>
            </a:r>
          </a:p>
          <a:p>
            <a:pPr eaLnBrk="1" hangingPunct="1">
              <a:defRPr/>
            </a:pPr>
            <a:r>
              <a:rPr lang="en-US" sz="2800" dirty="0" smtClean="0"/>
              <a:t>Step 1 and 2 of the Teacher Road Map</a:t>
            </a:r>
          </a:p>
          <a:p>
            <a:pPr eaLnBrk="1" hangingPunct="1">
              <a:defRPr/>
            </a:pPr>
            <a:r>
              <a:rPr lang="en-US" sz="2800" dirty="0" smtClean="0"/>
              <a:t>Step 1 and 2 of the Principal Road Map</a:t>
            </a:r>
          </a:p>
        </p:txBody>
      </p:sp>
      <p:sp>
        <p:nvSpPr>
          <p:cNvPr id="4" name="Slide Number Placeholder 3"/>
          <p:cNvSpPr>
            <a:spLocks noGrp="1"/>
          </p:cNvSpPr>
          <p:nvPr>
            <p:ph type="sldNum" sz="quarter" idx="10"/>
          </p:nvPr>
        </p:nvSpPr>
        <p:spPr>
          <a:xfrm>
            <a:off x="7924800" y="6400800"/>
            <a:ext cx="914400" cy="430213"/>
          </a:xfrm>
        </p:spPr>
        <p:txBody>
          <a:bodyPr/>
          <a:lstStyle/>
          <a:p>
            <a:pPr lvl="1">
              <a:defRPr/>
            </a:pPr>
            <a:r>
              <a:rPr lang="en-US" sz="1000" dirty="0" smtClean="0"/>
              <a:t>	</a:t>
            </a:r>
            <a:fld id="{2A29FDD9-DD87-4959-A043-29F6E98B7ECD}" type="slidenum">
              <a:rPr lang="en-US" sz="1000" smtClean="0"/>
              <a:pPr lvl="1">
                <a:defRPr/>
              </a:pPr>
              <a:t>13</a:t>
            </a:fld>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bwMode="auto">
          <a:xfrm>
            <a:off x="8001000" y="6400800"/>
            <a:ext cx="1143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E0522E7D-F2D0-45E0-8ED2-4D2FDC41AA80}" type="slidenum">
              <a:rPr lang="en-US" sz="1000"/>
              <a:pPr lvl="1" eaLnBrk="1" hangingPunct="1"/>
              <a:t>14</a:t>
            </a:fld>
            <a:endParaRPr lang="en-US" sz="1000" dirty="0"/>
          </a:p>
        </p:txBody>
      </p:sp>
      <p:sp>
        <p:nvSpPr>
          <p:cNvPr id="37891" name="Title 1"/>
          <p:cNvSpPr txBox="1">
            <a:spLocks/>
          </p:cNvSpPr>
          <p:nvPr/>
        </p:nvSpPr>
        <p:spPr bwMode="auto">
          <a:xfrm>
            <a:off x="-304800" y="2362200"/>
            <a:ext cx="975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smtClean="0">
                <a:solidFill>
                  <a:srgbClr val="6F0000"/>
                </a:solidFill>
                <a:latin typeface="Rockwell" pitchFamily="18" charset="0"/>
              </a:rPr>
              <a:t>60 </a:t>
            </a:r>
            <a:r>
              <a:rPr lang="en-US" sz="4400" b="1" dirty="0">
                <a:solidFill>
                  <a:srgbClr val="6F0000"/>
                </a:solidFill>
                <a:latin typeface="Rockwell" pitchFamily="18" charset="0"/>
              </a:rPr>
              <a:t>Point </a:t>
            </a:r>
            <a:r>
              <a:rPr lang="en-US" sz="4400" b="1" dirty="0" smtClean="0">
                <a:solidFill>
                  <a:srgbClr val="6F0000"/>
                </a:solidFill>
                <a:latin typeface="Rockwell" pitchFamily="18" charset="0"/>
              </a:rPr>
              <a:t>Multiple Measures </a:t>
            </a:r>
            <a:endParaRPr lang="en-US" sz="4400" b="1" dirty="0">
              <a:solidFill>
                <a:srgbClr val="6F0000"/>
              </a:solidFill>
              <a:latin typeface="Rockwell" pitchFamily="18" charset="0"/>
            </a:endParaRPr>
          </a:p>
        </p:txBody>
      </p:sp>
    </p:spTree>
    <p:extLst>
      <p:ext uri="{BB962C8B-B14F-4D97-AF65-F5344CB8AC3E}">
        <p14:creationId xmlns:p14="http://schemas.microsoft.com/office/powerpoint/2010/main" val="224264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cademics,back to school,blackboards,classrooms,desks,groups,instructing,iStockphoto,learning,pencils,people,students,teachers"/>
          <p:cNvPicPr>
            <a:picLocks noChangeAspect="1" noChangeArrowheads="1"/>
          </p:cNvPicPr>
          <p:nvPr/>
        </p:nvPicPr>
        <p:blipFill>
          <a:blip r:embed="rId3">
            <a:extLst>
              <a:ext uri="{28A0092B-C50C-407E-A947-70E740481C1C}">
                <a14:useLocalDpi xmlns:a14="http://schemas.microsoft.com/office/drawing/2010/main" val="0"/>
              </a:ext>
            </a:extLst>
          </a:blip>
          <a:srcRect t="7272" b="10909"/>
          <a:stretch>
            <a:fillRect/>
          </a:stretch>
        </p:blipFill>
        <p:spPr bwMode="auto">
          <a:xfrm>
            <a:off x="1828800" y="2209800"/>
            <a:ext cx="5029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idx="4294967295"/>
          </p:nvPr>
        </p:nvSpPr>
        <p:spPr>
          <a:xfrm>
            <a:off x="457200" y="152400"/>
            <a:ext cx="8686800" cy="600075"/>
          </a:xfrm>
        </p:spPr>
        <p:txBody>
          <a:bodyPr/>
          <a:lstStyle/>
          <a:p>
            <a:pPr algn="l" eaLnBrk="1" hangingPunct="1"/>
            <a:r>
              <a:rPr lang="en-US" b="1" dirty="0" smtClean="0">
                <a:solidFill>
                  <a:srgbClr val="6F0000"/>
                </a:solidFill>
              </a:rPr>
              <a:t>60 Point Other Measures</a:t>
            </a:r>
            <a:r>
              <a:rPr lang="en-US" sz="2800" b="1" dirty="0" smtClean="0">
                <a:solidFill>
                  <a:srgbClr val="6F0000"/>
                </a:solidFill>
              </a:rPr>
              <a:t/>
            </a:r>
            <a:br>
              <a:rPr lang="en-US" sz="2800" b="1" dirty="0" smtClean="0">
                <a:solidFill>
                  <a:srgbClr val="6F0000"/>
                </a:solidFill>
              </a:rPr>
            </a:br>
            <a:r>
              <a:rPr lang="en-US" sz="2400" dirty="0" smtClean="0">
                <a:solidFill>
                  <a:srgbClr val="6F0000"/>
                </a:solidFill>
              </a:rPr>
              <a:t>Teachers and Principals</a:t>
            </a:r>
          </a:p>
        </p:txBody>
      </p:sp>
      <p:sp>
        <p:nvSpPr>
          <p:cNvPr id="7" name="Rectangular Callout 6"/>
          <p:cNvSpPr/>
          <p:nvPr/>
        </p:nvSpPr>
        <p:spPr>
          <a:xfrm>
            <a:off x="304800" y="1600200"/>
            <a:ext cx="3276600" cy="1981200"/>
          </a:xfrm>
          <a:prstGeom prst="wedgeRectCallout">
            <a:avLst>
              <a:gd name="adj1" fmla="val 43134"/>
              <a:gd name="adj2" fmla="val 63361"/>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smtClean="0"/>
              <a:t>Multiples </a:t>
            </a:r>
            <a:r>
              <a:rPr lang="en-US" sz="2400" dirty="0"/>
              <a:t>measures must be used in this subcomponent.</a:t>
            </a:r>
          </a:p>
        </p:txBody>
      </p:sp>
      <p:sp>
        <p:nvSpPr>
          <p:cNvPr id="8" name="Rectangular Callout 7"/>
          <p:cNvSpPr/>
          <p:nvPr/>
        </p:nvSpPr>
        <p:spPr>
          <a:xfrm>
            <a:off x="5212080" y="1102360"/>
            <a:ext cx="3657600" cy="2514600"/>
          </a:xfrm>
          <a:prstGeom prst="wedgeRectCallout">
            <a:avLst>
              <a:gd name="adj1" fmla="val -36269"/>
              <a:gd name="adj2" fmla="val 6364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200" dirty="0" smtClean="0"/>
              <a:t>Measures</a:t>
            </a:r>
            <a:r>
              <a:rPr lang="en-US" sz="2200" dirty="0"/>
              <a:t>, HEDI criteria, and the scoring bands for this subcomponent must be locally-established through negotiations.</a:t>
            </a:r>
          </a:p>
        </p:txBody>
      </p:sp>
      <p:sp>
        <p:nvSpPr>
          <p:cNvPr id="6" name="Slide Number Placeholder 5"/>
          <p:cNvSpPr>
            <a:spLocks noGrp="1"/>
          </p:cNvSpPr>
          <p:nvPr>
            <p:ph type="sldNum" sz="quarter" idx="10"/>
          </p:nvPr>
        </p:nvSpPr>
        <p:spPr>
          <a:xfrm>
            <a:off x="7924800" y="6477000"/>
            <a:ext cx="990600" cy="354013"/>
          </a:xfrm>
        </p:spPr>
        <p:txBody>
          <a:bodyPr/>
          <a:lstStyle/>
          <a:p>
            <a:pPr lvl="1">
              <a:defRPr/>
            </a:pPr>
            <a:r>
              <a:rPr lang="en-US" sz="1000" dirty="0" smtClean="0"/>
              <a:t>	</a:t>
            </a:r>
            <a:fld id="{5A9BD021-FDEB-4515-8F4E-0FB9AFDD98F4}" type="slidenum">
              <a:rPr lang="en-US" sz="1000" smtClean="0"/>
              <a:pPr lvl="1">
                <a:defRPr/>
              </a:pPr>
              <a:t>15</a:t>
            </a:fld>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6" name="Group 26"/>
          <p:cNvGraphicFramePr>
            <a:graphicFrameLocks noGrp="1"/>
          </p:cNvGraphicFramePr>
          <p:nvPr>
            <p:ph idx="4294967295"/>
          </p:nvPr>
        </p:nvGraphicFramePr>
        <p:xfrm>
          <a:off x="152400" y="1143000"/>
          <a:ext cx="8839200" cy="5715000"/>
        </p:xfrm>
        <a:graphic>
          <a:graphicData uri="http://schemas.openxmlformats.org/drawingml/2006/table">
            <a:tbl>
              <a:tblPr/>
              <a:tblGrid>
                <a:gridCol w="4191000"/>
                <a:gridCol w="4648200"/>
              </a:tblGrid>
              <a:tr h="748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Rockwell" pitchFamily="18" charset="0"/>
                          <a:ea typeface="ＭＳ Ｐゴシック"/>
                          <a:cs typeface="Arial" charset="0"/>
                        </a:rPr>
                        <a:t>Teachers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Rockwell" pitchFamily="18" charset="0"/>
                          <a:ea typeface="ＭＳ Ｐゴシック"/>
                          <a:cs typeface="Arial" charset="0"/>
                        </a:rPr>
                        <a:t>Principals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Rockwell" pitchFamily="18" charset="0"/>
                        <a:ea typeface="ＭＳ Ｐゴシック"/>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966026">
                <a:tc>
                  <a:txBody>
                    <a:bodyPr/>
                    <a:lstStyle/>
                    <a:p>
                      <a:pPr marL="122238" marR="0" lvl="0" indent="-122238" algn="l" defTabSz="914400" rtl="0" eaLnBrk="1" fontAlgn="base" latinLnBrk="0" hangingPunct="1">
                        <a:lnSpc>
                          <a:spcPct val="100000"/>
                        </a:lnSpc>
                        <a:spcBef>
                          <a:spcPct val="0"/>
                        </a:spcBef>
                        <a:spcAft>
                          <a:spcPct val="0"/>
                        </a:spcAft>
                        <a:buClrTx/>
                        <a:buSzTx/>
                        <a:buFont typeface="Arial" charset="0"/>
                        <a:buChar char="•"/>
                        <a:tabLst/>
                      </a:pPr>
                      <a:r>
                        <a:rPr kumimoji="0" lang="en-US" sz="1500" b="1" i="0" u="none" strike="noStrike" cap="none" normalizeH="0" baseline="0" dirty="0" smtClean="0">
                          <a:ln>
                            <a:noFill/>
                          </a:ln>
                          <a:solidFill>
                            <a:srgbClr val="000000"/>
                          </a:solidFill>
                          <a:effectLst/>
                          <a:latin typeface="Rockwell" pitchFamily="18" charset="0"/>
                          <a:ea typeface="ＭＳ Ｐゴシック"/>
                          <a:cs typeface="Arial" charset="0"/>
                        </a:rPr>
                        <a:t>NY State Teaching Standards: choice of rubric from State-approved list or variance, if approved by NYSED</a:t>
                      </a:r>
                    </a:p>
                    <a:p>
                      <a:pPr marL="122238" marR="0" lvl="0" indent="-122238"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Rockwell" pitchFamily="18" charset="0"/>
                        <a:ea typeface="ＭＳ Ｐゴシック"/>
                        <a:cs typeface="Arial" charset="0"/>
                      </a:endParaRPr>
                    </a:p>
                    <a:p>
                      <a:pPr marL="122238" marR="0" lvl="0" indent="-122238" algn="l" defTabSz="914400" rtl="0" eaLnBrk="1" fontAlgn="base" latinLnBrk="0" hangingPunct="1">
                        <a:lnSpc>
                          <a:spcPct val="100000"/>
                        </a:lnSpc>
                        <a:spcBef>
                          <a:spcPct val="0"/>
                        </a:spcBef>
                        <a:spcAft>
                          <a:spcPct val="0"/>
                        </a:spcAft>
                        <a:buClrTx/>
                        <a:buSzTx/>
                        <a:buFontTx/>
                        <a:buNone/>
                        <a:tabLst/>
                      </a:pPr>
                      <a:r>
                        <a:rPr kumimoji="0" lang="en-US" sz="1500" b="1" i="0" u="sng" strike="noStrike" cap="none" normalizeH="0" baseline="0" dirty="0" smtClean="0">
                          <a:ln>
                            <a:noFill/>
                          </a:ln>
                          <a:solidFill>
                            <a:srgbClr val="000000"/>
                          </a:solidFill>
                          <a:effectLst/>
                          <a:latin typeface="Rockwell" pitchFamily="18" charset="0"/>
                          <a:ea typeface="ＭＳ Ｐゴシック"/>
                          <a:cs typeface="Arial" charset="0"/>
                        </a:rPr>
                        <a:t>Multiple Measures</a:t>
                      </a:r>
                    </a:p>
                    <a:p>
                      <a:pPr marL="122238" marR="0" lvl="0" indent="-122238"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0000"/>
                        </a:solidFill>
                        <a:effectLst/>
                        <a:latin typeface="Rockwell" pitchFamily="18" charset="0"/>
                        <a:ea typeface="ＭＳ Ｐゴシック"/>
                        <a:cs typeface="Arial" charset="0"/>
                      </a:endParaRPr>
                    </a:p>
                    <a:p>
                      <a:pPr marL="122238" marR="0" lvl="0" indent="-122238"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At least a majority (31) of the 60 points must be based on </a:t>
                      </a:r>
                      <a:r>
                        <a:rPr kumimoji="0" lang="en-US" sz="1500" b="1" i="0" u="none" strike="noStrike" cap="none" normalizeH="0" baseline="0" dirty="0" smtClean="0">
                          <a:ln>
                            <a:noFill/>
                          </a:ln>
                          <a:solidFill>
                            <a:srgbClr val="000000"/>
                          </a:solidFill>
                          <a:effectLst/>
                          <a:latin typeface="Rockwell" pitchFamily="18" charset="0"/>
                          <a:ea typeface="ＭＳ Ｐゴシック"/>
                          <a:cs typeface="Arial" charset="0"/>
                        </a:rPr>
                        <a:t>multiple classroom observations (at least 2) </a:t>
                      </a:r>
                      <a:r>
                        <a:rPr kumimoji="0" lang="en-US" sz="1500" b="0" i="0" u="none" strike="noStrike" cap="none" normalizeH="0" baseline="0" dirty="0" smtClean="0">
                          <a:ln>
                            <a:noFill/>
                          </a:ln>
                          <a:solidFill>
                            <a:srgbClr val="000000"/>
                          </a:solidFill>
                          <a:effectLst/>
                          <a:latin typeface="Rockwell" pitchFamily="18" charset="0"/>
                          <a:ea typeface="Cambria" pitchFamily="18" charset="0"/>
                          <a:cs typeface="Arial" charset="0"/>
                        </a:rPr>
                        <a:t>by principal or other trained administrator:</a:t>
                      </a:r>
                    </a:p>
                    <a:p>
                      <a:pPr marL="122238" marR="0" lvl="0" indent="-122238" algn="l" defTabSz="914400" rtl="0" eaLnBrk="1" fontAlgn="base" latinLnBrk="0" hangingPunct="1">
                        <a:lnSpc>
                          <a:spcPct val="100000"/>
                        </a:lnSpc>
                        <a:spcBef>
                          <a:spcPct val="0"/>
                        </a:spcBef>
                        <a:spcAft>
                          <a:spcPct val="0"/>
                        </a:spcAft>
                        <a:buClrTx/>
                        <a:buSzTx/>
                        <a:buFont typeface="Arial" charset="0"/>
                        <a:buNone/>
                        <a:tabLst/>
                      </a:pPr>
                      <a:endParaRPr kumimoji="0" lang="en-US" sz="1500" b="0" i="0" u="none" strike="noStrike" cap="none" normalizeH="0" baseline="0" dirty="0" smtClean="0">
                        <a:ln>
                          <a:noFill/>
                        </a:ln>
                        <a:solidFill>
                          <a:srgbClr val="000000"/>
                        </a:solidFill>
                        <a:effectLst/>
                        <a:latin typeface="Rockwell" pitchFamily="18" charset="0"/>
                        <a:ea typeface="Cambria" pitchFamily="18" charset="0"/>
                        <a:cs typeface="Arial" charset="0"/>
                      </a:endParaRPr>
                    </a:p>
                    <a:p>
                      <a:pPr marL="579438" marR="0" lvl="1" indent="-122238" algn="l" defTabSz="914400" rtl="0" eaLnBrk="1" fontAlgn="base" latinLnBrk="0" hangingPunct="1">
                        <a:lnSpc>
                          <a:spcPct val="100000"/>
                        </a:lnSpc>
                        <a:spcBef>
                          <a:spcPct val="0"/>
                        </a:spcBef>
                        <a:spcAft>
                          <a:spcPct val="0"/>
                        </a:spcAft>
                        <a:buClrTx/>
                        <a:buSzTx/>
                        <a:buFontTx/>
                        <a:buChar char="-"/>
                        <a:tabLst/>
                      </a:pPr>
                      <a:r>
                        <a:rPr kumimoji="0" lang="en-US" sz="1500" b="0" i="0" u="none" strike="noStrike" cap="none" normalizeH="0" baseline="0" dirty="0" smtClean="0">
                          <a:ln>
                            <a:noFill/>
                          </a:ln>
                          <a:solidFill>
                            <a:srgbClr val="000000"/>
                          </a:solidFill>
                          <a:effectLst/>
                          <a:latin typeface="Rockwell" pitchFamily="18" charset="0"/>
                          <a:ea typeface="Cambria" pitchFamily="18" charset="0"/>
                          <a:cs typeface="Arial" charset="0"/>
                        </a:rPr>
                        <a:t>At least one must be unannounced </a:t>
                      </a:r>
                    </a:p>
                    <a:p>
                      <a:pPr marL="579438" marR="0" lvl="1" indent="-122238" algn="l" defTabSz="914400" rtl="0" eaLnBrk="1" fontAlgn="base" latinLnBrk="0" hangingPunct="1">
                        <a:lnSpc>
                          <a:spcPct val="100000"/>
                        </a:lnSpc>
                        <a:spcBef>
                          <a:spcPct val="0"/>
                        </a:spcBef>
                        <a:spcAft>
                          <a:spcPct val="0"/>
                        </a:spcAft>
                        <a:buClrTx/>
                        <a:buSzTx/>
                        <a:buFontTx/>
                        <a:buChar char="-"/>
                        <a:tabLst/>
                      </a:pPr>
                      <a:r>
                        <a:rPr kumimoji="0" lang="en-US" sz="1500" b="0" i="0" u="none" strike="noStrike" cap="none" normalizeH="0" baseline="0" dirty="0" smtClean="0">
                          <a:ln>
                            <a:noFill/>
                          </a:ln>
                          <a:solidFill>
                            <a:srgbClr val="000000"/>
                          </a:solidFill>
                          <a:effectLst/>
                          <a:latin typeface="Rockwell" pitchFamily="18" charset="0"/>
                          <a:ea typeface="Cambria" pitchFamily="18" charset="0"/>
                          <a:cs typeface="Arial" charset="0"/>
                        </a:rPr>
                        <a:t>May be conducted using video or in-person</a:t>
                      </a:r>
                    </a:p>
                    <a:p>
                      <a:pPr marL="122238" marR="0" lvl="0" indent="-122238" algn="l" defTabSz="914400" rtl="0" eaLnBrk="1" fontAlgn="base" latinLnBrk="0" hangingPunct="1">
                        <a:lnSpc>
                          <a:spcPct val="100000"/>
                        </a:lnSpc>
                        <a:spcBef>
                          <a:spcPct val="0"/>
                        </a:spcBef>
                        <a:spcAft>
                          <a:spcPct val="0"/>
                        </a:spcAft>
                        <a:buClrTx/>
                        <a:buSzTx/>
                        <a:buFont typeface="Arial" charset="0"/>
                        <a:buNone/>
                        <a:tabLst/>
                      </a:pPr>
                      <a:endPar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endParaRPr>
                    </a:p>
                    <a:p>
                      <a:pPr marL="122238" marR="0" lvl="0" indent="-122238"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Any remaining standards not addressed in classroom observation must be assessed at least once a year</a:t>
                      </a:r>
                    </a:p>
                    <a:p>
                      <a:pPr marL="122238" marR="0" lvl="0" indent="-122238"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122238" marR="0" lvl="0" indent="-122238" algn="l" defTabSz="914400" rtl="0" eaLnBrk="1" fontAlgn="base" latinLnBrk="0" hangingPunct="1">
                        <a:lnSpc>
                          <a:spcPct val="100000"/>
                        </a:lnSpc>
                        <a:spcBef>
                          <a:spcPct val="0"/>
                        </a:spcBef>
                        <a:spcAft>
                          <a:spcPct val="0"/>
                        </a:spcAft>
                        <a:buClrTx/>
                        <a:buSzTx/>
                        <a:buFont typeface="Arial" charset="0"/>
                        <a:buChar char="•"/>
                        <a:tabLst/>
                      </a:pPr>
                      <a:r>
                        <a:rPr kumimoji="0" lang="en-US" sz="1500" b="1" i="0" u="none" strike="noStrike" cap="none" normalizeH="0" baseline="0" dirty="0" smtClean="0">
                          <a:ln>
                            <a:noFill/>
                          </a:ln>
                          <a:solidFill>
                            <a:srgbClr val="000000"/>
                          </a:solidFill>
                          <a:effectLst/>
                          <a:latin typeface="Rockwell" pitchFamily="18" charset="0"/>
                          <a:ea typeface="ＭＳ Ｐゴシック"/>
                          <a:cs typeface="Arial" charset="0"/>
                        </a:rPr>
                        <a:t>ISLLC 2008 Leadership Standards: choice of rubric from State-approved list or variance, if approved by NYSED</a:t>
                      </a:r>
                    </a:p>
                    <a:p>
                      <a:pPr marL="122238" marR="0" lvl="0" indent="-122238" algn="l" defTabSz="914400" rtl="0" eaLnBrk="1" fontAlgn="base" latinLnBrk="0" hangingPunct="1">
                        <a:lnSpc>
                          <a:spcPct val="100000"/>
                        </a:lnSpc>
                        <a:spcBef>
                          <a:spcPct val="0"/>
                        </a:spcBef>
                        <a:spcAft>
                          <a:spcPct val="0"/>
                        </a:spcAft>
                        <a:buClrTx/>
                        <a:buSzTx/>
                        <a:buFont typeface="Arial" charset="0"/>
                        <a:buNone/>
                        <a:tabLst/>
                      </a:pPr>
                      <a:endParaRPr kumimoji="0" lang="en-US" sz="1000" b="1" i="0" u="none" strike="noStrike" cap="none" normalizeH="0" baseline="0" dirty="0" smtClean="0">
                        <a:ln>
                          <a:noFill/>
                        </a:ln>
                        <a:solidFill>
                          <a:srgbClr val="000000"/>
                        </a:solidFill>
                        <a:effectLst/>
                        <a:latin typeface="Rockwell" pitchFamily="18" charset="0"/>
                        <a:ea typeface="ＭＳ Ｐゴシック"/>
                        <a:cs typeface="Arial" charset="0"/>
                      </a:endParaRPr>
                    </a:p>
                    <a:p>
                      <a:pPr marL="122238" marR="0" lvl="0" indent="-122238" algn="l" defTabSz="914400" rtl="0" eaLnBrk="1" fontAlgn="base" latinLnBrk="0" hangingPunct="1">
                        <a:lnSpc>
                          <a:spcPct val="100000"/>
                        </a:lnSpc>
                        <a:spcBef>
                          <a:spcPct val="0"/>
                        </a:spcBef>
                        <a:spcAft>
                          <a:spcPct val="0"/>
                        </a:spcAft>
                        <a:buClrTx/>
                        <a:buSzTx/>
                        <a:buFontTx/>
                        <a:buNone/>
                        <a:tabLst/>
                      </a:pPr>
                      <a:r>
                        <a:rPr kumimoji="0" lang="en-US" sz="1500" b="1" i="0" u="sng" strike="noStrike" cap="none" normalizeH="0" baseline="0" dirty="0" smtClean="0">
                          <a:ln>
                            <a:noFill/>
                          </a:ln>
                          <a:solidFill>
                            <a:srgbClr val="000000"/>
                          </a:solidFill>
                          <a:effectLst/>
                          <a:latin typeface="Rockwell" pitchFamily="18" charset="0"/>
                          <a:ea typeface="ＭＳ Ｐゴシック"/>
                          <a:cs typeface="Arial" charset="0"/>
                        </a:rPr>
                        <a:t>Multiple measures</a:t>
                      </a:r>
                    </a:p>
                    <a:p>
                      <a:pPr marL="122238" marR="0" lvl="0" indent="-122238"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0000"/>
                        </a:solidFill>
                        <a:effectLst/>
                        <a:latin typeface="Rockwell" pitchFamily="18" charset="0"/>
                        <a:ea typeface="ＭＳ Ｐゴシック"/>
                        <a:cs typeface="Arial" charset="0"/>
                      </a:endParaRPr>
                    </a:p>
                    <a:p>
                      <a:pPr marL="122238" marR="0" lvl="0" indent="-122238"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At least a majority (31) of the 60 points must be based on broad assessment of principal leadership and management actions  by the supervisor based on the practice rubric:</a:t>
                      </a:r>
                    </a:p>
                    <a:p>
                      <a:pPr marL="0" marR="0" lvl="1" indent="0" algn="l" defTabSz="914400" rtl="0" eaLnBrk="1" fontAlgn="base" latinLnBrk="0" hangingPunct="1">
                        <a:lnSpc>
                          <a:spcPct val="100000"/>
                        </a:lnSpc>
                        <a:spcBef>
                          <a:spcPct val="0"/>
                        </a:spcBef>
                        <a:spcAft>
                          <a:spcPct val="0"/>
                        </a:spcAft>
                        <a:buClrTx/>
                        <a:buSzTx/>
                        <a:buFont typeface="Arial" charset="0"/>
                        <a:buNone/>
                        <a:tabLst/>
                      </a:pPr>
                      <a:r>
                        <a:rPr kumimoji="0" lang="en-US" sz="1900" b="0" i="0" u="none" strike="noStrike" cap="none" normalizeH="0" baseline="0" dirty="0" smtClean="0">
                          <a:ln>
                            <a:noFill/>
                          </a:ln>
                          <a:solidFill>
                            <a:srgbClr val="000000"/>
                          </a:solidFill>
                          <a:effectLst/>
                          <a:latin typeface="Rockwell" pitchFamily="18" charset="0"/>
                          <a:ea typeface="ＭＳ Ｐゴシック"/>
                          <a:cs typeface="Arial" charset="0"/>
                        </a:rPr>
                        <a:t>    </a:t>
                      </a: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-Must incorporate multiple visits by the</a:t>
                      </a:r>
                    </a:p>
                    <a:p>
                      <a:pPr marL="0" marR="0" lvl="1" indent="0" algn="l" defTabSz="914400" rtl="0" eaLnBrk="1" fontAlgn="base" latinLnBrk="0" hangingPunct="1">
                        <a:lnSpc>
                          <a:spcPct val="100000"/>
                        </a:lnSpc>
                        <a:spcBef>
                          <a:spcPct val="0"/>
                        </a:spcBef>
                        <a:spcAft>
                          <a:spcPct val="0"/>
                        </a:spcAft>
                        <a:buClrTx/>
                        <a:buSzTx/>
                        <a:buFont typeface="Arial" charset="0"/>
                        <a:buNone/>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supervisor, trained administrator, or a trained</a:t>
                      </a:r>
                    </a:p>
                    <a:p>
                      <a:pPr marL="0" marR="0" lvl="1" indent="0" algn="l" defTabSz="914400" rtl="0" eaLnBrk="1" fontAlgn="base" latinLnBrk="0" hangingPunct="1">
                        <a:lnSpc>
                          <a:spcPct val="100000"/>
                        </a:lnSpc>
                        <a:spcBef>
                          <a:spcPct val="0"/>
                        </a:spcBef>
                        <a:spcAft>
                          <a:spcPct val="0"/>
                        </a:spcAft>
                        <a:buClrTx/>
                        <a:buSzTx/>
                        <a:buFont typeface="Arial" charset="0"/>
                        <a:buNone/>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independent evaluator</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-At least one visit must be from a supervisor,</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     and at least one visit must be unannounced</a:t>
                      </a:r>
                    </a:p>
                    <a:p>
                      <a:pPr marL="122238" marR="0" lvl="0" indent="-122238" algn="l" defTabSz="914400" rtl="0" eaLnBrk="1" fontAlgn="base" latinLnBrk="0" hangingPunct="1">
                        <a:lnSpc>
                          <a:spcPct val="100000"/>
                        </a:lnSpc>
                        <a:spcBef>
                          <a:spcPct val="0"/>
                        </a:spcBef>
                        <a:spcAft>
                          <a:spcPct val="0"/>
                        </a:spcAft>
                        <a:buClrTx/>
                        <a:buSzTx/>
                        <a:buFont typeface="Arial" charset="0"/>
                        <a:buNone/>
                        <a:tabLst/>
                      </a:pPr>
                      <a:endPar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endParaRPr>
                    </a:p>
                    <a:p>
                      <a:pPr marL="122238" marR="0" lvl="0" indent="-122238" algn="l" defTabSz="914400" rtl="0" eaLnBrk="1" fontAlgn="base" latinLnBrk="0" hangingPunct="1">
                        <a:lnSpc>
                          <a:spcPct val="100000"/>
                        </a:lnSpc>
                        <a:spcBef>
                          <a:spcPct val="0"/>
                        </a:spcBef>
                        <a:spcAft>
                          <a:spcPct val="0"/>
                        </a:spcAft>
                        <a:buClrTx/>
                        <a:buSzTx/>
                        <a:buFont typeface="Arial" charset="0"/>
                        <a:buChar char="•"/>
                        <a:tabLst/>
                      </a:pPr>
                      <a:r>
                        <a:rPr kumimoji="0" lang="en-US" sz="1500" b="1" i="0" u="none" strike="noStrike" cap="none" normalizeH="0" baseline="0" dirty="0" smtClean="0">
                          <a:ln>
                            <a:noFill/>
                          </a:ln>
                          <a:solidFill>
                            <a:srgbClr val="000000"/>
                          </a:solidFill>
                          <a:effectLst/>
                          <a:latin typeface="Rockwell" pitchFamily="18" charset="0"/>
                          <a:ea typeface="ＭＳ Ｐゴシック"/>
                          <a:cs typeface="Arial" charset="0"/>
                        </a:rPr>
                        <a:t> </a:t>
                      </a:r>
                      <a:r>
                        <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rPr>
                        <a:t>Any remaining leadership standards not addressed through above requirements must be assessed at least once a year</a:t>
                      </a:r>
                    </a:p>
                    <a:p>
                      <a:pPr marL="122238" marR="0" lvl="0" indent="-122238" algn="l" defTabSz="914400" rtl="0" eaLnBrk="1" fontAlgn="base" latinLnBrk="0" hangingPunct="1">
                        <a:lnSpc>
                          <a:spcPct val="100000"/>
                        </a:lnSpc>
                        <a:spcBef>
                          <a:spcPct val="0"/>
                        </a:spcBef>
                        <a:spcAft>
                          <a:spcPct val="0"/>
                        </a:spcAft>
                        <a:buClrTx/>
                        <a:buSzTx/>
                        <a:buFont typeface="Arial" charset="0"/>
                        <a:buNone/>
                        <a:tabLst/>
                      </a:pPr>
                      <a:endParaRPr kumimoji="0" lang="en-US" sz="1500" b="0" i="0" u="none" strike="noStrike" cap="none" normalizeH="0" baseline="0" dirty="0" smtClean="0">
                        <a:ln>
                          <a:noFill/>
                        </a:ln>
                        <a:solidFill>
                          <a:srgbClr val="000000"/>
                        </a:solidFill>
                        <a:effectLst/>
                        <a:latin typeface="Rockwell" pitchFamily="18" charset="0"/>
                        <a:ea typeface="ＭＳ Ｐゴシック"/>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sp>
        <p:nvSpPr>
          <p:cNvPr id="35853" name="Title 1"/>
          <p:cNvSpPr>
            <a:spLocks noGrp="1"/>
          </p:cNvSpPr>
          <p:nvPr>
            <p:ph type="title" idx="4294967295"/>
          </p:nvPr>
        </p:nvSpPr>
        <p:spPr>
          <a:xfrm>
            <a:off x="457200" y="0"/>
            <a:ext cx="9144000" cy="1143000"/>
          </a:xfrm>
        </p:spPr>
        <p:txBody>
          <a:bodyPr/>
          <a:lstStyle/>
          <a:p>
            <a:pPr algn="l" eaLnBrk="1" hangingPunct="1"/>
            <a:r>
              <a:rPr lang="en-US" b="1" dirty="0" smtClean="0">
                <a:solidFill>
                  <a:srgbClr val="6F0000"/>
                </a:solidFill>
              </a:rPr>
              <a:t>60 Point Other Measures</a:t>
            </a:r>
          </a:p>
        </p:txBody>
      </p:sp>
      <p:sp>
        <p:nvSpPr>
          <p:cNvPr id="4" name="Slide Number Placeholder 3"/>
          <p:cNvSpPr>
            <a:spLocks noGrp="1"/>
          </p:cNvSpPr>
          <p:nvPr>
            <p:ph type="sldNum" sz="quarter" idx="10"/>
          </p:nvPr>
        </p:nvSpPr>
        <p:spPr>
          <a:xfrm>
            <a:off x="7924800" y="6400800"/>
            <a:ext cx="1219200" cy="457200"/>
          </a:xfrm>
        </p:spPr>
        <p:txBody>
          <a:bodyPr/>
          <a:lstStyle/>
          <a:p>
            <a:pPr lvl="1">
              <a:defRPr/>
            </a:pPr>
            <a:fld id="{0CCEA64F-E583-490A-8A94-D7356027F4F9}" type="slidenum">
              <a:rPr lang="en-US" sz="1000" smtClean="0"/>
              <a:pPr lvl="1">
                <a:defRPr/>
              </a:pPr>
              <a:t>16</a:t>
            </a:fld>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64" name="Group 16"/>
          <p:cNvGraphicFramePr>
            <a:graphicFrameLocks noGrp="1"/>
          </p:cNvGraphicFramePr>
          <p:nvPr>
            <p:ph idx="4294967295"/>
          </p:nvPr>
        </p:nvGraphicFramePr>
        <p:xfrm>
          <a:off x="152400" y="838200"/>
          <a:ext cx="8763000" cy="6019800"/>
        </p:xfrm>
        <a:graphic>
          <a:graphicData uri="http://schemas.openxmlformats.org/drawingml/2006/table">
            <a:tbl>
              <a:tblPr/>
              <a:tblGrid>
                <a:gridCol w="3295650"/>
                <a:gridCol w="5467350"/>
              </a:tblGrid>
              <a:tr h="518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Rockwell" pitchFamily="18" charset="0"/>
                          <a:ea typeface="ＭＳ Ｐゴシック"/>
                          <a:cs typeface="Arial" charset="0"/>
                        </a:rPr>
                        <a:t>Teachers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Rockwell" pitchFamily="18" charset="0"/>
                          <a:ea typeface="ＭＳ Ｐゴシック"/>
                          <a:cs typeface="Arial" charset="0"/>
                        </a:rPr>
                        <a:t>Principals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501666">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0000"/>
                          </a:solidFill>
                          <a:effectLst/>
                          <a:latin typeface="Rockwell" pitchFamily="18" charset="0"/>
                          <a:ea typeface="Cambria" pitchFamily="18" charset="0"/>
                          <a:cs typeface="Arial" charset="0"/>
                        </a:rPr>
                        <a:t>In addition to classroom observations, remaining points (if any) must be based on:</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1" i="0" u="none" strike="noStrike" cap="none" normalizeH="0" baseline="0" dirty="0" smtClean="0">
                        <a:ln>
                          <a:noFill/>
                        </a:ln>
                        <a:solidFill>
                          <a:srgbClr val="000000"/>
                        </a:solidFill>
                        <a:effectLst/>
                        <a:latin typeface="Rockwell" pitchFamily="18" charset="0"/>
                        <a:ea typeface="Cambr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Rockwell" pitchFamily="18" charset="0"/>
                          <a:ea typeface="Cambria" pitchFamily="18" charset="0"/>
                          <a:cs typeface="Arial" charset="0"/>
                        </a:rPr>
                        <a:t>1.  Observation(s) by trained independent evaluators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Rockwell" pitchFamily="18" charset="0"/>
                          <a:ea typeface="Cambria" pitchFamily="18" charset="0"/>
                          <a:cs typeface="Arial" charset="0"/>
                        </a:rPr>
                        <a:t>2. Observation(s) by trained in-school peer teachers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Rockwell" pitchFamily="18" charset="0"/>
                          <a:ea typeface="Cambria" pitchFamily="18" charset="0"/>
                          <a:cs typeface="Arial" charset="0"/>
                        </a:rPr>
                        <a:t>3. Feedback from students and/or parents using a State-approved survey tool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Rockwell" pitchFamily="18" charset="0"/>
                          <a:ea typeface="Cambria" pitchFamily="18" charset="0"/>
                          <a:cs typeface="Arial" charset="0"/>
                        </a:rPr>
                        <a:t>4. Structured review of lesson plans, student portfolios, and/or other teacher artifacts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0000"/>
                          </a:solidFill>
                          <a:effectLst/>
                          <a:latin typeface="Rockwell" pitchFamily="18" charset="0"/>
                          <a:ea typeface="Cambria" pitchFamily="18" charset="0"/>
                          <a:cs typeface="Arial" charset="0"/>
                        </a:rPr>
                        <a:t>In addition to broad leadership assessment, remaining points (if any) must be based on:</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400" b="0" i="0" u="none" strike="noStrike" cap="none" normalizeH="0" baseline="0" dirty="0" smtClean="0">
                        <a:ln>
                          <a:noFill/>
                        </a:ln>
                        <a:solidFill>
                          <a:srgbClr val="000000"/>
                        </a:solidFill>
                        <a:effectLst/>
                        <a:latin typeface="Rockwell" pitchFamily="18" charset="0"/>
                        <a:ea typeface="Cambr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Rockwell" pitchFamily="18" charset="0"/>
                          <a:ea typeface="Cambria" pitchFamily="18" charset="0"/>
                          <a:cs typeface="Arial" charset="0"/>
                        </a:rPr>
                        <a:t>Results of one or more ambitious and measurable goal(s) set collaboratively with supervisors: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ockwell" pitchFamily="18" charset="0"/>
                        <a:ea typeface="Cambr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Rockwell" pitchFamily="18" charset="0"/>
                          <a:ea typeface="Cambria" pitchFamily="18" charset="0"/>
                          <a:cs typeface="Arial" charset="0"/>
                        </a:rPr>
                        <a:t>At least one goal must address the principal’s contribution to improving teacher effectiveness based on: </a:t>
                      </a:r>
                    </a:p>
                    <a:p>
                      <a:pPr marL="800100" marR="0" lvl="1" indent="-342900" algn="l" defTabSz="9144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Arial" charset="0"/>
                        </a:rPr>
                        <a:t>Improved retention of high performing teachers; </a:t>
                      </a:r>
                    </a:p>
                    <a:p>
                      <a:pPr marL="800100" marR="0" lvl="1" indent="-342900" algn="l" defTabSz="9144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Arial" charset="0"/>
                        </a:rPr>
                        <a:t>Correlation of student growth scores to teachers granted vs. denied tenure; </a:t>
                      </a:r>
                    </a:p>
                    <a:p>
                      <a:pPr marL="800100" marR="0" lvl="1" indent="-342900" algn="l" defTabSz="914400" rtl="0" eaLnBrk="1" fontAlgn="base" latinLnBrk="0" hangingPunct="1">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Arial" charset="0"/>
                        </a:rPr>
                        <a:t>Improvements in proficiency rating of the principal on specific teacher effectiveness standards in the principal practice rubric.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Rockwell" pitchFamily="18"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ＭＳ Ｐゴシック"/>
                        </a:rPr>
                        <a:t>Any other goals shall address quantifiable and verifiable improvements in academic results or the school’s learning environment.</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900" b="0" i="0" u="none" strike="noStrike" cap="none" normalizeH="0" baseline="0" dirty="0" smtClean="0">
                        <a:ln>
                          <a:noFill/>
                        </a:ln>
                        <a:solidFill>
                          <a:schemeClr val="tx1"/>
                        </a:solidFill>
                        <a:effectLst/>
                        <a:latin typeface="Rockwell" pitchFamily="18" charset="0"/>
                        <a:ea typeface="ＭＳ Ｐゴシック"/>
                        <a:cs typeface="ＭＳ Ｐゴシック"/>
                      </a:endParaRPr>
                    </a:p>
                    <a:p>
                      <a:pPr marL="0" marR="0" lvl="0" indent="0" algn="l" defTabSz="914400" rtl="0" eaLnBrk="1" fontAlgn="base" latinLnBrk="0" hangingPunct="1">
                        <a:lnSpc>
                          <a:spcPct val="90000"/>
                        </a:lnSpc>
                        <a:spcBef>
                          <a:spcPct val="0"/>
                        </a:spcBef>
                        <a:spcAft>
                          <a:spcPct val="35000"/>
                        </a:spcAft>
                        <a:buClrTx/>
                        <a:buSzTx/>
                        <a:buFontTx/>
                        <a:buNone/>
                        <a:tabLst/>
                      </a:pPr>
                      <a:r>
                        <a:rPr kumimoji="0" lang="en-US" sz="1400" b="0" i="1" u="none" strike="noStrike" cap="none" normalizeH="0" baseline="0" dirty="0" smtClean="0">
                          <a:ln>
                            <a:noFill/>
                          </a:ln>
                          <a:solidFill>
                            <a:schemeClr val="tx1"/>
                          </a:solidFill>
                          <a:effectLst/>
                          <a:latin typeface="Rockwell" pitchFamily="18" charset="0"/>
                          <a:ea typeface="ＭＳ Ｐゴシック"/>
                          <a:cs typeface="ＭＳ Ｐゴシック"/>
                        </a:rPr>
                        <a:t>Goals must include at least two other sources of evidence:</a:t>
                      </a:r>
                    </a:p>
                    <a:p>
                      <a:pPr marL="0" marR="0" lvl="0" indent="0" algn="l" defTabSz="914400" rtl="0" eaLnBrk="1" fontAlgn="base" latinLnBrk="0" hangingPunct="1">
                        <a:lnSpc>
                          <a:spcPct val="90000"/>
                        </a:lnSpc>
                        <a:spcBef>
                          <a:spcPct val="0"/>
                        </a:spcBef>
                        <a:spcAft>
                          <a:spcPct val="35000"/>
                        </a:spcAft>
                        <a:buClrTx/>
                        <a:buSzTx/>
                        <a:buFontTx/>
                        <a:buAutoNum type="arabicPeriod"/>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ＭＳ Ｐゴシック"/>
                        </a:rPr>
                        <a:t>Structured feedback from teachers, students, and/or families using a State-approved tool (each constituency is one source);</a:t>
                      </a:r>
                    </a:p>
                    <a:p>
                      <a:pPr marL="0" marR="0" lvl="0" indent="0" algn="l" defTabSz="914400" rtl="0" eaLnBrk="1" fontAlgn="base" latinLnBrk="0" hangingPunct="1">
                        <a:lnSpc>
                          <a:spcPct val="90000"/>
                        </a:lnSpc>
                        <a:spcBef>
                          <a:spcPct val="0"/>
                        </a:spcBef>
                        <a:spcAft>
                          <a:spcPct val="35000"/>
                        </a:spcAft>
                        <a:buClrTx/>
                        <a:buSzTx/>
                        <a:buFontTx/>
                        <a:buAutoNum type="arabicPeriod"/>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ＭＳ Ｐゴシック"/>
                        </a:rPr>
                        <a:t>School visits by trained evaluators;</a:t>
                      </a:r>
                    </a:p>
                    <a:p>
                      <a:pPr marL="0" marR="0" lvl="0" indent="0" algn="l" defTabSz="914400" rtl="0" eaLnBrk="1" fontAlgn="base" latinLnBrk="0" hangingPunct="1">
                        <a:lnSpc>
                          <a:spcPct val="90000"/>
                        </a:lnSpc>
                        <a:spcBef>
                          <a:spcPct val="0"/>
                        </a:spcBef>
                        <a:spcAft>
                          <a:spcPct val="35000"/>
                        </a:spcAft>
                        <a:buClrTx/>
                        <a:buSzTx/>
                        <a:buFontTx/>
                        <a:buAutoNum type="arabicPeriod"/>
                        <a:tabLst/>
                      </a:pPr>
                      <a:r>
                        <a:rPr kumimoji="0" lang="en-US" sz="1400" b="0" i="0" u="none" strike="noStrike" cap="none" normalizeH="0" baseline="0" dirty="0" smtClean="0">
                          <a:ln>
                            <a:noFill/>
                          </a:ln>
                          <a:solidFill>
                            <a:schemeClr val="tx1"/>
                          </a:solidFill>
                          <a:effectLst/>
                          <a:latin typeface="Rockwell" pitchFamily="18" charset="0"/>
                          <a:ea typeface="ＭＳ Ｐゴシック"/>
                          <a:cs typeface="ＭＳ Ｐゴシック"/>
                        </a:rPr>
                        <a:t>Review of school documents, records, and/or State accountability processes (all documents are one source).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bl>
          </a:graphicData>
        </a:graphic>
      </p:graphicFrame>
      <p:sp>
        <p:nvSpPr>
          <p:cNvPr id="36877" name="Title 1"/>
          <p:cNvSpPr>
            <a:spLocks noGrp="1"/>
          </p:cNvSpPr>
          <p:nvPr>
            <p:ph type="title" idx="4294967295"/>
          </p:nvPr>
        </p:nvSpPr>
        <p:spPr>
          <a:xfrm>
            <a:off x="533400" y="76200"/>
            <a:ext cx="8610600" cy="762000"/>
          </a:xfrm>
        </p:spPr>
        <p:txBody>
          <a:bodyPr/>
          <a:lstStyle/>
          <a:p>
            <a:pPr algn="l" eaLnBrk="1" hangingPunct="1"/>
            <a:r>
              <a:rPr lang="en-US" b="1" dirty="0" smtClean="0">
                <a:solidFill>
                  <a:srgbClr val="6F0000"/>
                </a:solidFill>
              </a:rPr>
              <a:t>Other Measures: Remaining Points</a:t>
            </a:r>
            <a:r>
              <a:rPr lang="en-US" dirty="0" smtClean="0">
                <a:solidFill>
                  <a:srgbClr val="6F0000"/>
                </a:solidFill>
              </a:rPr>
              <a:t> </a:t>
            </a:r>
          </a:p>
        </p:txBody>
      </p:sp>
      <p:sp>
        <p:nvSpPr>
          <p:cNvPr id="4" name="Slide Number Placeholder 3"/>
          <p:cNvSpPr>
            <a:spLocks noGrp="1"/>
          </p:cNvSpPr>
          <p:nvPr>
            <p:ph type="sldNum" sz="quarter" idx="10"/>
          </p:nvPr>
        </p:nvSpPr>
        <p:spPr>
          <a:xfrm>
            <a:off x="7924800" y="6464300"/>
            <a:ext cx="914400" cy="393700"/>
          </a:xfrm>
        </p:spPr>
        <p:txBody>
          <a:bodyPr/>
          <a:lstStyle/>
          <a:p>
            <a:pPr lvl="1">
              <a:defRPr/>
            </a:pPr>
            <a:r>
              <a:rPr lang="en-US" sz="1000" dirty="0" smtClean="0"/>
              <a:t>	</a:t>
            </a:r>
            <a:fld id="{FC3B42C0-3A79-4989-AABD-B744E203C592}" type="slidenum">
              <a:rPr lang="en-US" sz="1000" smtClean="0"/>
              <a:pPr lvl="1">
                <a:defRPr/>
              </a:pPr>
              <a:t>17</a:t>
            </a:fld>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bwMode="auto">
          <a:xfrm>
            <a:off x="8001000" y="6400800"/>
            <a:ext cx="1143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E0522E7D-F2D0-45E0-8ED2-4D2FDC41AA80}" type="slidenum">
              <a:rPr lang="en-US" sz="1000"/>
              <a:pPr lvl="1" eaLnBrk="1" hangingPunct="1"/>
              <a:t>18</a:t>
            </a:fld>
            <a:endParaRPr lang="en-US" sz="1000" dirty="0"/>
          </a:p>
        </p:txBody>
      </p:sp>
      <p:sp>
        <p:nvSpPr>
          <p:cNvPr id="37891" name="Title 1"/>
          <p:cNvSpPr txBox="1">
            <a:spLocks/>
          </p:cNvSpPr>
          <p:nvPr/>
        </p:nvSpPr>
        <p:spPr bwMode="auto">
          <a:xfrm>
            <a:off x="-304800" y="2362200"/>
            <a:ext cx="975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a:solidFill>
                  <a:srgbClr val="6F0000"/>
                </a:solidFill>
                <a:latin typeface="Rockwell" pitchFamily="18" charset="0"/>
              </a:rPr>
              <a:t>Working with 60 Point Other Measures </a:t>
            </a:r>
          </a:p>
          <a:p>
            <a:pPr algn="ctr" eaLnBrk="1" hangingPunct="1"/>
            <a:r>
              <a:rPr lang="en-US" sz="4400" b="1" dirty="0">
                <a:solidFill>
                  <a:srgbClr val="6F0000"/>
                </a:solidFill>
                <a:latin typeface="Rockwell" pitchFamily="18" charset="0"/>
              </a:rPr>
              <a:t>in Review Room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 Teachers</a:t>
            </a:r>
          </a:p>
        </p:txBody>
      </p:sp>
      <p:pic>
        <p:nvPicPr>
          <p:cNvPr id="54274" name="Picture 2"/>
          <p:cNvPicPr>
            <a:picLocks noChangeAspect="1" noChangeArrowheads="1"/>
          </p:cNvPicPr>
          <p:nvPr/>
        </p:nvPicPr>
        <p:blipFill>
          <a:blip r:embed="rId3"/>
          <a:srcRect l="11250" t="17778" r="15000" b="4444"/>
          <a:stretch>
            <a:fillRect/>
          </a:stretch>
        </p:blipFill>
        <p:spPr bwMode="auto">
          <a:xfrm>
            <a:off x="128588" y="1524000"/>
            <a:ext cx="8863012" cy="5257800"/>
          </a:xfrm>
          <a:prstGeom prst="rect">
            <a:avLst/>
          </a:prstGeom>
          <a:noFill/>
          <a:ln w="9525">
            <a:solidFill>
              <a:schemeClr val="bg2">
                <a:lumMod val="25000"/>
              </a:schemeClr>
            </a:solidFill>
            <a:miter lim="800000"/>
            <a:headEnd/>
            <a:tailEnd/>
          </a:ln>
        </p:spPr>
      </p:pic>
      <p:sp>
        <p:nvSpPr>
          <p:cNvPr id="6" name="Rectangular Callout 5"/>
          <p:cNvSpPr/>
          <p:nvPr/>
        </p:nvSpPr>
        <p:spPr>
          <a:xfrm>
            <a:off x="6553200" y="914400"/>
            <a:ext cx="2438400" cy="2819400"/>
          </a:xfrm>
          <a:prstGeom prst="wedgeRectCallout">
            <a:avLst>
              <a:gd name="adj1" fmla="val 1459"/>
              <a:gd name="adj2" fmla="val 66694"/>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T</a:t>
            </a:r>
            <a:r>
              <a:rPr lang="en-US" sz="1600" dirty="0" smtClean="0"/>
              <a:t>he </a:t>
            </a:r>
            <a:r>
              <a:rPr lang="en-US" sz="1600" dirty="0"/>
              <a:t>dropdown menu has the full list of State-approved rubrics. There is also an option for “district variance” that can be selected if you are a district who has already received a NYSED approved variance. </a:t>
            </a:r>
          </a:p>
        </p:txBody>
      </p:sp>
      <p:sp>
        <p:nvSpPr>
          <p:cNvPr id="5" name="Slide Number Placeholder 4"/>
          <p:cNvSpPr>
            <a:spLocks noGrp="1"/>
          </p:cNvSpPr>
          <p:nvPr>
            <p:ph type="sldNum" sz="quarter" idx="10"/>
          </p:nvPr>
        </p:nvSpPr>
        <p:spPr>
          <a:xfrm>
            <a:off x="8242300" y="6400800"/>
            <a:ext cx="1054100" cy="430213"/>
          </a:xfrm>
        </p:spPr>
        <p:txBody>
          <a:bodyPr/>
          <a:lstStyle/>
          <a:p>
            <a:pPr lvl="1">
              <a:defRPr/>
            </a:pPr>
            <a:r>
              <a:rPr lang="en-US" sz="1000" dirty="0" smtClean="0"/>
              <a:t>	</a:t>
            </a:r>
            <a:fld id="{B22D49DA-0E28-4836-8724-919AD7F59FC6}" type="slidenum">
              <a:rPr lang="en-US" sz="1000" smtClean="0"/>
              <a:pPr lvl="1">
                <a:defRPr/>
              </a:pPr>
              <a:t>19</a:t>
            </a:fld>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600075"/>
          </a:xfrm>
        </p:spPr>
        <p:txBody>
          <a:bodyPr/>
          <a:lstStyle/>
          <a:p>
            <a:pPr eaLnBrk="1" hangingPunct="1"/>
            <a:r>
              <a:rPr lang="en-US" b="1" dirty="0"/>
              <a:t>O</a:t>
            </a:r>
            <a:r>
              <a:rPr lang="en-US" b="1" dirty="0" smtClean="0"/>
              <a:t>bjectives</a:t>
            </a:r>
          </a:p>
        </p:txBody>
      </p:sp>
      <p:sp>
        <p:nvSpPr>
          <p:cNvPr id="3" name="Content Placeholder 2"/>
          <p:cNvSpPr>
            <a:spLocks noGrp="1"/>
          </p:cNvSpPr>
          <p:nvPr>
            <p:ph idx="1"/>
          </p:nvPr>
        </p:nvSpPr>
        <p:spPr>
          <a:xfrm>
            <a:off x="533400" y="1189038"/>
            <a:ext cx="7924800" cy="4830762"/>
          </a:xfrm>
        </p:spPr>
        <p:txBody>
          <a:bodyPr>
            <a:noAutofit/>
          </a:bodyPr>
          <a:lstStyle/>
          <a:p>
            <a:pPr eaLnBrk="1" hangingPunct="1">
              <a:spcAft>
                <a:spcPts val="2400"/>
              </a:spcAft>
              <a:defRPr/>
            </a:pPr>
            <a:r>
              <a:rPr lang="en-US" sz="2400" dirty="0" smtClean="0">
                <a:latin typeface="+mj-lt"/>
              </a:rPr>
              <a:t>Review the pieces of the APPR plan for teachers and principals (requirements and options).</a:t>
            </a:r>
          </a:p>
          <a:p>
            <a:pPr eaLnBrk="1" hangingPunct="1">
              <a:spcAft>
                <a:spcPts val="2400"/>
              </a:spcAft>
              <a:defRPr/>
            </a:pPr>
            <a:r>
              <a:rPr lang="en-US" sz="2400" dirty="0" smtClean="0">
                <a:latin typeface="+mj-lt"/>
              </a:rPr>
              <a:t>Understand the process and timelines for submitting APPR plans to SED for review and approval</a:t>
            </a:r>
          </a:p>
        </p:txBody>
      </p:sp>
      <p:sp>
        <p:nvSpPr>
          <p:cNvPr id="4" name="Slide Number Placeholder 3"/>
          <p:cNvSpPr>
            <a:spLocks noGrp="1"/>
          </p:cNvSpPr>
          <p:nvPr>
            <p:ph type="sldNum" sz="quarter" idx="10"/>
          </p:nvPr>
        </p:nvSpPr>
        <p:spPr>
          <a:xfrm>
            <a:off x="8242300" y="6415088"/>
            <a:ext cx="596900" cy="366712"/>
          </a:xfrm>
        </p:spPr>
        <p:txBody>
          <a:bodyPr/>
          <a:lstStyle/>
          <a:p>
            <a:pPr lvl="1">
              <a:defRPr/>
            </a:pPr>
            <a:r>
              <a:rPr lang="en-US" sz="1000" dirty="0" smtClean="0"/>
              <a:t>	</a:t>
            </a:r>
            <a:fld id="{CF1AE35B-1955-4ED4-AED7-07B54D2F0061}" type="slidenum">
              <a:rPr lang="en-US" sz="1000" smtClean="0"/>
              <a:pPr lvl="1">
                <a:defRPr/>
              </a:pPr>
              <a:t>2</a:t>
            </a:fld>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 Teachers</a:t>
            </a:r>
          </a:p>
        </p:txBody>
      </p:sp>
      <p:pic>
        <p:nvPicPr>
          <p:cNvPr id="1026" name="Picture 2"/>
          <p:cNvPicPr>
            <a:picLocks noChangeAspect="1" noChangeArrowheads="1"/>
          </p:cNvPicPr>
          <p:nvPr/>
        </p:nvPicPr>
        <p:blipFill>
          <a:blip r:embed="rId3"/>
          <a:srcRect l="20000" t="14222" r="20500" b="4889"/>
          <a:stretch>
            <a:fillRect/>
          </a:stretch>
        </p:blipFill>
        <p:spPr bwMode="auto">
          <a:xfrm>
            <a:off x="304800" y="914400"/>
            <a:ext cx="7696200" cy="5884863"/>
          </a:xfrm>
          <a:prstGeom prst="rect">
            <a:avLst/>
          </a:prstGeom>
          <a:noFill/>
          <a:ln w="9525">
            <a:solidFill>
              <a:schemeClr val="bg2">
                <a:lumMod val="25000"/>
              </a:schemeClr>
            </a:solidFill>
            <a:miter lim="800000"/>
            <a:headEnd/>
            <a:tailEnd/>
          </a:ln>
        </p:spPr>
      </p:pic>
      <p:sp>
        <p:nvSpPr>
          <p:cNvPr id="6" name="Rectangular Callout 5"/>
          <p:cNvSpPr/>
          <p:nvPr/>
        </p:nvSpPr>
        <p:spPr>
          <a:xfrm>
            <a:off x="6629400" y="1066800"/>
            <a:ext cx="2438400" cy="3124200"/>
          </a:xfrm>
          <a:prstGeom prst="wedgeRectCallout">
            <a:avLst>
              <a:gd name="adj1" fmla="val 2804"/>
              <a:gd name="adj2" fmla="val 62643"/>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1600" dirty="0"/>
          </a:p>
          <a:p>
            <a:pPr algn="ctr" fontAlgn="auto">
              <a:spcBef>
                <a:spcPts val="0"/>
              </a:spcBef>
              <a:spcAft>
                <a:spcPts val="0"/>
              </a:spcAft>
              <a:defRPr/>
            </a:pPr>
            <a:r>
              <a:rPr lang="en-US" sz="1600" dirty="0"/>
              <a:t>T</a:t>
            </a:r>
            <a:r>
              <a:rPr lang="en-US" sz="1600" dirty="0" smtClean="0"/>
              <a:t>he </a:t>
            </a:r>
            <a:r>
              <a:rPr lang="en-US" sz="1600" dirty="0"/>
              <a:t>number of points must add up to 60 for the Other Measures subcomponent. A minimum of 31 points must be allocated to classroom observations/broad assessment of principal leadership and management actions.</a:t>
            </a:r>
          </a:p>
        </p:txBody>
      </p:sp>
      <p:sp>
        <p:nvSpPr>
          <p:cNvPr id="5" name="Slide Number Placeholder 4"/>
          <p:cNvSpPr>
            <a:spLocks noGrp="1"/>
          </p:cNvSpPr>
          <p:nvPr>
            <p:ph type="sldNum" sz="quarter" idx="10"/>
          </p:nvPr>
        </p:nvSpPr>
        <p:spPr>
          <a:xfrm>
            <a:off x="8089900" y="6400800"/>
            <a:ext cx="1054100" cy="430213"/>
          </a:xfrm>
        </p:spPr>
        <p:txBody>
          <a:bodyPr/>
          <a:lstStyle/>
          <a:p>
            <a:pPr lvl="1">
              <a:defRPr/>
            </a:pPr>
            <a:r>
              <a:rPr lang="en-US" sz="1000" dirty="0" smtClean="0"/>
              <a:t>	</a:t>
            </a:r>
            <a:fld id="{7EB2A383-EF5A-421D-B9DB-7EFA8C6D4571}" type="slidenum">
              <a:rPr lang="en-US" sz="1000" smtClean="0"/>
              <a:pPr lvl="1">
                <a:defRPr/>
              </a:pPr>
              <a:t>20</a:t>
            </a:fld>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 Teachers</a:t>
            </a:r>
          </a:p>
        </p:txBody>
      </p:sp>
      <p:pic>
        <p:nvPicPr>
          <p:cNvPr id="2050" name="Picture 2"/>
          <p:cNvPicPr>
            <a:picLocks noChangeAspect="1" noChangeArrowheads="1"/>
          </p:cNvPicPr>
          <p:nvPr/>
        </p:nvPicPr>
        <p:blipFill>
          <a:blip r:embed="rId3"/>
          <a:srcRect l="20000" t="41778" r="23500" b="31555"/>
          <a:stretch>
            <a:fillRect/>
          </a:stretch>
        </p:blipFill>
        <p:spPr bwMode="auto">
          <a:xfrm>
            <a:off x="152400" y="3048000"/>
            <a:ext cx="8610600" cy="2286000"/>
          </a:xfrm>
          <a:prstGeom prst="rect">
            <a:avLst/>
          </a:prstGeom>
          <a:noFill/>
          <a:ln w="9525">
            <a:solidFill>
              <a:schemeClr val="bg2">
                <a:lumMod val="25000"/>
              </a:schemeClr>
            </a:solidFill>
            <a:miter lim="800000"/>
            <a:headEnd/>
            <a:tailEnd/>
          </a:ln>
        </p:spPr>
      </p:pic>
      <p:sp>
        <p:nvSpPr>
          <p:cNvPr id="7" name="Rectangular Callout 6"/>
          <p:cNvSpPr/>
          <p:nvPr/>
        </p:nvSpPr>
        <p:spPr>
          <a:xfrm>
            <a:off x="6248400" y="1066800"/>
            <a:ext cx="2438400" cy="1905000"/>
          </a:xfrm>
          <a:prstGeom prst="wedgeRectCallout">
            <a:avLst>
              <a:gd name="adj1" fmla="val -39384"/>
              <a:gd name="adj2" fmla="val 71339"/>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S</a:t>
            </a:r>
            <a:r>
              <a:rPr lang="en-US" sz="1600" dirty="0" smtClean="0"/>
              <a:t>urvey </a:t>
            </a:r>
            <a:r>
              <a:rPr lang="en-US" sz="1600" dirty="0"/>
              <a:t>tools must be selected from NYSED’s State-approved list, which will be available in June.</a:t>
            </a:r>
          </a:p>
        </p:txBody>
      </p:sp>
      <p:sp>
        <p:nvSpPr>
          <p:cNvPr id="5" name="Slide Number Placeholder 4"/>
          <p:cNvSpPr>
            <a:spLocks noGrp="1"/>
          </p:cNvSpPr>
          <p:nvPr>
            <p:ph type="sldNum" sz="quarter" idx="10"/>
          </p:nvPr>
        </p:nvSpPr>
        <p:spPr>
          <a:xfrm>
            <a:off x="8001000" y="6324600"/>
            <a:ext cx="838200" cy="506413"/>
          </a:xfrm>
        </p:spPr>
        <p:txBody>
          <a:bodyPr/>
          <a:lstStyle/>
          <a:p>
            <a:pPr lvl="1">
              <a:defRPr/>
            </a:pPr>
            <a:r>
              <a:rPr lang="en-US" sz="1000" dirty="0" smtClean="0"/>
              <a:t>	</a:t>
            </a:r>
            <a:fld id="{DFD8E288-D854-4271-990B-6E8AA5BC472D}" type="slidenum">
              <a:rPr lang="en-US" sz="1000" smtClean="0"/>
              <a:pPr lvl="1">
                <a:defRPr/>
              </a:pPr>
              <a:t>21</a:t>
            </a:fld>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 Teachers</a:t>
            </a:r>
          </a:p>
        </p:txBody>
      </p:sp>
      <p:pic>
        <p:nvPicPr>
          <p:cNvPr id="3074" name="Picture 2"/>
          <p:cNvPicPr>
            <a:picLocks noChangeAspect="1" noChangeArrowheads="1"/>
          </p:cNvPicPr>
          <p:nvPr/>
        </p:nvPicPr>
        <p:blipFill>
          <a:blip r:embed="rId3"/>
          <a:srcRect l="20000" t="14222" r="21500" b="4000"/>
          <a:stretch>
            <a:fillRect/>
          </a:stretch>
        </p:blipFill>
        <p:spPr bwMode="auto">
          <a:xfrm>
            <a:off x="304800" y="1149350"/>
            <a:ext cx="7162800" cy="5632450"/>
          </a:xfrm>
          <a:prstGeom prst="rect">
            <a:avLst/>
          </a:prstGeom>
          <a:noFill/>
          <a:ln w="9525">
            <a:solidFill>
              <a:schemeClr val="bg2">
                <a:lumMod val="25000"/>
              </a:schemeClr>
            </a:solidFill>
            <a:miter lim="800000"/>
            <a:headEnd/>
            <a:tailEnd/>
          </a:ln>
        </p:spPr>
      </p:pic>
      <p:sp>
        <p:nvSpPr>
          <p:cNvPr id="6" name="Rectangular Callout 5"/>
          <p:cNvSpPr/>
          <p:nvPr/>
        </p:nvSpPr>
        <p:spPr>
          <a:xfrm>
            <a:off x="6400800" y="990600"/>
            <a:ext cx="2667000" cy="2971800"/>
          </a:xfrm>
          <a:prstGeom prst="wedgeRectCallout">
            <a:avLst>
              <a:gd name="adj1" fmla="val -48625"/>
              <a:gd name="adj2" fmla="val 6349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D</a:t>
            </a:r>
            <a:r>
              <a:rPr lang="en-US" sz="1600" dirty="0" smtClean="0"/>
              <a:t>istricts </a:t>
            </a:r>
            <a:r>
              <a:rPr lang="en-US" sz="1600" dirty="0"/>
              <a:t>will need to complete the form with specific information on the observation requirements for probationary and tenured teachers. Specifics regarding how many formal/long versus informal/short must be noted.</a:t>
            </a:r>
          </a:p>
        </p:txBody>
      </p:sp>
      <p:sp>
        <p:nvSpPr>
          <p:cNvPr id="5" name="Slide Number Placeholder 4"/>
          <p:cNvSpPr>
            <a:spLocks noGrp="1"/>
          </p:cNvSpPr>
          <p:nvPr>
            <p:ph type="sldNum" sz="quarter" idx="10"/>
          </p:nvPr>
        </p:nvSpPr>
        <p:spPr>
          <a:xfrm>
            <a:off x="8077200" y="6351588"/>
            <a:ext cx="838200" cy="506412"/>
          </a:xfrm>
        </p:spPr>
        <p:txBody>
          <a:bodyPr/>
          <a:lstStyle/>
          <a:p>
            <a:pPr lvl="1">
              <a:defRPr/>
            </a:pPr>
            <a:r>
              <a:rPr lang="en-US" sz="1000" dirty="0" smtClean="0"/>
              <a:t>	</a:t>
            </a:r>
            <a:fld id="{7169D058-4FE1-44A0-861D-C13328D40198}" type="slidenum">
              <a:rPr lang="en-US" sz="1000" smtClean="0"/>
              <a:pPr lvl="1">
                <a:defRPr/>
              </a:pPr>
              <a:t>22</a:t>
            </a:fld>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 Principals</a:t>
            </a:r>
            <a:r>
              <a:rPr lang="en-US" dirty="0" smtClean="0">
                <a:solidFill>
                  <a:srgbClr val="6F0000"/>
                </a:solidFill>
              </a:rPr>
              <a:t> </a:t>
            </a:r>
          </a:p>
        </p:txBody>
      </p:sp>
      <p:pic>
        <p:nvPicPr>
          <p:cNvPr id="4098" name="Picture 2"/>
          <p:cNvPicPr>
            <a:picLocks noChangeAspect="1" noChangeArrowheads="1"/>
          </p:cNvPicPr>
          <p:nvPr/>
        </p:nvPicPr>
        <p:blipFill>
          <a:blip r:embed="rId3"/>
          <a:srcRect l="20500" t="14222" r="21500" b="20000"/>
          <a:stretch>
            <a:fillRect/>
          </a:stretch>
        </p:blipFill>
        <p:spPr bwMode="auto">
          <a:xfrm>
            <a:off x="152400" y="1336675"/>
            <a:ext cx="8534400" cy="5445125"/>
          </a:xfrm>
          <a:prstGeom prst="rect">
            <a:avLst/>
          </a:prstGeom>
          <a:noFill/>
          <a:ln w="9525">
            <a:solidFill>
              <a:schemeClr val="bg2">
                <a:lumMod val="25000"/>
              </a:schemeClr>
            </a:solidFill>
            <a:miter lim="800000"/>
            <a:headEnd/>
            <a:tailEnd/>
          </a:ln>
        </p:spPr>
      </p:pic>
      <p:sp>
        <p:nvSpPr>
          <p:cNvPr id="6" name="Rectangular Callout 5"/>
          <p:cNvSpPr/>
          <p:nvPr/>
        </p:nvSpPr>
        <p:spPr>
          <a:xfrm>
            <a:off x="6477000" y="990600"/>
            <a:ext cx="2590800" cy="2971800"/>
          </a:xfrm>
          <a:prstGeom prst="wedgeRectCallout">
            <a:avLst>
              <a:gd name="adj1" fmla="val -80669"/>
              <a:gd name="adj2" fmla="val -10129"/>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I</a:t>
            </a:r>
            <a:r>
              <a:rPr lang="en-US" sz="1600" dirty="0" smtClean="0"/>
              <a:t>f </a:t>
            </a:r>
            <a:r>
              <a:rPr lang="en-US" sz="1600" dirty="0"/>
              <a:t>any points are assigned to goals, the first goal must be related to improving teacher effectiveness. In the form, notice that districts must also check the boxes to identify which two (or more) of the options listed will be utilized as part of assessing the goals.</a:t>
            </a:r>
          </a:p>
        </p:txBody>
      </p:sp>
      <p:sp>
        <p:nvSpPr>
          <p:cNvPr id="5" name="Slide Number Placeholder 4"/>
          <p:cNvSpPr>
            <a:spLocks noGrp="1"/>
          </p:cNvSpPr>
          <p:nvPr>
            <p:ph type="sldNum" sz="quarter" idx="10"/>
          </p:nvPr>
        </p:nvSpPr>
        <p:spPr>
          <a:xfrm>
            <a:off x="8318500" y="6248400"/>
            <a:ext cx="1054100" cy="506413"/>
          </a:xfrm>
        </p:spPr>
        <p:txBody>
          <a:bodyPr/>
          <a:lstStyle/>
          <a:p>
            <a:pPr lvl="1">
              <a:defRPr/>
            </a:pPr>
            <a:r>
              <a:rPr lang="en-US" dirty="0" smtClean="0"/>
              <a:t>	</a:t>
            </a:r>
            <a:fld id="{E6130DAD-97BF-4B15-A7C1-1041CCF2B444}" type="slidenum">
              <a:rPr lang="en-US" sz="1000" smtClean="0"/>
              <a:pPr lvl="1">
                <a:defRPr/>
              </a:pPr>
              <a:t>23</a:t>
            </a:fld>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 Principals</a:t>
            </a:r>
          </a:p>
        </p:txBody>
      </p:sp>
      <p:pic>
        <p:nvPicPr>
          <p:cNvPr id="5122" name="Picture 2"/>
          <p:cNvPicPr>
            <a:picLocks noChangeAspect="1" noChangeArrowheads="1"/>
          </p:cNvPicPr>
          <p:nvPr/>
        </p:nvPicPr>
        <p:blipFill>
          <a:blip r:embed="rId3"/>
          <a:srcRect l="19500" t="46222" r="20000" b="11111"/>
          <a:stretch>
            <a:fillRect/>
          </a:stretch>
        </p:blipFill>
        <p:spPr bwMode="auto">
          <a:xfrm>
            <a:off x="228600" y="2895600"/>
            <a:ext cx="8229600" cy="3657600"/>
          </a:xfrm>
          <a:prstGeom prst="rect">
            <a:avLst/>
          </a:prstGeom>
          <a:noFill/>
          <a:ln w="9525">
            <a:solidFill>
              <a:schemeClr val="bg2">
                <a:lumMod val="25000"/>
              </a:schemeClr>
            </a:solidFill>
            <a:miter lim="800000"/>
            <a:headEnd/>
            <a:tailEnd/>
          </a:ln>
        </p:spPr>
      </p:pic>
      <p:sp>
        <p:nvSpPr>
          <p:cNvPr id="6" name="Rectangular Callout 5"/>
          <p:cNvSpPr/>
          <p:nvPr/>
        </p:nvSpPr>
        <p:spPr>
          <a:xfrm>
            <a:off x="5029200" y="990600"/>
            <a:ext cx="3810000" cy="2209800"/>
          </a:xfrm>
          <a:prstGeom prst="wedgeRectCallout">
            <a:avLst>
              <a:gd name="adj1" fmla="val 2804"/>
              <a:gd name="adj2" fmla="val 62643"/>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F</a:t>
            </a:r>
            <a:r>
              <a:rPr lang="en-US" sz="1600" dirty="0" smtClean="0"/>
              <a:t>or </a:t>
            </a:r>
            <a:r>
              <a:rPr lang="en-US" sz="1600" dirty="0"/>
              <a:t>principals, districts must enter the specific information on the number of school visits that will be conducted for principals in the building. Districts must complete this for probationary and tenured principals. </a:t>
            </a:r>
          </a:p>
        </p:txBody>
      </p:sp>
      <p:sp>
        <p:nvSpPr>
          <p:cNvPr id="5" name="Slide Number Placeholder 4"/>
          <p:cNvSpPr>
            <a:spLocks noGrp="1"/>
          </p:cNvSpPr>
          <p:nvPr>
            <p:ph type="sldNum" sz="quarter" idx="10"/>
          </p:nvPr>
        </p:nvSpPr>
        <p:spPr>
          <a:xfrm>
            <a:off x="8089900" y="6324600"/>
            <a:ext cx="1054100" cy="430213"/>
          </a:xfrm>
        </p:spPr>
        <p:txBody>
          <a:bodyPr/>
          <a:lstStyle/>
          <a:p>
            <a:pPr lvl="1">
              <a:defRPr/>
            </a:pPr>
            <a:r>
              <a:rPr lang="en-US" dirty="0" smtClean="0"/>
              <a:t>	</a:t>
            </a:r>
            <a:fld id="{43850F12-42EF-4953-8A6C-4591535601B9}" type="slidenum">
              <a:rPr lang="en-US" sz="1000" smtClean="0"/>
              <a:pPr lvl="1">
                <a:defRPr/>
              </a:pPr>
              <a:t>24</a:t>
            </a:fld>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1447800" y="2143125"/>
            <a:ext cx="647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a:solidFill>
                  <a:srgbClr val="6F0000"/>
                </a:solidFill>
                <a:latin typeface="Rockwell" pitchFamily="18" charset="0"/>
              </a:rPr>
              <a:t>HEDI Criteria </a:t>
            </a:r>
          </a:p>
          <a:p>
            <a:pPr algn="ctr" eaLnBrk="1" hangingPunct="1"/>
            <a:r>
              <a:rPr lang="en-US" sz="4400" b="1" dirty="0">
                <a:solidFill>
                  <a:srgbClr val="6F0000"/>
                </a:solidFill>
                <a:latin typeface="Rockwell" pitchFamily="18" charset="0"/>
              </a:rPr>
              <a:t>for 60 Point Other Measures</a:t>
            </a:r>
          </a:p>
        </p:txBody>
      </p:sp>
      <p:sp>
        <p:nvSpPr>
          <p:cNvPr id="46083" name="Slide Number Placeholder 2"/>
          <p:cNvSpPr>
            <a:spLocks noGrp="1"/>
          </p:cNvSpPr>
          <p:nvPr>
            <p:ph type="sldNum" sz="quarter" idx="10"/>
          </p:nvPr>
        </p:nvSpPr>
        <p:spPr bwMode="auto">
          <a:xfrm>
            <a:off x="8077200" y="6324600"/>
            <a:ext cx="838200" cy="50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8BC63A85-A0B5-4279-84FD-4BFD56EA5324}" type="slidenum">
              <a:rPr lang="en-US" sz="1000"/>
              <a:pPr lvl="1" eaLnBrk="1" hangingPunct="1"/>
              <a:t>25</a:t>
            </a:fld>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533400" y="161925"/>
            <a:ext cx="8229600" cy="600075"/>
          </a:xfrm>
        </p:spPr>
        <p:txBody>
          <a:bodyPr/>
          <a:lstStyle/>
          <a:p>
            <a:pPr algn="l" eaLnBrk="1" hangingPunct="1"/>
            <a:r>
              <a:rPr lang="en-US" b="1" dirty="0" smtClean="0">
                <a:solidFill>
                  <a:srgbClr val="6F0000"/>
                </a:solidFill>
              </a:rPr>
              <a:t>Determining HEDI Criteria</a:t>
            </a:r>
            <a:r>
              <a:rPr lang="en-US" dirty="0" smtClean="0">
                <a:solidFill>
                  <a:srgbClr val="6F0000"/>
                </a:solidFill>
              </a:rPr>
              <a:t/>
            </a:r>
            <a:br>
              <a:rPr lang="en-US" dirty="0" smtClean="0">
                <a:solidFill>
                  <a:srgbClr val="6F0000"/>
                </a:solidFill>
              </a:rPr>
            </a:br>
            <a:r>
              <a:rPr lang="en-US" sz="2400" dirty="0" smtClean="0">
                <a:solidFill>
                  <a:srgbClr val="6F0000"/>
                </a:solidFill>
              </a:rPr>
              <a:t>60 Point Other Measures</a:t>
            </a:r>
          </a:p>
        </p:txBody>
      </p:sp>
      <p:graphicFrame>
        <p:nvGraphicFramePr>
          <p:cNvPr id="5" name="Table 4"/>
          <p:cNvGraphicFramePr>
            <a:graphicFrameLocks noGrp="1"/>
          </p:cNvGraphicFramePr>
          <p:nvPr/>
        </p:nvGraphicFramePr>
        <p:xfrm>
          <a:off x="914400" y="1354138"/>
          <a:ext cx="7239000" cy="4665661"/>
        </p:xfrm>
        <a:graphic>
          <a:graphicData uri="http://schemas.openxmlformats.org/drawingml/2006/table">
            <a:tbl>
              <a:tblPr/>
              <a:tblGrid>
                <a:gridCol w="1969230"/>
                <a:gridCol w="5269770"/>
              </a:tblGrid>
              <a:tr h="873971">
                <a:tc>
                  <a:txBody>
                    <a:bodyPr/>
                    <a:lstStyle/>
                    <a:p>
                      <a:pPr marL="0" marR="0" algn="ctr">
                        <a:spcBef>
                          <a:spcPts val="0"/>
                        </a:spcBef>
                        <a:spcAft>
                          <a:spcPts val="0"/>
                        </a:spcAft>
                      </a:pPr>
                      <a:r>
                        <a:rPr lang="en-US" sz="1800" b="1" dirty="0">
                          <a:latin typeface="+mj-lt"/>
                          <a:ea typeface="Times New Roman"/>
                        </a:rPr>
                        <a:t>Standards for Rating Categories</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800" b="1" dirty="0">
                          <a:latin typeface="+mj-lt"/>
                          <a:ea typeface="Times New Roman"/>
                        </a:rPr>
                        <a:t>Other Measures of Effectiveness</a:t>
                      </a:r>
                      <a:endParaRPr lang="en-US" sz="1800" dirty="0">
                        <a:latin typeface="+mj-lt"/>
                        <a:ea typeface="Times New Roman"/>
                      </a:endParaRPr>
                    </a:p>
                    <a:p>
                      <a:pPr marL="0" marR="0" algn="ctr">
                        <a:spcBef>
                          <a:spcPts val="0"/>
                        </a:spcBef>
                        <a:spcAft>
                          <a:spcPts val="0"/>
                        </a:spcAft>
                      </a:pPr>
                      <a:r>
                        <a:rPr lang="en-US" sz="1800" b="1" dirty="0">
                          <a:latin typeface="+mj-lt"/>
                          <a:ea typeface="Times New Roman"/>
                        </a:rPr>
                        <a:t>(Teacher and Leader Standards)</a:t>
                      </a:r>
                      <a:endParaRPr lang="en-US" sz="18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878453">
                <a:tc>
                  <a:txBody>
                    <a:bodyPr/>
                    <a:lstStyle/>
                    <a:p>
                      <a:pPr marL="0" marR="0">
                        <a:spcBef>
                          <a:spcPts val="0"/>
                        </a:spcBef>
                        <a:spcAft>
                          <a:spcPts val="0"/>
                        </a:spcAft>
                      </a:pPr>
                      <a:r>
                        <a:rPr lang="en-US" sz="1800" b="1" dirty="0">
                          <a:latin typeface="+mj-lt"/>
                          <a:ea typeface="Times New Roman"/>
                        </a:rPr>
                        <a:t>Highly </a:t>
                      </a:r>
                      <a:endParaRPr lang="en-US" sz="2000" dirty="0">
                        <a:latin typeface="+mj-lt"/>
                        <a:ea typeface="Times New Roman"/>
                      </a:endParaRPr>
                    </a:p>
                    <a:p>
                      <a:pPr marL="0" marR="0">
                        <a:spcBef>
                          <a:spcPts val="0"/>
                        </a:spcBef>
                        <a:spcAft>
                          <a:spcPts val="0"/>
                        </a:spcAft>
                      </a:pPr>
                      <a:r>
                        <a:rPr lang="en-US" sz="1800" b="1" dirty="0">
                          <a:latin typeface="+mj-lt"/>
                          <a:ea typeface="Times New Roman"/>
                        </a:rPr>
                        <a:t>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Overall performance and results exceed 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3971">
                <a:tc>
                  <a:txBody>
                    <a:bodyPr/>
                    <a:lstStyle/>
                    <a:p>
                      <a:pPr marL="0" marR="0">
                        <a:spcBef>
                          <a:spcPts val="0"/>
                        </a:spcBef>
                        <a:spcAft>
                          <a:spcPts val="0"/>
                        </a:spcAft>
                      </a:pPr>
                      <a:r>
                        <a:rPr lang="en-US" sz="1800" b="1" dirty="0">
                          <a:latin typeface="+mj-lt"/>
                          <a:ea typeface="Times New Roman"/>
                        </a:rPr>
                        <a:t>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Overall performance and results meet 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3971">
                <a:tc>
                  <a:txBody>
                    <a:bodyPr/>
                    <a:lstStyle/>
                    <a:p>
                      <a:pPr marL="0" marR="0">
                        <a:spcBef>
                          <a:spcPts val="0"/>
                        </a:spcBef>
                        <a:spcAft>
                          <a:spcPts val="0"/>
                        </a:spcAft>
                      </a:pPr>
                      <a:r>
                        <a:rPr lang="en-US" sz="1800" b="1" dirty="0">
                          <a:latin typeface="+mj-lt"/>
                          <a:ea typeface="Times New Roman"/>
                        </a:rPr>
                        <a:t>Developing</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Overall performance and results need improvement in order to meet 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5295">
                <a:tc>
                  <a:txBody>
                    <a:bodyPr/>
                    <a:lstStyle/>
                    <a:p>
                      <a:pPr marL="0" marR="0">
                        <a:spcBef>
                          <a:spcPts val="0"/>
                        </a:spcBef>
                        <a:spcAft>
                          <a:spcPts val="0"/>
                        </a:spcAft>
                      </a:pPr>
                      <a:r>
                        <a:rPr lang="en-US" sz="1800" b="1" dirty="0">
                          <a:latin typeface="+mj-lt"/>
                          <a:ea typeface="Times New Roman"/>
                        </a:rPr>
                        <a:t>Ineffective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0" dirty="0">
                          <a:latin typeface="+mj-lt"/>
                          <a:ea typeface="Times New Roman"/>
                        </a:rPr>
                        <a:t>Overall performance and results do not meet standards.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0"/>
          </p:nvPr>
        </p:nvSpPr>
        <p:spPr>
          <a:xfrm>
            <a:off x="8001000" y="6477000"/>
            <a:ext cx="838200" cy="381000"/>
          </a:xfrm>
        </p:spPr>
        <p:txBody>
          <a:bodyPr/>
          <a:lstStyle/>
          <a:p>
            <a:pPr lvl="1">
              <a:defRPr/>
            </a:pPr>
            <a:r>
              <a:rPr lang="en-US" sz="1000" dirty="0" smtClean="0"/>
              <a:t>	</a:t>
            </a:r>
            <a:fld id="{5F88BCBF-7DCA-4CF7-80B8-84DB7C1054FC}" type="slidenum">
              <a:rPr lang="en-US" sz="1000" smtClean="0"/>
              <a:pPr lvl="1">
                <a:defRPr/>
              </a:pPr>
              <a:t>26</a:t>
            </a:fld>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14325"/>
            <a:ext cx="8686800" cy="600075"/>
          </a:xfrm>
        </p:spPr>
        <p:txBody>
          <a:bodyPr/>
          <a:lstStyle/>
          <a:p>
            <a:pPr eaLnBrk="1" hangingPunct="1"/>
            <a:r>
              <a:rPr lang="en-US" b="1" dirty="0" smtClean="0"/>
              <a:t>Keep in Mind…</a:t>
            </a:r>
          </a:p>
        </p:txBody>
      </p:sp>
      <p:sp>
        <p:nvSpPr>
          <p:cNvPr id="3" name="Content Placeholder 2"/>
          <p:cNvSpPr>
            <a:spLocks noGrp="1"/>
          </p:cNvSpPr>
          <p:nvPr>
            <p:ph idx="1"/>
          </p:nvPr>
        </p:nvSpPr>
        <p:spPr>
          <a:xfrm>
            <a:off x="457200" y="1336675"/>
            <a:ext cx="8229600" cy="4835525"/>
          </a:xfrm>
        </p:spPr>
        <p:txBody>
          <a:bodyPr>
            <a:normAutofit fontScale="92500" lnSpcReduction="20000"/>
          </a:bodyPr>
          <a:lstStyle/>
          <a:p>
            <a:pPr eaLnBrk="1" hangingPunct="1">
              <a:spcAft>
                <a:spcPts val="1200"/>
              </a:spcAft>
              <a:defRPr/>
            </a:pPr>
            <a:r>
              <a:rPr lang="en-US" sz="2800" dirty="0" smtClean="0"/>
              <a:t>HEDI for 60% must be negotiated: scoring bands and the process for assigning points.</a:t>
            </a:r>
          </a:p>
          <a:p>
            <a:pPr eaLnBrk="1" hangingPunct="1">
              <a:spcAft>
                <a:spcPts val="1200"/>
              </a:spcAft>
              <a:defRPr/>
            </a:pPr>
            <a:r>
              <a:rPr lang="en-US" sz="2800" dirty="0" smtClean="0"/>
              <a:t>HEDI for 60% must assure it is possible to use all points (including 0) in the subcomponent and rating categories.</a:t>
            </a:r>
          </a:p>
          <a:p>
            <a:pPr eaLnBrk="1" hangingPunct="1">
              <a:defRPr/>
            </a:pPr>
            <a:r>
              <a:rPr lang="en-US" sz="2800" dirty="0" smtClean="0"/>
              <a:t>Districts will need to determine how rubric scores translate into HEDI categories and within categories, into specific point awards</a:t>
            </a:r>
            <a:r>
              <a:rPr lang="en-US" sz="3600" dirty="0" smtClean="0"/>
              <a:t>. </a:t>
            </a:r>
          </a:p>
          <a:p>
            <a:pPr eaLnBrk="1" hangingPunct="1">
              <a:defRPr/>
            </a:pPr>
            <a:r>
              <a:rPr lang="en-US" sz="2800" dirty="0" smtClean="0"/>
              <a:t>For example, if an educator earns a rubric score at the bottom of your developing rubric range, then the educator should get HEDI points at the bottom of  your developing point range</a:t>
            </a:r>
            <a:r>
              <a:rPr lang="en-US" sz="3600" dirty="0" smtClean="0"/>
              <a:t>.</a:t>
            </a:r>
          </a:p>
        </p:txBody>
      </p:sp>
      <p:sp>
        <p:nvSpPr>
          <p:cNvPr id="4" name="Slide Number Placeholder 3"/>
          <p:cNvSpPr>
            <a:spLocks noGrp="1"/>
          </p:cNvSpPr>
          <p:nvPr>
            <p:ph type="sldNum" sz="quarter" idx="10"/>
          </p:nvPr>
        </p:nvSpPr>
        <p:spPr>
          <a:xfrm>
            <a:off x="8001000" y="6400800"/>
            <a:ext cx="914400" cy="430213"/>
          </a:xfrm>
        </p:spPr>
        <p:txBody>
          <a:bodyPr/>
          <a:lstStyle/>
          <a:p>
            <a:pPr lvl="1">
              <a:defRPr/>
            </a:pPr>
            <a:r>
              <a:rPr lang="en-US" sz="1000" dirty="0" smtClean="0"/>
              <a:t>	</a:t>
            </a:r>
            <a:fld id="{7E13CA1E-7E85-4700-A0AD-14494B45FEA9}" type="slidenum">
              <a:rPr lang="en-US" sz="1000" smtClean="0"/>
              <a:pPr lvl="1">
                <a:defRPr/>
              </a:pPr>
              <a:t>27</a:t>
            </a:fld>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One Example of a HEDI Approach…</a:t>
            </a:r>
            <a:br>
              <a:rPr lang="en-US" b="1" dirty="0" smtClean="0">
                <a:solidFill>
                  <a:srgbClr val="6F0000"/>
                </a:solidFill>
              </a:rPr>
            </a:br>
            <a:r>
              <a:rPr lang="en-US" sz="2400" dirty="0" smtClean="0">
                <a:solidFill>
                  <a:srgbClr val="6F0000"/>
                </a:solidFill>
              </a:rPr>
              <a:t>for 60 Point Other Measures</a:t>
            </a:r>
          </a:p>
        </p:txBody>
      </p:sp>
      <p:graphicFrame>
        <p:nvGraphicFramePr>
          <p:cNvPr id="7" name="Table 6"/>
          <p:cNvGraphicFramePr>
            <a:graphicFrameLocks noGrp="1"/>
          </p:cNvGraphicFramePr>
          <p:nvPr/>
        </p:nvGraphicFramePr>
        <p:xfrm>
          <a:off x="609600" y="4495800"/>
          <a:ext cx="8229601" cy="2209800"/>
        </p:xfrm>
        <a:graphic>
          <a:graphicData uri="http://schemas.openxmlformats.org/drawingml/2006/table">
            <a:tbl>
              <a:tblPr/>
              <a:tblGrid>
                <a:gridCol w="2681498"/>
                <a:gridCol w="2347702"/>
                <a:gridCol w="3200401"/>
              </a:tblGrid>
              <a:tr h="990600">
                <a:tc>
                  <a:txBody>
                    <a:bodyPr/>
                    <a:lstStyle/>
                    <a:p>
                      <a:pPr marL="0" marR="0" algn="ctr">
                        <a:spcBef>
                          <a:spcPts val="0"/>
                        </a:spcBef>
                        <a:spcAft>
                          <a:spcPts val="0"/>
                        </a:spcAft>
                      </a:pPr>
                      <a:r>
                        <a:rPr lang="en-US" sz="1600" b="1" dirty="0">
                          <a:solidFill>
                            <a:srgbClr val="000000"/>
                          </a:solidFill>
                          <a:latin typeface="+mj-lt"/>
                          <a:ea typeface="Times New Roman"/>
                        </a:rPr>
                        <a:t>Overall Rubric Score</a:t>
                      </a:r>
                      <a:endParaRPr lang="en-US" sz="1600" dirty="0">
                        <a:latin typeface="+mj-lt"/>
                        <a:ea typeface="Times New Roman"/>
                      </a:endParaRPr>
                    </a:p>
                    <a:p>
                      <a:pPr marL="0" marR="0" algn="ctr">
                        <a:spcBef>
                          <a:spcPts val="0"/>
                        </a:spcBef>
                        <a:spcAft>
                          <a:spcPts val="0"/>
                        </a:spcAft>
                      </a:pPr>
                      <a:r>
                        <a:rPr lang="en-US" sz="1600" b="1" dirty="0">
                          <a:solidFill>
                            <a:srgbClr val="000000"/>
                          </a:solidFill>
                          <a:latin typeface="+mj-lt"/>
                          <a:ea typeface="Times New Roman"/>
                        </a:rPr>
                        <a:t>(Must be negotiated)</a:t>
                      </a:r>
                      <a:endParaRPr lang="en-US" sz="1600" dirty="0">
                        <a:latin typeface="+mj-lt"/>
                        <a:ea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1600" b="1" dirty="0">
                          <a:solidFill>
                            <a:srgbClr val="000000"/>
                          </a:solidFill>
                          <a:latin typeface="+mj-lt"/>
                          <a:ea typeface="Times New Roman"/>
                        </a:rPr>
                        <a:t>Rating Category</a:t>
                      </a:r>
                      <a:endParaRPr lang="en-US" sz="1600" dirty="0">
                        <a:latin typeface="+mj-lt"/>
                        <a:ea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1600" b="1" dirty="0" smtClean="0">
                          <a:solidFill>
                            <a:srgbClr val="000000"/>
                          </a:solidFill>
                          <a:latin typeface="+mj-lt"/>
                          <a:ea typeface="Times New Roman"/>
                        </a:rPr>
                        <a:t>0-60 </a:t>
                      </a:r>
                      <a:r>
                        <a:rPr lang="en-US" sz="1600" b="1" dirty="0">
                          <a:solidFill>
                            <a:srgbClr val="000000"/>
                          </a:solidFill>
                          <a:latin typeface="+mj-lt"/>
                          <a:ea typeface="Times New Roman"/>
                        </a:rPr>
                        <a:t>point distribution by rating category (must be negotiated</a:t>
                      </a:r>
                      <a:r>
                        <a:rPr lang="en-US" sz="1600" b="1" dirty="0" smtClean="0">
                          <a:solidFill>
                            <a:srgbClr val="000000"/>
                          </a:solidFill>
                          <a:latin typeface="+mj-lt"/>
                          <a:ea typeface="Times New Roman"/>
                        </a:rPr>
                        <a:t>)</a:t>
                      </a:r>
                    </a:p>
                    <a:p>
                      <a:pPr marL="0" marR="0" algn="ctr">
                        <a:spcBef>
                          <a:spcPts val="0"/>
                        </a:spcBef>
                        <a:spcAft>
                          <a:spcPts val="0"/>
                        </a:spcAft>
                      </a:pPr>
                      <a:endParaRPr lang="en-US" sz="1600" dirty="0">
                        <a:latin typeface="+mj-lt"/>
                        <a:ea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60000"/>
                        <a:lumOff val="40000"/>
                      </a:schemeClr>
                    </a:solidFill>
                  </a:tcPr>
                </a:tc>
              </a:tr>
              <a:tr h="275288">
                <a:tc>
                  <a:txBody>
                    <a:bodyPr/>
                    <a:lstStyle/>
                    <a:p>
                      <a:pPr marL="0" marR="0" algn="ctr">
                        <a:spcBef>
                          <a:spcPts val="0"/>
                        </a:spcBef>
                        <a:spcAft>
                          <a:spcPts val="0"/>
                        </a:spcAft>
                      </a:pPr>
                      <a:r>
                        <a:rPr lang="en-US" sz="1600" b="1" dirty="0" smtClean="0">
                          <a:solidFill>
                            <a:srgbClr val="000000"/>
                          </a:solidFill>
                          <a:latin typeface="+mj-lt"/>
                          <a:ea typeface="Times New Roman"/>
                        </a:rPr>
                        <a:t>1 - 1.8</a:t>
                      </a:r>
                      <a:endParaRPr lang="en-US" sz="1600"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solidFill>
                            <a:srgbClr val="000000"/>
                          </a:solidFill>
                          <a:latin typeface="+mj-lt"/>
                          <a:ea typeface="Times New Roman"/>
                        </a:rPr>
                        <a:t>Ineffective</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solidFill>
                            <a:srgbClr val="000000"/>
                          </a:solidFill>
                          <a:latin typeface="+mj-lt"/>
                          <a:ea typeface="Times New Roman"/>
                        </a:rPr>
                        <a:t>0-49</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r>
              <a:tr h="275288">
                <a:tc>
                  <a:txBody>
                    <a:bodyPr/>
                    <a:lstStyle/>
                    <a:p>
                      <a:pPr marL="0" marR="0" algn="ctr">
                        <a:spcBef>
                          <a:spcPts val="0"/>
                        </a:spcBef>
                        <a:spcAft>
                          <a:spcPts val="0"/>
                        </a:spcAft>
                      </a:pPr>
                      <a:r>
                        <a:rPr lang="en-US" sz="1600" b="1" dirty="0" smtClean="0">
                          <a:solidFill>
                            <a:srgbClr val="000000"/>
                          </a:solidFill>
                          <a:latin typeface="+mj-lt"/>
                          <a:ea typeface="Times New Roman"/>
                        </a:rPr>
                        <a:t>1.9 - 2.8</a:t>
                      </a:r>
                      <a:endParaRPr lang="en-US" sz="1600"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mj-lt"/>
                          <a:ea typeface="Times New Roman"/>
                        </a:rPr>
                        <a:t>Developing</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mj-lt"/>
                          <a:ea typeface="Times New Roman"/>
                        </a:rPr>
                        <a:t>50-56</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5288">
                <a:tc>
                  <a:txBody>
                    <a:bodyPr/>
                    <a:lstStyle/>
                    <a:p>
                      <a:pPr marL="0" marR="0" algn="ctr">
                        <a:spcBef>
                          <a:spcPts val="0"/>
                        </a:spcBef>
                        <a:spcAft>
                          <a:spcPts val="0"/>
                        </a:spcAft>
                      </a:pPr>
                      <a:r>
                        <a:rPr lang="en-US" sz="1600" b="1" dirty="0" smtClean="0">
                          <a:solidFill>
                            <a:srgbClr val="000000"/>
                          </a:solidFill>
                          <a:latin typeface="+mj-lt"/>
                          <a:ea typeface="Times New Roman"/>
                        </a:rPr>
                        <a:t>2.9 - 3.6</a:t>
                      </a:r>
                      <a:endParaRPr lang="en-US" sz="1600"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solidFill>
                            <a:srgbClr val="000000"/>
                          </a:solidFill>
                          <a:latin typeface="+mj-lt"/>
                          <a:ea typeface="Times New Roman"/>
                        </a:rPr>
                        <a:t>Effective</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solidFill>
                            <a:srgbClr val="000000"/>
                          </a:solidFill>
                          <a:latin typeface="+mj-lt"/>
                          <a:ea typeface="Times New Roman"/>
                        </a:rPr>
                        <a:t>57-58</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lumMod val="20000"/>
                        <a:lumOff val="80000"/>
                      </a:schemeClr>
                    </a:solidFill>
                  </a:tcPr>
                </a:tc>
              </a:tr>
              <a:tr h="393336">
                <a:tc>
                  <a:txBody>
                    <a:bodyPr/>
                    <a:lstStyle/>
                    <a:p>
                      <a:pPr marL="0" marR="0" algn="ctr">
                        <a:spcBef>
                          <a:spcPts val="0"/>
                        </a:spcBef>
                        <a:spcAft>
                          <a:spcPts val="0"/>
                        </a:spcAft>
                      </a:pPr>
                      <a:r>
                        <a:rPr lang="en-US" sz="1600" b="1" dirty="0" smtClean="0">
                          <a:solidFill>
                            <a:srgbClr val="000000"/>
                          </a:solidFill>
                          <a:latin typeface="+mj-lt"/>
                          <a:ea typeface="Times New Roman"/>
                        </a:rPr>
                        <a:t>3.7 - 4.0</a:t>
                      </a:r>
                      <a:endParaRPr lang="en-US" sz="1600"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mj-lt"/>
                          <a:ea typeface="Times New Roman"/>
                        </a:rPr>
                        <a:t>Highly Effective</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mj-lt"/>
                          <a:ea typeface="Times New Roman"/>
                        </a:rPr>
                        <a:t>59-60</a:t>
                      </a:r>
                      <a:endParaRPr lang="en-US" sz="1600" b="1" dirty="0">
                        <a:latin typeface="+mj-lt"/>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33400" y="920750"/>
            <a:ext cx="8001000" cy="4016375"/>
          </a:xfrm>
          <a:prstGeom prst="rect">
            <a:avLst/>
          </a:prstGeom>
          <a:noFill/>
        </p:spPr>
        <p:txBody>
          <a:bodyPr>
            <a:spAutoFit/>
          </a:bodyPr>
          <a:lstStyle/>
          <a:p>
            <a:pPr marL="115888" indent="-115888" eaLnBrk="0" hangingPunct="0">
              <a:spcAft>
                <a:spcPts val="1200"/>
              </a:spcAft>
              <a:buFontTx/>
              <a:buChar char="•"/>
              <a:defRPr/>
            </a:pPr>
            <a:r>
              <a:rPr lang="en-US" dirty="0">
                <a:solidFill>
                  <a:srgbClr val="002060"/>
                </a:solidFill>
                <a:latin typeface="+mj-lt"/>
                <a:ea typeface="Times New Roman" pitchFamily="18" charset="0"/>
              </a:rPr>
              <a:t>The district negotiates procedures for conducting and scoring classroom observations and assessing other aspects of the rubric. </a:t>
            </a:r>
            <a:endParaRPr lang="en-US" dirty="0">
              <a:solidFill>
                <a:srgbClr val="002060"/>
              </a:solidFill>
              <a:latin typeface="+mj-lt"/>
              <a:ea typeface="+mn-ea"/>
            </a:endParaRPr>
          </a:p>
          <a:p>
            <a:pPr marL="115888" indent="-115888" eaLnBrk="0" hangingPunct="0">
              <a:spcAft>
                <a:spcPts val="1200"/>
              </a:spcAft>
              <a:buFontTx/>
              <a:buChar char="•"/>
              <a:defRPr/>
            </a:pPr>
            <a:r>
              <a:rPr lang="en-US" dirty="0">
                <a:solidFill>
                  <a:srgbClr val="002060"/>
                </a:solidFill>
                <a:latin typeface="+mj-lt"/>
                <a:ea typeface="Times New Roman" pitchFamily="18" charset="0"/>
              </a:rPr>
              <a:t>The district negotiates the level of performance against the rubric for each HEDI category.  </a:t>
            </a:r>
            <a:endParaRPr lang="en-US" dirty="0">
              <a:solidFill>
                <a:srgbClr val="002060"/>
              </a:solidFill>
              <a:latin typeface="+mj-lt"/>
              <a:ea typeface="+mn-ea"/>
            </a:endParaRPr>
          </a:p>
          <a:p>
            <a:pPr marL="115888" indent="-115888" eaLnBrk="0" hangingPunct="0">
              <a:spcAft>
                <a:spcPts val="1200"/>
              </a:spcAft>
              <a:buFontTx/>
              <a:buChar char="•"/>
              <a:defRPr/>
            </a:pPr>
            <a:r>
              <a:rPr lang="en-US" dirty="0">
                <a:solidFill>
                  <a:srgbClr val="002060"/>
                </a:solidFill>
                <a:latin typeface="+mj-lt"/>
                <a:ea typeface="Times New Roman" pitchFamily="18" charset="0"/>
              </a:rPr>
              <a:t>Based on all the evidence gathered, a “rubric score” and its corresponding HEDI rating category is determined for each teacher/principal.</a:t>
            </a:r>
            <a:endParaRPr lang="en-US" dirty="0">
              <a:solidFill>
                <a:srgbClr val="002060"/>
              </a:solidFill>
              <a:latin typeface="+mj-lt"/>
              <a:ea typeface="+mn-ea"/>
            </a:endParaRPr>
          </a:p>
          <a:p>
            <a:pPr marL="115888" indent="-115888" eaLnBrk="0" hangingPunct="0">
              <a:spcAft>
                <a:spcPts val="1200"/>
              </a:spcAft>
              <a:buFontTx/>
              <a:buChar char="•"/>
              <a:defRPr/>
            </a:pPr>
            <a:r>
              <a:rPr lang="en-US" dirty="0">
                <a:solidFill>
                  <a:srgbClr val="002060"/>
                </a:solidFill>
                <a:latin typeface="+mj-lt"/>
                <a:ea typeface="Times New Roman" pitchFamily="18" charset="0"/>
              </a:rPr>
              <a:t>The rubric score is then converted into a score on a scale of 0-60 according to the 60 point scoring bands negotiated by the district.</a:t>
            </a:r>
            <a:endParaRPr lang="en-US" sz="1700" i="1" dirty="0">
              <a:solidFill>
                <a:srgbClr val="002060"/>
              </a:solidFill>
              <a:latin typeface="+mj-lt"/>
              <a:ea typeface="Times New Roman" pitchFamily="18" charset="0"/>
            </a:endParaRPr>
          </a:p>
          <a:p>
            <a:pPr eaLnBrk="0" hangingPunct="0">
              <a:defRPr/>
            </a:pPr>
            <a:r>
              <a:rPr lang="en-US" sz="1700" i="1" dirty="0">
                <a:solidFill>
                  <a:srgbClr val="002060"/>
                </a:solidFill>
                <a:latin typeface="+mj-lt"/>
                <a:ea typeface="Times New Roman" pitchFamily="18" charset="0"/>
              </a:rPr>
              <a:t>The chart below illustrates one potential result:</a:t>
            </a:r>
            <a:endParaRPr lang="en-US" sz="1700" i="1" dirty="0">
              <a:solidFill>
                <a:srgbClr val="002060"/>
              </a:solidFill>
              <a:latin typeface="+mj-lt"/>
              <a:ea typeface="+mn-ea"/>
            </a:endParaRPr>
          </a:p>
          <a:p>
            <a:pPr eaLnBrk="0" hangingPunct="0">
              <a:defRPr/>
            </a:pPr>
            <a:endParaRPr lang="en-US" dirty="0">
              <a:latin typeface="+mj-lt"/>
              <a:ea typeface="+mn-ea"/>
            </a:endParaRPr>
          </a:p>
          <a:p>
            <a:pPr fontAlgn="auto">
              <a:spcBef>
                <a:spcPts val="0"/>
              </a:spcBef>
              <a:spcAft>
                <a:spcPts val="0"/>
              </a:spcAft>
              <a:defRPr/>
            </a:pPr>
            <a:endParaRPr lang="en-US" dirty="0">
              <a:latin typeface="+mj-lt"/>
              <a:ea typeface="+mn-ea"/>
            </a:endParaRPr>
          </a:p>
        </p:txBody>
      </p:sp>
      <p:sp>
        <p:nvSpPr>
          <p:cNvPr id="5" name="Slide Number Placeholder 4"/>
          <p:cNvSpPr>
            <a:spLocks noGrp="1"/>
          </p:cNvSpPr>
          <p:nvPr>
            <p:ph type="sldNum" sz="quarter" idx="10"/>
          </p:nvPr>
        </p:nvSpPr>
        <p:spPr>
          <a:xfrm>
            <a:off x="8153400" y="6464300"/>
            <a:ext cx="838200" cy="393700"/>
          </a:xfrm>
        </p:spPr>
        <p:txBody>
          <a:bodyPr/>
          <a:lstStyle/>
          <a:p>
            <a:pPr lvl="1">
              <a:defRPr/>
            </a:pPr>
            <a:r>
              <a:rPr lang="en-US" sz="1000" dirty="0" smtClean="0"/>
              <a:t>	</a:t>
            </a:r>
            <a:fld id="{9445582E-F683-4C96-B8F6-02A5B9370357}" type="slidenum">
              <a:rPr lang="en-US" sz="1000" smtClean="0"/>
              <a:pPr lvl="1">
                <a:defRPr/>
              </a:pPr>
              <a:t>28</a:t>
            </a:fld>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81000" y="161925"/>
            <a:ext cx="8839200" cy="600075"/>
          </a:xfrm>
        </p:spPr>
        <p:txBody>
          <a:bodyPr/>
          <a:lstStyle/>
          <a:p>
            <a:pPr algn="l" eaLnBrk="1" hangingPunct="1"/>
            <a:r>
              <a:rPr lang="en-US" b="1" dirty="0" smtClean="0">
                <a:solidFill>
                  <a:srgbClr val="6F0000"/>
                </a:solidFill>
              </a:rPr>
              <a:t>APPR Form Requirements…</a:t>
            </a:r>
            <a:br>
              <a:rPr lang="en-US" b="1" dirty="0" smtClean="0">
                <a:solidFill>
                  <a:srgbClr val="6F0000"/>
                </a:solidFill>
              </a:rPr>
            </a:br>
            <a:r>
              <a:rPr lang="en-US" sz="2400" dirty="0" smtClean="0">
                <a:solidFill>
                  <a:srgbClr val="6F0000"/>
                </a:solidFill>
              </a:rPr>
              <a:t>for HEDI Criteria</a:t>
            </a:r>
          </a:p>
        </p:txBody>
      </p:sp>
      <p:pic>
        <p:nvPicPr>
          <p:cNvPr id="6146" name="Picture 2"/>
          <p:cNvPicPr>
            <a:picLocks noChangeAspect="1" noChangeArrowheads="1"/>
          </p:cNvPicPr>
          <p:nvPr/>
        </p:nvPicPr>
        <p:blipFill>
          <a:blip r:embed="rId3"/>
          <a:srcRect l="20000" t="14222" r="21000" b="4889"/>
          <a:stretch>
            <a:fillRect/>
          </a:stretch>
        </p:blipFill>
        <p:spPr bwMode="auto">
          <a:xfrm>
            <a:off x="152400" y="1316038"/>
            <a:ext cx="7086600" cy="5465762"/>
          </a:xfrm>
          <a:prstGeom prst="rect">
            <a:avLst/>
          </a:prstGeom>
          <a:noFill/>
          <a:ln w="9525">
            <a:solidFill>
              <a:schemeClr val="bg2">
                <a:lumMod val="25000"/>
              </a:schemeClr>
            </a:solidFill>
            <a:miter lim="800000"/>
            <a:headEnd/>
            <a:tailEnd/>
          </a:ln>
        </p:spPr>
      </p:pic>
      <p:sp>
        <p:nvSpPr>
          <p:cNvPr id="6" name="Rectangular Callout 5"/>
          <p:cNvSpPr/>
          <p:nvPr/>
        </p:nvSpPr>
        <p:spPr>
          <a:xfrm>
            <a:off x="6324600" y="2895600"/>
            <a:ext cx="2667000" cy="3657600"/>
          </a:xfrm>
          <a:prstGeom prst="wedgeRectCallout">
            <a:avLst>
              <a:gd name="adj1" fmla="val -74349"/>
              <a:gd name="adj2" fmla="val -36547"/>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smtClean="0"/>
              <a:t>Districts </a:t>
            </a:r>
            <a:r>
              <a:rPr lang="en-US" dirty="0"/>
              <a:t>must provide the locally-negotiated scoring bands and then describe the level of performance for each HEDI rating category. Districts can also describe how scores from the rubric are converted into HEDI and points.</a:t>
            </a:r>
          </a:p>
        </p:txBody>
      </p:sp>
      <p:sp>
        <p:nvSpPr>
          <p:cNvPr id="5" name="Slide Number Placeholder 4"/>
          <p:cNvSpPr>
            <a:spLocks noGrp="1"/>
          </p:cNvSpPr>
          <p:nvPr>
            <p:ph type="sldNum" sz="quarter" idx="10"/>
          </p:nvPr>
        </p:nvSpPr>
        <p:spPr>
          <a:xfrm>
            <a:off x="8305800" y="6427788"/>
            <a:ext cx="1066800" cy="430212"/>
          </a:xfrm>
        </p:spPr>
        <p:txBody>
          <a:bodyPr/>
          <a:lstStyle/>
          <a:p>
            <a:pPr lvl="1">
              <a:defRPr/>
            </a:pPr>
            <a:r>
              <a:rPr lang="en-US" sz="1000" dirty="0" smtClean="0"/>
              <a:t>	</a:t>
            </a:r>
            <a:fld id="{09DB5B87-0AE7-4CED-8922-629360B1471B}" type="slidenum">
              <a:rPr lang="en-US" sz="1000" smtClean="0"/>
              <a:pPr lvl="1">
                <a:defRPr/>
              </a:pPr>
              <a:t>29</a:t>
            </a:fld>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61925"/>
            <a:ext cx="8686800" cy="600075"/>
          </a:xfrm>
        </p:spPr>
        <p:txBody>
          <a:bodyPr>
            <a:normAutofit fontScale="90000"/>
          </a:bodyPr>
          <a:lstStyle/>
          <a:p>
            <a:pPr eaLnBrk="1" hangingPunct="1">
              <a:defRPr/>
            </a:pPr>
            <a:r>
              <a:rPr lang="en-US" sz="3600" b="1" dirty="0" smtClean="0"/>
              <a:t>Key Tools and Resources </a:t>
            </a:r>
            <a:r>
              <a:rPr lang="en-US" sz="2600" b="1" dirty="0" smtClean="0"/>
              <a:t/>
            </a:r>
            <a:br>
              <a:rPr lang="en-US" sz="2600" b="1" dirty="0" smtClean="0"/>
            </a:br>
            <a:r>
              <a:rPr lang="en-US" sz="2700" b="1" dirty="0" smtClean="0"/>
              <a:t>When Developing APPR Plans</a:t>
            </a:r>
            <a:endParaRPr lang="en-US" sz="2400" b="1" dirty="0" smtClean="0"/>
          </a:p>
        </p:txBody>
      </p:sp>
      <p:sp>
        <p:nvSpPr>
          <p:cNvPr id="3" name="Content Placeholder 2"/>
          <p:cNvSpPr>
            <a:spLocks noGrp="1"/>
          </p:cNvSpPr>
          <p:nvPr>
            <p:ph idx="1"/>
          </p:nvPr>
        </p:nvSpPr>
        <p:spPr>
          <a:xfrm>
            <a:off x="457200" y="1108075"/>
            <a:ext cx="8229600" cy="4835525"/>
          </a:xfrm>
        </p:spPr>
        <p:txBody>
          <a:bodyPr/>
          <a:lstStyle/>
          <a:p>
            <a:pPr eaLnBrk="1" hangingPunct="1">
              <a:defRPr/>
            </a:pPr>
            <a:r>
              <a:rPr lang="en-US" sz="2600" dirty="0" smtClean="0">
                <a:solidFill>
                  <a:srgbClr val="002060"/>
                </a:solidFill>
              </a:rPr>
              <a:t>OCM BOCES’s APPR microsite</a:t>
            </a:r>
          </a:p>
          <a:p>
            <a:pPr eaLnBrk="1" hangingPunct="1">
              <a:defRPr/>
            </a:pPr>
            <a:r>
              <a:rPr lang="en-US" sz="2600" dirty="0" smtClean="0">
                <a:solidFill>
                  <a:srgbClr val="002060"/>
                </a:solidFill>
              </a:rPr>
              <a:t>APPR form and instructions (Review Room)</a:t>
            </a:r>
          </a:p>
          <a:p>
            <a:pPr eaLnBrk="1" hangingPunct="1">
              <a:spcAft>
                <a:spcPts val="1200"/>
              </a:spcAft>
              <a:defRPr/>
            </a:pPr>
            <a:r>
              <a:rPr lang="en-US" sz="2600" dirty="0" smtClean="0">
                <a:solidFill>
                  <a:srgbClr val="002060"/>
                </a:solidFill>
              </a:rPr>
              <a:t>All of the following resources related to APPR plans are located on EngageNY.org:</a:t>
            </a:r>
          </a:p>
          <a:p>
            <a:pPr lvl="2" eaLnBrk="1" hangingPunct="1">
              <a:defRPr/>
            </a:pPr>
            <a:r>
              <a:rPr lang="en-US" sz="2400" dirty="0" smtClean="0">
                <a:latin typeface="+mj-lt"/>
                <a:cs typeface="Arial" charset="0"/>
              </a:rPr>
              <a:t>Summary of regulations (AKA “the purple memo”)</a:t>
            </a:r>
          </a:p>
          <a:p>
            <a:pPr lvl="2" eaLnBrk="1" hangingPunct="1">
              <a:defRPr/>
            </a:pPr>
            <a:r>
              <a:rPr lang="en-US" sz="2400" dirty="0" smtClean="0">
                <a:latin typeface="+mj-lt"/>
                <a:cs typeface="Arial" charset="0"/>
              </a:rPr>
              <a:t>APPR Guidance </a:t>
            </a:r>
          </a:p>
          <a:p>
            <a:pPr lvl="2" eaLnBrk="1" hangingPunct="1">
              <a:defRPr/>
            </a:pPr>
            <a:r>
              <a:rPr lang="en-US" sz="2400" dirty="0" smtClean="0">
                <a:latin typeface="+mj-lt"/>
                <a:cs typeface="Arial" charset="0"/>
              </a:rPr>
              <a:t>TLE Roadmaps</a:t>
            </a:r>
          </a:p>
          <a:p>
            <a:pPr lvl="2" eaLnBrk="1" hangingPunct="1">
              <a:defRPr/>
            </a:pPr>
            <a:r>
              <a:rPr lang="en-US" sz="2400" dirty="0" smtClean="0">
                <a:latin typeface="+mj-lt"/>
                <a:cs typeface="Arial" charset="0"/>
              </a:rPr>
              <a:t>SLO Guidance, Exemplars, and Webinars</a:t>
            </a:r>
          </a:p>
        </p:txBody>
      </p:sp>
      <p:sp>
        <p:nvSpPr>
          <p:cNvPr id="4" name="Slide Number Placeholder 3"/>
          <p:cNvSpPr>
            <a:spLocks noGrp="1"/>
          </p:cNvSpPr>
          <p:nvPr>
            <p:ph type="sldNum" sz="quarter" idx="10"/>
          </p:nvPr>
        </p:nvSpPr>
        <p:spPr>
          <a:xfrm>
            <a:off x="8166100" y="6324600"/>
            <a:ext cx="596900" cy="366713"/>
          </a:xfrm>
        </p:spPr>
        <p:txBody>
          <a:bodyPr/>
          <a:lstStyle/>
          <a:p>
            <a:pPr lvl="1">
              <a:defRPr/>
            </a:pPr>
            <a:r>
              <a:rPr lang="en-US" sz="1000" dirty="0" smtClean="0"/>
              <a:t>	</a:t>
            </a:r>
            <a:fld id="{D01BF248-B9F2-4EF6-88D8-4E7665D7DB4B}" type="slidenum">
              <a:rPr lang="en-US" sz="1000" smtClean="0"/>
              <a:pPr lvl="1">
                <a:defRPr/>
              </a:pPr>
              <a:t>3</a:t>
            </a:fld>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1219200" y="2143125"/>
            <a:ext cx="6705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smtClean="0">
                <a:solidFill>
                  <a:srgbClr val="6F0000"/>
                </a:solidFill>
                <a:latin typeface="Rockwell" pitchFamily="18" charset="0"/>
              </a:rPr>
              <a:t>State Growth 20% (25%) for Teachers and Principals</a:t>
            </a:r>
            <a:endParaRPr lang="en-US" sz="4400" b="1" dirty="0">
              <a:solidFill>
                <a:srgbClr val="6F0000"/>
              </a:solidFill>
              <a:latin typeface="Rockwell" pitchFamily="18" charset="0"/>
            </a:endParaRPr>
          </a:p>
        </p:txBody>
      </p:sp>
      <p:sp>
        <p:nvSpPr>
          <p:cNvPr id="46083" name="Slide Number Placeholder 2"/>
          <p:cNvSpPr>
            <a:spLocks noGrp="1"/>
          </p:cNvSpPr>
          <p:nvPr>
            <p:ph type="sldNum" sz="quarter" idx="10"/>
          </p:nvPr>
        </p:nvSpPr>
        <p:spPr bwMode="auto">
          <a:xfrm>
            <a:off x="8077200" y="6324600"/>
            <a:ext cx="838200" cy="50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8BC63A85-A0B5-4279-84FD-4BFD56EA5324}" type="slidenum">
              <a:rPr lang="en-US" sz="1000"/>
              <a:pPr lvl="1" eaLnBrk="1" hangingPunct="1"/>
              <a:t>30</a:t>
            </a:fld>
            <a:endParaRPr lang="en-US" sz="1000" dirty="0"/>
          </a:p>
        </p:txBody>
      </p:sp>
    </p:spTree>
    <p:extLst>
      <p:ext uri="{BB962C8B-B14F-4D97-AF65-F5344CB8AC3E}">
        <p14:creationId xmlns:p14="http://schemas.microsoft.com/office/powerpoint/2010/main" val="3654126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314325"/>
            <a:ext cx="8229600" cy="600075"/>
          </a:xfrm>
        </p:spPr>
        <p:txBody>
          <a:bodyPr/>
          <a:lstStyle/>
          <a:p>
            <a:pPr algn="l" eaLnBrk="1" hangingPunct="1"/>
            <a:r>
              <a:rPr lang="en-US" b="1" dirty="0" smtClean="0">
                <a:solidFill>
                  <a:srgbClr val="6F0000"/>
                </a:solidFill>
              </a:rPr>
              <a:t>State Growth: Teachers and Principals</a:t>
            </a:r>
          </a:p>
        </p:txBody>
      </p:sp>
      <p:pic>
        <p:nvPicPr>
          <p:cNvPr id="56323" name="Content Placeholder 4" descr="MH900409483.JPG"/>
          <p:cNvPicPr>
            <a:picLocks noGrp="1" noChangeAspect="1"/>
          </p:cNvPicPr>
          <p:nvPr>
            <p:ph idx="4294967295"/>
          </p:nvPr>
        </p:nvPicPr>
        <p:blipFill>
          <a:blip r:embed="rId3">
            <a:extLst>
              <a:ext uri="{28A0092B-C50C-407E-A947-70E740481C1C}">
                <a14:useLocalDpi xmlns:a14="http://schemas.microsoft.com/office/drawing/2010/main" val="0"/>
              </a:ext>
            </a:extLst>
          </a:blip>
          <a:srcRect b="14516"/>
          <a:stretch>
            <a:fillRect/>
          </a:stretch>
        </p:blipFill>
        <p:spPr>
          <a:xfrm>
            <a:off x="2362200" y="2362200"/>
            <a:ext cx="4724400" cy="3886200"/>
          </a:xfrm>
        </p:spPr>
      </p:pic>
      <p:sp>
        <p:nvSpPr>
          <p:cNvPr id="7" name="Rectangular Callout 6"/>
          <p:cNvSpPr/>
          <p:nvPr/>
        </p:nvSpPr>
        <p:spPr>
          <a:xfrm>
            <a:off x="152400" y="1524000"/>
            <a:ext cx="2971800" cy="2362200"/>
          </a:xfrm>
          <a:prstGeom prst="wedgeRectCallout">
            <a:avLst>
              <a:gd name="adj1" fmla="val 36261"/>
              <a:gd name="adj2" fmla="val 7200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smtClean="0"/>
              <a:t>Most </a:t>
            </a:r>
            <a:r>
              <a:rPr lang="en-US" sz="2400" dirty="0"/>
              <a:t>teachers will have SLOs for the 2012-13 school year</a:t>
            </a:r>
            <a:r>
              <a:rPr lang="en-US" sz="1600" dirty="0"/>
              <a:t>.</a:t>
            </a:r>
          </a:p>
        </p:txBody>
      </p:sp>
      <p:sp>
        <p:nvSpPr>
          <p:cNvPr id="8" name="Rectangular Callout 7"/>
          <p:cNvSpPr/>
          <p:nvPr/>
        </p:nvSpPr>
        <p:spPr>
          <a:xfrm>
            <a:off x="5867400" y="1066800"/>
            <a:ext cx="3048000" cy="2667000"/>
          </a:xfrm>
          <a:prstGeom prst="wedgeRectCallout">
            <a:avLst>
              <a:gd name="adj1" fmla="val -43202"/>
              <a:gd name="adj2" fmla="val 7362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smtClean="0"/>
              <a:t>Most </a:t>
            </a:r>
            <a:r>
              <a:rPr lang="en-US" sz="2400" dirty="0"/>
              <a:t>principals will be covered by State-provided growth measures for the 2012-13 school year</a:t>
            </a:r>
          </a:p>
        </p:txBody>
      </p:sp>
      <p:sp>
        <p:nvSpPr>
          <p:cNvPr id="6" name="Slide Number Placeholder 5"/>
          <p:cNvSpPr>
            <a:spLocks noGrp="1"/>
          </p:cNvSpPr>
          <p:nvPr>
            <p:ph type="sldNum" sz="quarter" idx="10"/>
          </p:nvPr>
        </p:nvSpPr>
        <p:spPr>
          <a:xfrm>
            <a:off x="7772400" y="6400800"/>
            <a:ext cx="914400" cy="430213"/>
          </a:xfrm>
        </p:spPr>
        <p:txBody>
          <a:bodyPr/>
          <a:lstStyle/>
          <a:p>
            <a:pPr lvl="1">
              <a:defRPr/>
            </a:pPr>
            <a:r>
              <a:rPr lang="en-US" sz="1000" dirty="0" smtClean="0"/>
              <a:t>	</a:t>
            </a:r>
            <a:fld id="{E4D0B671-E68A-4A11-ABD6-663752E6B9A0}" type="slidenum">
              <a:rPr lang="en-US" sz="1000" smtClean="0"/>
              <a:pPr lvl="1">
                <a:defRPr/>
              </a:pPr>
              <a:t>31</a:t>
            </a:fld>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198438"/>
            <a:ext cx="5257800" cy="792162"/>
          </a:xfrm>
        </p:spPr>
        <p:txBody>
          <a:bodyPr/>
          <a:lstStyle/>
          <a:p>
            <a:r>
              <a:rPr lang="en-US" b="1" dirty="0" smtClean="0">
                <a:cs typeface="Times New Roman" pitchFamily="18" charset="0"/>
              </a:rPr>
              <a:t>Achievement and Gains</a:t>
            </a:r>
          </a:p>
        </p:txBody>
      </p:sp>
      <p:cxnSp>
        <p:nvCxnSpPr>
          <p:cNvPr id="7" name="Straight Connector 6"/>
          <p:cNvCxnSpPr/>
          <p:nvPr/>
        </p:nvCxnSpPr>
        <p:spPr>
          <a:xfrm>
            <a:off x="685800" y="1447800"/>
            <a:ext cx="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5559425"/>
            <a:ext cx="403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0335" y="1597223"/>
            <a:ext cx="461665" cy="3276600"/>
          </a:xfrm>
          <a:prstGeom prst="rect">
            <a:avLst/>
          </a:prstGeom>
          <a:noFill/>
        </p:spPr>
        <p:txBody>
          <a:bodyPr vert="vert270">
            <a:spAutoFit/>
          </a:bodyPr>
          <a:lstStyle/>
          <a:p>
            <a:pPr algn="ctr">
              <a:defRPr/>
            </a:pPr>
            <a:r>
              <a:rPr lang="en-US" dirty="0">
                <a:ea typeface="ＭＳ Ｐゴシック"/>
              </a:rPr>
              <a:t> </a:t>
            </a:r>
            <a:r>
              <a:rPr lang="en-US" b="1" dirty="0">
                <a:latin typeface="Times New Roman" pitchFamily="18" charset="0"/>
                <a:ea typeface="ＭＳ Ｐゴシック"/>
                <a:cs typeface="Times New Roman" pitchFamily="18" charset="0"/>
              </a:rPr>
              <a:t>ELA Scale Score</a:t>
            </a:r>
          </a:p>
        </p:txBody>
      </p:sp>
      <p:sp>
        <p:nvSpPr>
          <p:cNvPr id="57350" name="TextBox 9"/>
          <p:cNvSpPr txBox="1">
            <a:spLocks noChangeArrowheads="1"/>
          </p:cNvSpPr>
          <p:nvPr/>
        </p:nvSpPr>
        <p:spPr bwMode="auto">
          <a:xfrm>
            <a:off x="1524000" y="563562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400" b="1" dirty="0">
                <a:latin typeface="Times New Roman" pitchFamily="18" charset="0"/>
                <a:cs typeface="Times New Roman" pitchFamily="18" charset="0"/>
              </a:rPr>
              <a:t>2011</a:t>
            </a:r>
          </a:p>
        </p:txBody>
      </p:sp>
      <p:sp>
        <p:nvSpPr>
          <p:cNvPr id="11" name="Oval 10"/>
          <p:cNvSpPr/>
          <p:nvPr/>
        </p:nvSpPr>
        <p:spPr>
          <a:xfrm>
            <a:off x="1752600" y="3578225"/>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1752600" y="2435225"/>
            <a:ext cx="152400" cy="152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1752600" y="1749425"/>
            <a:ext cx="152400" cy="152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1752600" y="4111625"/>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355" name="TextBox 14"/>
          <p:cNvSpPr txBox="1">
            <a:spLocks noChangeArrowheads="1"/>
          </p:cNvSpPr>
          <p:nvPr/>
        </p:nvSpPr>
        <p:spPr bwMode="auto">
          <a:xfrm>
            <a:off x="3352800" y="563562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400" b="1" dirty="0">
                <a:latin typeface="Times New Roman" pitchFamily="18" charset="0"/>
                <a:cs typeface="Times New Roman" pitchFamily="18" charset="0"/>
              </a:rPr>
              <a:t>2012</a:t>
            </a:r>
          </a:p>
        </p:txBody>
      </p:sp>
      <p:sp>
        <p:nvSpPr>
          <p:cNvPr id="39" name="Oval 38"/>
          <p:cNvSpPr/>
          <p:nvPr/>
        </p:nvSpPr>
        <p:spPr>
          <a:xfrm>
            <a:off x="3581400" y="2816225"/>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3581400" y="1673225"/>
            <a:ext cx="152400" cy="152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a:xfrm>
            <a:off x="3581400" y="3502025"/>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a:off x="3581400" y="2206625"/>
            <a:ext cx="152400" cy="152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3" name="Straight Connector 62"/>
          <p:cNvCxnSpPr/>
          <p:nvPr/>
        </p:nvCxnSpPr>
        <p:spPr>
          <a:xfrm>
            <a:off x="685800" y="2663825"/>
            <a:ext cx="4038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724400" y="1524000"/>
            <a:ext cx="0" cy="403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1901825"/>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2057400" y="1749425"/>
            <a:ext cx="1447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57400" y="2971800"/>
            <a:ext cx="1447800" cy="60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2057400" y="3578225"/>
            <a:ext cx="1447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366" name="TextBox 102"/>
          <p:cNvSpPr txBox="1">
            <a:spLocks noChangeArrowheads="1"/>
          </p:cNvSpPr>
          <p:nvPr/>
        </p:nvSpPr>
        <p:spPr bwMode="auto">
          <a:xfrm>
            <a:off x="3810000" y="2435225"/>
            <a:ext cx="1143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b="1" dirty="0">
                <a:latin typeface="Times New Roman" pitchFamily="18" charset="0"/>
                <a:cs typeface="Times New Roman" pitchFamily="18" charset="0"/>
              </a:rPr>
              <a:t>Proficiency</a:t>
            </a:r>
          </a:p>
        </p:txBody>
      </p:sp>
      <p:sp>
        <p:nvSpPr>
          <p:cNvPr id="25" name="TextBox 24"/>
          <p:cNvSpPr txBox="1"/>
          <p:nvPr/>
        </p:nvSpPr>
        <p:spPr>
          <a:xfrm>
            <a:off x="4953000" y="1182688"/>
            <a:ext cx="3733800" cy="1476375"/>
          </a:xfrm>
          <a:prstGeom prst="rect">
            <a:avLst/>
          </a:prstGeom>
          <a:solidFill>
            <a:schemeClr val="accent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solidFill>
                  <a:schemeClr val="tx1"/>
                </a:solidFill>
                <a:latin typeface="+mj-lt"/>
                <a:cs typeface="Times New Roman" pitchFamily="18" charset="0"/>
              </a:rPr>
              <a:t>Achievement models tell you who is above and below the proficiency cut</a:t>
            </a:r>
          </a:p>
          <a:p>
            <a:pPr lvl="1">
              <a:buFont typeface="Arial" pitchFamily="34" charset="0"/>
              <a:buChar char="•"/>
              <a:defRPr/>
            </a:pPr>
            <a:r>
              <a:rPr lang="en-US" dirty="0">
                <a:solidFill>
                  <a:schemeClr val="tx1"/>
                </a:solidFill>
                <a:latin typeface="+mj-lt"/>
                <a:cs typeface="Times New Roman" pitchFamily="18" charset="0"/>
              </a:rPr>
              <a:t>Two of five kids here scored above proficiency</a:t>
            </a:r>
          </a:p>
        </p:txBody>
      </p:sp>
      <p:sp>
        <p:nvSpPr>
          <p:cNvPr id="26" name="TextBox 25"/>
          <p:cNvSpPr txBox="1"/>
          <p:nvPr/>
        </p:nvSpPr>
        <p:spPr>
          <a:xfrm>
            <a:off x="4953000" y="2817813"/>
            <a:ext cx="3733800" cy="1754187"/>
          </a:xfrm>
          <a:prstGeom prst="rect">
            <a:avLst/>
          </a:prstGeom>
          <a:solidFill>
            <a:schemeClr val="accent1">
              <a:lumMod val="40000"/>
              <a:lumOff val="60000"/>
            </a:schemeClr>
          </a:solidFill>
          <a:ln w="19050">
            <a:solidFill>
              <a:schemeClr val="accent1"/>
            </a:solidFill>
          </a:ln>
          <a:effectLst>
            <a:outerShdw blurRad="50800" dist="38100" dir="2700000" algn="tl" rotWithShape="0">
              <a:prstClr val="black">
                <a:alpha val="40000"/>
              </a:prstClr>
            </a:outerShdw>
          </a:effectLst>
        </p:spPr>
        <p:txBody>
          <a:bodyPr>
            <a:spAutoFit/>
          </a:bodyPr>
          <a:lstStyle/>
          <a:p>
            <a:pPr>
              <a:defRPr/>
            </a:pPr>
            <a:r>
              <a:rPr lang="en-US" dirty="0">
                <a:latin typeface="+mj-lt"/>
                <a:ea typeface="ＭＳ Ｐゴシック"/>
                <a:cs typeface="Times New Roman" pitchFamily="18" charset="0"/>
              </a:rPr>
              <a:t>Gain score models tell us some students received higher scale scores the following year</a:t>
            </a:r>
          </a:p>
          <a:p>
            <a:pPr lvl="1">
              <a:buFont typeface="Arial" pitchFamily="34" charset="0"/>
              <a:buChar char="•"/>
              <a:defRPr/>
            </a:pPr>
            <a:r>
              <a:rPr lang="en-US" dirty="0">
                <a:latin typeface="+mj-lt"/>
                <a:ea typeface="ＭＳ Ｐゴシック"/>
                <a:cs typeface="Times New Roman" pitchFamily="18" charset="0"/>
              </a:rPr>
              <a:t>Three students had higher scores, one didn’t change, and one had a lower score </a:t>
            </a:r>
          </a:p>
        </p:txBody>
      </p:sp>
      <p:sp>
        <p:nvSpPr>
          <p:cNvPr id="27" name="TextBox 26"/>
          <p:cNvSpPr txBox="1"/>
          <p:nvPr/>
        </p:nvSpPr>
        <p:spPr>
          <a:xfrm>
            <a:off x="4953000" y="4694238"/>
            <a:ext cx="3733800" cy="1201737"/>
          </a:xfrm>
          <a:prstGeom prst="rect">
            <a:avLst/>
          </a:prstGeom>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p:spPr>
        <p:txBody>
          <a:bodyPr>
            <a:spAutoFit/>
          </a:bodyPr>
          <a:lstStyle/>
          <a:p>
            <a:pPr>
              <a:defRPr/>
            </a:pPr>
            <a:r>
              <a:rPr lang="en-US" dirty="0">
                <a:latin typeface="+mj-lt"/>
                <a:ea typeface="ＭＳ Ｐゴシック"/>
                <a:cs typeface="Times New Roman" pitchFamily="18" charset="0"/>
              </a:rPr>
              <a:t>Neither tells us enough to say whether student growth was unusually strong, weak or average.</a:t>
            </a:r>
          </a:p>
        </p:txBody>
      </p:sp>
      <p:sp>
        <p:nvSpPr>
          <p:cNvPr id="30" name="Oval 29"/>
          <p:cNvSpPr/>
          <p:nvPr/>
        </p:nvSpPr>
        <p:spPr>
          <a:xfrm>
            <a:off x="1752600" y="4495800"/>
            <a:ext cx="152400" cy="152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a:off x="3581400" y="4495800"/>
            <a:ext cx="152400" cy="152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2" name="Straight Arrow Connector 31"/>
          <p:cNvCxnSpPr/>
          <p:nvPr/>
        </p:nvCxnSpPr>
        <p:spPr>
          <a:xfrm>
            <a:off x="2057400" y="45720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200400" y="1447800"/>
            <a:ext cx="914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5-Point Star 32"/>
          <p:cNvSpPr/>
          <p:nvPr/>
        </p:nvSpPr>
        <p:spPr>
          <a:xfrm>
            <a:off x="4648200" y="9906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5-Point Star 33"/>
          <p:cNvSpPr/>
          <p:nvPr/>
        </p:nvSpPr>
        <p:spPr>
          <a:xfrm>
            <a:off x="4724400" y="37338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6" name="Straight Arrow Connector 35"/>
          <p:cNvCxnSpPr/>
          <p:nvPr/>
        </p:nvCxnSpPr>
        <p:spPr>
          <a:xfrm flipH="1" flipV="1">
            <a:off x="3733800" y="1905000"/>
            <a:ext cx="1066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810000" y="28956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3810000" y="35814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9" grpId="0" animBg="1"/>
      <p:bldP spid="40" grpId="0" animBg="1"/>
      <p:bldP spid="41" grpId="0" animBg="1"/>
      <p:bldP spid="42" grpId="0" animBg="1"/>
      <p:bldP spid="25" grpId="0" animBg="1"/>
      <p:bldP spid="26" grpId="0" animBg="1"/>
      <p:bldP spid="27" grpId="0" animBg="1"/>
      <p:bldP spid="30" grpId="0" animBg="1"/>
      <p:bldP spid="31" grpId="0" animBg="1"/>
      <p:bldP spid="29" grpId="0" animBg="1"/>
      <p:bldP spid="2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85800" y="1524000"/>
            <a:ext cx="0" cy="4117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85800" y="5638800"/>
            <a:ext cx="403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00335" y="1676400"/>
            <a:ext cx="461665" cy="3276600"/>
          </a:xfrm>
          <a:prstGeom prst="rect">
            <a:avLst/>
          </a:prstGeom>
          <a:noFill/>
        </p:spPr>
        <p:txBody>
          <a:bodyPr vert="vert270">
            <a:spAutoFit/>
          </a:bodyPr>
          <a:lstStyle/>
          <a:p>
            <a:pPr algn="ctr">
              <a:defRPr/>
            </a:pPr>
            <a:r>
              <a:rPr lang="en-US" dirty="0">
                <a:ea typeface="ＭＳ Ｐゴシック"/>
              </a:rPr>
              <a:t> </a:t>
            </a:r>
            <a:r>
              <a:rPr lang="en-US" b="1" dirty="0">
                <a:latin typeface="Times New Roman" pitchFamily="18" charset="0"/>
                <a:ea typeface="ＭＳ Ｐゴシック"/>
                <a:cs typeface="Times New Roman" pitchFamily="18" charset="0"/>
              </a:rPr>
              <a:t>ELA Scale Score</a:t>
            </a:r>
          </a:p>
        </p:txBody>
      </p:sp>
      <p:sp>
        <p:nvSpPr>
          <p:cNvPr id="58373" name="TextBox 65"/>
          <p:cNvSpPr txBox="1">
            <a:spLocks noChangeArrowheads="1"/>
          </p:cNvSpPr>
          <p:nvPr/>
        </p:nvSpPr>
        <p:spPr bwMode="auto">
          <a:xfrm>
            <a:off x="1524000" y="57150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400" b="1" dirty="0">
                <a:latin typeface="Times New Roman" pitchFamily="18" charset="0"/>
                <a:cs typeface="Times New Roman" pitchFamily="18" charset="0"/>
              </a:rPr>
              <a:t>2011</a:t>
            </a:r>
          </a:p>
        </p:txBody>
      </p:sp>
      <p:sp>
        <p:nvSpPr>
          <p:cNvPr id="58374" name="TextBox 70"/>
          <p:cNvSpPr txBox="1">
            <a:spLocks noChangeArrowheads="1"/>
          </p:cNvSpPr>
          <p:nvPr/>
        </p:nvSpPr>
        <p:spPr bwMode="auto">
          <a:xfrm>
            <a:off x="3352800" y="57150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400" b="1" dirty="0">
                <a:latin typeface="Times New Roman" pitchFamily="18" charset="0"/>
                <a:cs typeface="Times New Roman" pitchFamily="18" charset="0"/>
              </a:rPr>
              <a:t>2012</a:t>
            </a:r>
          </a:p>
        </p:txBody>
      </p:sp>
      <p:sp>
        <p:nvSpPr>
          <p:cNvPr id="74" name="Oval 73"/>
          <p:cNvSpPr/>
          <p:nvPr/>
        </p:nvSpPr>
        <p:spPr>
          <a:xfrm>
            <a:off x="3581400" y="3508375"/>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6" name="Straight Connector 75"/>
          <p:cNvCxnSpPr/>
          <p:nvPr/>
        </p:nvCxnSpPr>
        <p:spPr>
          <a:xfrm>
            <a:off x="685800" y="2743200"/>
            <a:ext cx="4038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724400" y="1524000"/>
            <a:ext cx="0" cy="4117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3581400" y="32766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a:xfrm>
            <a:off x="3581400" y="3810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a:off x="3581400" y="4191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a:xfrm>
            <a:off x="3581400" y="44196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a:xfrm>
            <a:off x="3581400" y="4648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Oval 86"/>
          <p:cNvSpPr/>
          <p:nvPr/>
        </p:nvSpPr>
        <p:spPr>
          <a:xfrm>
            <a:off x="3581400" y="3048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Oval 87"/>
          <p:cNvSpPr/>
          <p:nvPr/>
        </p:nvSpPr>
        <p:spPr>
          <a:xfrm>
            <a:off x="3581400" y="2819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0" name="Straight Arrow Connector 89"/>
          <p:cNvCxnSpPr>
            <a:stCxn id="45" idx="7"/>
          </p:cNvCxnSpPr>
          <p:nvPr/>
        </p:nvCxnSpPr>
        <p:spPr>
          <a:xfrm flipV="1">
            <a:off x="1936750" y="3048000"/>
            <a:ext cx="1416050" cy="1035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45" idx="7"/>
          </p:cNvCxnSpPr>
          <p:nvPr/>
        </p:nvCxnSpPr>
        <p:spPr>
          <a:xfrm flipV="1">
            <a:off x="1936750" y="3276600"/>
            <a:ext cx="1416050" cy="806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45" idx="7"/>
          </p:cNvCxnSpPr>
          <p:nvPr/>
        </p:nvCxnSpPr>
        <p:spPr>
          <a:xfrm flipV="1">
            <a:off x="1936750" y="3505200"/>
            <a:ext cx="1416050" cy="57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1828800" y="36576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45" idx="6"/>
          </p:cNvCxnSpPr>
          <p:nvPr/>
        </p:nvCxnSpPr>
        <p:spPr>
          <a:xfrm flipV="1">
            <a:off x="1981200" y="3962400"/>
            <a:ext cx="1371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1981200" y="41910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1981200" y="4191000"/>
            <a:ext cx="1371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1981200" y="41910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3581400" y="48768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4" name="Straight Arrow Connector 123"/>
          <p:cNvCxnSpPr/>
          <p:nvPr/>
        </p:nvCxnSpPr>
        <p:spPr>
          <a:xfrm>
            <a:off x="1981200" y="4229100"/>
            <a:ext cx="13716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581400" y="25908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8" name="Oval 127"/>
          <p:cNvSpPr/>
          <p:nvPr/>
        </p:nvSpPr>
        <p:spPr>
          <a:xfrm>
            <a:off x="3581400" y="2362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9" name="Straight Arrow Connector 128"/>
          <p:cNvCxnSpPr>
            <a:stCxn id="45" idx="7"/>
          </p:cNvCxnSpPr>
          <p:nvPr/>
        </p:nvCxnSpPr>
        <p:spPr>
          <a:xfrm flipV="1">
            <a:off x="1936750" y="2819400"/>
            <a:ext cx="1416050" cy="1263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45" idx="7"/>
          </p:cNvCxnSpPr>
          <p:nvPr/>
        </p:nvCxnSpPr>
        <p:spPr>
          <a:xfrm flipV="1">
            <a:off x="1936750" y="2590800"/>
            <a:ext cx="1416050" cy="1492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399" name="TextBox 139"/>
          <p:cNvSpPr txBox="1">
            <a:spLocks noChangeArrowheads="1"/>
          </p:cNvSpPr>
          <p:nvPr/>
        </p:nvSpPr>
        <p:spPr bwMode="auto">
          <a:xfrm>
            <a:off x="3810000" y="25146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b="1" dirty="0">
                <a:latin typeface="Times New Roman" pitchFamily="18" charset="0"/>
                <a:cs typeface="Times New Roman" pitchFamily="18" charset="0"/>
              </a:rPr>
              <a:t>Proficiency</a:t>
            </a:r>
          </a:p>
        </p:txBody>
      </p:sp>
      <p:sp>
        <p:nvSpPr>
          <p:cNvPr id="33" name="TextBox 32"/>
          <p:cNvSpPr txBox="1"/>
          <p:nvPr/>
        </p:nvSpPr>
        <p:spPr>
          <a:xfrm>
            <a:off x="4953000" y="1298575"/>
            <a:ext cx="3733800" cy="5324475"/>
          </a:xfrm>
          <a:prstGeom prst="rect">
            <a:avLst/>
          </a:prstGeom>
          <a:solidFill>
            <a:schemeClr val="accent1"/>
          </a:solidFill>
          <a:ln w="19050">
            <a:solidFill>
              <a:schemeClr val="accent1"/>
            </a:solidFill>
          </a:ln>
          <a:effectLst>
            <a:outerShdw blurRad="50800" dist="38100" dir="2700000" algn="tl" rotWithShape="0">
              <a:prstClr val="black">
                <a:alpha val="40000"/>
              </a:prstClr>
            </a:outerShdw>
          </a:effectLst>
        </p:spPr>
        <p:txBody>
          <a:bodyPr>
            <a:spAutoFit/>
          </a:bodyPr>
          <a:lstStyle/>
          <a:p>
            <a:pPr>
              <a:defRPr/>
            </a:pPr>
            <a:r>
              <a:rPr lang="en-US" sz="2000" dirty="0">
                <a:latin typeface="+mj-lt"/>
                <a:ea typeface="ＭＳ Ｐゴシック"/>
                <a:cs typeface="Times New Roman" pitchFamily="18" charset="0"/>
              </a:rPr>
              <a:t>In a growth model, we look at how all students with similar scores in one year (or several years) do when compared to each other</a:t>
            </a:r>
          </a:p>
          <a:p>
            <a:pPr>
              <a:defRPr/>
            </a:pPr>
            <a:endParaRPr lang="en-US" sz="2000" dirty="0">
              <a:latin typeface="+mj-lt"/>
              <a:ea typeface="ＭＳ Ｐゴシック"/>
              <a:cs typeface="Times New Roman" pitchFamily="18" charset="0"/>
            </a:endParaRPr>
          </a:p>
          <a:p>
            <a:pPr>
              <a:defRPr/>
            </a:pPr>
            <a:r>
              <a:rPr lang="en-US" sz="2000" dirty="0">
                <a:latin typeface="+mj-lt"/>
                <a:ea typeface="ＭＳ Ｐゴシック"/>
                <a:cs typeface="Times New Roman" pitchFamily="18" charset="0"/>
              </a:rPr>
              <a:t>In this example, we take one student from the previous slide and see how all students with that score in 2011 performed in 2012.</a:t>
            </a:r>
          </a:p>
          <a:p>
            <a:pPr>
              <a:defRPr/>
            </a:pPr>
            <a:endParaRPr lang="en-US" sz="2000" dirty="0">
              <a:latin typeface="+mj-lt"/>
              <a:ea typeface="ＭＳ Ｐゴシック"/>
              <a:cs typeface="Times New Roman" pitchFamily="18" charset="0"/>
            </a:endParaRPr>
          </a:p>
          <a:p>
            <a:pPr>
              <a:defRPr/>
            </a:pPr>
            <a:r>
              <a:rPr lang="en-US" sz="2000" dirty="0">
                <a:latin typeface="+mj-lt"/>
                <a:ea typeface="ＭＳ Ｐゴシック"/>
                <a:cs typeface="Times New Roman" pitchFamily="18" charset="0"/>
              </a:rPr>
              <a:t>This tells us whether the change in scores between two years is average or above or below average.</a:t>
            </a:r>
          </a:p>
          <a:p>
            <a:pPr>
              <a:defRPr/>
            </a:pPr>
            <a:endParaRPr lang="en-US" sz="2000" dirty="0">
              <a:latin typeface="+mj-lt"/>
              <a:ea typeface="ＭＳ Ｐゴシック"/>
              <a:cs typeface="Times New Roman" pitchFamily="18" charset="0"/>
            </a:endParaRPr>
          </a:p>
        </p:txBody>
      </p:sp>
      <p:sp>
        <p:nvSpPr>
          <p:cNvPr id="35" name="Oval 34"/>
          <p:cNvSpPr/>
          <p:nvPr/>
        </p:nvSpPr>
        <p:spPr>
          <a:xfrm>
            <a:off x="1752600" y="3657600"/>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a:xfrm>
            <a:off x="1752600" y="2514600"/>
            <a:ext cx="152400" cy="152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a:off x="1752600" y="1828800"/>
            <a:ext cx="152400" cy="152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a:xfrm>
            <a:off x="1752600" y="4575175"/>
            <a:ext cx="152400" cy="152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a:off x="3429000" y="2133600"/>
            <a:ext cx="457200" cy="1600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3429000" y="4038600"/>
            <a:ext cx="457200" cy="1524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TextBox 40"/>
          <p:cNvSpPr txBox="1">
            <a:spLocks noChangeArrowheads="1"/>
          </p:cNvSpPr>
          <p:nvPr/>
        </p:nvSpPr>
        <p:spPr bwMode="auto">
          <a:xfrm>
            <a:off x="3733800" y="1824038"/>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a:latin typeface="Times New Roman" pitchFamily="18" charset="0"/>
                <a:cs typeface="Times New Roman" pitchFamily="18" charset="0"/>
              </a:rPr>
              <a:t>Above Average</a:t>
            </a:r>
          </a:p>
        </p:txBody>
      </p:sp>
      <p:sp>
        <p:nvSpPr>
          <p:cNvPr id="42" name="TextBox 41"/>
          <p:cNvSpPr txBox="1">
            <a:spLocks noChangeArrowheads="1"/>
          </p:cNvSpPr>
          <p:nvPr/>
        </p:nvSpPr>
        <p:spPr bwMode="auto">
          <a:xfrm>
            <a:off x="3810000" y="5180013"/>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a:latin typeface="Times New Roman" pitchFamily="18" charset="0"/>
                <a:cs typeface="Times New Roman" pitchFamily="18" charset="0"/>
              </a:rPr>
              <a:t>Below Average</a:t>
            </a:r>
          </a:p>
        </p:txBody>
      </p:sp>
      <p:sp>
        <p:nvSpPr>
          <p:cNvPr id="43" name="TextBox 42"/>
          <p:cNvSpPr txBox="1">
            <a:spLocks noChangeArrowheads="1"/>
          </p:cNvSpPr>
          <p:nvPr/>
        </p:nvSpPr>
        <p:spPr bwMode="auto">
          <a:xfrm>
            <a:off x="3733800" y="3686175"/>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a:latin typeface="Times New Roman" pitchFamily="18" charset="0"/>
                <a:cs typeface="Times New Roman" pitchFamily="18" charset="0"/>
              </a:rPr>
              <a:t>Average</a:t>
            </a:r>
          </a:p>
        </p:txBody>
      </p:sp>
      <p:sp>
        <p:nvSpPr>
          <p:cNvPr id="58410" name="Title 44"/>
          <p:cNvSpPr>
            <a:spLocks noGrp="1"/>
          </p:cNvSpPr>
          <p:nvPr>
            <p:ph type="title"/>
          </p:nvPr>
        </p:nvSpPr>
        <p:spPr>
          <a:xfrm>
            <a:off x="457200" y="274638"/>
            <a:ext cx="8229600" cy="600075"/>
          </a:xfrm>
        </p:spPr>
        <p:txBody>
          <a:bodyPr/>
          <a:lstStyle/>
          <a:p>
            <a:r>
              <a:rPr lang="en-US" b="1" dirty="0" smtClean="0"/>
              <a:t>NYS Growth Model</a:t>
            </a:r>
          </a:p>
        </p:txBody>
      </p:sp>
      <p:sp>
        <p:nvSpPr>
          <p:cNvPr id="45" name="Oval 44"/>
          <p:cNvSpPr/>
          <p:nvPr/>
        </p:nvSpPr>
        <p:spPr>
          <a:xfrm>
            <a:off x="1676400" y="4038600"/>
            <a:ext cx="304800" cy="3048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a:xfrm>
            <a:off x="3581400" y="5105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a:xfrm>
            <a:off x="3581400" y="5334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9" name="Straight Arrow Connector 48"/>
          <p:cNvCxnSpPr>
            <a:stCxn id="45" idx="6"/>
          </p:cNvCxnSpPr>
          <p:nvPr/>
        </p:nvCxnSpPr>
        <p:spPr>
          <a:xfrm>
            <a:off x="1981200" y="4191000"/>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45" idx="6"/>
          </p:cNvCxnSpPr>
          <p:nvPr/>
        </p:nvCxnSpPr>
        <p:spPr>
          <a:xfrm>
            <a:off x="1981200" y="4191000"/>
            <a:ext cx="1371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3" grpId="0" animBg="1"/>
      <p:bldP spid="84" grpId="0" animBg="1"/>
      <p:bldP spid="85" grpId="0" animBg="1"/>
      <p:bldP spid="86" grpId="0" animBg="1"/>
      <p:bldP spid="87" grpId="0" animBg="1"/>
      <p:bldP spid="88" grpId="0" animBg="1"/>
      <p:bldP spid="123" grpId="0" animBg="1"/>
      <p:bldP spid="127" grpId="0" animBg="1"/>
      <p:bldP spid="128" grpId="0" animBg="1"/>
      <p:bldP spid="33" grpId="0" animBg="1"/>
      <p:bldP spid="35" grpId="0" animBg="1"/>
      <p:bldP spid="36" grpId="0" animBg="1"/>
      <p:bldP spid="37" grpId="0" animBg="1"/>
      <p:bldP spid="38" grpId="0" animBg="1"/>
      <p:bldP spid="39" grpId="0" animBg="1"/>
      <p:bldP spid="40" grpId="0" animBg="1"/>
      <p:bldP spid="41" grpId="0"/>
      <p:bldP spid="42" grpId="0"/>
      <p:bldP spid="43" grpId="0"/>
      <p:bldP spid="45" grpId="0" animBg="1"/>
      <p:bldP spid="45" grpId="1" animBg="1"/>
      <p:bldP spid="44"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533400" y="-152400"/>
            <a:ext cx="8229600" cy="1219200"/>
          </a:xfrm>
        </p:spPr>
        <p:txBody>
          <a:bodyPr/>
          <a:lstStyle/>
          <a:p>
            <a:pPr algn="l" eaLnBrk="1" hangingPunct="1"/>
            <a:r>
              <a:rPr lang="en-US" b="1" dirty="0" smtClean="0">
                <a:solidFill>
                  <a:srgbClr val="6F0000"/>
                </a:solidFill>
                <a:cs typeface="Arial" charset="0"/>
              </a:rPr>
              <a:t>Growth Model: </a:t>
            </a:r>
            <a:br>
              <a:rPr lang="en-US" b="1" dirty="0" smtClean="0">
                <a:solidFill>
                  <a:srgbClr val="6F0000"/>
                </a:solidFill>
                <a:cs typeface="Arial" charset="0"/>
              </a:rPr>
            </a:br>
            <a:r>
              <a:rPr lang="en-US" sz="2400" b="1" dirty="0" smtClean="0">
                <a:solidFill>
                  <a:srgbClr val="6F0000"/>
                </a:solidFill>
                <a:cs typeface="Arial" charset="0"/>
              </a:rPr>
              <a:t>Student Growth Percentiles (SGP) Defined</a:t>
            </a:r>
            <a:endParaRPr lang="en-US" sz="1800" b="1" dirty="0" smtClean="0">
              <a:solidFill>
                <a:srgbClr val="6F0000"/>
              </a:solidFill>
              <a:cs typeface="Arial" charset="0"/>
            </a:endParaRPr>
          </a:p>
        </p:txBody>
      </p:sp>
      <p:graphicFrame>
        <p:nvGraphicFramePr>
          <p:cNvPr id="6" name="Table 5"/>
          <p:cNvGraphicFramePr>
            <a:graphicFrameLocks noGrp="1"/>
          </p:cNvGraphicFramePr>
          <p:nvPr/>
        </p:nvGraphicFramePr>
        <p:xfrm>
          <a:off x="1600200" y="3581400"/>
          <a:ext cx="5537200" cy="1971675"/>
        </p:xfrm>
        <a:graphic>
          <a:graphicData uri="http://schemas.openxmlformats.org/drawingml/2006/table">
            <a:tbl>
              <a:tblPr/>
              <a:tblGrid>
                <a:gridCol w="1384300"/>
                <a:gridCol w="1384300"/>
                <a:gridCol w="1384300"/>
                <a:gridCol w="1384300"/>
              </a:tblGrid>
              <a:tr h="371475">
                <a:tc>
                  <a:txBody>
                    <a:bodyPr/>
                    <a:lstStyle/>
                    <a:p>
                      <a:pPr algn="ctr" rtl="0" fontAlgn="t"/>
                      <a:r>
                        <a:rPr lang="en-US" sz="1800" b="1" i="0" u="none" strike="noStrike" dirty="0">
                          <a:solidFill>
                            <a:srgbClr val="FFFFFF"/>
                          </a:solidFill>
                          <a:latin typeface="Arial"/>
                        </a:rPr>
                        <a:t>Student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ADAB"/>
                    </a:solidFill>
                  </a:tcPr>
                </a:tc>
                <a:tc>
                  <a:txBody>
                    <a:bodyPr/>
                    <a:lstStyle/>
                    <a:p>
                      <a:pPr algn="ctr" rtl="0" fontAlgn="t"/>
                      <a:r>
                        <a:rPr lang="en-US" sz="1800" b="1" i="0" u="none" strike="noStrike" dirty="0">
                          <a:solidFill>
                            <a:srgbClr val="FFFFFF"/>
                          </a:solidFill>
                          <a:latin typeface="Arial"/>
                        </a:rPr>
                        <a:t>2010 Score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ADAB"/>
                    </a:solidFill>
                  </a:tcPr>
                </a:tc>
                <a:tc>
                  <a:txBody>
                    <a:bodyPr/>
                    <a:lstStyle/>
                    <a:p>
                      <a:pPr algn="ctr" rtl="0" fontAlgn="t"/>
                      <a:r>
                        <a:rPr lang="en-US" sz="1800" b="1" i="0" u="none" strike="noStrike" dirty="0">
                          <a:solidFill>
                            <a:srgbClr val="FFFFFF"/>
                          </a:solidFill>
                          <a:latin typeface="Arial"/>
                        </a:rPr>
                        <a:t>2011 Score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ADAB"/>
                    </a:solidFill>
                  </a:tcPr>
                </a:tc>
                <a:tc>
                  <a:txBody>
                    <a:bodyPr/>
                    <a:lstStyle/>
                    <a:p>
                      <a:pPr algn="ctr" rtl="0" fontAlgn="t"/>
                      <a:r>
                        <a:rPr lang="en-US" sz="1800" b="1" i="0" u="none" strike="noStrike" dirty="0">
                          <a:solidFill>
                            <a:srgbClr val="FFFFFF"/>
                          </a:solidFill>
                          <a:latin typeface="Arial"/>
                        </a:rPr>
                        <a:t>SGP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ADAB"/>
                    </a:solidFill>
                  </a:tcPr>
                </a:tc>
              </a:tr>
              <a:tr h="371475">
                <a:tc>
                  <a:txBody>
                    <a:bodyPr/>
                    <a:lstStyle/>
                    <a:p>
                      <a:pPr algn="ctr" rtl="0" fontAlgn="t"/>
                      <a:r>
                        <a:rPr lang="en-US" sz="1800" b="0" i="0" u="none" strike="noStrike" dirty="0">
                          <a:solidFill>
                            <a:srgbClr val="005295"/>
                          </a:solidFill>
                          <a:latin typeface="Arial"/>
                        </a:rPr>
                        <a:t>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650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98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r>
              <a:tr h="371475">
                <a:tc>
                  <a:txBody>
                    <a:bodyPr/>
                    <a:lstStyle/>
                    <a:p>
                      <a:pPr algn="ctr" rtl="0" fontAlgn="t"/>
                      <a:r>
                        <a:rPr lang="en-US" sz="1800" b="0" i="0" u="none" strike="noStrike" dirty="0">
                          <a:solidFill>
                            <a:srgbClr val="005295"/>
                          </a:solidFill>
                          <a:latin typeface="Arial"/>
                        </a:rPr>
                        <a:t>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650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650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42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r>
              <a:tr h="485775">
                <a:tc>
                  <a:txBody>
                    <a:bodyPr/>
                    <a:lstStyle/>
                    <a:p>
                      <a:pPr algn="ctr" rtl="0" fontAlgn="t"/>
                      <a:r>
                        <a:rPr lang="en-US" sz="1800" b="0" i="0" u="none" strike="noStrike" dirty="0" smtClean="0">
                          <a:solidFill>
                            <a:srgbClr val="005295"/>
                          </a:solidFill>
                          <a:latin typeface="Arial"/>
                        </a:rPr>
                        <a:t>7</a:t>
                      </a:r>
                      <a:endParaRPr lang="en-US" sz="1800" b="0" i="0" u="none" strike="noStrike" dirty="0">
                        <a:solidFill>
                          <a:srgbClr val="005295"/>
                        </a:solidFill>
                        <a:latin typeface="Arial"/>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675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650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20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r>
              <a:tr h="371475">
                <a:tc>
                  <a:txBody>
                    <a:bodyPr/>
                    <a:lstStyle/>
                    <a:p>
                      <a:pPr algn="ctr" rtl="0" fontAlgn="t"/>
                      <a:r>
                        <a:rPr lang="en-US" sz="1800" b="0" i="0" u="none" strike="noStrike" dirty="0" smtClean="0">
                          <a:solidFill>
                            <a:srgbClr val="005295"/>
                          </a:solidFill>
                          <a:latin typeface="Arial"/>
                        </a:rPr>
                        <a:t>8</a:t>
                      </a:r>
                      <a:endParaRPr lang="en-US" sz="1800" b="0" i="0" u="none" strike="noStrike" dirty="0">
                        <a:solidFill>
                          <a:srgbClr val="005295"/>
                        </a:solidFill>
                        <a:latin typeface="Arial"/>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700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650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r>
            </a:tbl>
          </a:graphicData>
        </a:graphic>
      </p:graphicFrame>
      <p:graphicFrame>
        <p:nvGraphicFramePr>
          <p:cNvPr id="7" name="Table 6"/>
          <p:cNvGraphicFramePr>
            <a:graphicFrameLocks noGrp="1"/>
          </p:cNvGraphicFramePr>
          <p:nvPr/>
        </p:nvGraphicFramePr>
        <p:xfrm>
          <a:off x="1600200" y="1219200"/>
          <a:ext cx="5486400" cy="1857375"/>
        </p:xfrm>
        <a:graphic>
          <a:graphicData uri="http://schemas.openxmlformats.org/drawingml/2006/table">
            <a:tbl>
              <a:tblPr/>
              <a:tblGrid>
                <a:gridCol w="1371600"/>
                <a:gridCol w="1447800"/>
                <a:gridCol w="1371600"/>
                <a:gridCol w="1295400"/>
              </a:tblGrid>
              <a:tr h="371475">
                <a:tc>
                  <a:txBody>
                    <a:bodyPr/>
                    <a:lstStyle/>
                    <a:p>
                      <a:pPr algn="ctr" rtl="0" fontAlgn="t"/>
                      <a:r>
                        <a:rPr lang="en-US" sz="1800" b="1" i="0" u="none" strike="noStrike" dirty="0">
                          <a:solidFill>
                            <a:srgbClr val="FFFFFF"/>
                          </a:solidFill>
                          <a:latin typeface="Arial"/>
                        </a:rPr>
                        <a:t>Student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3ADAB"/>
                    </a:solidFill>
                  </a:tcPr>
                </a:tc>
                <a:tc>
                  <a:txBody>
                    <a:bodyPr/>
                    <a:lstStyle/>
                    <a:p>
                      <a:pPr algn="ctr" rtl="0" fontAlgn="t"/>
                      <a:r>
                        <a:rPr lang="en-US" sz="1800" b="1" i="0" u="none" strike="noStrike" dirty="0">
                          <a:solidFill>
                            <a:srgbClr val="FFFFFF"/>
                          </a:solidFill>
                          <a:latin typeface="Arial"/>
                        </a:rPr>
                        <a:t>2010 Score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3ADAB"/>
                    </a:solidFill>
                  </a:tcPr>
                </a:tc>
                <a:tc>
                  <a:txBody>
                    <a:bodyPr/>
                    <a:lstStyle/>
                    <a:p>
                      <a:pPr algn="ctr" rtl="0" fontAlgn="t"/>
                      <a:r>
                        <a:rPr lang="en-US" sz="1800" b="1" i="0" u="none" strike="noStrike" dirty="0">
                          <a:solidFill>
                            <a:srgbClr val="FFFFFF"/>
                          </a:solidFill>
                          <a:latin typeface="Arial"/>
                        </a:rPr>
                        <a:t>2011 Score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3ADAB"/>
                    </a:solidFill>
                  </a:tcPr>
                </a:tc>
                <a:tc>
                  <a:txBody>
                    <a:bodyPr/>
                    <a:lstStyle/>
                    <a:p>
                      <a:pPr algn="ctr" rtl="0" fontAlgn="t"/>
                      <a:r>
                        <a:rPr lang="en-US" sz="1800" b="1" i="0" u="none" strike="noStrike" dirty="0">
                          <a:solidFill>
                            <a:srgbClr val="FFFFFF"/>
                          </a:solidFill>
                          <a:latin typeface="Arial"/>
                        </a:rPr>
                        <a:t>SGP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3ADAB"/>
                    </a:solidFill>
                  </a:tcPr>
                </a:tc>
              </a:tr>
              <a:tr h="371475">
                <a:tc>
                  <a:txBody>
                    <a:bodyPr/>
                    <a:lstStyle/>
                    <a:p>
                      <a:pPr algn="ctr" rtl="0" fontAlgn="t"/>
                      <a:r>
                        <a:rPr lang="en-US" sz="1800" b="0" i="0" u="none" strike="noStrike" dirty="0">
                          <a:solidFill>
                            <a:srgbClr val="005295"/>
                          </a:solidFill>
                          <a:latin typeface="Arial"/>
                        </a:rPr>
                        <a:t>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625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10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r>
              <a:tr h="371475">
                <a:tc>
                  <a:txBody>
                    <a:bodyPr/>
                    <a:lstStyle/>
                    <a:p>
                      <a:pPr algn="ctr" rtl="0" fontAlgn="t"/>
                      <a:r>
                        <a:rPr lang="en-US" sz="1800" b="0" i="0" u="none" strike="noStrike" dirty="0">
                          <a:solidFill>
                            <a:srgbClr val="005295"/>
                          </a:solidFill>
                          <a:latin typeface="Arial"/>
                        </a:rPr>
                        <a:t>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625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625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40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r>
              <a:tr h="371475">
                <a:tc>
                  <a:txBody>
                    <a:bodyPr/>
                    <a:lstStyle/>
                    <a:p>
                      <a:pPr algn="ctr" rtl="0" fontAlgn="t"/>
                      <a:r>
                        <a:rPr lang="en-US" sz="1800" b="0" i="0" u="none" strike="noStrike" dirty="0">
                          <a:solidFill>
                            <a:srgbClr val="005295"/>
                          </a:solidFill>
                          <a:latin typeface="Arial"/>
                        </a:rPr>
                        <a:t>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625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650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c>
                  <a:txBody>
                    <a:bodyPr/>
                    <a:lstStyle/>
                    <a:p>
                      <a:pPr algn="ctr" rtl="0" fontAlgn="t"/>
                      <a:r>
                        <a:rPr lang="en-US" sz="1800" b="0" i="0" u="none" strike="noStrike" dirty="0">
                          <a:solidFill>
                            <a:srgbClr val="005295"/>
                          </a:solidFill>
                          <a:latin typeface="Arial"/>
                        </a:rPr>
                        <a:t>70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E3E2"/>
                    </a:solidFill>
                  </a:tcPr>
                </a:tc>
              </a:tr>
              <a:tr h="371475">
                <a:tc>
                  <a:txBody>
                    <a:bodyPr/>
                    <a:lstStyle/>
                    <a:p>
                      <a:pPr algn="ctr" rtl="0" fontAlgn="t"/>
                      <a:r>
                        <a:rPr lang="en-US" sz="1800" b="0" i="0" u="none" strike="noStrike" dirty="0">
                          <a:solidFill>
                            <a:srgbClr val="005295"/>
                          </a:solidFill>
                          <a:latin typeface="Arial"/>
                        </a:rPr>
                        <a:t>4</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625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675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c>
                  <a:txBody>
                    <a:bodyPr/>
                    <a:lstStyle/>
                    <a:p>
                      <a:pPr algn="ctr" rtl="0" fontAlgn="t"/>
                      <a:r>
                        <a:rPr lang="en-US" sz="1800" b="0" i="0" u="none" strike="noStrike" dirty="0">
                          <a:solidFill>
                            <a:srgbClr val="005295"/>
                          </a:solidFill>
                          <a:latin typeface="Arial"/>
                        </a:rPr>
                        <a:t>95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1"/>
                    </a:solidFill>
                  </a:tcPr>
                </a:tc>
              </a:tr>
            </a:tbl>
          </a:graphicData>
        </a:graphic>
      </p:graphicFrame>
      <p:sp>
        <p:nvSpPr>
          <p:cNvPr id="5" name="Slide Number Placeholder 4"/>
          <p:cNvSpPr>
            <a:spLocks noGrp="1"/>
          </p:cNvSpPr>
          <p:nvPr>
            <p:ph type="sldNum" sz="quarter" idx="10"/>
          </p:nvPr>
        </p:nvSpPr>
        <p:spPr>
          <a:xfrm>
            <a:off x="7848600" y="6248400"/>
            <a:ext cx="990600" cy="430213"/>
          </a:xfrm>
        </p:spPr>
        <p:txBody>
          <a:bodyPr/>
          <a:lstStyle/>
          <a:p>
            <a:pPr lvl="1">
              <a:defRPr/>
            </a:pPr>
            <a:r>
              <a:rPr lang="en-US" dirty="0" smtClean="0"/>
              <a:t>	</a:t>
            </a:r>
            <a:fld id="{03B9FCA6-8B3C-44C5-B1BE-EFCF107FB687}" type="slidenum">
              <a:rPr lang="en-US" sz="1000" smtClean="0"/>
              <a:pPr lvl="1">
                <a:defRPr/>
              </a:pPr>
              <a:t>34</a:t>
            </a:fld>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57200" y="152400"/>
            <a:ext cx="8686800" cy="600075"/>
          </a:xfrm>
        </p:spPr>
        <p:txBody>
          <a:bodyPr/>
          <a:lstStyle/>
          <a:p>
            <a:pPr algn="l" eaLnBrk="1" hangingPunct="1"/>
            <a:r>
              <a:rPr lang="en-US" b="1" dirty="0" smtClean="0">
                <a:solidFill>
                  <a:srgbClr val="6F0000"/>
                </a:solidFill>
                <a:cs typeface="Arial" charset="0"/>
              </a:rPr>
              <a:t>Median Student Growth Percentile: </a:t>
            </a:r>
            <a:br>
              <a:rPr lang="en-US" b="1" dirty="0" smtClean="0">
                <a:solidFill>
                  <a:srgbClr val="6F0000"/>
                </a:solidFill>
                <a:cs typeface="Arial" charset="0"/>
              </a:rPr>
            </a:br>
            <a:r>
              <a:rPr lang="en-US" sz="2400" b="1" dirty="0" smtClean="0">
                <a:solidFill>
                  <a:srgbClr val="6F0000"/>
                </a:solidFill>
                <a:cs typeface="Arial" charset="0"/>
              </a:rPr>
              <a:t>Defined</a:t>
            </a:r>
            <a:endParaRPr lang="en-US" sz="2400" b="1" dirty="0" smtClean="0">
              <a:solidFill>
                <a:srgbClr val="6F0000"/>
              </a:solidFill>
            </a:endParaRPr>
          </a:p>
        </p:txBody>
      </p:sp>
      <p:pic>
        <p:nvPicPr>
          <p:cNvPr id="6041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18288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1847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stCxn id="1025" idx="3"/>
            <a:endCxn id="1026" idx="1"/>
          </p:cNvCxnSpPr>
          <p:nvPr/>
        </p:nvCxnSpPr>
        <p:spPr>
          <a:xfrm>
            <a:off x="3505200" y="3252788"/>
            <a:ext cx="10668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22" name="TextBox 8"/>
          <p:cNvSpPr txBox="1">
            <a:spLocks noChangeArrowheads="1"/>
          </p:cNvSpPr>
          <p:nvPr/>
        </p:nvSpPr>
        <p:spPr bwMode="auto">
          <a:xfrm>
            <a:off x="3581400" y="2962275"/>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dirty="0">
                <a:latin typeface="Rockwell" pitchFamily="18" charset="0"/>
              </a:rPr>
              <a:t>Order  by SGP</a:t>
            </a:r>
          </a:p>
        </p:txBody>
      </p:sp>
      <p:sp>
        <p:nvSpPr>
          <p:cNvPr id="10" name="Rectangle 9"/>
          <p:cNvSpPr/>
          <p:nvPr/>
        </p:nvSpPr>
        <p:spPr>
          <a:xfrm>
            <a:off x="5867400" y="3276600"/>
            <a:ext cx="457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424" name="TextBox 12"/>
          <p:cNvSpPr txBox="1">
            <a:spLocks noChangeArrowheads="1"/>
          </p:cNvSpPr>
          <p:nvPr/>
        </p:nvSpPr>
        <p:spPr bwMode="auto">
          <a:xfrm>
            <a:off x="6781800" y="1828800"/>
            <a:ext cx="1828800" cy="1754188"/>
          </a:xfrm>
          <a:prstGeom prst="rect">
            <a:avLst/>
          </a:prstGeom>
          <a:noFill/>
          <a:ln w="9525">
            <a:solidFill>
              <a:srgbClr val="00529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dirty="0">
                <a:latin typeface="Rockwell" pitchFamily="18" charset="0"/>
              </a:rPr>
              <a:t>The MGP is the median. This is the result that will describe a class or a school’s result.</a:t>
            </a:r>
          </a:p>
        </p:txBody>
      </p:sp>
      <p:cxnSp>
        <p:nvCxnSpPr>
          <p:cNvPr id="15" name="Straight Arrow Connector 14"/>
          <p:cNvCxnSpPr>
            <a:stCxn id="60424" idx="1"/>
          </p:cNvCxnSpPr>
          <p:nvPr/>
        </p:nvCxnSpPr>
        <p:spPr>
          <a:xfrm flipH="1">
            <a:off x="6400800" y="2706688"/>
            <a:ext cx="381000" cy="798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0"/>
          </p:nvPr>
        </p:nvSpPr>
        <p:spPr>
          <a:xfrm>
            <a:off x="8077200" y="6400800"/>
            <a:ext cx="838200" cy="430213"/>
          </a:xfrm>
        </p:spPr>
        <p:txBody>
          <a:bodyPr/>
          <a:lstStyle/>
          <a:p>
            <a:pPr lvl="1">
              <a:defRPr/>
            </a:pPr>
            <a:r>
              <a:rPr lang="en-US" sz="1000" dirty="0" smtClean="0"/>
              <a:t>	</a:t>
            </a:r>
            <a:fld id="{F2298BC3-F3B8-4EAA-9150-3E93BDDCD3CA}" type="slidenum">
              <a:rPr lang="en-US" sz="1000" smtClean="0"/>
              <a:pPr lvl="1">
                <a:defRPr/>
              </a:pPr>
              <a:t>35</a:t>
            </a:fld>
            <a:endParaRPr lang="en-U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Growth Measures: “Similar” Students</a:t>
            </a:r>
          </a:p>
        </p:txBody>
      </p:sp>
      <p:sp>
        <p:nvSpPr>
          <p:cNvPr id="61443" name="Content Placeholder 2"/>
          <p:cNvSpPr>
            <a:spLocks noGrp="1"/>
          </p:cNvSpPr>
          <p:nvPr>
            <p:ph idx="4294967295"/>
          </p:nvPr>
        </p:nvSpPr>
        <p:spPr>
          <a:xfrm>
            <a:off x="457200" y="1030288"/>
            <a:ext cx="8229600" cy="4835525"/>
          </a:xfrm>
        </p:spPr>
        <p:txBody>
          <a:bodyPr/>
          <a:lstStyle/>
          <a:p>
            <a:pPr marL="0" lvl="1" indent="0" eaLnBrk="1" hangingPunct="1">
              <a:spcBef>
                <a:spcPct val="20000"/>
              </a:spcBef>
              <a:spcAft>
                <a:spcPts val="1200"/>
              </a:spcAft>
              <a:buFont typeface="Arial" charset="0"/>
              <a:buNone/>
            </a:pPr>
            <a:r>
              <a:rPr lang="en-US" dirty="0" smtClean="0">
                <a:solidFill>
                  <a:srgbClr val="0A2D6B"/>
                </a:solidFill>
                <a:latin typeface="Rockwell" pitchFamily="18" charset="0"/>
                <a:cs typeface="Arial" charset="0"/>
              </a:rPr>
              <a:t>For NYS Growth Measures, “similar” students will include:</a:t>
            </a:r>
          </a:p>
          <a:p>
            <a:pPr lvl="2" defTabSz="458788" eaLnBrk="1" hangingPunct="1">
              <a:spcAft>
                <a:spcPts val="1200"/>
              </a:spcAft>
            </a:pPr>
            <a:r>
              <a:rPr lang="en-US" sz="2400" dirty="0" smtClean="0">
                <a:latin typeface="Rockwell" pitchFamily="18" charset="0"/>
                <a:cs typeface="Arial" charset="0"/>
              </a:rPr>
              <a:t>Up to 3 years of past State assessment history as available for each student (must have current and 1 prior to be included)</a:t>
            </a:r>
          </a:p>
          <a:p>
            <a:pPr lvl="2" defTabSz="458788" eaLnBrk="1" hangingPunct="1"/>
            <a:r>
              <a:rPr lang="en-US" sz="2400" dirty="0" smtClean="0">
                <a:latin typeface="Rockwell" pitchFamily="18" charset="0"/>
                <a:cs typeface="Arial" charset="0"/>
              </a:rPr>
              <a:t>In 2011-12, Poverty, SWD, ELL characteristics</a:t>
            </a:r>
          </a:p>
          <a:p>
            <a:pPr lvl="2" defTabSz="458788" eaLnBrk="1" hangingPunct="1"/>
            <a:r>
              <a:rPr lang="en-US" sz="2400" dirty="0" smtClean="0">
                <a:latin typeface="Rockwell" pitchFamily="18" charset="0"/>
                <a:cs typeface="Arial" charset="0"/>
              </a:rPr>
              <a:t>For value-added model in 2012-13 and beyond, other student, classroom and/or school characteristics may be included</a:t>
            </a:r>
          </a:p>
          <a:p>
            <a:pPr defTabSz="458788" eaLnBrk="1" hangingPunct="1">
              <a:buFont typeface="Arial" charset="0"/>
              <a:buNone/>
            </a:pPr>
            <a:endParaRPr lang="en-US" dirty="0" smtClean="0"/>
          </a:p>
        </p:txBody>
      </p:sp>
      <p:sp>
        <p:nvSpPr>
          <p:cNvPr id="4" name="Slide Number Placeholder 3"/>
          <p:cNvSpPr>
            <a:spLocks noGrp="1"/>
          </p:cNvSpPr>
          <p:nvPr>
            <p:ph type="sldNum" sz="quarter" idx="10"/>
          </p:nvPr>
        </p:nvSpPr>
        <p:spPr>
          <a:xfrm>
            <a:off x="8153400" y="6248400"/>
            <a:ext cx="1143000" cy="582613"/>
          </a:xfrm>
        </p:spPr>
        <p:txBody>
          <a:bodyPr/>
          <a:lstStyle/>
          <a:p>
            <a:pPr lvl="1">
              <a:defRPr/>
            </a:pPr>
            <a:r>
              <a:rPr lang="en-US" sz="1000" dirty="0" smtClean="0"/>
              <a:t>	</a:t>
            </a:r>
            <a:fld id="{AD149813-5C00-4FB3-8F6C-9047C289E234}" type="slidenum">
              <a:rPr lang="en-US" sz="1000" smtClean="0"/>
              <a:pPr lvl="1">
                <a:defRPr/>
              </a:pPr>
              <a:t>36</a:t>
            </a:fld>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Growth Measures: Principals</a:t>
            </a:r>
          </a:p>
        </p:txBody>
      </p:sp>
      <p:sp>
        <p:nvSpPr>
          <p:cNvPr id="62467" name="Content Placeholder 2"/>
          <p:cNvSpPr>
            <a:spLocks noGrp="1"/>
          </p:cNvSpPr>
          <p:nvPr>
            <p:ph idx="4294967295"/>
          </p:nvPr>
        </p:nvSpPr>
        <p:spPr>
          <a:xfrm>
            <a:off x="457200" y="1030288"/>
            <a:ext cx="8229600" cy="4835525"/>
          </a:xfrm>
        </p:spPr>
        <p:txBody>
          <a:bodyPr/>
          <a:lstStyle/>
          <a:p>
            <a:pPr marL="0" lvl="1" indent="0" eaLnBrk="1" hangingPunct="1">
              <a:spcBef>
                <a:spcPct val="20000"/>
              </a:spcBef>
              <a:spcAft>
                <a:spcPts val="1200"/>
              </a:spcAft>
              <a:buFont typeface="Arial" charset="0"/>
              <a:buNone/>
            </a:pPr>
            <a:r>
              <a:rPr lang="en-US" dirty="0" smtClean="0">
                <a:solidFill>
                  <a:srgbClr val="0A2D6B"/>
                </a:solidFill>
                <a:latin typeface="Rockwell" pitchFamily="18" charset="0"/>
                <a:cs typeface="Arial" charset="0"/>
              </a:rPr>
              <a:t>Elementary and Middle School Principals:</a:t>
            </a:r>
          </a:p>
          <a:p>
            <a:pPr lvl="2" defTabSz="458788" eaLnBrk="1" hangingPunct="1"/>
            <a:r>
              <a:rPr lang="en-US" sz="2600" dirty="0" smtClean="0">
                <a:latin typeface="Rockwell" pitchFamily="18" charset="0"/>
                <a:cs typeface="Arial" charset="0"/>
              </a:rPr>
              <a:t>Median Student Growth Percentile of all the tested students in the school  </a:t>
            </a:r>
          </a:p>
          <a:p>
            <a:pPr lvl="2" defTabSz="458788" eaLnBrk="1" hangingPunct="1"/>
            <a:r>
              <a:rPr lang="en-US" sz="2600" dirty="0" smtClean="0">
                <a:latin typeface="Rockwell" pitchFamily="18" charset="0"/>
                <a:cs typeface="Arial" charset="0"/>
              </a:rPr>
              <a:t>Not the average of all teacher results</a:t>
            </a:r>
          </a:p>
          <a:p>
            <a:pPr marL="0" lvl="1" indent="0" eaLnBrk="1" hangingPunct="1">
              <a:buFont typeface="Arial" charset="0"/>
              <a:buNone/>
            </a:pPr>
            <a:endParaRPr lang="en-US" dirty="0" smtClean="0">
              <a:latin typeface="Rockwell" pitchFamily="18" charset="0"/>
              <a:cs typeface="Arial" charset="0"/>
            </a:endParaRPr>
          </a:p>
          <a:p>
            <a:pPr marL="0" lvl="1" indent="0" eaLnBrk="1" hangingPunct="1">
              <a:spcBef>
                <a:spcPct val="20000"/>
              </a:spcBef>
              <a:spcAft>
                <a:spcPts val="1200"/>
              </a:spcAft>
              <a:buFont typeface="Arial" charset="0"/>
              <a:buNone/>
            </a:pPr>
            <a:r>
              <a:rPr lang="en-US" dirty="0" smtClean="0">
                <a:solidFill>
                  <a:srgbClr val="0A2D6B"/>
                </a:solidFill>
                <a:latin typeface="Rockwell" pitchFamily="18" charset="0"/>
                <a:cs typeface="Arial" charset="0"/>
              </a:rPr>
              <a:t>High School Principals in 2012-13:</a:t>
            </a:r>
          </a:p>
          <a:p>
            <a:pPr lvl="2" defTabSz="458788" eaLnBrk="1" hangingPunct="1"/>
            <a:r>
              <a:rPr lang="en-US" sz="2600" dirty="0" smtClean="0">
                <a:latin typeface="Rockwell" pitchFamily="18" charset="0"/>
                <a:cs typeface="Arial" charset="0"/>
              </a:rPr>
              <a:t>Measure is in development</a:t>
            </a:r>
          </a:p>
          <a:p>
            <a:pPr lvl="2" defTabSz="458788" eaLnBrk="1" hangingPunct="1"/>
            <a:r>
              <a:rPr lang="en-US" sz="2600" dirty="0" smtClean="0">
                <a:latin typeface="Rockwell" pitchFamily="18" charset="0"/>
                <a:cs typeface="Arial" charset="0"/>
              </a:rPr>
              <a:t>Based on student growth in Regents exams passed compared to similar students </a:t>
            </a:r>
          </a:p>
          <a:p>
            <a:pPr lvl="2" defTabSz="458788" eaLnBrk="1" hangingPunct="1"/>
            <a:endParaRPr lang="en-US" sz="2400" dirty="0" smtClean="0">
              <a:latin typeface="Arial" charset="0"/>
              <a:cs typeface="Arial" charset="0"/>
            </a:endParaRPr>
          </a:p>
        </p:txBody>
      </p:sp>
      <p:sp>
        <p:nvSpPr>
          <p:cNvPr id="4" name="Slide Number Placeholder 3"/>
          <p:cNvSpPr>
            <a:spLocks noGrp="1"/>
          </p:cNvSpPr>
          <p:nvPr>
            <p:ph type="sldNum" sz="quarter" idx="10"/>
          </p:nvPr>
        </p:nvSpPr>
        <p:spPr>
          <a:xfrm>
            <a:off x="7924800" y="6248400"/>
            <a:ext cx="1066800" cy="582613"/>
          </a:xfrm>
        </p:spPr>
        <p:txBody>
          <a:bodyPr/>
          <a:lstStyle/>
          <a:p>
            <a:pPr lvl="1">
              <a:defRPr/>
            </a:pPr>
            <a:r>
              <a:rPr lang="en-US" sz="1000" dirty="0" smtClean="0"/>
              <a:t>	</a:t>
            </a:r>
            <a:fld id="{DECBACF2-31EC-48E8-A714-235EAA933CA5}" type="slidenum">
              <a:rPr lang="en-US" sz="1000" smtClean="0"/>
              <a:pPr lvl="1">
                <a:defRPr/>
              </a:pPr>
              <a:t>37</a:t>
            </a:fld>
            <a:endParaRPr lang="en-US" sz="1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Next Steps/Timeline for Growth Model</a:t>
            </a:r>
          </a:p>
        </p:txBody>
      </p:sp>
      <p:sp>
        <p:nvSpPr>
          <p:cNvPr id="3" name="Content Placeholder 2"/>
          <p:cNvSpPr>
            <a:spLocks noGrp="1"/>
          </p:cNvSpPr>
          <p:nvPr>
            <p:ph idx="4294967295"/>
          </p:nvPr>
        </p:nvSpPr>
        <p:spPr>
          <a:xfrm>
            <a:off x="685800" y="990600"/>
            <a:ext cx="7129463" cy="4525963"/>
          </a:xfrm>
        </p:spPr>
        <p:txBody>
          <a:bodyPr/>
          <a:lstStyle/>
          <a:p>
            <a:pPr eaLnBrk="1" hangingPunct="1">
              <a:buFont typeface="Arial" charset="0"/>
              <a:buNone/>
              <a:defRPr/>
            </a:pPr>
            <a:r>
              <a:rPr lang="en-US" sz="2800" dirty="0" smtClean="0"/>
              <a:t>This Spring/Summer: </a:t>
            </a:r>
          </a:p>
          <a:p>
            <a:pPr lvl="2" eaLnBrk="1" hangingPunct="1">
              <a:defRPr/>
            </a:pPr>
            <a:r>
              <a:rPr lang="en-US" sz="2400" dirty="0" smtClean="0">
                <a:latin typeface="+mj-lt"/>
                <a:cs typeface="Arial" charset="0"/>
              </a:rPr>
              <a:t>Approach to determining teacher and principal HEDI levels </a:t>
            </a:r>
          </a:p>
          <a:p>
            <a:pPr lvl="2" eaLnBrk="1" hangingPunct="1">
              <a:defRPr/>
            </a:pPr>
            <a:r>
              <a:rPr lang="en-US" sz="2400" dirty="0" smtClean="0">
                <a:latin typeface="+mj-lt"/>
                <a:cs typeface="Arial" charset="0"/>
              </a:rPr>
              <a:t>Training/communications materials and full technical documentation</a:t>
            </a:r>
          </a:p>
          <a:p>
            <a:pPr lvl="2" eaLnBrk="1" hangingPunct="1">
              <a:defRPr/>
            </a:pPr>
            <a:r>
              <a:rPr lang="en-US" sz="2400" dirty="0" smtClean="0">
                <a:latin typeface="+mj-lt"/>
                <a:cs typeface="Arial" charset="0"/>
              </a:rPr>
              <a:t>Create and provide 11-12 teacher and principal growth scores (July)</a:t>
            </a:r>
          </a:p>
          <a:p>
            <a:pPr eaLnBrk="1" hangingPunct="1">
              <a:buFont typeface="Arial" charset="0"/>
              <a:buNone/>
              <a:defRPr/>
            </a:pPr>
            <a:r>
              <a:rPr lang="en-US" sz="2800" dirty="0" smtClean="0"/>
              <a:t>Fall 2012: </a:t>
            </a:r>
          </a:p>
          <a:p>
            <a:pPr lvl="2" eaLnBrk="1" hangingPunct="1">
              <a:defRPr/>
            </a:pPr>
            <a:r>
              <a:rPr lang="en-US" sz="2400" dirty="0" smtClean="0">
                <a:latin typeface="+mj-lt"/>
                <a:cs typeface="Arial" charset="0"/>
              </a:rPr>
              <a:t>Provide online reporting to teachers, school, districts (Sept)</a:t>
            </a:r>
          </a:p>
          <a:p>
            <a:pPr lvl="2" eaLnBrk="1" hangingPunct="1">
              <a:defRPr/>
            </a:pPr>
            <a:r>
              <a:rPr lang="en-US" sz="2400" dirty="0" smtClean="0">
                <a:latin typeface="+mj-lt"/>
                <a:cs typeface="Arial" charset="0"/>
              </a:rPr>
              <a:t>Value-added measures for teachers and principals presented to Task Force and the Board of Regents</a:t>
            </a:r>
          </a:p>
          <a:p>
            <a:pPr eaLnBrk="1" hangingPunct="1">
              <a:defRPr/>
            </a:pPr>
            <a:endParaRPr lang="en-US" sz="2400" dirty="0" smtClean="0"/>
          </a:p>
          <a:p>
            <a:pPr eaLnBrk="1" hangingPunct="1">
              <a:buFont typeface="Arial" charset="0"/>
              <a:buNone/>
              <a:defRPr/>
            </a:pPr>
            <a:endParaRPr lang="en-US" dirty="0" smtClean="0"/>
          </a:p>
        </p:txBody>
      </p:sp>
      <p:sp>
        <p:nvSpPr>
          <p:cNvPr id="4" name="Slide Number Placeholder 3"/>
          <p:cNvSpPr>
            <a:spLocks noGrp="1"/>
          </p:cNvSpPr>
          <p:nvPr>
            <p:ph type="sldNum" sz="quarter" idx="10"/>
          </p:nvPr>
        </p:nvSpPr>
        <p:spPr>
          <a:xfrm>
            <a:off x="7924800" y="6324600"/>
            <a:ext cx="1219200" cy="506413"/>
          </a:xfrm>
        </p:spPr>
        <p:txBody>
          <a:bodyPr/>
          <a:lstStyle/>
          <a:p>
            <a:pPr lvl="1">
              <a:defRPr/>
            </a:pPr>
            <a:fld id="{C6B5EEB8-14A1-4648-9728-62D7C12DBC50}" type="slidenum">
              <a:rPr lang="en-US" sz="1000" smtClean="0"/>
              <a:pPr lvl="1">
                <a:defRPr/>
              </a:pPr>
              <a:t>38</a:t>
            </a:fld>
            <a:endParaRPr lang="en-U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idx="4294967295"/>
          </p:nvPr>
        </p:nvSpPr>
        <p:spPr>
          <a:xfrm>
            <a:off x="457200" y="0"/>
            <a:ext cx="8382000" cy="1143000"/>
          </a:xfrm>
        </p:spPr>
        <p:txBody>
          <a:bodyPr/>
          <a:lstStyle/>
          <a:p>
            <a:pPr algn="l" eaLnBrk="1" hangingPunct="1"/>
            <a:r>
              <a:rPr lang="en-US" b="1" dirty="0" smtClean="0">
                <a:solidFill>
                  <a:srgbClr val="6F0000"/>
                </a:solidFill>
              </a:rPr>
              <a:t>Linking Students, Teachers and Schools</a:t>
            </a:r>
          </a:p>
        </p:txBody>
      </p:sp>
      <p:sp>
        <p:nvSpPr>
          <p:cNvPr id="4" name="Content Placeholder 3"/>
          <p:cNvSpPr>
            <a:spLocks noGrp="1"/>
          </p:cNvSpPr>
          <p:nvPr>
            <p:ph idx="4294967295"/>
          </p:nvPr>
        </p:nvSpPr>
        <p:spPr>
          <a:xfrm>
            <a:off x="609600" y="1219200"/>
            <a:ext cx="7924800" cy="4572000"/>
          </a:xfrm>
        </p:spPr>
        <p:txBody>
          <a:bodyPr/>
          <a:lstStyle/>
          <a:p>
            <a:pPr eaLnBrk="1" hangingPunct="1">
              <a:defRPr/>
            </a:pPr>
            <a:r>
              <a:rPr lang="en-US" sz="2800" dirty="0" smtClean="0"/>
              <a:t>SED is collecting data now to connect students and teachers to courses:</a:t>
            </a:r>
          </a:p>
          <a:p>
            <a:pPr lvl="2" eaLnBrk="1" hangingPunct="1">
              <a:defRPr/>
            </a:pPr>
            <a:r>
              <a:rPr lang="en-US" sz="2400" dirty="0" smtClean="0">
                <a:latin typeface="+mj-lt"/>
                <a:cs typeface="Arial" charset="0"/>
              </a:rPr>
              <a:t>Data required by Federal law (not just for NYS statute)</a:t>
            </a:r>
          </a:p>
          <a:p>
            <a:pPr lvl="2" eaLnBrk="1" hangingPunct="1">
              <a:defRPr/>
            </a:pPr>
            <a:r>
              <a:rPr lang="en-US" sz="2400" dirty="0" smtClean="0">
                <a:latin typeface="+mj-lt"/>
                <a:cs typeface="Arial" charset="0"/>
              </a:rPr>
              <a:t>Teachers participate in verifying student rosters </a:t>
            </a:r>
          </a:p>
          <a:p>
            <a:pPr lvl="2" eaLnBrk="1" hangingPunct="1">
              <a:defRPr/>
            </a:pPr>
            <a:r>
              <a:rPr lang="en-US" sz="2400" dirty="0" smtClean="0">
                <a:latin typeface="+mj-lt"/>
                <a:cs typeface="Arial" charset="0"/>
              </a:rPr>
              <a:t>Enrollment, assignment dates also collected to support over time different duration of teacher-student “linkage” if empirically proven</a:t>
            </a:r>
          </a:p>
          <a:p>
            <a:pPr eaLnBrk="1" hangingPunct="1">
              <a:defRPr/>
            </a:pPr>
            <a:r>
              <a:rPr lang="en-US" sz="2800" dirty="0" smtClean="0"/>
              <a:t>Districts, principals, and teachers play a pivotal role in ensuring high quality inputs for the State-provided growth/value-added measures.  </a:t>
            </a:r>
          </a:p>
          <a:p>
            <a:pPr lvl="1" eaLnBrk="1" hangingPunct="1">
              <a:defRPr/>
            </a:pPr>
            <a:endParaRPr lang="en-US" sz="2000" dirty="0" smtClean="0"/>
          </a:p>
          <a:p>
            <a:pPr eaLnBrk="1" hangingPunct="1">
              <a:defRPr/>
            </a:pPr>
            <a:endParaRPr lang="en-US" sz="2400" dirty="0" smtClean="0"/>
          </a:p>
          <a:p>
            <a:pPr lvl="1" eaLnBrk="1" hangingPunct="1">
              <a:defRPr/>
            </a:pPr>
            <a:endParaRPr lang="en-US" sz="2000" dirty="0"/>
          </a:p>
        </p:txBody>
      </p:sp>
      <p:sp>
        <p:nvSpPr>
          <p:cNvPr id="5" name="Slide Number Placeholder 4"/>
          <p:cNvSpPr>
            <a:spLocks noGrp="1"/>
          </p:cNvSpPr>
          <p:nvPr>
            <p:ph type="sldNum" sz="quarter" idx="10"/>
          </p:nvPr>
        </p:nvSpPr>
        <p:spPr>
          <a:xfrm>
            <a:off x="7924800" y="6248400"/>
            <a:ext cx="1066800" cy="582613"/>
          </a:xfrm>
        </p:spPr>
        <p:txBody>
          <a:bodyPr/>
          <a:lstStyle/>
          <a:p>
            <a:pPr lvl="1">
              <a:defRPr/>
            </a:pPr>
            <a:r>
              <a:rPr lang="en-US" sz="1000" dirty="0" smtClean="0"/>
              <a:t>	</a:t>
            </a:r>
            <a:fld id="{D4B566CA-7EC8-45D3-9B8D-E7CDDDC7880D}" type="slidenum">
              <a:rPr lang="en-US" sz="1000" smtClean="0"/>
              <a:pPr lvl="1">
                <a:defRPr/>
              </a:pPr>
              <a:t>39</a:t>
            </a:fld>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0"/>
            <a:ext cx="8991600" cy="1143000"/>
          </a:xfrm>
        </p:spPr>
        <p:txBody>
          <a:bodyPr/>
          <a:lstStyle/>
          <a:p>
            <a:r>
              <a:rPr lang="en-US" b="1" dirty="0" smtClean="0">
                <a:latin typeface="Rockwell" pitchFamily="18" charset="0"/>
                <a:ea typeface="ＭＳ Ｐゴシック" pitchFamily="34" charset="-128"/>
              </a:rPr>
              <a:t>Summary of APPR Plan Components</a:t>
            </a:r>
          </a:p>
        </p:txBody>
      </p:sp>
      <p:grpSp>
        <p:nvGrpSpPr>
          <p:cNvPr id="21507" name="Group 40"/>
          <p:cNvGrpSpPr>
            <a:grpSpLocks/>
          </p:cNvGrpSpPr>
          <p:nvPr/>
        </p:nvGrpSpPr>
        <p:grpSpPr bwMode="auto">
          <a:xfrm>
            <a:off x="381000" y="1219200"/>
            <a:ext cx="8686800" cy="4959350"/>
            <a:chOff x="457200" y="1898469"/>
            <a:chExt cx="8686800" cy="4959531"/>
          </a:xfrm>
        </p:grpSpPr>
        <p:sp>
          <p:nvSpPr>
            <p:cNvPr id="39" name="Rounded Rectangle 38"/>
            <p:cNvSpPr/>
            <p:nvPr/>
          </p:nvSpPr>
          <p:spPr>
            <a:xfrm>
              <a:off x="4876800" y="2057225"/>
              <a:ext cx="2209800" cy="527069"/>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grpSp>
          <p:nvGrpSpPr>
            <p:cNvPr id="21510" name="Group 85"/>
            <p:cNvGrpSpPr>
              <a:grpSpLocks/>
            </p:cNvGrpSpPr>
            <p:nvPr/>
          </p:nvGrpSpPr>
          <p:grpSpPr bwMode="auto">
            <a:xfrm>
              <a:off x="457200" y="1898469"/>
              <a:ext cx="8686800" cy="4959531"/>
              <a:chOff x="304800" y="1746069"/>
              <a:chExt cx="8686800" cy="4959531"/>
            </a:xfrm>
          </p:grpSpPr>
          <p:sp>
            <p:nvSpPr>
              <p:cNvPr id="45" name="Oval 44"/>
              <p:cNvSpPr/>
              <p:nvPr/>
            </p:nvSpPr>
            <p:spPr>
              <a:xfrm>
                <a:off x="304800" y="5830856"/>
                <a:ext cx="914400" cy="874744"/>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21513" name="TextBox 35"/>
              <p:cNvSpPr txBox="1">
                <a:spLocks noChangeArrowheads="1"/>
              </p:cNvSpPr>
              <p:nvPr/>
            </p:nvSpPr>
            <p:spPr bwMode="auto">
              <a:xfrm>
                <a:off x="7543800" y="1905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000000"/>
                    </a:solidFill>
                    <a:latin typeface="Calibri" pitchFamily="34" charset="0"/>
                  </a:rPr>
                  <a:t>(20% </a:t>
                </a:r>
                <a:r>
                  <a:rPr lang="en-US" sz="1600" dirty="0">
                    <a:solidFill>
                      <a:srgbClr val="000000"/>
                    </a:solidFill>
                    <a:latin typeface="Calibri" pitchFamily="34" charset="0"/>
                    <a:sym typeface="Wingdings" pitchFamily="2" charset="2"/>
                  </a:rPr>
                  <a:t></a:t>
                </a:r>
                <a:r>
                  <a:rPr lang="en-US" dirty="0">
                    <a:solidFill>
                      <a:srgbClr val="000000"/>
                    </a:solidFill>
                    <a:latin typeface="Calibri" pitchFamily="34" charset="0"/>
                  </a:rPr>
                  <a:t>25%)</a:t>
                </a:r>
              </a:p>
            </p:txBody>
          </p:sp>
          <p:sp>
            <p:nvSpPr>
              <p:cNvPr id="21514" name="TextBox 36"/>
              <p:cNvSpPr txBox="1">
                <a:spLocks noChangeArrowheads="1"/>
              </p:cNvSpPr>
              <p:nvPr/>
            </p:nvSpPr>
            <p:spPr bwMode="auto">
              <a:xfrm>
                <a:off x="7543800" y="2996588"/>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000000"/>
                    </a:solidFill>
                    <a:latin typeface="Calibri" pitchFamily="34" charset="0"/>
                  </a:rPr>
                  <a:t>(20% </a:t>
                </a:r>
                <a:r>
                  <a:rPr lang="en-US" sz="1600" dirty="0">
                    <a:solidFill>
                      <a:srgbClr val="000000"/>
                    </a:solidFill>
                    <a:latin typeface="Calibri" pitchFamily="34" charset="0"/>
                    <a:sym typeface="Wingdings" pitchFamily="2" charset="2"/>
                  </a:rPr>
                  <a:t> </a:t>
                </a:r>
                <a:r>
                  <a:rPr lang="en-US" dirty="0">
                    <a:solidFill>
                      <a:srgbClr val="000000"/>
                    </a:solidFill>
                    <a:latin typeface="Calibri" pitchFamily="34" charset="0"/>
                  </a:rPr>
                  <a:t>15%)</a:t>
                </a:r>
              </a:p>
            </p:txBody>
          </p:sp>
          <p:sp>
            <p:nvSpPr>
              <p:cNvPr id="21515" name="TextBox 37"/>
              <p:cNvSpPr txBox="1">
                <a:spLocks noChangeArrowheads="1"/>
              </p:cNvSpPr>
              <p:nvPr/>
            </p:nvSpPr>
            <p:spPr bwMode="auto">
              <a:xfrm>
                <a:off x="7543800" y="4017668"/>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000000"/>
                    </a:solidFill>
                    <a:latin typeface="Calibri" pitchFamily="34" charset="0"/>
                  </a:rPr>
                  <a:t>(60%)</a:t>
                </a:r>
              </a:p>
            </p:txBody>
          </p:sp>
          <p:sp>
            <p:nvSpPr>
              <p:cNvPr id="50" name="Rounded Rectangle 49"/>
              <p:cNvSpPr/>
              <p:nvPr/>
            </p:nvSpPr>
            <p:spPr>
              <a:xfrm>
                <a:off x="2286000" y="1904825"/>
                <a:ext cx="2133600" cy="603272"/>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52" name="Rounded Rectangle 51"/>
              <p:cNvSpPr/>
              <p:nvPr/>
            </p:nvSpPr>
            <p:spPr>
              <a:xfrm>
                <a:off x="2667000" y="2912925"/>
                <a:ext cx="4267200" cy="584221"/>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53" name="Rounded Rectangle 52"/>
              <p:cNvSpPr/>
              <p:nvPr/>
            </p:nvSpPr>
            <p:spPr>
              <a:xfrm>
                <a:off x="2667000" y="3933724"/>
                <a:ext cx="4267200" cy="784254"/>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54" name="Rounded Rectangle 53"/>
              <p:cNvSpPr/>
              <p:nvPr/>
            </p:nvSpPr>
            <p:spPr>
              <a:xfrm>
                <a:off x="2667000" y="4954524"/>
                <a:ext cx="4267200" cy="584221"/>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55" name="Rounded Rectangle 54"/>
              <p:cNvSpPr/>
              <p:nvPr/>
            </p:nvSpPr>
            <p:spPr>
              <a:xfrm>
                <a:off x="2667000" y="5976911"/>
                <a:ext cx="4267200" cy="582633"/>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21521" name="TextBox 21"/>
              <p:cNvSpPr txBox="1">
                <a:spLocks noChangeArrowheads="1"/>
              </p:cNvSpPr>
              <p:nvPr/>
            </p:nvSpPr>
            <p:spPr bwMode="auto">
              <a:xfrm>
                <a:off x="2438400" y="19050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State-provided</a:t>
                </a:r>
              </a:p>
              <a:p>
                <a:pPr eaLnBrk="1" hangingPunct="1"/>
                <a:r>
                  <a:rPr lang="en-US" dirty="0">
                    <a:solidFill>
                      <a:srgbClr val="FFFFFF"/>
                    </a:solidFill>
                    <a:latin typeface="Calibri" pitchFamily="34" charset="0"/>
                  </a:rPr>
                  <a:t> Growth/VA</a:t>
                </a:r>
              </a:p>
            </p:txBody>
          </p:sp>
          <p:sp>
            <p:nvSpPr>
              <p:cNvPr id="21522" name="TextBox 23"/>
              <p:cNvSpPr txBox="1">
                <a:spLocks noChangeArrowheads="1"/>
              </p:cNvSpPr>
              <p:nvPr/>
            </p:nvSpPr>
            <p:spPr bwMode="auto">
              <a:xfrm>
                <a:off x="2667000" y="2996588"/>
                <a:ext cx="396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Assessments and Measures</a:t>
                </a:r>
              </a:p>
            </p:txBody>
          </p:sp>
          <p:sp>
            <p:nvSpPr>
              <p:cNvPr id="21523" name="TextBox 24"/>
              <p:cNvSpPr txBox="1">
                <a:spLocks noChangeArrowheads="1"/>
              </p:cNvSpPr>
              <p:nvPr/>
            </p:nvSpPr>
            <p:spPr bwMode="auto">
              <a:xfrm>
                <a:off x="2667000" y="3886200"/>
                <a:ext cx="396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sz="1600" dirty="0">
                    <a:solidFill>
                      <a:srgbClr val="FFFFFF"/>
                    </a:solidFill>
                    <a:latin typeface="Calibri" pitchFamily="34" charset="0"/>
                  </a:rPr>
                  <a:t> Rubrics</a:t>
                </a:r>
              </a:p>
              <a:p>
                <a:pPr eaLnBrk="1" hangingPunct="1">
                  <a:buFont typeface="Arial" charset="0"/>
                  <a:buChar char="•"/>
                </a:pPr>
                <a:r>
                  <a:rPr lang="en-US" sz="1600" dirty="0">
                    <a:solidFill>
                      <a:srgbClr val="FFFFFF"/>
                    </a:solidFill>
                    <a:latin typeface="Calibri" pitchFamily="34" charset="0"/>
                  </a:rPr>
                  <a:t> Sources of evidence: observations, visits, surveys, </a:t>
                </a:r>
                <a:r>
                  <a:rPr lang="en-US" sz="1600" dirty="0" smtClean="0">
                    <a:solidFill>
                      <a:srgbClr val="FFFFFF"/>
                    </a:solidFill>
                    <a:latin typeface="Calibri" pitchFamily="34" charset="0"/>
                  </a:rPr>
                  <a:t>etc.</a:t>
                </a:r>
                <a:endParaRPr lang="en-US" sz="1600" dirty="0">
                  <a:solidFill>
                    <a:srgbClr val="FFFFFF"/>
                  </a:solidFill>
                  <a:latin typeface="Calibri" pitchFamily="34" charset="0"/>
                </a:endParaRPr>
              </a:p>
              <a:p>
                <a:pPr eaLnBrk="1" hangingPunct="1">
                  <a:buFont typeface="Arial" charset="0"/>
                  <a:buChar char="•"/>
                </a:pPr>
                <a:endParaRPr lang="en-US" sz="1600" dirty="0">
                  <a:solidFill>
                    <a:srgbClr val="FFFFFF"/>
                  </a:solidFill>
                  <a:latin typeface="Calibri" pitchFamily="34" charset="0"/>
                </a:endParaRPr>
              </a:p>
            </p:txBody>
          </p:sp>
          <p:sp>
            <p:nvSpPr>
              <p:cNvPr id="21524" name="TextBox 25"/>
              <p:cNvSpPr txBox="1">
                <a:spLocks noChangeArrowheads="1"/>
              </p:cNvSpPr>
              <p:nvPr/>
            </p:nvSpPr>
            <p:spPr bwMode="auto">
              <a:xfrm>
                <a:off x="2667000" y="5028111"/>
                <a:ext cx="441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Subcomponents, Composite Scores, Ratings</a:t>
                </a:r>
              </a:p>
            </p:txBody>
          </p:sp>
          <p:sp>
            <p:nvSpPr>
              <p:cNvPr id="21525" name="TextBox 26"/>
              <p:cNvSpPr txBox="1">
                <a:spLocks noChangeArrowheads="1"/>
              </p:cNvSpPr>
              <p:nvPr/>
            </p:nvSpPr>
            <p:spPr bwMode="auto">
              <a:xfrm>
                <a:off x="2743200" y="6049191"/>
                <a:ext cx="396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Improvement Plans, Appeals, Training</a:t>
                </a:r>
              </a:p>
            </p:txBody>
          </p:sp>
          <p:grpSp>
            <p:nvGrpSpPr>
              <p:cNvPr id="21526" name="Group 43"/>
              <p:cNvGrpSpPr>
                <a:grpSpLocks/>
              </p:cNvGrpSpPr>
              <p:nvPr/>
            </p:nvGrpSpPr>
            <p:grpSpPr bwMode="auto">
              <a:xfrm>
                <a:off x="304800" y="1746069"/>
                <a:ext cx="914400" cy="3938451"/>
                <a:chOff x="914400" y="1447800"/>
                <a:chExt cx="914400" cy="4114800"/>
              </a:xfrm>
            </p:grpSpPr>
            <p:sp>
              <p:nvSpPr>
                <p:cNvPr id="63" name="Oval 62"/>
                <p:cNvSpPr/>
                <p:nvPr/>
              </p:nvSpPr>
              <p:spPr>
                <a:xfrm>
                  <a:off x="914400" y="1447800"/>
                  <a:ext cx="914400" cy="913913"/>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64" name="Oval 63"/>
                <p:cNvSpPr/>
                <p:nvPr/>
              </p:nvSpPr>
              <p:spPr>
                <a:xfrm>
                  <a:off x="914400" y="2514308"/>
                  <a:ext cx="914400" cy="915571"/>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65" name="Oval 64"/>
                <p:cNvSpPr/>
                <p:nvPr/>
              </p:nvSpPr>
              <p:spPr>
                <a:xfrm>
                  <a:off x="914400" y="3580815"/>
                  <a:ext cx="914400" cy="915571"/>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66" name="Oval 65"/>
                <p:cNvSpPr/>
                <p:nvPr/>
              </p:nvSpPr>
              <p:spPr>
                <a:xfrm>
                  <a:off x="914400" y="4648981"/>
                  <a:ext cx="914400" cy="913913"/>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67" name="TextBox 27"/>
                <p:cNvSpPr txBox="1">
                  <a:spLocks noChangeArrowheads="1"/>
                </p:cNvSpPr>
                <p:nvPr/>
              </p:nvSpPr>
              <p:spPr bwMode="auto">
                <a:xfrm>
                  <a:off x="990600" y="1769577"/>
                  <a:ext cx="762000" cy="32177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Growth</a:t>
                  </a:r>
                </a:p>
              </p:txBody>
            </p:sp>
            <p:sp>
              <p:nvSpPr>
                <p:cNvPr id="68" name="TextBox 28"/>
                <p:cNvSpPr txBox="1">
                  <a:spLocks noChangeArrowheads="1"/>
                </p:cNvSpPr>
                <p:nvPr/>
              </p:nvSpPr>
              <p:spPr bwMode="auto">
                <a:xfrm>
                  <a:off x="914400" y="2593923"/>
                  <a:ext cx="914400" cy="77126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Locally Selected Measures</a:t>
                  </a:r>
                </a:p>
              </p:txBody>
            </p:sp>
            <p:sp>
              <p:nvSpPr>
                <p:cNvPr id="69" name="TextBox 29"/>
                <p:cNvSpPr txBox="1">
                  <a:spLocks noChangeArrowheads="1"/>
                </p:cNvSpPr>
                <p:nvPr/>
              </p:nvSpPr>
              <p:spPr bwMode="auto">
                <a:xfrm>
                  <a:off x="914400" y="3683651"/>
                  <a:ext cx="914400" cy="547352"/>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Other</a:t>
                  </a:r>
                </a:p>
                <a:p>
                  <a:pPr algn="ctr" fontAlgn="auto">
                    <a:spcBef>
                      <a:spcPts val="0"/>
                    </a:spcBef>
                    <a:spcAft>
                      <a:spcPts val="0"/>
                    </a:spcAft>
                    <a:defRPr/>
                  </a:pPr>
                  <a:r>
                    <a:rPr lang="en-US" sz="1400" b="1" kern="0" dirty="0">
                      <a:solidFill>
                        <a:prstClr val="black"/>
                      </a:solidFill>
                      <a:latin typeface="Calibri" pitchFamily="34" charset="0"/>
                      <a:ea typeface="+mn-ea"/>
                    </a:rPr>
                    <a:t>Measures</a:t>
                  </a:r>
                </a:p>
              </p:txBody>
            </p:sp>
            <p:sp>
              <p:nvSpPr>
                <p:cNvPr id="70" name="TextBox 30"/>
                <p:cNvSpPr txBox="1">
                  <a:spLocks noChangeArrowheads="1"/>
                </p:cNvSpPr>
                <p:nvPr/>
              </p:nvSpPr>
              <p:spPr bwMode="auto">
                <a:xfrm>
                  <a:off x="990600" y="4952513"/>
                  <a:ext cx="762000" cy="321777"/>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Scoring</a:t>
                  </a:r>
                </a:p>
              </p:txBody>
            </p:sp>
          </p:grpSp>
          <p:sp>
            <p:nvSpPr>
              <p:cNvPr id="21527" name="TextBox 31"/>
              <p:cNvSpPr txBox="1">
                <a:spLocks noChangeArrowheads="1"/>
              </p:cNvSpPr>
              <p:nvPr/>
            </p:nvSpPr>
            <p:spPr bwMode="auto">
              <a:xfrm>
                <a:off x="304800" y="6029300"/>
                <a:ext cx="914400" cy="48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300" b="1" dirty="0">
                    <a:solidFill>
                      <a:srgbClr val="000000"/>
                    </a:solidFill>
                    <a:latin typeface="Calibri" pitchFamily="34" charset="0"/>
                  </a:rPr>
                  <a:t>Imple-</a:t>
                </a:r>
              </a:p>
              <a:p>
                <a:pPr algn="ctr" eaLnBrk="1" hangingPunct="1"/>
                <a:r>
                  <a:rPr lang="en-US" sz="1300" b="1" dirty="0">
                    <a:solidFill>
                      <a:srgbClr val="000000"/>
                    </a:solidFill>
                    <a:latin typeface="Calibri" pitchFamily="34" charset="0"/>
                  </a:rPr>
                  <a:t>mentation</a:t>
                </a:r>
              </a:p>
            </p:txBody>
          </p:sp>
          <p:cxnSp>
            <p:nvCxnSpPr>
              <p:cNvPr id="21528" name="Straight Connector 72"/>
              <p:cNvCxnSpPr>
                <a:cxnSpLocks noChangeShapeType="1"/>
              </p:cNvCxnSpPr>
              <p:nvPr/>
            </p:nvCxnSpPr>
            <p:spPr bwMode="auto">
              <a:xfrm>
                <a:off x="7010400" y="3204754"/>
                <a:ext cx="5334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1529" name="Straight Connector 73"/>
              <p:cNvCxnSpPr>
                <a:cxnSpLocks noChangeShapeType="1"/>
              </p:cNvCxnSpPr>
              <p:nvPr/>
            </p:nvCxnSpPr>
            <p:spPr bwMode="auto">
              <a:xfrm>
                <a:off x="7010400" y="4225834"/>
                <a:ext cx="5334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75" name="Right Arrow 74"/>
              <p:cNvSpPr/>
              <p:nvPr/>
            </p:nvSpPr>
            <p:spPr>
              <a:xfrm>
                <a:off x="1371600" y="1981028"/>
                <a:ext cx="762000" cy="228608"/>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76" name="Right Arrow 75"/>
              <p:cNvSpPr/>
              <p:nvPr/>
            </p:nvSpPr>
            <p:spPr>
              <a:xfrm>
                <a:off x="1358900" y="3132008"/>
                <a:ext cx="1227138" cy="166693"/>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77" name="Right Arrow 76"/>
              <p:cNvSpPr/>
              <p:nvPr/>
            </p:nvSpPr>
            <p:spPr>
              <a:xfrm>
                <a:off x="1371600" y="4152807"/>
                <a:ext cx="1227138" cy="166694"/>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78" name="Right Arrow 77"/>
              <p:cNvSpPr/>
              <p:nvPr/>
            </p:nvSpPr>
            <p:spPr>
              <a:xfrm>
                <a:off x="1371600" y="5173607"/>
                <a:ext cx="1227138" cy="168281"/>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79" name="Right Arrow 78"/>
              <p:cNvSpPr/>
              <p:nvPr/>
            </p:nvSpPr>
            <p:spPr>
              <a:xfrm>
                <a:off x="1371600" y="6173769"/>
                <a:ext cx="1227138" cy="166693"/>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cxnSp>
            <p:nvCxnSpPr>
              <p:cNvPr id="21535" name="Straight Connector 82"/>
              <p:cNvCxnSpPr>
                <a:cxnSpLocks noChangeShapeType="1"/>
              </p:cNvCxnSpPr>
              <p:nvPr/>
            </p:nvCxnSpPr>
            <p:spPr bwMode="auto">
              <a:xfrm>
                <a:off x="7010400" y="2133600"/>
                <a:ext cx="5334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grpSp>
        <p:sp>
          <p:nvSpPr>
            <p:cNvPr id="21511" name="TextBox 22"/>
            <p:cNvSpPr txBox="1">
              <a:spLocks noChangeArrowheads="1"/>
            </p:cNvSpPr>
            <p:nvPr/>
          </p:nvSpPr>
          <p:spPr bwMode="auto">
            <a:xfrm>
              <a:off x="4953000" y="2057399"/>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solidFill>
                    <a:srgbClr val="FFFFFF"/>
                  </a:solidFill>
                  <a:latin typeface="Calibri" pitchFamily="34" charset="0"/>
                </a:rPr>
                <a:t>Student Learning </a:t>
              </a:r>
            </a:p>
            <a:p>
              <a:pPr eaLnBrk="1" hangingPunct="1"/>
              <a:r>
                <a:rPr lang="en-US" sz="1600" dirty="0">
                  <a:solidFill>
                    <a:srgbClr val="FFFFFF"/>
                  </a:solidFill>
                  <a:latin typeface="Calibri" pitchFamily="34" charset="0"/>
                </a:rPr>
                <a:t>Objectives</a:t>
              </a:r>
            </a:p>
          </p:txBody>
        </p:sp>
      </p:grpSp>
      <p:sp>
        <p:nvSpPr>
          <p:cNvPr id="21508" name="Slide Number Placeholder 39"/>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235601B-926F-4ACD-B1CB-20E6F01B49D3}" type="slidenum">
              <a:rPr lang="en-US" smtClean="0">
                <a:solidFill>
                  <a:srgbClr val="0A2D6B"/>
                </a:solidFill>
              </a:rPr>
              <a:pPr eaLnBrk="1" hangingPunct="1"/>
              <a:t>4</a:t>
            </a:fld>
            <a:endParaRPr lang="en-US" dirty="0" smtClean="0">
              <a:solidFill>
                <a:srgbClr val="0A2D6B"/>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57200" y="-152400"/>
            <a:ext cx="8229600" cy="1143000"/>
          </a:xfrm>
        </p:spPr>
        <p:txBody>
          <a:bodyPr/>
          <a:lstStyle/>
          <a:p>
            <a:pPr algn="l" eaLnBrk="1" hangingPunct="1"/>
            <a:r>
              <a:rPr lang="en-US" b="1" dirty="0" smtClean="0">
                <a:solidFill>
                  <a:srgbClr val="6F0000"/>
                </a:solidFill>
              </a:rPr>
              <a:t>Overview of Teacher and Principal Evaluation Regulations</a:t>
            </a:r>
          </a:p>
        </p:txBody>
      </p:sp>
      <p:grpSp>
        <p:nvGrpSpPr>
          <p:cNvPr id="65539" name="Group 38"/>
          <p:cNvGrpSpPr>
            <a:grpSpLocks/>
          </p:cNvGrpSpPr>
          <p:nvPr/>
        </p:nvGrpSpPr>
        <p:grpSpPr bwMode="auto">
          <a:xfrm>
            <a:off x="457200" y="1219200"/>
            <a:ext cx="8686800" cy="4959350"/>
            <a:chOff x="457200" y="1898469"/>
            <a:chExt cx="8686800" cy="4959531"/>
          </a:xfrm>
        </p:grpSpPr>
        <p:sp>
          <p:nvSpPr>
            <p:cNvPr id="40" name="Rounded Rectangle 39"/>
            <p:cNvSpPr/>
            <p:nvPr/>
          </p:nvSpPr>
          <p:spPr>
            <a:xfrm>
              <a:off x="4876800" y="2057225"/>
              <a:ext cx="2209800" cy="527069"/>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grpSp>
          <p:nvGrpSpPr>
            <p:cNvPr id="65542" name="Group 85"/>
            <p:cNvGrpSpPr>
              <a:grpSpLocks/>
            </p:cNvGrpSpPr>
            <p:nvPr/>
          </p:nvGrpSpPr>
          <p:grpSpPr bwMode="auto">
            <a:xfrm>
              <a:off x="457200" y="1898469"/>
              <a:ext cx="8686800" cy="4959531"/>
              <a:chOff x="304800" y="1746069"/>
              <a:chExt cx="8686800" cy="4959531"/>
            </a:xfrm>
          </p:grpSpPr>
          <p:sp>
            <p:nvSpPr>
              <p:cNvPr id="43" name="Oval 42"/>
              <p:cNvSpPr/>
              <p:nvPr/>
            </p:nvSpPr>
            <p:spPr>
              <a:xfrm>
                <a:off x="304800" y="5830856"/>
                <a:ext cx="914400" cy="874744"/>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65545" name="TextBox 35"/>
              <p:cNvSpPr txBox="1">
                <a:spLocks noChangeArrowheads="1"/>
              </p:cNvSpPr>
              <p:nvPr/>
            </p:nvSpPr>
            <p:spPr bwMode="auto">
              <a:xfrm>
                <a:off x="7543800" y="1904825"/>
                <a:ext cx="1447800" cy="3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000000"/>
                    </a:solidFill>
                    <a:latin typeface="Calibri" pitchFamily="34" charset="0"/>
                  </a:rPr>
                  <a:t>(20% </a:t>
                </a:r>
                <a:r>
                  <a:rPr lang="en-US" sz="1600" dirty="0">
                    <a:solidFill>
                      <a:srgbClr val="000000"/>
                    </a:solidFill>
                    <a:latin typeface="Calibri" pitchFamily="34" charset="0"/>
                    <a:sym typeface="Wingdings" pitchFamily="2" charset="2"/>
                  </a:rPr>
                  <a:t></a:t>
                </a:r>
                <a:r>
                  <a:rPr lang="en-US" dirty="0">
                    <a:solidFill>
                      <a:srgbClr val="000000"/>
                    </a:solidFill>
                    <a:latin typeface="Calibri" pitchFamily="34" charset="0"/>
                  </a:rPr>
                  <a:t>25%)</a:t>
                </a:r>
              </a:p>
            </p:txBody>
          </p:sp>
          <p:sp>
            <p:nvSpPr>
              <p:cNvPr id="65546" name="TextBox 36"/>
              <p:cNvSpPr txBox="1">
                <a:spLocks noChangeArrowheads="1"/>
              </p:cNvSpPr>
              <p:nvPr/>
            </p:nvSpPr>
            <p:spPr bwMode="auto">
              <a:xfrm>
                <a:off x="7543800" y="2996588"/>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000000"/>
                    </a:solidFill>
                    <a:latin typeface="Calibri" pitchFamily="34" charset="0"/>
                  </a:rPr>
                  <a:t>(20% </a:t>
                </a:r>
                <a:r>
                  <a:rPr lang="en-US" sz="1600" dirty="0">
                    <a:solidFill>
                      <a:srgbClr val="000000"/>
                    </a:solidFill>
                    <a:latin typeface="Calibri" pitchFamily="34" charset="0"/>
                    <a:sym typeface="Wingdings" pitchFamily="2" charset="2"/>
                  </a:rPr>
                  <a:t> </a:t>
                </a:r>
                <a:r>
                  <a:rPr lang="en-US" dirty="0">
                    <a:solidFill>
                      <a:srgbClr val="000000"/>
                    </a:solidFill>
                    <a:latin typeface="Calibri" pitchFamily="34" charset="0"/>
                  </a:rPr>
                  <a:t>15%)</a:t>
                </a:r>
              </a:p>
            </p:txBody>
          </p:sp>
          <p:sp>
            <p:nvSpPr>
              <p:cNvPr id="65547" name="TextBox 37"/>
              <p:cNvSpPr txBox="1">
                <a:spLocks noChangeArrowheads="1"/>
              </p:cNvSpPr>
              <p:nvPr/>
            </p:nvSpPr>
            <p:spPr bwMode="auto">
              <a:xfrm>
                <a:off x="7543800" y="4017864"/>
                <a:ext cx="1447800" cy="3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000000"/>
                    </a:solidFill>
                    <a:latin typeface="Calibri" pitchFamily="34" charset="0"/>
                  </a:rPr>
                  <a:t>(60%)</a:t>
                </a:r>
              </a:p>
            </p:txBody>
          </p:sp>
          <p:sp>
            <p:nvSpPr>
              <p:cNvPr id="72" name="Rounded Rectangle 71"/>
              <p:cNvSpPr/>
              <p:nvPr/>
            </p:nvSpPr>
            <p:spPr>
              <a:xfrm>
                <a:off x="2286000" y="1904825"/>
                <a:ext cx="2133600" cy="603272"/>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80" name="Rounded Rectangle 79"/>
              <p:cNvSpPr/>
              <p:nvPr/>
            </p:nvSpPr>
            <p:spPr>
              <a:xfrm>
                <a:off x="2667000" y="2912925"/>
                <a:ext cx="4267200" cy="584221"/>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81" name="Rounded Rectangle 80"/>
              <p:cNvSpPr/>
              <p:nvPr/>
            </p:nvSpPr>
            <p:spPr>
              <a:xfrm>
                <a:off x="2667000" y="3933724"/>
                <a:ext cx="4267200" cy="784254"/>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82" name="Rounded Rectangle 81"/>
              <p:cNvSpPr/>
              <p:nvPr/>
            </p:nvSpPr>
            <p:spPr>
              <a:xfrm>
                <a:off x="2667000" y="4954524"/>
                <a:ext cx="4267200" cy="584221"/>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84" name="Rounded Rectangle 83"/>
              <p:cNvSpPr/>
              <p:nvPr/>
            </p:nvSpPr>
            <p:spPr>
              <a:xfrm>
                <a:off x="2667000" y="5976911"/>
                <a:ext cx="4267200" cy="582633"/>
              </a:xfrm>
              <a:prstGeom prst="roundRect">
                <a:avLst/>
              </a:prstGeom>
              <a:solidFill>
                <a:srgbClr val="4F81BD"/>
              </a:solidFill>
              <a:ln w="25400" cap="flat" cmpd="sng" algn="ctr">
                <a:solidFill>
                  <a:srgbClr val="4F81BD">
                    <a:lumMod val="40000"/>
                    <a:lumOff val="6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65553" name="TextBox 21"/>
              <p:cNvSpPr txBox="1">
                <a:spLocks noChangeArrowheads="1"/>
              </p:cNvSpPr>
              <p:nvPr/>
            </p:nvSpPr>
            <p:spPr bwMode="auto">
              <a:xfrm>
                <a:off x="2438400" y="1904825"/>
                <a:ext cx="2590800" cy="64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State-provided</a:t>
                </a:r>
              </a:p>
              <a:p>
                <a:pPr eaLnBrk="1" hangingPunct="1"/>
                <a:r>
                  <a:rPr lang="en-US" dirty="0">
                    <a:solidFill>
                      <a:srgbClr val="FFFFFF"/>
                    </a:solidFill>
                    <a:latin typeface="Calibri" pitchFamily="34" charset="0"/>
                  </a:rPr>
                  <a:t> Growth/VA</a:t>
                </a:r>
              </a:p>
            </p:txBody>
          </p:sp>
          <p:sp>
            <p:nvSpPr>
              <p:cNvPr id="65554" name="TextBox 23"/>
              <p:cNvSpPr txBox="1">
                <a:spLocks noChangeArrowheads="1"/>
              </p:cNvSpPr>
              <p:nvPr/>
            </p:nvSpPr>
            <p:spPr bwMode="auto">
              <a:xfrm>
                <a:off x="2667000" y="2996588"/>
                <a:ext cx="396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Assessments and Measures</a:t>
                </a:r>
              </a:p>
            </p:txBody>
          </p:sp>
          <p:sp>
            <p:nvSpPr>
              <p:cNvPr id="65555" name="TextBox 24"/>
              <p:cNvSpPr txBox="1">
                <a:spLocks noChangeArrowheads="1"/>
              </p:cNvSpPr>
              <p:nvPr/>
            </p:nvSpPr>
            <p:spPr bwMode="auto">
              <a:xfrm>
                <a:off x="2667000" y="3886097"/>
                <a:ext cx="3962400" cy="107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sz="1600" dirty="0">
                    <a:solidFill>
                      <a:srgbClr val="FFFFFF"/>
                    </a:solidFill>
                    <a:latin typeface="Calibri" pitchFamily="34" charset="0"/>
                  </a:rPr>
                  <a:t> Rubrics</a:t>
                </a:r>
              </a:p>
              <a:p>
                <a:pPr eaLnBrk="1" hangingPunct="1">
                  <a:buFont typeface="Arial" charset="0"/>
                  <a:buChar char="•"/>
                </a:pPr>
                <a:r>
                  <a:rPr lang="en-US" sz="1600" dirty="0">
                    <a:solidFill>
                      <a:srgbClr val="FFFFFF"/>
                    </a:solidFill>
                    <a:latin typeface="Calibri" pitchFamily="34" charset="0"/>
                  </a:rPr>
                  <a:t> Sources of evidence: observations, visits, surveys, </a:t>
                </a:r>
                <a:r>
                  <a:rPr lang="en-US" sz="1600" dirty="0" smtClean="0">
                    <a:solidFill>
                      <a:srgbClr val="FFFFFF"/>
                    </a:solidFill>
                    <a:latin typeface="Calibri" pitchFamily="34" charset="0"/>
                  </a:rPr>
                  <a:t>etc.</a:t>
                </a:r>
                <a:endParaRPr lang="en-US" sz="1600" dirty="0">
                  <a:solidFill>
                    <a:srgbClr val="FFFFFF"/>
                  </a:solidFill>
                  <a:latin typeface="Calibri" pitchFamily="34" charset="0"/>
                </a:endParaRPr>
              </a:p>
              <a:p>
                <a:pPr eaLnBrk="1" hangingPunct="1">
                  <a:buFont typeface="Arial" charset="0"/>
                  <a:buChar char="•"/>
                </a:pPr>
                <a:endParaRPr lang="en-US" sz="1600" dirty="0">
                  <a:solidFill>
                    <a:srgbClr val="FFFFFF"/>
                  </a:solidFill>
                  <a:latin typeface="Calibri" pitchFamily="34" charset="0"/>
                </a:endParaRPr>
              </a:p>
            </p:txBody>
          </p:sp>
          <p:sp>
            <p:nvSpPr>
              <p:cNvPr id="65556" name="TextBox 25"/>
              <p:cNvSpPr txBox="1">
                <a:spLocks noChangeArrowheads="1"/>
              </p:cNvSpPr>
              <p:nvPr/>
            </p:nvSpPr>
            <p:spPr bwMode="auto">
              <a:xfrm>
                <a:off x="2667000" y="5027551"/>
                <a:ext cx="4419600" cy="3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Subcomponents, Composite Scores, Ratings</a:t>
                </a:r>
              </a:p>
            </p:txBody>
          </p:sp>
          <p:sp>
            <p:nvSpPr>
              <p:cNvPr id="65557" name="TextBox 26"/>
              <p:cNvSpPr txBox="1">
                <a:spLocks noChangeArrowheads="1"/>
              </p:cNvSpPr>
              <p:nvPr/>
            </p:nvSpPr>
            <p:spPr bwMode="auto">
              <a:xfrm>
                <a:off x="2743200" y="6049191"/>
                <a:ext cx="396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Improvement Plans, Appeals, Training</a:t>
                </a:r>
              </a:p>
            </p:txBody>
          </p:sp>
          <p:grpSp>
            <p:nvGrpSpPr>
              <p:cNvPr id="65558" name="Group 43"/>
              <p:cNvGrpSpPr>
                <a:grpSpLocks/>
              </p:cNvGrpSpPr>
              <p:nvPr/>
            </p:nvGrpSpPr>
            <p:grpSpPr bwMode="auto">
              <a:xfrm>
                <a:off x="304800" y="1746069"/>
                <a:ext cx="914400" cy="3938732"/>
                <a:chOff x="914400" y="1447800"/>
                <a:chExt cx="914400" cy="4115094"/>
              </a:xfrm>
            </p:grpSpPr>
            <p:sp>
              <p:nvSpPr>
                <p:cNvPr id="100" name="Oval 99"/>
                <p:cNvSpPr/>
                <p:nvPr/>
              </p:nvSpPr>
              <p:spPr>
                <a:xfrm>
                  <a:off x="914400" y="1447800"/>
                  <a:ext cx="914400" cy="913913"/>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101" name="Oval 100"/>
                <p:cNvSpPr/>
                <p:nvPr/>
              </p:nvSpPr>
              <p:spPr>
                <a:xfrm>
                  <a:off x="914400" y="2514308"/>
                  <a:ext cx="914400" cy="915571"/>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102" name="Oval 101"/>
                <p:cNvSpPr/>
                <p:nvPr/>
              </p:nvSpPr>
              <p:spPr>
                <a:xfrm>
                  <a:off x="914400" y="3580815"/>
                  <a:ext cx="914400" cy="915571"/>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103" name="Oval 102"/>
                <p:cNvSpPr/>
                <p:nvPr/>
              </p:nvSpPr>
              <p:spPr>
                <a:xfrm>
                  <a:off x="914400" y="4648981"/>
                  <a:ext cx="914400" cy="913913"/>
                </a:xfrm>
                <a:prstGeom prst="ellipse">
                  <a:avLst/>
                </a:prstGeom>
                <a:solidFill>
                  <a:srgbClr val="4F81BD">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104" name="TextBox 27"/>
                <p:cNvSpPr txBox="1">
                  <a:spLocks noChangeArrowheads="1"/>
                </p:cNvSpPr>
                <p:nvPr/>
              </p:nvSpPr>
              <p:spPr bwMode="auto">
                <a:xfrm>
                  <a:off x="990600" y="1769577"/>
                  <a:ext cx="762000" cy="318459"/>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Growth</a:t>
                  </a:r>
                </a:p>
              </p:txBody>
            </p:sp>
            <p:sp>
              <p:nvSpPr>
                <p:cNvPr id="105" name="TextBox 28"/>
                <p:cNvSpPr txBox="1">
                  <a:spLocks noChangeArrowheads="1"/>
                </p:cNvSpPr>
                <p:nvPr/>
              </p:nvSpPr>
              <p:spPr bwMode="auto">
                <a:xfrm>
                  <a:off x="914400" y="2593923"/>
                  <a:ext cx="914400" cy="762976"/>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Locally Selected Measures</a:t>
                  </a:r>
                </a:p>
              </p:txBody>
            </p:sp>
            <p:sp>
              <p:nvSpPr>
                <p:cNvPr id="106" name="TextBox 29"/>
                <p:cNvSpPr txBox="1">
                  <a:spLocks noChangeArrowheads="1"/>
                </p:cNvSpPr>
                <p:nvPr/>
              </p:nvSpPr>
              <p:spPr bwMode="auto">
                <a:xfrm>
                  <a:off x="914400" y="3683651"/>
                  <a:ext cx="914400" cy="54071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Other</a:t>
                  </a:r>
                </a:p>
                <a:p>
                  <a:pPr algn="ctr" fontAlgn="auto">
                    <a:spcBef>
                      <a:spcPts val="0"/>
                    </a:spcBef>
                    <a:spcAft>
                      <a:spcPts val="0"/>
                    </a:spcAft>
                    <a:defRPr/>
                  </a:pPr>
                  <a:r>
                    <a:rPr lang="en-US" sz="1400" b="1" kern="0" dirty="0">
                      <a:solidFill>
                        <a:prstClr val="black"/>
                      </a:solidFill>
                      <a:latin typeface="Calibri" pitchFamily="34" charset="0"/>
                      <a:ea typeface="+mn-ea"/>
                    </a:rPr>
                    <a:t>Measures</a:t>
                  </a:r>
                </a:p>
              </p:txBody>
            </p:sp>
            <p:sp>
              <p:nvSpPr>
                <p:cNvPr id="107" name="TextBox 30"/>
                <p:cNvSpPr txBox="1">
                  <a:spLocks noChangeArrowheads="1"/>
                </p:cNvSpPr>
                <p:nvPr/>
              </p:nvSpPr>
              <p:spPr bwMode="auto">
                <a:xfrm>
                  <a:off x="990600" y="4952513"/>
                  <a:ext cx="762000" cy="318459"/>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1" kern="0" dirty="0">
                      <a:solidFill>
                        <a:prstClr val="black"/>
                      </a:solidFill>
                      <a:latin typeface="Calibri" pitchFamily="34" charset="0"/>
                      <a:ea typeface="+mn-ea"/>
                    </a:rPr>
                    <a:t>Scoring</a:t>
                  </a:r>
                </a:p>
              </p:txBody>
            </p:sp>
          </p:grpSp>
          <p:sp>
            <p:nvSpPr>
              <p:cNvPr id="65559" name="TextBox 31"/>
              <p:cNvSpPr txBox="1">
                <a:spLocks noChangeArrowheads="1"/>
              </p:cNvSpPr>
              <p:nvPr/>
            </p:nvSpPr>
            <p:spPr bwMode="auto">
              <a:xfrm>
                <a:off x="304800" y="6029300"/>
                <a:ext cx="914400" cy="48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300" b="1" dirty="0">
                    <a:solidFill>
                      <a:srgbClr val="000000"/>
                    </a:solidFill>
                    <a:latin typeface="Calibri" pitchFamily="34" charset="0"/>
                  </a:rPr>
                  <a:t>Imple-</a:t>
                </a:r>
              </a:p>
              <a:p>
                <a:pPr algn="ctr" eaLnBrk="1" hangingPunct="1"/>
                <a:r>
                  <a:rPr lang="en-US" sz="1300" b="1" dirty="0">
                    <a:solidFill>
                      <a:srgbClr val="000000"/>
                    </a:solidFill>
                    <a:latin typeface="Calibri" pitchFamily="34" charset="0"/>
                  </a:rPr>
                  <a:t>mentation</a:t>
                </a:r>
              </a:p>
            </p:txBody>
          </p:sp>
          <p:cxnSp>
            <p:nvCxnSpPr>
              <p:cNvPr id="65560" name="Straight Connector 91"/>
              <p:cNvCxnSpPr>
                <a:cxnSpLocks noChangeShapeType="1"/>
              </p:cNvCxnSpPr>
              <p:nvPr/>
            </p:nvCxnSpPr>
            <p:spPr bwMode="auto">
              <a:xfrm>
                <a:off x="7010400" y="3204754"/>
                <a:ext cx="5334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5561" name="Straight Connector 92"/>
              <p:cNvCxnSpPr>
                <a:cxnSpLocks noChangeShapeType="1"/>
              </p:cNvCxnSpPr>
              <p:nvPr/>
            </p:nvCxnSpPr>
            <p:spPr bwMode="auto">
              <a:xfrm>
                <a:off x="7010400" y="4225834"/>
                <a:ext cx="5334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94" name="Right Arrow 93"/>
              <p:cNvSpPr/>
              <p:nvPr/>
            </p:nvSpPr>
            <p:spPr>
              <a:xfrm>
                <a:off x="1371600" y="1981028"/>
                <a:ext cx="762000" cy="228608"/>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95" name="Right Arrow 94"/>
              <p:cNvSpPr/>
              <p:nvPr/>
            </p:nvSpPr>
            <p:spPr>
              <a:xfrm>
                <a:off x="1358900" y="3132008"/>
                <a:ext cx="1227138" cy="166693"/>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96" name="Right Arrow 95"/>
              <p:cNvSpPr/>
              <p:nvPr/>
            </p:nvSpPr>
            <p:spPr>
              <a:xfrm>
                <a:off x="1371600" y="4152807"/>
                <a:ext cx="1227138" cy="166694"/>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97" name="Right Arrow 96"/>
              <p:cNvSpPr/>
              <p:nvPr/>
            </p:nvSpPr>
            <p:spPr>
              <a:xfrm>
                <a:off x="1371600" y="5173607"/>
                <a:ext cx="1227138" cy="168281"/>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sp>
            <p:nvSpPr>
              <p:cNvPr id="98" name="Right Arrow 97"/>
              <p:cNvSpPr/>
              <p:nvPr/>
            </p:nvSpPr>
            <p:spPr>
              <a:xfrm>
                <a:off x="1371600" y="6173769"/>
                <a:ext cx="1227138" cy="166693"/>
              </a:xfrm>
              <a:prstGeom prst="rightArrow">
                <a:avLst/>
              </a:prstGeom>
              <a:solidFill>
                <a:srgbClr val="4F81BD">
                  <a:lumMod val="20000"/>
                  <a:lumOff val="8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a typeface="+mn-ea"/>
                </a:endParaRPr>
              </a:p>
            </p:txBody>
          </p:sp>
          <p:cxnSp>
            <p:nvCxnSpPr>
              <p:cNvPr id="65567" name="Straight Connector 98"/>
              <p:cNvCxnSpPr>
                <a:cxnSpLocks noChangeShapeType="1"/>
              </p:cNvCxnSpPr>
              <p:nvPr/>
            </p:nvCxnSpPr>
            <p:spPr bwMode="auto">
              <a:xfrm>
                <a:off x="7010400" y="2133600"/>
                <a:ext cx="53340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grpSp>
        <p:sp>
          <p:nvSpPr>
            <p:cNvPr id="65543" name="TextBox 22"/>
            <p:cNvSpPr txBox="1">
              <a:spLocks noChangeArrowheads="1"/>
            </p:cNvSpPr>
            <p:nvPr/>
          </p:nvSpPr>
          <p:spPr bwMode="auto">
            <a:xfrm>
              <a:off x="4953000" y="2057225"/>
              <a:ext cx="2743200" cy="64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a:solidFill>
                    <a:srgbClr val="FFFFFF"/>
                  </a:solidFill>
                  <a:latin typeface="Calibri" pitchFamily="34" charset="0"/>
                </a:rPr>
                <a:t>Student Learning </a:t>
              </a:r>
            </a:p>
            <a:p>
              <a:pPr eaLnBrk="1" hangingPunct="1"/>
              <a:r>
                <a:rPr lang="en-US" dirty="0">
                  <a:solidFill>
                    <a:srgbClr val="FFFFFF"/>
                  </a:solidFill>
                  <a:latin typeface="Calibri" pitchFamily="34" charset="0"/>
                </a:rPr>
                <a:t>Objectives</a:t>
              </a:r>
            </a:p>
          </p:txBody>
        </p:sp>
      </p:grpSp>
      <p:sp>
        <p:nvSpPr>
          <p:cNvPr id="39" name="Slide Number Placeholder 38"/>
          <p:cNvSpPr>
            <a:spLocks noGrp="1"/>
          </p:cNvSpPr>
          <p:nvPr>
            <p:ph type="sldNum" sz="quarter" idx="10"/>
          </p:nvPr>
        </p:nvSpPr>
        <p:spPr>
          <a:xfrm>
            <a:off x="7848600" y="6400800"/>
            <a:ext cx="838200" cy="430213"/>
          </a:xfrm>
        </p:spPr>
        <p:txBody>
          <a:bodyPr/>
          <a:lstStyle/>
          <a:p>
            <a:pPr lvl="1">
              <a:defRPr/>
            </a:pPr>
            <a:r>
              <a:rPr lang="en-US" sz="1000" dirty="0" smtClean="0"/>
              <a:t>	</a:t>
            </a:r>
            <a:fld id="{327BDC46-A749-4225-A498-191B164A5C90}" type="slidenum">
              <a:rPr lang="en-US" sz="1000" smtClean="0"/>
              <a:pPr lvl="1">
                <a:defRPr/>
              </a:pPr>
              <a:t>40</a:t>
            </a:fld>
            <a:endParaRPr lang="en-US" sz="1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7"/>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SLO Resources from NYSED</a:t>
            </a:r>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l="10625" t="11111" r="13126" b="4443"/>
          <a:stretch>
            <a:fillRect/>
          </a:stretch>
        </p:blipFill>
        <p:spPr bwMode="auto">
          <a:xfrm>
            <a:off x="152400" y="914400"/>
            <a:ext cx="57531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p:cNvPicPr>
            <a:picLocks noChangeAspect="1" noChangeArrowheads="1"/>
          </p:cNvPicPr>
          <p:nvPr/>
        </p:nvPicPr>
        <p:blipFill>
          <a:blip r:embed="rId4">
            <a:extLst>
              <a:ext uri="{28A0092B-C50C-407E-A947-70E740481C1C}">
                <a14:useLocalDpi xmlns:a14="http://schemas.microsoft.com/office/drawing/2010/main" val="0"/>
              </a:ext>
            </a:extLst>
          </a:blip>
          <a:srcRect l="34375" t="27779" r="16875" b="11111"/>
          <a:stretch>
            <a:fillRect/>
          </a:stretch>
        </p:blipFill>
        <p:spPr bwMode="auto">
          <a:xfrm>
            <a:off x="609600" y="3505200"/>
            <a:ext cx="487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2"/>
          <p:cNvPicPr>
            <a:picLocks noChangeAspect="1" noChangeArrowheads="1"/>
          </p:cNvPicPr>
          <p:nvPr/>
        </p:nvPicPr>
        <p:blipFill>
          <a:blip r:embed="rId5">
            <a:extLst>
              <a:ext uri="{28A0092B-C50C-407E-A947-70E740481C1C}">
                <a14:useLocalDpi xmlns:a14="http://schemas.microsoft.com/office/drawing/2010/main" val="0"/>
              </a:ext>
            </a:extLst>
          </a:blip>
          <a:srcRect l="16875" t="34445" r="50000" b="7777"/>
          <a:stretch>
            <a:fillRect/>
          </a:stretch>
        </p:blipFill>
        <p:spPr bwMode="auto">
          <a:xfrm>
            <a:off x="5105400" y="1066800"/>
            <a:ext cx="3733800" cy="3875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66" name="TextBox 6"/>
          <p:cNvSpPr txBox="1">
            <a:spLocks noChangeArrowheads="1"/>
          </p:cNvSpPr>
          <p:nvPr/>
        </p:nvSpPr>
        <p:spPr bwMode="auto">
          <a:xfrm>
            <a:off x="5562600" y="5334000"/>
            <a:ext cx="350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a:latin typeface="Calibri" pitchFamily="34" charset="0"/>
                <a:hlinkClick r:id="rId6"/>
              </a:rPr>
              <a:t>Please visit: http://engageny.org/resource/student-learning-objectives/</a:t>
            </a:r>
            <a:endParaRPr lang="en-US" sz="2000" b="1" dirty="0">
              <a:latin typeface="Calibri" pitchFamily="34" charset="0"/>
            </a:endParaRPr>
          </a:p>
        </p:txBody>
      </p:sp>
      <p:sp>
        <p:nvSpPr>
          <p:cNvPr id="9" name="Slide Number Placeholder 7"/>
          <p:cNvSpPr>
            <a:spLocks noGrp="1"/>
          </p:cNvSpPr>
          <p:nvPr>
            <p:ph type="sldNum" sz="quarter" idx="10"/>
          </p:nvPr>
        </p:nvSpPr>
        <p:spPr>
          <a:xfrm>
            <a:off x="8229600" y="6324600"/>
            <a:ext cx="1143000" cy="506413"/>
          </a:xfrm>
        </p:spPr>
        <p:txBody>
          <a:bodyPr/>
          <a:lstStyle/>
          <a:p>
            <a:pPr lvl="1">
              <a:defRPr/>
            </a:pPr>
            <a:r>
              <a:rPr lang="en-US" sz="1000" dirty="0" smtClean="0"/>
              <a:t>	</a:t>
            </a:r>
            <a:fld id="{1ED8A2A1-C846-4CD4-AE04-5939E40F3696}" type="slidenum">
              <a:rPr lang="en-US" sz="1000" smtClean="0"/>
              <a:pPr lvl="1">
                <a:defRPr/>
              </a:pPr>
              <a:t>41</a:t>
            </a:fld>
            <a:endParaRPr lang="en-U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12750" y="80963"/>
            <a:ext cx="8229600" cy="1165225"/>
          </a:xfrm>
        </p:spPr>
        <p:txBody>
          <a:bodyPr/>
          <a:lstStyle/>
          <a:p>
            <a:pPr algn="l" eaLnBrk="1" hangingPunct="1"/>
            <a:r>
              <a:rPr lang="en-US" b="1" dirty="0" smtClean="0">
                <a:solidFill>
                  <a:srgbClr val="6F0000"/>
                </a:solidFill>
              </a:rPr>
              <a:t>What Does the District Determine?</a:t>
            </a:r>
          </a:p>
        </p:txBody>
      </p:sp>
      <p:sp>
        <p:nvSpPr>
          <p:cNvPr id="67587" name="Slide Number Placeholder 23"/>
          <p:cNvSpPr txBox="1">
            <a:spLocks noGrp="1"/>
          </p:cNvSpPr>
          <p:nvPr/>
        </p:nvSpPr>
        <p:spPr bwMode="auto">
          <a:xfrm>
            <a:off x="8089900" y="646430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077199A-34DC-445D-85DA-115A0629CE7B}" type="slidenum">
              <a:rPr lang="en-US" sz="1000">
                <a:solidFill>
                  <a:srgbClr val="FFFFFF"/>
                </a:solidFill>
                <a:cs typeface="Arial" charset="0"/>
              </a:rPr>
              <a:pPr algn="r" eaLnBrk="1" hangingPunct="1"/>
              <a:t>42</a:t>
            </a:fld>
            <a:endParaRPr lang="en-US" sz="1000" dirty="0">
              <a:solidFill>
                <a:srgbClr val="FFFFFF"/>
              </a:solidFill>
              <a:cs typeface="Arial" charset="0"/>
            </a:endParaRPr>
          </a:p>
        </p:txBody>
      </p:sp>
      <p:pic>
        <p:nvPicPr>
          <p:cNvPr id="675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76200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a:xfrm>
            <a:off x="8153400" y="6324600"/>
            <a:ext cx="1143000" cy="354013"/>
          </a:xfrm>
        </p:spPr>
        <p:txBody>
          <a:bodyPr/>
          <a:lstStyle/>
          <a:p>
            <a:pPr lvl="1">
              <a:defRPr/>
            </a:pPr>
            <a:r>
              <a:rPr lang="en-US" sz="1000" dirty="0" smtClean="0"/>
              <a:t>	</a:t>
            </a:r>
            <a:fld id="{5100BEA3-3E19-4E3A-9807-624081EA5740}" type="slidenum">
              <a:rPr lang="en-US" sz="1000" smtClean="0"/>
              <a:pPr lvl="1">
                <a:defRPr/>
              </a:pPr>
              <a:t>42</a:t>
            </a:fld>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600075"/>
          </a:xfrm>
        </p:spPr>
        <p:txBody>
          <a:bodyPr>
            <a:normAutofit fontScale="90000"/>
          </a:bodyPr>
          <a:lstStyle/>
          <a:p>
            <a:pPr algn="l" eaLnBrk="1" hangingPunct="1">
              <a:defRPr/>
            </a:pPr>
            <a:r>
              <a:rPr lang="en-US" b="1" dirty="0" smtClean="0">
                <a:solidFill>
                  <a:srgbClr val="6F0000"/>
                </a:solidFill>
              </a:rPr>
              <a:t>Assessment Options for SLOs</a:t>
            </a:r>
            <a:r>
              <a:rPr lang="en-US" dirty="0" smtClean="0">
                <a:solidFill>
                  <a:srgbClr val="6F0000"/>
                </a:solidFill>
              </a:rPr>
              <a:t/>
            </a:r>
            <a:br>
              <a:rPr lang="en-US" dirty="0" smtClean="0">
                <a:solidFill>
                  <a:srgbClr val="6F0000"/>
                </a:solidFill>
              </a:rPr>
            </a:br>
            <a:r>
              <a:rPr lang="en-US" sz="2400" dirty="0" smtClean="0">
                <a:solidFill>
                  <a:srgbClr val="6F0000"/>
                </a:solidFill>
              </a:rPr>
              <a:t>Reference Guide</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974725"/>
            <a:ext cx="78644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5181600" y="5105400"/>
            <a:ext cx="3657600" cy="1066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rgbClr val="6F0000"/>
                </a:solidFill>
              </a:rPr>
              <a:t>Please see the “Assessment Options for SLOs: Reference Guide” for NYSED’s rules for assessment options for teachers who have SLOs for State Growth</a:t>
            </a:r>
          </a:p>
        </p:txBody>
      </p:sp>
      <p:sp>
        <p:nvSpPr>
          <p:cNvPr id="5" name="Slide Number Placeholder 4"/>
          <p:cNvSpPr>
            <a:spLocks noGrp="1"/>
          </p:cNvSpPr>
          <p:nvPr>
            <p:ph type="sldNum" sz="quarter" idx="10"/>
          </p:nvPr>
        </p:nvSpPr>
        <p:spPr>
          <a:xfrm>
            <a:off x="8077200" y="6324600"/>
            <a:ext cx="990600" cy="430213"/>
          </a:xfrm>
        </p:spPr>
        <p:txBody>
          <a:bodyPr/>
          <a:lstStyle/>
          <a:p>
            <a:pPr lvl="1">
              <a:defRPr/>
            </a:pPr>
            <a:r>
              <a:rPr lang="en-US" sz="1000" dirty="0" smtClean="0"/>
              <a:t>	</a:t>
            </a:r>
            <a:fld id="{FE99EA4B-D0C8-40CA-B611-F356D8C3700F}" type="slidenum">
              <a:rPr lang="en-US" sz="1000" smtClean="0"/>
              <a:pPr lvl="1">
                <a:defRPr/>
              </a:pPr>
              <a:t>43</a:t>
            </a:fld>
            <a:endParaRPr lang="en-U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Required SLOs</a:t>
            </a:r>
            <a:br>
              <a:rPr lang="en-US" b="1" dirty="0" smtClean="0">
                <a:solidFill>
                  <a:srgbClr val="6F0000"/>
                </a:solidFill>
              </a:rPr>
            </a:br>
            <a:r>
              <a:rPr lang="en-US" sz="2400" dirty="0" smtClean="0">
                <a:solidFill>
                  <a:srgbClr val="6F0000"/>
                </a:solidFill>
              </a:rPr>
              <a:t>Reference Guide</a:t>
            </a:r>
          </a:p>
        </p:txBody>
      </p:sp>
      <p:sp>
        <p:nvSpPr>
          <p:cNvPr id="69635" name="Slide Number Placeholder 3"/>
          <p:cNvSpPr txBox="1">
            <a:spLocks noGrp="1"/>
          </p:cNvSpPr>
          <p:nvPr/>
        </p:nvSpPr>
        <p:spPr bwMode="auto">
          <a:xfrm>
            <a:off x="8089900" y="6464300"/>
            <a:ext cx="59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8C9832B-EB0E-486C-964F-33982F20420B}" type="slidenum">
              <a:rPr lang="en-US" sz="1000">
                <a:solidFill>
                  <a:srgbClr val="0A2D6B"/>
                </a:solidFill>
                <a:cs typeface="Arial" charset="0"/>
              </a:rPr>
              <a:pPr algn="r" eaLnBrk="1" hangingPunct="1"/>
              <a:t>44</a:t>
            </a:fld>
            <a:endParaRPr lang="en-US" sz="1000" dirty="0">
              <a:solidFill>
                <a:srgbClr val="0A2D6B"/>
              </a:solidFill>
              <a:cs typeface="Arial" charset="0"/>
            </a:endParaRPr>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43000"/>
            <a:ext cx="8550275"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5105400" y="990600"/>
            <a:ext cx="3657600" cy="762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rgbClr val="6F0000"/>
                </a:solidFill>
              </a:rPr>
              <a:t>Please see the “Required SLOs: Reference Guide” for NYSED’s rules for teachers who have SLOs for State Growth</a:t>
            </a:r>
          </a:p>
        </p:txBody>
      </p:sp>
      <p:sp>
        <p:nvSpPr>
          <p:cNvPr id="6" name="Slide Number Placeholder 5"/>
          <p:cNvSpPr>
            <a:spLocks noGrp="1"/>
          </p:cNvSpPr>
          <p:nvPr>
            <p:ph type="sldNum" sz="quarter" idx="10"/>
          </p:nvPr>
        </p:nvSpPr>
        <p:spPr>
          <a:xfrm>
            <a:off x="7924800" y="6172200"/>
            <a:ext cx="1066800" cy="582613"/>
          </a:xfrm>
        </p:spPr>
        <p:txBody>
          <a:bodyPr/>
          <a:lstStyle/>
          <a:p>
            <a:pPr lvl="1">
              <a:defRPr/>
            </a:pPr>
            <a:r>
              <a:rPr lang="en-US" sz="1000" dirty="0" smtClean="0"/>
              <a:t>	</a:t>
            </a:r>
            <a:fld id="{E958B654-77AA-497D-B0FC-746C14A32BE6}" type="slidenum">
              <a:rPr lang="en-US" sz="1000" smtClean="0"/>
              <a:pPr lvl="1">
                <a:defRPr/>
              </a:pPr>
              <a:t>44</a:t>
            </a:fld>
            <a:endParaRPr lang="en-U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a:t>
            </a:r>
          </a:p>
        </p:txBody>
      </p:sp>
      <p:pic>
        <p:nvPicPr>
          <p:cNvPr id="1026" name="Picture 2"/>
          <p:cNvPicPr>
            <a:picLocks noChangeAspect="1" noChangeArrowheads="1"/>
          </p:cNvPicPr>
          <p:nvPr/>
        </p:nvPicPr>
        <p:blipFill>
          <a:blip r:embed="rId3"/>
          <a:srcRect l="20000" t="15111" r="21000" b="22667"/>
          <a:stretch>
            <a:fillRect/>
          </a:stretch>
        </p:blipFill>
        <p:spPr bwMode="auto">
          <a:xfrm>
            <a:off x="152400" y="1189038"/>
            <a:ext cx="8001000" cy="5592762"/>
          </a:xfrm>
          <a:prstGeom prst="rect">
            <a:avLst/>
          </a:prstGeom>
          <a:noFill/>
          <a:ln w="9525">
            <a:solidFill>
              <a:schemeClr val="bg2">
                <a:lumMod val="25000"/>
              </a:schemeClr>
            </a:solidFill>
            <a:miter lim="800000"/>
            <a:headEnd/>
            <a:tailEnd/>
          </a:ln>
        </p:spPr>
      </p:pic>
      <p:sp>
        <p:nvSpPr>
          <p:cNvPr id="6" name="Rectangular Callout 5"/>
          <p:cNvSpPr/>
          <p:nvPr/>
        </p:nvSpPr>
        <p:spPr>
          <a:xfrm>
            <a:off x="6629400" y="2286000"/>
            <a:ext cx="2362200" cy="2590800"/>
          </a:xfrm>
          <a:prstGeom prst="wedgeRectCallout">
            <a:avLst>
              <a:gd name="adj1" fmla="val 2266"/>
              <a:gd name="adj2" fmla="val 7356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F</a:t>
            </a:r>
            <a:r>
              <a:rPr lang="en-US" sz="1600" dirty="0" smtClean="0"/>
              <a:t>or </a:t>
            </a:r>
            <a:r>
              <a:rPr lang="en-US" sz="1600" dirty="0"/>
              <a:t>teachers with State-provided measures of student growth, districts must check boxes that list assurances. For other comparable measures, SLOs, districts must list their decisions.</a:t>
            </a:r>
          </a:p>
        </p:txBody>
      </p:sp>
      <p:sp>
        <p:nvSpPr>
          <p:cNvPr id="5" name="Slide Number Placeholder 4"/>
          <p:cNvSpPr>
            <a:spLocks noGrp="1"/>
          </p:cNvSpPr>
          <p:nvPr>
            <p:ph type="sldNum" sz="quarter" idx="10"/>
          </p:nvPr>
        </p:nvSpPr>
        <p:spPr>
          <a:xfrm>
            <a:off x="8153400" y="6275388"/>
            <a:ext cx="990600" cy="506412"/>
          </a:xfrm>
        </p:spPr>
        <p:txBody>
          <a:bodyPr/>
          <a:lstStyle/>
          <a:p>
            <a:pPr lvl="1">
              <a:defRPr/>
            </a:pPr>
            <a:r>
              <a:rPr lang="en-US" sz="1000" dirty="0" smtClean="0"/>
              <a:t>	</a:t>
            </a:r>
            <a:fld id="{831AE382-C338-4BC5-BCC7-FC2BD5F7FE60}" type="slidenum">
              <a:rPr lang="en-US" sz="1000" smtClean="0"/>
              <a:pPr lvl="1">
                <a:defRPr/>
              </a:pPr>
              <a:t>45</a:t>
            </a:fld>
            <a:endParaRPr lang="en-US"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a:t>
            </a:r>
          </a:p>
        </p:txBody>
      </p:sp>
      <p:pic>
        <p:nvPicPr>
          <p:cNvPr id="3" name="Picture 2"/>
          <p:cNvPicPr>
            <a:picLocks noChangeAspect="1" noChangeArrowheads="1"/>
          </p:cNvPicPr>
          <p:nvPr/>
        </p:nvPicPr>
        <p:blipFill>
          <a:blip r:embed="rId3"/>
          <a:srcRect l="20500" t="16000" r="22000" b="4000"/>
          <a:stretch>
            <a:fillRect/>
          </a:stretch>
        </p:blipFill>
        <p:spPr bwMode="auto">
          <a:xfrm>
            <a:off x="228600" y="1374775"/>
            <a:ext cx="6908800" cy="5407025"/>
          </a:xfrm>
          <a:prstGeom prst="rect">
            <a:avLst/>
          </a:prstGeom>
          <a:noFill/>
          <a:ln w="9525">
            <a:solidFill>
              <a:schemeClr val="bg2">
                <a:lumMod val="25000"/>
              </a:schemeClr>
            </a:solidFill>
            <a:miter lim="800000"/>
            <a:headEnd/>
            <a:tailEnd/>
          </a:ln>
        </p:spPr>
      </p:pic>
      <p:sp>
        <p:nvSpPr>
          <p:cNvPr id="7" name="Rectangular Callout 6"/>
          <p:cNvSpPr/>
          <p:nvPr/>
        </p:nvSpPr>
        <p:spPr>
          <a:xfrm>
            <a:off x="6781800" y="1524000"/>
            <a:ext cx="2209800" cy="3124200"/>
          </a:xfrm>
          <a:prstGeom prst="wedgeRectCallout">
            <a:avLst>
              <a:gd name="adj1" fmla="val -51768"/>
              <a:gd name="adj2" fmla="val 64711"/>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T</a:t>
            </a:r>
            <a:r>
              <a:rPr lang="en-US" sz="1600" dirty="0" smtClean="0"/>
              <a:t>he </a:t>
            </a:r>
            <a:r>
              <a:rPr lang="en-US" sz="1600" dirty="0"/>
              <a:t>dropdown menu has an abbreviated version of the full list above it. After selecting an option from the dropdown menu, please write in the specific assessment option.</a:t>
            </a:r>
          </a:p>
        </p:txBody>
      </p:sp>
      <p:sp>
        <p:nvSpPr>
          <p:cNvPr id="5" name="Slide Number Placeholder 4"/>
          <p:cNvSpPr>
            <a:spLocks noGrp="1"/>
          </p:cNvSpPr>
          <p:nvPr>
            <p:ph type="sldNum" sz="quarter" idx="10"/>
          </p:nvPr>
        </p:nvSpPr>
        <p:spPr>
          <a:xfrm>
            <a:off x="8153400" y="6400800"/>
            <a:ext cx="914400" cy="430213"/>
          </a:xfrm>
        </p:spPr>
        <p:txBody>
          <a:bodyPr/>
          <a:lstStyle/>
          <a:p>
            <a:pPr lvl="1">
              <a:defRPr/>
            </a:pPr>
            <a:r>
              <a:rPr lang="en-US" sz="1000" dirty="0" smtClean="0"/>
              <a:t>	</a:t>
            </a:r>
            <a:fld id="{978AD05E-C5C8-47A0-AD03-14B3D66A593D}" type="slidenum">
              <a:rPr lang="en-US" sz="1000" smtClean="0"/>
              <a:pPr lvl="1">
                <a:defRPr/>
              </a:pPr>
              <a:t>46</a:t>
            </a:fld>
            <a:endParaRPr lang="en-US"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txBox="1">
            <a:spLocks/>
          </p:cNvSpPr>
          <p:nvPr/>
        </p:nvSpPr>
        <p:spPr bwMode="auto">
          <a:xfrm>
            <a:off x="1447800" y="1990725"/>
            <a:ext cx="647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a:solidFill>
                  <a:srgbClr val="6F0000"/>
                </a:solidFill>
                <a:latin typeface="Rockwell" pitchFamily="18" charset="0"/>
              </a:rPr>
              <a:t>HEDI Criteria </a:t>
            </a:r>
          </a:p>
          <a:p>
            <a:pPr algn="ctr" eaLnBrk="1" hangingPunct="1"/>
            <a:r>
              <a:rPr lang="en-US" sz="4400" b="1" dirty="0">
                <a:solidFill>
                  <a:srgbClr val="6F0000"/>
                </a:solidFill>
                <a:latin typeface="Rockwell" pitchFamily="18" charset="0"/>
              </a:rPr>
              <a:t>for SLOs in </a:t>
            </a:r>
          </a:p>
          <a:p>
            <a:pPr algn="ctr" eaLnBrk="1" hangingPunct="1"/>
            <a:r>
              <a:rPr lang="en-US" sz="4400" b="1" dirty="0">
                <a:solidFill>
                  <a:srgbClr val="6F0000"/>
                </a:solidFill>
                <a:latin typeface="Rockwell" pitchFamily="18" charset="0"/>
              </a:rPr>
              <a:t>State Growth</a:t>
            </a:r>
          </a:p>
        </p:txBody>
      </p:sp>
      <p:sp>
        <p:nvSpPr>
          <p:cNvPr id="75779" name="Slide Number Placeholder 2"/>
          <p:cNvSpPr>
            <a:spLocks noGrp="1"/>
          </p:cNvSpPr>
          <p:nvPr>
            <p:ph type="sldNum" sz="quarter" idx="10"/>
          </p:nvPr>
        </p:nvSpPr>
        <p:spPr bwMode="auto">
          <a:xfrm>
            <a:off x="8153400" y="6400800"/>
            <a:ext cx="914400" cy="43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DF32D9F6-5C53-449D-9E5A-5CE10939550B}" type="slidenum">
              <a:rPr lang="en-US" sz="1000"/>
              <a:pPr lvl="1" eaLnBrk="1" hangingPunct="1"/>
              <a:t>47</a:t>
            </a:fld>
            <a:endParaRPr lang="en-US"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HEDI for SLOs in State Growth</a:t>
            </a:r>
          </a:p>
        </p:txBody>
      </p:sp>
      <p:graphicFrame>
        <p:nvGraphicFramePr>
          <p:cNvPr id="4" name="Table 3"/>
          <p:cNvGraphicFramePr>
            <a:graphicFrameLocks noGrp="1"/>
          </p:cNvGraphicFramePr>
          <p:nvPr/>
        </p:nvGraphicFramePr>
        <p:xfrm>
          <a:off x="990600" y="2057400"/>
          <a:ext cx="7162800" cy="4262437"/>
        </p:xfrm>
        <a:graphic>
          <a:graphicData uri="http://schemas.openxmlformats.org/drawingml/2006/table">
            <a:tbl>
              <a:tblPr/>
              <a:tblGrid>
                <a:gridCol w="2468732"/>
                <a:gridCol w="4694068"/>
              </a:tblGrid>
              <a:tr h="662573">
                <a:tc>
                  <a:txBody>
                    <a:bodyPr/>
                    <a:lstStyle/>
                    <a:p>
                      <a:pPr marL="0" marR="0" algn="ctr">
                        <a:spcBef>
                          <a:spcPts val="0"/>
                        </a:spcBef>
                        <a:spcAft>
                          <a:spcPts val="0"/>
                        </a:spcAft>
                      </a:pPr>
                      <a:r>
                        <a:rPr lang="en-US" sz="1800" b="1" dirty="0">
                          <a:latin typeface="+mj-lt"/>
                          <a:ea typeface="Times New Roman"/>
                        </a:rPr>
                        <a:t>Standards for Rating Categories</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800" b="1" dirty="0">
                          <a:latin typeface="+mj-lt"/>
                          <a:ea typeface="Times New Roman"/>
                        </a:rPr>
                        <a:t>Growth or Comparable Measures</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899966">
                <a:tc>
                  <a:txBody>
                    <a:bodyPr/>
                    <a:lstStyle/>
                    <a:p>
                      <a:pPr marL="0" marR="0">
                        <a:spcBef>
                          <a:spcPts val="0"/>
                        </a:spcBef>
                        <a:spcAft>
                          <a:spcPts val="0"/>
                        </a:spcAft>
                      </a:pPr>
                      <a:r>
                        <a:rPr lang="en-US" sz="1800" b="1" dirty="0">
                          <a:latin typeface="+mj-lt"/>
                          <a:ea typeface="Times New Roman"/>
                        </a:rPr>
                        <a:t>Highly </a:t>
                      </a:r>
                      <a:endParaRPr lang="en-US" sz="2000" dirty="0">
                        <a:latin typeface="+mj-lt"/>
                        <a:ea typeface="Times New Roman"/>
                      </a:endParaRPr>
                    </a:p>
                    <a:p>
                      <a:pPr marL="0" marR="0">
                        <a:spcBef>
                          <a:spcPts val="0"/>
                        </a:spcBef>
                        <a:spcAft>
                          <a:spcPts val="0"/>
                        </a:spcAft>
                      </a:pPr>
                      <a:r>
                        <a:rPr lang="en-US" sz="1800" b="1" dirty="0">
                          <a:latin typeface="+mj-lt"/>
                          <a:ea typeface="Times New Roman"/>
                        </a:rPr>
                        <a:t>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are well-above state average for similar students (or District goals if no state test).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99966">
                <a:tc>
                  <a:txBody>
                    <a:bodyPr/>
                    <a:lstStyle/>
                    <a:p>
                      <a:pPr marL="0" marR="0">
                        <a:spcBef>
                          <a:spcPts val="0"/>
                        </a:spcBef>
                        <a:spcAft>
                          <a:spcPts val="0"/>
                        </a:spcAft>
                      </a:pPr>
                      <a:r>
                        <a:rPr lang="en-US" sz="1800" b="1" dirty="0">
                          <a:latin typeface="+mj-lt"/>
                          <a:ea typeface="Times New Roman"/>
                        </a:rPr>
                        <a:t>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meet state average for similar students (or District goals if no state test).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99966">
                <a:tc>
                  <a:txBody>
                    <a:bodyPr/>
                    <a:lstStyle/>
                    <a:p>
                      <a:pPr marL="0" marR="0">
                        <a:spcBef>
                          <a:spcPts val="0"/>
                        </a:spcBef>
                        <a:spcAft>
                          <a:spcPts val="0"/>
                        </a:spcAft>
                      </a:pPr>
                      <a:r>
                        <a:rPr lang="en-US" sz="1800" b="1" dirty="0">
                          <a:latin typeface="+mj-lt"/>
                          <a:ea typeface="Times New Roman"/>
                        </a:rPr>
                        <a:t>Developing</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are below state average for similar students (or District goals if no state test).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99966">
                <a:tc>
                  <a:txBody>
                    <a:bodyPr/>
                    <a:lstStyle/>
                    <a:p>
                      <a:pPr marL="0" marR="0">
                        <a:spcBef>
                          <a:spcPts val="0"/>
                        </a:spcBef>
                        <a:spcAft>
                          <a:spcPts val="0"/>
                        </a:spcAft>
                      </a:pPr>
                      <a:r>
                        <a:rPr lang="en-US" sz="1800" b="1" dirty="0">
                          <a:latin typeface="+mj-lt"/>
                          <a:ea typeface="Times New Roman"/>
                        </a:rPr>
                        <a:t>Ineffective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are well-below state average for similar students (or District goals if no state test).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6823" name="TextBox 4"/>
          <p:cNvSpPr txBox="1">
            <a:spLocks noChangeArrowheads="1"/>
          </p:cNvSpPr>
          <p:nvPr/>
        </p:nvSpPr>
        <p:spPr bwMode="auto">
          <a:xfrm>
            <a:off x="609600" y="990600"/>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2400"/>
              </a:spcAft>
            </a:pPr>
            <a:r>
              <a:rPr lang="en-US" sz="2400" dirty="0">
                <a:solidFill>
                  <a:srgbClr val="002060"/>
                </a:solidFill>
                <a:latin typeface="Rockwell" pitchFamily="18" charset="0"/>
              </a:rPr>
              <a:t>What are “district goals” if there is no state test for the grade/subject?</a:t>
            </a:r>
          </a:p>
        </p:txBody>
      </p:sp>
      <p:sp>
        <p:nvSpPr>
          <p:cNvPr id="5" name="Slide Number Placeholder 4"/>
          <p:cNvSpPr>
            <a:spLocks noGrp="1"/>
          </p:cNvSpPr>
          <p:nvPr>
            <p:ph type="sldNum" sz="quarter" idx="10"/>
          </p:nvPr>
        </p:nvSpPr>
        <p:spPr>
          <a:xfrm>
            <a:off x="8229600" y="6477000"/>
            <a:ext cx="838200" cy="354013"/>
          </a:xfrm>
        </p:spPr>
        <p:txBody>
          <a:bodyPr/>
          <a:lstStyle/>
          <a:p>
            <a:pPr lvl="1">
              <a:defRPr/>
            </a:pPr>
            <a:r>
              <a:rPr lang="en-US" sz="1000" dirty="0" smtClean="0"/>
              <a:t>	</a:t>
            </a:r>
            <a:fld id="{16A7AF7B-2BEA-4DED-A15D-DE685747C035}" type="slidenum">
              <a:rPr lang="en-US" sz="1000" smtClean="0"/>
              <a:pPr lvl="1">
                <a:defRPr/>
              </a:pPr>
              <a:t>48</a:t>
            </a:fld>
            <a:endParaRPr lang="en-US"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457200" y="0"/>
            <a:ext cx="8305800" cy="838200"/>
          </a:xfrm>
        </p:spPr>
        <p:txBody>
          <a:bodyPr/>
          <a:lstStyle/>
          <a:p>
            <a:pPr algn="l" eaLnBrk="1" hangingPunct="1"/>
            <a:r>
              <a:rPr lang="en-US" b="1" dirty="0" smtClean="0">
                <a:solidFill>
                  <a:srgbClr val="6F0000"/>
                </a:solidFill>
              </a:rPr>
              <a:t>HEDI Scoring Bands:  Growth Measures</a:t>
            </a:r>
            <a:r>
              <a:rPr lang="en-US" dirty="0" smtClean="0">
                <a:solidFill>
                  <a:srgbClr val="6F0000"/>
                </a:solidFill>
              </a:rPr>
              <a:t/>
            </a:r>
            <a:br>
              <a:rPr lang="en-US" dirty="0" smtClean="0">
                <a:solidFill>
                  <a:srgbClr val="6F0000"/>
                </a:solidFill>
              </a:rPr>
            </a:br>
            <a:r>
              <a:rPr lang="en-US" sz="2400" dirty="0" smtClean="0">
                <a:solidFill>
                  <a:srgbClr val="6F0000"/>
                </a:solidFill>
              </a:rPr>
              <a:t>State Value-added &amp; Comparable Growth SLOs</a:t>
            </a:r>
          </a:p>
        </p:txBody>
      </p:sp>
      <p:graphicFrame>
        <p:nvGraphicFramePr>
          <p:cNvPr id="5" name="Table 4"/>
          <p:cNvGraphicFramePr>
            <a:graphicFrameLocks noGrp="1"/>
          </p:cNvGraphicFramePr>
          <p:nvPr/>
        </p:nvGraphicFramePr>
        <p:xfrm>
          <a:off x="685800" y="2667000"/>
          <a:ext cx="8001001" cy="3505200"/>
        </p:xfrm>
        <a:graphic>
          <a:graphicData uri="http://schemas.openxmlformats.org/drawingml/2006/table">
            <a:tbl>
              <a:tblPr/>
              <a:tblGrid>
                <a:gridCol w="2416969"/>
                <a:gridCol w="2611438"/>
                <a:gridCol w="2972594"/>
              </a:tblGrid>
              <a:tr h="1035046">
                <a:tc>
                  <a:txBody>
                    <a:bodyPr/>
                    <a:lstStyle/>
                    <a:p>
                      <a:pPr marL="0" marR="0">
                        <a:spcBef>
                          <a:spcPts val="0"/>
                        </a:spcBef>
                        <a:spcAft>
                          <a:spcPts val="0"/>
                        </a:spcAft>
                      </a:pPr>
                      <a:r>
                        <a:rPr lang="en-US" sz="2000" b="1" dirty="0" smtClean="0">
                          <a:latin typeface="+mj-lt"/>
                          <a:ea typeface="Times New Roman"/>
                        </a:rPr>
                        <a:t>2012-13 Growth Subcomponent</a:t>
                      </a:r>
                    </a:p>
                    <a:p>
                      <a:pPr marL="0" marR="0">
                        <a:spcBef>
                          <a:spcPts val="0"/>
                        </a:spcBef>
                        <a:spcAft>
                          <a:spcPts val="0"/>
                        </a:spcAft>
                      </a:pPr>
                      <a:r>
                        <a:rPr lang="en-US" sz="2000" b="1" dirty="0" smtClean="0">
                          <a:latin typeface="+mj-lt"/>
                          <a:ea typeface="Times New Roman"/>
                        </a:rPr>
                        <a:t>Scoring</a:t>
                      </a:r>
                      <a:r>
                        <a:rPr lang="en-US" sz="2000" b="1" baseline="0" dirty="0" smtClean="0">
                          <a:latin typeface="+mj-lt"/>
                          <a:ea typeface="Times New Roman"/>
                        </a:rPr>
                        <a:t> Bands</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endParaRPr lang="en-US" sz="2000" b="1" dirty="0" smtClean="0">
                        <a:latin typeface="+mj-lt"/>
                        <a:ea typeface="Times New Roman"/>
                      </a:endParaRPr>
                    </a:p>
                    <a:p>
                      <a:pPr marL="0" marR="0" algn="ctr">
                        <a:spcBef>
                          <a:spcPts val="0"/>
                        </a:spcBef>
                        <a:spcAft>
                          <a:spcPts val="0"/>
                        </a:spcAft>
                      </a:pPr>
                      <a:r>
                        <a:rPr lang="en-US" sz="2000" b="1" dirty="0" smtClean="0">
                          <a:latin typeface="+mj-lt"/>
                          <a:ea typeface="Times New Roman"/>
                        </a:rPr>
                        <a:t>Where value-added measures apply</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endParaRPr lang="en-US" sz="2000" b="1" dirty="0" smtClean="0">
                        <a:latin typeface="+mj-lt"/>
                        <a:ea typeface="Times New Roman"/>
                      </a:endParaRPr>
                    </a:p>
                    <a:p>
                      <a:pPr marL="0" marR="0" algn="ctr">
                        <a:spcBef>
                          <a:spcPts val="0"/>
                        </a:spcBef>
                        <a:spcAft>
                          <a:spcPts val="0"/>
                        </a:spcAft>
                      </a:pPr>
                      <a:r>
                        <a:rPr lang="en-US" sz="2000" b="1" dirty="0" smtClean="0">
                          <a:latin typeface="+mj-lt"/>
                          <a:ea typeface="Times New Roman"/>
                        </a:rPr>
                        <a:t>Comparable Growth</a:t>
                      </a:r>
                      <a:r>
                        <a:rPr lang="en-US" sz="2000" b="1" baseline="0" dirty="0" smtClean="0">
                          <a:latin typeface="+mj-lt"/>
                          <a:ea typeface="Times New Roman"/>
                        </a:rPr>
                        <a:t> </a:t>
                      </a:r>
                      <a:r>
                        <a:rPr lang="en-US" sz="2000" b="1" dirty="0" smtClean="0">
                          <a:latin typeface="+mj-lt"/>
                          <a:ea typeface="Times New Roman"/>
                        </a:rPr>
                        <a:t>Measures: SLOs</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843467">
                <a:tc>
                  <a:txBody>
                    <a:bodyPr/>
                    <a:lstStyle/>
                    <a:p>
                      <a:pPr marL="0" marR="0">
                        <a:spcBef>
                          <a:spcPts val="0"/>
                        </a:spcBef>
                        <a:spcAft>
                          <a:spcPts val="0"/>
                        </a:spcAft>
                      </a:pPr>
                      <a:r>
                        <a:rPr lang="en-US" sz="2000" b="1" dirty="0">
                          <a:latin typeface="+mj-lt"/>
                          <a:ea typeface="Times New Roman"/>
                        </a:rPr>
                        <a:t>Highly Effective</a:t>
                      </a:r>
                      <a:endParaRPr lang="en-US" sz="2000" dirty="0">
                        <a:latin typeface="+mj-lt"/>
                        <a:ea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smtClean="0">
                          <a:latin typeface="+mj-lt"/>
                          <a:ea typeface="Times New Roman"/>
                        </a:rPr>
                        <a:t>22-25</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18-20</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2229">
                <a:tc>
                  <a:txBody>
                    <a:bodyPr/>
                    <a:lstStyle/>
                    <a:p>
                      <a:pPr marL="0" marR="0">
                        <a:spcBef>
                          <a:spcPts val="0"/>
                        </a:spcBef>
                        <a:spcAft>
                          <a:spcPts val="0"/>
                        </a:spcAft>
                      </a:pPr>
                      <a:r>
                        <a:rPr lang="en-US" sz="2000" b="1" dirty="0">
                          <a:latin typeface="+mj-lt"/>
                          <a:ea typeface="Times New Roman"/>
                        </a:rPr>
                        <a:t>Effective</a:t>
                      </a:r>
                      <a:endParaRPr lang="en-US" sz="2000" dirty="0">
                        <a:latin typeface="+mj-lt"/>
                        <a:ea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smtClean="0">
                          <a:latin typeface="+mj-lt"/>
                          <a:ea typeface="Times New Roman"/>
                        </a:rPr>
                        <a:t>10-21</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9-17</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2229">
                <a:tc>
                  <a:txBody>
                    <a:bodyPr/>
                    <a:lstStyle/>
                    <a:p>
                      <a:pPr marL="0" marR="0">
                        <a:spcBef>
                          <a:spcPts val="0"/>
                        </a:spcBef>
                        <a:spcAft>
                          <a:spcPts val="0"/>
                        </a:spcAft>
                      </a:pPr>
                      <a:r>
                        <a:rPr lang="en-US" sz="2000" b="1" dirty="0">
                          <a:latin typeface="+mj-lt"/>
                          <a:ea typeface="Times New Roman"/>
                        </a:rPr>
                        <a:t>Developing</a:t>
                      </a:r>
                      <a:endParaRPr lang="en-US" sz="2000" dirty="0">
                        <a:latin typeface="+mj-lt"/>
                        <a:ea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smtClean="0">
                          <a:latin typeface="+mj-lt"/>
                          <a:ea typeface="Times New Roman"/>
                        </a:rPr>
                        <a:t>3-9</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3-8</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2229">
                <a:tc>
                  <a:txBody>
                    <a:bodyPr/>
                    <a:lstStyle/>
                    <a:p>
                      <a:pPr marL="0" marR="0">
                        <a:spcBef>
                          <a:spcPts val="0"/>
                        </a:spcBef>
                        <a:spcAft>
                          <a:spcPts val="0"/>
                        </a:spcAft>
                      </a:pPr>
                      <a:r>
                        <a:rPr lang="en-US" sz="2000" b="1" dirty="0">
                          <a:latin typeface="+mj-lt"/>
                          <a:ea typeface="Times New Roman"/>
                        </a:rPr>
                        <a:t>Ineffective</a:t>
                      </a:r>
                      <a:endParaRPr lang="en-US" sz="2000" dirty="0">
                        <a:latin typeface="+mj-lt"/>
                        <a:ea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a:latin typeface="+mj-lt"/>
                          <a:ea typeface="Times New Roman"/>
                        </a:rPr>
                        <a:t>0-2</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0-2</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7853" name="Rectangle 3"/>
          <p:cNvSpPr>
            <a:spLocks noChangeArrowheads="1"/>
          </p:cNvSpPr>
          <p:nvPr/>
        </p:nvSpPr>
        <p:spPr bwMode="auto">
          <a:xfrm>
            <a:off x="762000" y="1162050"/>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2400"/>
              </a:spcAft>
            </a:pPr>
            <a:r>
              <a:rPr lang="en-US" sz="2400" dirty="0">
                <a:solidFill>
                  <a:srgbClr val="002060"/>
                </a:solidFill>
                <a:latin typeface="Rockwell" pitchFamily="18" charset="0"/>
              </a:rPr>
              <a:t>Remember that points are different for teachers in grades/subjects with value-added measures and those without:</a:t>
            </a:r>
          </a:p>
        </p:txBody>
      </p:sp>
      <p:sp>
        <p:nvSpPr>
          <p:cNvPr id="6" name="Slide Number Placeholder 5"/>
          <p:cNvSpPr>
            <a:spLocks noGrp="1"/>
          </p:cNvSpPr>
          <p:nvPr>
            <p:ph type="sldNum" sz="quarter" idx="10"/>
          </p:nvPr>
        </p:nvSpPr>
        <p:spPr>
          <a:xfrm>
            <a:off x="8153400" y="6400800"/>
            <a:ext cx="914400" cy="354013"/>
          </a:xfrm>
        </p:spPr>
        <p:txBody>
          <a:bodyPr/>
          <a:lstStyle/>
          <a:p>
            <a:pPr lvl="1">
              <a:defRPr/>
            </a:pPr>
            <a:r>
              <a:rPr lang="en-US" sz="1000" dirty="0" smtClean="0"/>
              <a:t>	</a:t>
            </a:r>
            <a:fld id="{EC176EF3-04D1-4D5E-B41A-EC2595E47E8A}" type="slidenum">
              <a:rPr lang="en-US" sz="1000" smtClean="0"/>
              <a:pPr lvl="1">
                <a:defRPr/>
              </a:pPr>
              <a:t>49</a:t>
            </a:fld>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a:xfrm>
            <a:off x="457200" y="1030288"/>
            <a:ext cx="8229600" cy="4835525"/>
          </a:xfrm>
        </p:spPr>
        <p:txBody>
          <a:bodyPr/>
          <a:lstStyle/>
          <a:p>
            <a:pPr eaLnBrk="1" hangingPunct="1"/>
            <a:r>
              <a:rPr lang="en-US" sz="3200" dirty="0" smtClean="0">
                <a:cs typeface="Arial" charset="0"/>
              </a:rPr>
              <a:t>Your plan is due by July 1, 2012</a:t>
            </a:r>
          </a:p>
          <a:p>
            <a:pPr eaLnBrk="1" hangingPunct="1"/>
            <a:r>
              <a:rPr lang="en-US" sz="3200" dirty="0" smtClean="0">
                <a:cs typeface="Arial" charset="0"/>
              </a:rPr>
              <a:t>You cannot submit your plan until it is complete, including sign-offs.</a:t>
            </a:r>
          </a:p>
          <a:p>
            <a:pPr eaLnBrk="1" hangingPunct="1"/>
            <a:r>
              <a:rPr lang="en-US" sz="3200" dirty="0" smtClean="0">
                <a:cs typeface="Arial" charset="0"/>
              </a:rPr>
              <a:t>AIS may be withheld if you do not have an APPROVED PLAN by January 17.</a:t>
            </a:r>
          </a:p>
          <a:p>
            <a:pPr eaLnBrk="1" hangingPunct="1"/>
            <a:r>
              <a:rPr lang="en-US" sz="3200" dirty="0" smtClean="0">
                <a:cs typeface="Arial" charset="0"/>
              </a:rPr>
              <a:t>In guidance it suggest that it will take at least 4-6 weeks for SED review and it is anticipated that the process might slow down the later that plans are submitted.</a:t>
            </a:r>
          </a:p>
        </p:txBody>
      </p:sp>
      <p:sp>
        <p:nvSpPr>
          <p:cNvPr id="32771" name="Title 3"/>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cs typeface="Arial" charset="0"/>
              </a:rPr>
              <a:t>APPR Deadlines</a:t>
            </a:r>
          </a:p>
        </p:txBody>
      </p:sp>
      <p:sp>
        <p:nvSpPr>
          <p:cNvPr id="4" name="Slide Number Placeholder 3"/>
          <p:cNvSpPr>
            <a:spLocks noGrp="1"/>
          </p:cNvSpPr>
          <p:nvPr>
            <p:ph type="sldNum" sz="quarter" idx="10"/>
          </p:nvPr>
        </p:nvSpPr>
        <p:spPr>
          <a:xfrm>
            <a:off x="7772400" y="6324600"/>
            <a:ext cx="914400" cy="506413"/>
          </a:xfrm>
        </p:spPr>
        <p:txBody>
          <a:bodyPr/>
          <a:lstStyle/>
          <a:p>
            <a:pPr lvl="1">
              <a:defRPr/>
            </a:pPr>
            <a:r>
              <a:rPr lang="en-US" sz="1000" dirty="0" smtClean="0"/>
              <a:t>	</a:t>
            </a:r>
            <a:fld id="{9E60B67A-069D-40E6-A1AB-1533E15A7225}" type="slidenum">
              <a:rPr lang="en-US" sz="1000" smtClean="0"/>
              <a:pPr lvl="1">
                <a:defRPr/>
              </a:pPr>
              <a:t>5</a:t>
            </a:fld>
            <a:endParaRPr lang="en-US" sz="1000" dirty="0"/>
          </a:p>
        </p:txBody>
      </p:sp>
    </p:spTree>
    <p:extLst>
      <p:ext uri="{BB962C8B-B14F-4D97-AF65-F5344CB8AC3E}">
        <p14:creationId xmlns:p14="http://schemas.microsoft.com/office/powerpoint/2010/main" val="4112162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APPR Form Requirements…</a:t>
            </a:r>
            <a:br>
              <a:rPr lang="en-US" b="1" dirty="0" smtClean="0">
                <a:solidFill>
                  <a:srgbClr val="6F0000"/>
                </a:solidFill>
              </a:rPr>
            </a:br>
            <a:r>
              <a:rPr lang="en-US" sz="2400" dirty="0" smtClean="0">
                <a:solidFill>
                  <a:srgbClr val="6F0000"/>
                </a:solidFill>
              </a:rPr>
              <a:t>for HEDI criteria</a:t>
            </a:r>
          </a:p>
        </p:txBody>
      </p:sp>
      <p:pic>
        <p:nvPicPr>
          <p:cNvPr id="3074" name="Picture 2"/>
          <p:cNvPicPr>
            <a:picLocks noChangeAspect="1" noChangeArrowheads="1"/>
          </p:cNvPicPr>
          <p:nvPr/>
        </p:nvPicPr>
        <p:blipFill>
          <a:blip r:embed="rId3"/>
          <a:srcRect l="20000" t="14222" r="21500" b="4889"/>
          <a:stretch>
            <a:fillRect/>
          </a:stretch>
        </p:blipFill>
        <p:spPr bwMode="auto">
          <a:xfrm>
            <a:off x="609600" y="1066800"/>
            <a:ext cx="7696200" cy="5715000"/>
          </a:xfrm>
          <a:prstGeom prst="rect">
            <a:avLst/>
          </a:prstGeom>
          <a:noFill/>
          <a:ln w="9525">
            <a:solidFill>
              <a:schemeClr val="bg2">
                <a:lumMod val="25000"/>
              </a:schemeClr>
            </a:solidFill>
            <a:miter lim="800000"/>
            <a:headEnd/>
            <a:tailEnd/>
          </a:ln>
        </p:spPr>
      </p:pic>
      <p:sp>
        <p:nvSpPr>
          <p:cNvPr id="4" name="Slide Number Placeholder 3"/>
          <p:cNvSpPr>
            <a:spLocks noGrp="1"/>
          </p:cNvSpPr>
          <p:nvPr>
            <p:ph type="sldNum" sz="quarter" idx="10"/>
          </p:nvPr>
        </p:nvSpPr>
        <p:spPr>
          <a:xfrm>
            <a:off x="8229600" y="6400800"/>
            <a:ext cx="1219200" cy="430213"/>
          </a:xfrm>
        </p:spPr>
        <p:txBody>
          <a:bodyPr/>
          <a:lstStyle/>
          <a:p>
            <a:pPr lvl="1">
              <a:defRPr/>
            </a:pPr>
            <a:fld id="{091513A5-B264-4F74-B4AC-A63B6C614BB7}" type="slidenum">
              <a:rPr lang="en-US" sz="1000" smtClean="0"/>
              <a:pPr lvl="1">
                <a:defRPr/>
              </a:pPr>
              <a:t>50</a:t>
            </a:fld>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Setting HEDI Criteria – Three Examples</a:t>
            </a:r>
          </a:p>
        </p:txBody>
      </p:sp>
      <p:sp>
        <p:nvSpPr>
          <p:cNvPr id="3" name="Content Placeholder 2"/>
          <p:cNvSpPr>
            <a:spLocks noGrp="1"/>
          </p:cNvSpPr>
          <p:nvPr>
            <p:ph idx="4294967295"/>
          </p:nvPr>
        </p:nvSpPr>
        <p:spPr>
          <a:xfrm>
            <a:off x="457200" y="1030288"/>
            <a:ext cx="8229600" cy="4835525"/>
          </a:xfrm>
        </p:spPr>
        <p:txBody>
          <a:bodyPr/>
          <a:lstStyle/>
          <a:p>
            <a:pPr marL="0" indent="0" eaLnBrk="1" hangingPunct="1">
              <a:spcBef>
                <a:spcPct val="0"/>
              </a:spcBef>
              <a:spcAft>
                <a:spcPts val="2400"/>
              </a:spcAft>
              <a:buFont typeface="Arial" charset="0"/>
              <a:buNone/>
              <a:defRPr/>
            </a:pPr>
            <a:r>
              <a:rPr lang="en-US" sz="2400" dirty="0" smtClean="0">
                <a:solidFill>
                  <a:srgbClr val="002060"/>
                </a:solidFill>
              </a:rPr>
              <a:t>After considering previous student performance, normative data, 3rd party data reports, district thresholds, district values/ priorities, districts have choices: </a:t>
            </a:r>
            <a:endParaRPr lang="en-US" dirty="0" smtClean="0"/>
          </a:p>
          <a:p>
            <a:pPr marL="1539875" indent="-1539875" eaLnBrk="1" hangingPunct="1">
              <a:buFont typeface="Arial" charset="0"/>
              <a:buNone/>
              <a:defRPr/>
            </a:pPr>
            <a:r>
              <a:rPr lang="en-US" u="sng" dirty="0" smtClean="0"/>
              <a:t>Choice One:</a:t>
            </a:r>
            <a:endParaRPr lang="en-US" dirty="0" smtClean="0"/>
          </a:p>
          <a:p>
            <a:pPr marL="457200" indent="-457200" eaLnBrk="1" hangingPunct="1">
              <a:buFont typeface="Arial" charset="0"/>
              <a:buNone/>
              <a:defRPr/>
            </a:pPr>
            <a:r>
              <a:rPr lang="en-US" dirty="0" smtClean="0"/>
              <a:t>	</a:t>
            </a:r>
            <a:r>
              <a:rPr lang="en-US" dirty="0" smtClean="0">
                <a:solidFill>
                  <a:srgbClr val="7F7F7F"/>
                </a:solidFill>
                <a:latin typeface="+mj-lt"/>
                <a:cs typeface="Arial" charset="0"/>
              </a:rPr>
              <a:t>Set specific growth expectations by grade/subject (for all or some grades/subjects</a:t>
            </a:r>
            <a:endParaRPr lang="en-US" sz="2400" dirty="0" smtClean="0">
              <a:solidFill>
                <a:srgbClr val="7F7F7F"/>
              </a:solidFill>
              <a:latin typeface="+mj-lt"/>
              <a:cs typeface="Arial" charset="0"/>
            </a:endParaRPr>
          </a:p>
          <a:p>
            <a:pPr eaLnBrk="1" hangingPunct="1">
              <a:buFont typeface="Arial" charset="0"/>
              <a:buNone/>
              <a:defRPr/>
            </a:pPr>
            <a:endParaRPr lang="en-US" dirty="0" smtClean="0"/>
          </a:p>
          <a:p>
            <a:pPr eaLnBrk="1" hangingPunct="1">
              <a:buFont typeface="Arial" charset="0"/>
              <a:buNone/>
              <a:defRPr/>
            </a:pPr>
            <a:r>
              <a:rPr lang="en-US" u="sng" dirty="0" smtClean="0"/>
              <a:t>Choice Two: </a:t>
            </a:r>
          </a:p>
          <a:p>
            <a:pPr marL="457200" indent="-457200" eaLnBrk="1" hangingPunct="1">
              <a:buFont typeface="Arial" charset="0"/>
              <a:buNone/>
              <a:defRPr/>
            </a:pPr>
            <a:r>
              <a:rPr lang="en-US" dirty="0" smtClean="0">
                <a:solidFill>
                  <a:srgbClr val="7F7F7F"/>
                </a:solidFill>
                <a:latin typeface="+mj-lt"/>
                <a:cs typeface="Arial" charset="0"/>
              </a:rPr>
              <a:t>	Set generic growth expectations for students across grades/subjects</a:t>
            </a:r>
          </a:p>
          <a:p>
            <a:pPr eaLnBrk="1" hangingPunct="1">
              <a:buFont typeface="Arial" charset="0"/>
              <a:buNone/>
              <a:defRPr/>
            </a:pPr>
            <a:endParaRPr lang="en-US" dirty="0" smtClean="0"/>
          </a:p>
          <a:p>
            <a:pPr eaLnBrk="1" hangingPunct="1">
              <a:buFont typeface="Arial" charset="0"/>
              <a:buNone/>
              <a:defRPr/>
            </a:pPr>
            <a:r>
              <a:rPr lang="en-US" u="sng" dirty="0" smtClean="0"/>
              <a:t>Choice Three: </a:t>
            </a:r>
            <a:endParaRPr lang="en-US" dirty="0" smtClean="0"/>
          </a:p>
          <a:p>
            <a:pPr marL="457200" indent="-457200" eaLnBrk="1" hangingPunct="1">
              <a:buFont typeface="Arial" charset="0"/>
              <a:buNone/>
              <a:defRPr/>
            </a:pPr>
            <a:r>
              <a:rPr lang="en-US" dirty="0" smtClean="0"/>
              <a:t>	</a:t>
            </a:r>
            <a:r>
              <a:rPr lang="en-US" dirty="0" smtClean="0">
                <a:solidFill>
                  <a:srgbClr val="7F7F7F"/>
                </a:solidFill>
                <a:latin typeface="+mj-lt"/>
                <a:cs typeface="Arial" charset="0"/>
              </a:rPr>
              <a:t>Set generic expectations for students meeting their individualized growth expectations across grades and subject</a:t>
            </a:r>
            <a:endParaRPr lang="en-US" sz="2400" dirty="0" smtClean="0">
              <a:solidFill>
                <a:srgbClr val="7F7F7F"/>
              </a:solidFill>
              <a:latin typeface="+mj-lt"/>
              <a:cs typeface="Arial" charset="0"/>
            </a:endParaRPr>
          </a:p>
        </p:txBody>
      </p:sp>
      <p:sp>
        <p:nvSpPr>
          <p:cNvPr id="4" name="Slide Number Placeholder 3"/>
          <p:cNvSpPr txBox="1">
            <a:spLocks noGrp="1"/>
          </p:cNvSpPr>
          <p:nvPr/>
        </p:nvSpPr>
        <p:spPr>
          <a:xfrm>
            <a:off x="8089900" y="6464300"/>
            <a:ext cx="596900" cy="366713"/>
          </a:xfrm>
          <a:prstGeom prst="rect">
            <a:avLst/>
          </a:prstGeom>
          <a:noFill/>
        </p:spPr>
        <p:txBody>
          <a:bodyPr anchor="ctr"/>
          <a:lstStyle/>
          <a:p>
            <a:pPr lvl="1" fontAlgn="auto">
              <a:spcBef>
                <a:spcPts val="0"/>
              </a:spcBef>
              <a:spcAft>
                <a:spcPts val="0"/>
              </a:spcAft>
              <a:defRPr/>
            </a:pPr>
            <a:r>
              <a:rPr lang="en-US" sz="2400" kern="0" dirty="0">
                <a:solidFill>
                  <a:sysClr val="windowText" lastClr="000000"/>
                </a:solidFill>
                <a:latin typeface="Book Antiqua" pitchFamily="18" charset="0"/>
                <a:ea typeface="+mn-ea"/>
              </a:rPr>
              <a:t>	</a:t>
            </a:r>
          </a:p>
        </p:txBody>
      </p:sp>
      <p:sp>
        <p:nvSpPr>
          <p:cNvPr id="5" name="Slide Number Placeholder 4"/>
          <p:cNvSpPr>
            <a:spLocks noGrp="1"/>
          </p:cNvSpPr>
          <p:nvPr>
            <p:ph type="sldNum" sz="quarter" idx="10"/>
          </p:nvPr>
        </p:nvSpPr>
        <p:spPr>
          <a:xfrm>
            <a:off x="7924800" y="6400800"/>
            <a:ext cx="838200" cy="354013"/>
          </a:xfrm>
        </p:spPr>
        <p:txBody>
          <a:bodyPr/>
          <a:lstStyle/>
          <a:p>
            <a:pPr lvl="1">
              <a:defRPr/>
            </a:pPr>
            <a:r>
              <a:rPr lang="en-US" sz="1000" kern="1200" dirty="0" smtClean="0">
                <a:solidFill>
                  <a:srgbClr val="7F7F7F"/>
                </a:solidFill>
                <a:latin typeface="+mj-lt"/>
                <a:cs typeface="Arial" charset="0"/>
              </a:rPr>
              <a:t>	</a:t>
            </a:r>
            <a:fld id="{CE22D1F2-DE91-42B6-8A87-CECC6CACDE1B}" type="slidenum">
              <a:rPr lang="en-US" sz="1000" smtClean="0"/>
              <a:pPr lvl="1">
                <a:defRPr/>
              </a:pPr>
              <a:t>51</a:t>
            </a:fld>
            <a:endParaRPr lang="en-US" sz="1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57200" y="0"/>
            <a:ext cx="8229600" cy="868363"/>
          </a:xfrm>
        </p:spPr>
        <p:txBody>
          <a:bodyPr/>
          <a:lstStyle/>
          <a:p>
            <a:pPr algn="l" eaLnBrk="1" hangingPunct="1"/>
            <a:r>
              <a:rPr lang="en-US" b="1" dirty="0" smtClean="0">
                <a:solidFill>
                  <a:srgbClr val="6F0000"/>
                </a:solidFill>
              </a:rPr>
              <a:t>Example of Choice One:</a:t>
            </a:r>
            <a:r>
              <a:rPr lang="en-US" dirty="0" smtClean="0">
                <a:solidFill>
                  <a:srgbClr val="6F0000"/>
                </a:solidFill>
              </a:rPr>
              <a:t> </a:t>
            </a:r>
            <a:br>
              <a:rPr lang="en-US" dirty="0" smtClean="0">
                <a:solidFill>
                  <a:srgbClr val="6F0000"/>
                </a:solidFill>
              </a:rPr>
            </a:br>
            <a:r>
              <a:rPr lang="en-US" sz="2400" dirty="0" smtClean="0">
                <a:solidFill>
                  <a:srgbClr val="6F0000"/>
                </a:solidFill>
              </a:rPr>
              <a:t>Setting Specific Growth Expectations by Grade/Subject</a:t>
            </a:r>
          </a:p>
        </p:txBody>
      </p:sp>
      <p:sp>
        <p:nvSpPr>
          <p:cNvPr id="80899" name="Content Placeholder 2"/>
          <p:cNvSpPr>
            <a:spLocks noGrp="1"/>
          </p:cNvSpPr>
          <p:nvPr>
            <p:ph idx="4294967295"/>
          </p:nvPr>
        </p:nvSpPr>
        <p:spPr>
          <a:xfrm>
            <a:off x="457200" y="1030288"/>
            <a:ext cx="8229600" cy="4835525"/>
          </a:xfrm>
        </p:spPr>
        <p:txBody>
          <a:bodyPr/>
          <a:lstStyle/>
          <a:p>
            <a:pPr marL="0" indent="0" eaLnBrk="1" hangingPunct="1">
              <a:spcBef>
                <a:spcPct val="0"/>
              </a:spcBef>
              <a:spcAft>
                <a:spcPts val="2400"/>
              </a:spcAft>
              <a:buFont typeface="Arial" charset="0"/>
              <a:buNone/>
            </a:pPr>
            <a:r>
              <a:rPr lang="en-US" sz="2400" dirty="0" smtClean="0">
                <a:solidFill>
                  <a:srgbClr val="002060"/>
                </a:solidFill>
              </a:rPr>
              <a:t>District specifies that for grades 6 and 7 Science teachers, a State-approved 3rd party science assessment will be used as evidence of student learning for SLOs. </a:t>
            </a:r>
          </a:p>
          <a:p>
            <a:pPr marL="0" indent="0" eaLnBrk="1" hangingPunct="1">
              <a:buFont typeface="Arial" charset="0"/>
              <a:buNone/>
            </a:pPr>
            <a:endParaRPr lang="en-US" dirty="0" smtClean="0"/>
          </a:p>
          <a:p>
            <a:pPr marL="0" indent="0" eaLnBrk="1" hangingPunct="1">
              <a:buFont typeface="Arial" charset="0"/>
              <a:buNone/>
            </a:pPr>
            <a:endParaRPr lang="en-US" sz="2400" dirty="0" smtClean="0"/>
          </a:p>
        </p:txBody>
      </p:sp>
      <p:graphicFrame>
        <p:nvGraphicFramePr>
          <p:cNvPr id="5" name="Table 4"/>
          <p:cNvGraphicFramePr>
            <a:graphicFrameLocks noGrp="1"/>
          </p:cNvGraphicFramePr>
          <p:nvPr/>
        </p:nvGraphicFramePr>
        <p:xfrm>
          <a:off x="914400" y="2317750"/>
          <a:ext cx="7315200" cy="4083128"/>
        </p:xfrm>
        <a:graphic>
          <a:graphicData uri="http://schemas.openxmlformats.org/drawingml/2006/table">
            <a:tbl>
              <a:tblPr firstRow="1" bandRow="1">
                <a:tableStyleId>{5C22544A-7EE6-4342-B048-85BDC9FD1C3A}</a:tableStyleId>
              </a:tblPr>
              <a:tblGrid>
                <a:gridCol w="2493818"/>
                <a:gridCol w="4821382"/>
              </a:tblGrid>
              <a:tr h="694400">
                <a:tc gridSpan="2">
                  <a:txBody>
                    <a:bodyPr/>
                    <a:lstStyle/>
                    <a:p>
                      <a:pPr algn="ctr"/>
                      <a:r>
                        <a:rPr lang="en-US" sz="1800" dirty="0" smtClean="0"/>
                        <a:t>What</a:t>
                      </a:r>
                      <a:r>
                        <a:rPr lang="en-US" sz="1800" baseline="0" dirty="0" smtClean="0"/>
                        <a:t> Student Progress Meets District Expectations</a:t>
                      </a:r>
                      <a:endParaRPr lang="en-US" sz="1800" dirty="0"/>
                    </a:p>
                  </a:txBody>
                  <a:tcPr marT="45719" marB="45719" anchor="ctr"/>
                </a:tc>
                <a:tc hMerge="1">
                  <a:txBody>
                    <a:bodyPr/>
                    <a:lstStyle/>
                    <a:p>
                      <a:endParaRPr lang="en-US" dirty="0"/>
                    </a:p>
                  </a:txBody>
                  <a:tcPr/>
                </a:tc>
              </a:tr>
              <a:tr h="645534">
                <a:tc>
                  <a:txBody>
                    <a:bodyPr/>
                    <a:lstStyle/>
                    <a:p>
                      <a:r>
                        <a:rPr lang="en-US" sz="1800" b="1" dirty="0" smtClean="0"/>
                        <a:t>Highly</a:t>
                      </a:r>
                      <a:r>
                        <a:rPr lang="en-US" sz="1800" b="1" baseline="0" dirty="0" smtClean="0"/>
                        <a:t> Effective</a:t>
                      </a:r>
                      <a:r>
                        <a:rPr lang="en-US" sz="1800" b="1" dirty="0" smtClean="0"/>
                        <a:t>  </a:t>
                      </a:r>
                    </a:p>
                    <a:p>
                      <a:r>
                        <a:rPr lang="en-US" sz="1800" dirty="0" smtClean="0"/>
                        <a:t>18-20 points</a:t>
                      </a:r>
                      <a:endParaRPr lang="en-US" sz="1800" dirty="0"/>
                    </a:p>
                  </a:txBody>
                  <a:tcPr marT="45719" marB="45719"/>
                </a:tc>
                <a:tc>
                  <a:txBody>
                    <a:bodyPr/>
                    <a:lstStyle/>
                    <a:p>
                      <a:r>
                        <a:rPr lang="en-US" sz="1800" dirty="0" smtClean="0"/>
                        <a:t>Growth exceeds</a:t>
                      </a:r>
                      <a:r>
                        <a:rPr lang="en-US" sz="1800" baseline="0" dirty="0" smtClean="0"/>
                        <a:t> 3</a:t>
                      </a:r>
                      <a:r>
                        <a:rPr lang="en-US" sz="1800" baseline="30000" dirty="0" smtClean="0"/>
                        <a:t>rd</a:t>
                      </a:r>
                      <a:r>
                        <a:rPr lang="en-US" sz="1800" baseline="0" dirty="0" smtClean="0"/>
                        <a:t> party assessment benchmark</a:t>
                      </a:r>
                      <a:endParaRPr lang="en-US" sz="1800" dirty="0"/>
                    </a:p>
                  </a:txBody>
                  <a:tcPr marT="45719" marB="45719"/>
                </a:tc>
              </a:tr>
              <a:tr h="1462995">
                <a:tc>
                  <a:txBody>
                    <a:bodyPr/>
                    <a:lstStyle/>
                    <a:p>
                      <a:r>
                        <a:rPr lang="en-US" sz="1800" b="1" dirty="0" smtClean="0"/>
                        <a:t>Effective</a:t>
                      </a:r>
                    </a:p>
                    <a:p>
                      <a:r>
                        <a:rPr lang="en-US" sz="1800" dirty="0" smtClean="0"/>
                        <a:t>9-17 points</a:t>
                      </a:r>
                      <a:endParaRPr lang="en-US" sz="1800" dirty="0"/>
                    </a:p>
                  </a:txBody>
                  <a:tcPr marT="45719" marB="45719"/>
                </a:tc>
                <a:tc>
                  <a:txBody>
                    <a:bodyPr/>
                    <a:lstStyle/>
                    <a:p>
                      <a:r>
                        <a:rPr lang="en-US" sz="1800" dirty="0" smtClean="0"/>
                        <a:t>Growth is equal</a:t>
                      </a:r>
                      <a:r>
                        <a:rPr lang="en-US" sz="1800" baseline="0" dirty="0" smtClean="0"/>
                        <a:t> to 3</a:t>
                      </a:r>
                      <a:r>
                        <a:rPr lang="en-US" sz="1800" baseline="30000" dirty="0" smtClean="0"/>
                        <a:t>rd</a:t>
                      </a:r>
                      <a:r>
                        <a:rPr lang="en-US" sz="1800" baseline="0" dirty="0" smtClean="0"/>
                        <a:t> party assessment national benchmark for average growth compared to similar students.  Specific points assigned based on place in range of “average”</a:t>
                      </a:r>
                      <a:endParaRPr lang="en-US" sz="1800" dirty="0"/>
                    </a:p>
                  </a:txBody>
                  <a:tcPr marT="45719" marB="45719"/>
                </a:tc>
              </a:tr>
              <a:tr h="640060">
                <a:tc>
                  <a:txBody>
                    <a:bodyPr/>
                    <a:lstStyle/>
                    <a:p>
                      <a:r>
                        <a:rPr lang="en-US" sz="1800" b="1" dirty="0" smtClean="0"/>
                        <a:t>Developing</a:t>
                      </a:r>
                    </a:p>
                    <a:p>
                      <a:r>
                        <a:rPr lang="en-US" sz="1800" dirty="0" smtClean="0"/>
                        <a:t>3-8 points</a:t>
                      </a:r>
                      <a:endParaRPr lang="en-US" sz="1800" dirty="0"/>
                    </a:p>
                  </a:txBody>
                  <a:tcPr marT="45719" marB="45719"/>
                </a:tc>
                <a:tc>
                  <a:txBody>
                    <a:bodyPr/>
                    <a:lstStyle/>
                    <a:p>
                      <a:r>
                        <a:rPr lang="en-US" sz="1800" dirty="0" smtClean="0"/>
                        <a:t>Growth below 3</a:t>
                      </a:r>
                      <a:r>
                        <a:rPr lang="en-US" sz="1800" baseline="30000" dirty="0" smtClean="0"/>
                        <a:t>rd</a:t>
                      </a:r>
                      <a:r>
                        <a:rPr lang="en-US" sz="1800" dirty="0" smtClean="0"/>
                        <a:t> party assessment benchmark</a:t>
                      </a:r>
                      <a:endParaRPr lang="en-US" sz="1800" dirty="0"/>
                    </a:p>
                  </a:txBody>
                  <a:tcPr marT="45719" marB="45719"/>
                </a:tc>
              </a:tr>
              <a:tr h="640060">
                <a:tc>
                  <a:txBody>
                    <a:bodyPr/>
                    <a:lstStyle/>
                    <a:p>
                      <a:r>
                        <a:rPr lang="en-US" sz="1800" b="1" dirty="0" smtClean="0"/>
                        <a:t>Ineffective</a:t>
                      </a:r>
                    </a:p>
                    <a:p>
                      <a:r>
                        <a:rPr lang="en-US" sz="1800" dirty="0" smtClean="0"/>
                        <a:t>0-2 points</a:t>
                      </a:r>
                      <a:endParaRPr lang="en-US" sz="1800" dirty="0"/>
                    </a:p>
                  </a:txBody>
                  <a:tcPr marT="45719" marB="45719"/>
                </a:tc>
                <a:tc>
                  <a:txBody>
                    <a:bodyPr/>
                    <a:lstStyle/>
                    <a:p>
                      <a:r>
                        <a:rPr lang="en-US" sz="1800" dirty="0" smtClean="0"/>
                        <a:t>Growth significantly</a:t>
                      </a:r>
                      <a:r>
                        <a:rPr lang="en-US" sz="1800" baseline="0" dirty="0" smtClean="0"/>
                        <a:t> below 3</a:t>
                      </a:r>
                      <a:r>
                        <a:rPr lang="en-US" sz="1800" baseline="30000" dirty="0" smtClean="0"/>
                        <a:t>rd</a:t>
                      </a:r>
                      <a:r>
                        <a:rPr lang="en-US" sz="1800" baseline="0" dirty="0" smtClean="0"/>
                        <a:t> party assessment benchmark</a:t>
                      </a:r>
                      <a:endParaRPr lang="en-US" sz="1800" dirty="0"/>
                    </a:p>
                  </a:txBody>
                  <a:tcPr marT="45719" marB="45719"/>
                </a:tc>
              </a:tr>
            </a:tbl>
          </a:graphicData>
        </a:graphic>
      </p:graphicFrame>
      <p:sp>
        <p:nvSpPr>
          <p:cNvPr id="6" name="Slide Number Placeholder 5"/>
          <p:cNvSpPr>
            <a:spLocks noGrp="1"/>
          </p:cNvSpPr>
          <p:nvPr>
            <p:ph type="sldNum" sz="quarter" idx="10"/>
          </p:nvPr>
        </p:nvSpPr>
        <p:spPr>
          <a:xfrm>
            <a:off x="8001000" y="6427788"/>
            <a:ext cx="1219200" cy="430212"/>
          </a:xfrm>
        </p:spPr>
        <p:txBody>
          <a:bodyPr/>
          <a:lstStyle/>
          <a:p>
            <a:pPr lvl="1">
              <a:defRPr/>
            </a:pPr>
            <a:fld id="{29736A7F-4B55-4BFD-81E4-87CFF04172D9}" type="slidenum">
              <a:rPr lang="en-US" sz="1000" smtClean="0"/>
              <a:pPr lvl="1">
                <a:defRPr/>
              </a:pPr>
              <a:t>52</a:t>
            </a:fld>
            <a:endParaRPr lang="en-US" sz="1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APPR Form Requirements…</a:t>
            </a:r>
            <a:br>
              <a:rPr lang="en-US" b="1" dirty="0" smtClean="0">
                <a:solidFill>
                  <a:srgbClr val="6F0000"/>
                </a:solidFill>
              </a:rPr>
            </a:br>
            <a:r>
              <a:rPr lang="en-US" sz="2400" dirty="0" smtClean="0">
                <a:solidFill>
                  <a:srgbClr val="6F0000"/>
                </a:solidFill>
              </a:rPr>
              <a:t>for HEDI criteria</a:t>
            </a:r>
          </a:p>
        </p:txBody>
      </p:sp>
      <p:pic>
        <p:nvPicPr>
          <p:cNvPr id="3074" name="Picture 2"/>
          <p:cNvPicPr>
            <a:picLocks noChangeAspect="1" noChangeArrowheads="1"/>
          </p:cNvPicPr>
          <p:nvPr/>
        </p:nvPicPr>
        <p:blipFill>
          <a:blip r:embed="rId3"/>
          <a:srcRect l="20000" t="14222" r="21500" b="4889"/>
          <a:stretch>
            <a:fillRect/>
          </a:stretch>
        </p:blipFill>
        <p:spPr bwMode="auto">
          <a:xfrm>
            <a:off x="609600" y="1066800"/>
            <a:ext cx="7696200" cy="5715000"/>
          </a:xfrm>
          <a:prstGeom prst="rect">
            <a:avLst/>
          </a:prstGeom>
          <a:noFill/>
          <a:ln w="9525">
            <a:solidFill>
              <a:schemeClr val="bg2">
                <a:lumMod val="25000"/>
              </a:schemeClr>
            </a:solidFill>
            <a:miter lim="800000"/>
            <a:headEnd/>
            <a:tailEnd/>
          </a:ln>
        </p:spPr>
      </p:pic>
      <p:sp>
        <p:nvSpPr>
          <p:cNvPr id="4" name="Slide Number Placeholder 3"/>
          <p:cNvSpPr>
            <a:spLocks noGrp="1"/>
          </p:cNvSpPr>
          <p:nvPr>
            <p:ph type="sldNum" sz="quarter" idx="10"/>
          </p:nvPr>
        </p:nvSpPr>
        <p:spPr>
          <a:xfrm>
            <a:off x="8166100" y="6400800"/>
            <a:ext cx="1054100" cy="393700"/>
          </a:xfrm>
        </p:spPr>
        <p:txBody>
          <a:bodyPr/>
          <a:lstStyle/>
          <a:p>
            <a:pPr lvl="1">
              <a:defRPr/>
            </a:pPr>
            <a:r>
              <a:rPr lang="en-US" sz="1000" dirty="0" smtClean="0"/>
              <a:t>	</a:t>
            </a:r>
            <a:fld id="{AF5254C8-604D-454E-8296-7413CDDB7A43}" type="slidenum">
              <a:rPr lang="en-US" sz="1000" smtClean="0"/>
              <a:pPr lvl="1">
                <a:defRPr/>
              </a:pPr>
              <a:t>53</a:t>
            </a:fld>
            <a:endParaRPr lang="en-US"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4"/>
          <p:cNvSpPr txBox="1">
            <a:spLocks noChangeArrowheads="1"/>
          </p:cNvSpPr>
          <p:nvPr/>
        </p:nvSpPr>
        <p:spPr bwMode="auto">
          <a:xfrm>
            <a:off x="228600" y="954088"/>
            <a:ext cx="838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2400"/>
              </a:spcAft>
            </a:pPr>
            <a:r>
              <a:rPr lang="en-US" sz="1600" dirty="0">
                <a:solidFill>
                  <a:srgbClr val="002060"/>
                </a:solidFill>
                <a:latin typeface="Rockwell" pitchFamily="18" charset="0"/>
              </a:rPr>
              <a:t>Districts may decide there are certain levels of growth that meet/do not meet district expectations based on student’s baseline level of performance. In this example, multiple grades/subjects can utilize performance levels from 1-4 where 3 is on grade level/proficient like NYSED State tests. Districts will need to determine HEDI criteria.</a:t>
            </a:r>
          </a:p>
        </p:txBody>
      </p:sp>
      <p:graphicFrame>
        <p:nvGraphicFramePr>
          <p:cNvPr id="9" name="Table 8"/>
          <p:cNvGraphicFramePr>
            <a:graphicFrameLocks noGrp="1"/>
          </p:cNvGraphicFramePr>
          <p:nvPr/>
        </p:nvGraphicFramePr>
        <p:xfrm>
          <a:off x="228600" y="2209800"/>
          <a:ext cx="5333999" cy="2781416"/>
        </p:xfrm>
        <a:graphic>
          <a:graphicData uri="http://schemas.openxmlformats.org/drawingml/2006/table">
            <a:tbl>
              <a:tblPr firstRow="1" bandRow="1">
                <a:tableStyleId>{7DF18680-E054-41AD-8BC1-D1AEF772440D}</a:tableStyleId>
              </a:tblPr>
              <a:tblGrid>
                <a:gridCol w="1538655"/>
                <a:gridCol w="923192"/>
                <a:gridCol w="923192"/>
                <a:gridCol w="1025768"/>
                <a:gridCol w="923192"/>
              </a:tblGrid>
              <a:tr h="579053">
                <a:tc gridSpan="5">
                  <a:txBody>
                    <a:bodyPr/>
                    <a:lstStyle/>
                    <a:p>
                      <a:pPr algn="ctr">
                        <a:lnSpc>
                          <a:spcPct val="200000"/>
                        </a:lnSpc>
                      </a:pPr>
                      <a:r>
                        <a:rPr lang="en-US" sz="1600" dirty="0" smtClean="0">
                          <a:latin typeface="+mj-lt"/>
                        </a:rPr>
                        <a:t>What Student Progress Meets District Expectations </a:t>
                      </a:r>
                      <a:endParaRPr lang="en-US" sz="1600" dirty="0">
                        <a:latin typeface="+mj-lt"/>
                      </a:endParaRPr>
                    </a:p>
                  </a:txBody>
                  <a:tcPr marT="45715" marB="45715"/>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579053">
                <a:tc>
                  <a:txBody>
                    <a:bodyPr/>
                    <a:lstStyle/>
                    <a:p>
                      <a:r>
                        <a:rPr lang="en-US" sz="1600" b="1" dirty="0" smtClean="0">
                          <a:latin typeface="+mj-lt"/>
                        </a:rPr>
                        <a:t>Performance Level</a:t>
                      </a:r>
                      <a:endParaRPr lang="en-US" sz="1600" b="1" dirty="0">
                        <a:latin typeface="+mj-lt"/>
                      </a:endParaRPr>
                    </a:p>
                  </a:txBody>
                  <a:tcPr marT="45715" marB="45715"/>
                </a:tc>
                <a:tc>
                  <a:txBody>
                    <a:bodyPr/>
                    <a:lstStyle/>
                    <a:p>
                      <a:r>
                        <a:rPr lang="en-US" sz="1600" dirty="0" smtClean="0">
                          <a:latin typeface="+mj-lt"/>
                        </a:rPr>
                        <a:t>END:</a:t>
                      </a:r>
                      <a:r>
                        <a:rPr lang="en-US" sz="1600" baseline="0" dirty="0" smtClean="0">
                          <a:latin typeface="+mj-lt"/>
                        </a:rPr>
                        <a:t> 1</a:t>
                      </a:r>
                      <a:endParaRPr lang="en-US" sz="1600" dirty="0">
                        <a:latin typeface="+mj-lt"/>
                      </a:endParaRPr>
                    </a:p>
                  </a:txBody>
                  <a:tcPr marT="45715" marB="45715"/>
                </a:tc>
                <a:tc>
                  <a:txBody>
                    <a:bodyPr/>
                    <a:lstStyle/>
                    <a:p>
                      <a:r>
                        <a:rPr lang="en-US" sz="1600" dirty="0" smtClean="0">
                          <a:latin typeface="+mj-lt"/>
                        </a:rPr>
                        <a:t>END: 2</a:t>
                      </a:r>
                      <a:endParaRPr lang="en-US" sz="1600" dirty="0">
                        <a:latin typeface="+mj-lt"/>
                      </a:endParaRPr>
                    </a:p>
                  </a:txBody>
                  <a:tcPr marT="45715" marB="45715"/>
                </a:tc>
                <a:tc>
                  <a:txBody>
                    <a:bodyPr/>
                    <a:lstStyle/>
                    <a:p>
                      <a:r>
                        <a:rPr lang="en-US" sz="1600" dirty="0" smtClean="0">
                          <a:latin typeface="+mj-lt"/>
                        </a:rPr>
                        <a:t>END: 3</a:t>
                      </a:r>
                      <a:endParaRPr lang="en-US" sz="1600" dirty="0">
                        <a:latin typeface="+mj-lt"/>
                      </a:endParaRPr>
                    </a:p>
                  </a:txBody>
                  <a:tcPr marT="45715" marB="45715"/>
                </a:tc>
                <a:tc>
                  <a:txBody>
                    <a:bodyPr/>
                    <a:lstStyle/>
                    <a:p>
                      <a:r>
                        <a:rPr lang="en-US" sz="1600" dirty="0" smtClean="0">
                          <a:latin typeface="+mj-lt"/>
                        </a:rPr>
                        <a:t>END: 4</a:t>
                      </a:r>
                      <a:endParaRPr lang="en-US" sz="1600" dirty="0">
                        <a:latin typeface="+mj-lt"/>
                      </a:endParaRPr>
                    </a:p>
                  </a:txBody>
                  <a:tcPr marT="45715" marB="45715"/>
                </a:tc>
              </a:tr>
              <a:tr h="405799">
                <a:tc>
                  <a:txBody>
                    <a:bodyPr/>
                    <a:lstStyle/>
                    <a:p>
                      <a:r>
                        <a:rPr lang="en-US" sz="1600" dirty="0" smtClean="0">
                          <a:latin typeface="+mj-lt"/>
                        </a:rPr>
                        <a:t>START</a:t>
                      </a:r>
                      <a:r>
                        <a:rPr lang="en-US" sz="1600" baseline="0" dirty="0" smtClean="0">
                          <a:latin typeface="+mj-lt"/>
                        </a:rPr>
                        <a:t>: 1</a:t>
                      </a:r>
                      <a:endParaRPr lang="en-US" sz="1600" dirty="0">
                        <a:latin typeface="+mj-lt"/>
                      </a:endParaRPr>
                    </a:p>
                  </a:txBody>
                  <a:tcPr marT="45715" marB="45715"/>
                </a:tc>
                <a:tc>
                  <a:txBody>
                    <a:bodyPr/>
                    <a:lstStyle/>
                    <a:p>
                      <a:r>
                        <a:rPr lang="en-US" sz="1600" dirty="0" smtClean="0">
                          <a:latin typeface="+mj-lt"/>
                        </a:rPr>
                        <a:t>NO</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r>
              <a:tr h="405799">
                <a:tc>
                  <a:txBody>
                    <a:bodyPr/>
                    <a:lstStyle/>
                    <a:p>
                      <a:r>
                        <a:rPr lang="en-US" sz="1600" dirty="0" smtClean="0">
                          <a:latin typeface="+mj-lt"/>
                        </a:rPr>
                        <a:t>START: 2</a:t>
                      </a:r>
                      <a:endParaRPr lang="en-US" sz="1600" dirty="0">
                        <a:latin typeface="+mj-lt"/>
                      </a:endParaRP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NO</a:t>
                      </a:r>
                    </a:p>
                  </a:txBody>
                  <a:tcPr marT="45715" marB="45715"/>
                </a:tc>
                <a:tc>
                  <a:txBody>
                    <a:bodyPr/>
                    <a:lstStyle/>
                    <a:p>
                      <a:r>
                        <a:rPr lang="en-US" sz="1600" dirty="0" smtClean="0">
                          <a:latin typeface="+mj-lt"/>
                        </a:rPr>
                        <a:t>NO</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r>
              <a:tr h="405799">
                <a:tc>
                  <a:txBody>
                    <a:bodyPr/>
                    <a:lstStyle/>
                    <a:p>
                      <a:r>
                        <a:rPr lang="en-US" sz="1600" dirty="0" smtClean="0">
                          <a:latin typeface="+mj-lt"/>
                        </a:rPr>
                        <a:t>START:</a:t>
                      </a:r>
                      <a:r>
                        <a:rPr lang="en-US" sz="1600" baseline="0" dirty="0" smtClean="0">
                          <a:latin typeface="+mj-lt"/>
                        </a:rPr>
                        <a:t> 3</a:t>
                      </a:r>
                      <a:endParaRPr lang="en-US" sz="1600" dirty="0">
                        <a:latin typeface="+mj-lt"/>
                      </a:endParaRP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NO</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NO</a:t>
                      </a:r>
                    </a:p>
                  </a:txBody>
                  <a:tcPr marT="45715" marB="45715"/>
                </a:tc>
                <a:tc>
                  <a:txBody>
                    <a:bodyPr/>
                    <a:lstStyle/>
                    <a:p>
                      <a:r>
                        <a:rPr lang="en-US" sz="1600" dirty="0" smtClean="0">
                          <a:latin typeface="+mj-lt"/>
                        </a:rPr>
                        <a:t>YES</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r>
              <a:tr h="405799">
                <a:tc>
                  <a:txBody>
                    <a:bodyPr/>
                    <a:lstStyle/>
                    <a:p>
                      <a:r>
                        <a:rPr lang="en-US" sz="1600" dirty="0" smtClean="0">
                          <a:latin typeface="+mj-lt"/>
                        </a:rPr>
                        <a:t>START: 4</a:t>
                      </a:r>
                      <a:endParaRPr lang="en-US" sz="1600" dirty="0">
                        <a:latin typeface="+mj-lt"/>
                      </a:endParaRP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latin typeface="+mj-lt"/>
                        </a:rPr>
                        <a:t>NO</a:t>
                      </a:r>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smtClean="0">
                          <a:latin typeface="+mj-lt"/>
                        </a:rPr>
                        <a:t>NO</a:t>
                      </a:r>
                    </a:p>
                  </a:txBody>
                  <a:tcPr marT="45715" marB="45715"/>
                </a:tc>
                <a:tc>
                  <a:txBody>
                    <a:bodyPr/>
                    <a:lstStyle/>
                    <a:p>
                      <a:pPr>
                        <a:buFont typeface="Arial" pitchFamily="34" charset="0"/>
                        <a:buNone/>
                      </a:pPr>
                      <a:r>
                        <a:rPr lang="en-US" sz="1600" dirty="0" smtClean="0">
                          <a:latin typeface="+mj-lt"/>
                        </a:rPr>
                        <a:t>NO</a:t>
                      </a:r>
                      <a:endParaRPr lang="en-US" sz="1600" dirty="0">
                        <a:latin typeface="+mj-lt"/>
                      </a:endParaRPr>
                    </a:p>
                  </a:txBody>
                  <a:tcPr marT="45715" marB="45715"/>
                </a:tc>
                <a:tc>
                  <a:txBody>
                    <a:bodyPr/>
                    <a:lstStyle/>
                    <a:p>
                      <a:r>
                        <a:rPr lang="en-US" sz="1600" dirty="0" smtClean="0">
                          <a:latin typeface="+mj-lt"/>
                        </a:rPr>
                        <a:t>YES</a:t>
                      </a:r>
                      <a:endParaRPr lang="en-US" sz="1600" dirty="0">
                        <a:latin typeface="+mj-lt"/>
                      </a:endParaRPr>
                    </a:p>
                  </a:txBody>
                  <a:tcPr marT="45715" marB="45715"/>
                </a:tc>
              </a:tr>
            </a:tbl>
          </a:graphicData>
        </a:graphic>
      </p:graphicFrame>
      <p:sp>
        <p:nvSpPr>
          <p:cNvPr id="82987" name="TextBox 9"/>
          <p:cNvSpPr txBox="1">
            <a:spLocks noChangeArrowheads="1"/>
          </p:cNvSpPr>
          <p:nvPr/>
        </p:nvSpPr>
        <p:spPr bwMode="auto">
          <a:xfrm>
            <a:off x="6324600" y="3124200"/>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Aft>
                <a:spcPts val="2400"/>
              </a:spcAft>
            </a:pPr>
            <a:r>
              <a:rPr lang="en-US" dirty="0">
                <a:solidFill>
                  <a:srgbClr val="002060"/>
                </a:solidFill>
                <a:latin typeface="Rockwell" pitchFamily="18" charset="0"/>
              </a:rPr>
              <a:t>Target is what % of students make their specific level of acceptable growth or better.</a:t>
            </a:r>
          </a:p>
        </p:txBody>
      </p:sp>
      <p:sp>
        <p:nvSpPr>
          <p:cNvPr id="11" name="Chevron 10"/>
          <p:cNvSpPr/>
          <p:nvPr/>
        </p:nvSpPr>
        <p:spPr bwMode="auto">
          <a:xfrm>
            <a:off x="5791200" y="3200400"/>
            <a:ext cx="457200" cy="685800"/>
          </a:xfrm>
          <a:prstGeom prst="chevron">
            <a:avLst/>
          </a:prstGeom>
          <a:solidFill>
            <a:schemeClr val="bg1">
              <a:lumMod val="50000"/>
            </a:schemeClr>
          </a:solidFill>
          <a:ln w="9525" cap="flat" cmpd="sng" algn="ctr">
            <a:noFill/>
            <a:prstDash val="solid"/>
            <a:round/>
            <a:headEnd type="none" w="med" len="med"/>
            <a:tailEnd type="none" w="med" len="med"/>
          </a:ln>
          <a:effectLst/>
        </p:spPr>
        <p:txBody>
          <a:bodyPr anchor="ctr"/>
          <a:lstStyle/>
          <a:p>
            <a:pPr algn="ctr" eaLnBrk="0" hangingPunct="0">
              <a:spcBef>
                <a:spcPct val="50000"/>
              </a:spcBef>
              <a:defRPr/>
            </a:pPr>
            <a:endParaRPr lang="en-US" sz="1200" dirty="0">
              <a:latin typeface="+mn-lt"/>
              <a:ea typeface="+mn-ea"/>
            </a:endParaRPr>
          </a:p>
        </p:txBody>
      </p:sp>
      <p:sp>
        <p:nvSpPr>
          <p:cNvPr id="82989" name="Title 1"/>
          <p:cNvSpPr>
            <a:spLocks noGrp="1"/>
          </p:cNvSpPr>
          <p:nvPr>
            <p:ph type="title" idx="4294967295"/>
          </p:nvPr>
        </p:nvSpPr>
        <p:spPr>
          <a:xfrm>
            <a:off x="304800" y="0"/>
            <a:ext cx="9372600" cy="841375"/>
          </a:xfrm>
        </p:spPr>
        <p:txBody>
          <a:bodyPr/>
          <a:lstStyle/>
          <a:p>
            <a:pPr algn="l" eaLnBrk="1" hangingPunct="1"/>
            <a:r>
              <a:rPr lang="en-US" b="1" dirty="0" smtClean="0">
                <a:solidFill>
                  <a:srgbClr val="6F0000"/>
                </a:solidFill>
              </a:rPr>
              <a:t>Example of Choice 2: </a:t>
            </a:r>
            <a:br>
              <a:rPr lang="en-US" b="1" dirty="0" smtClean="0">
                <a:solidFill>
                  <a:srgbClr val="6F0000"/>
                </a:solidFill>
              </a:rPr>
            </a:br>
            <a:r>
              <a:rPr lang="en-US" sz="2400" dirty="0" smtClean="0">
                <a:solidFill>
                  <a:srgbClr val="6F0000"/>
                </a:solidFill>
              </a:rPr>
              <a:t>Generic Student Growth Expectations Across Grades/Subjects</a:t>
            </a:r>
          </a:p>
        </p:txBody>
      </p:sp>
      <p:graphicFrame>
        <p:nvGraphicFramePr>
          <p:cNvPr id="13" name="Table 12"/>
          <p:cNvGraphicFramePr>
            <a:graphicFrameLocks noGrp="1"/>
          </p:cNvGraphicFramePr>
          <p:nvPr/>
        </p:nvGraphicFramePr>
        <p:xfrm>
          <a:off x="304800" y="5334000"/>
          <a:ext cx="8534400" cy="1447800"/>
        </p:xfrm>
        <a:graphic>
          <a:graphicData uri="http://schemas.openxmlformats.org/drawingml/2006/table">
            <a:tbl>
              <a:tblPr/>
              <a:tblGrid>
                <a:gridCol w="2226366"/>
                <a:gridCol w="1500920"/>
                <a:gridCol w="1500920"/>
                <a:gridCol w="1625997"/>
                <a:gridCol w="1680197"/>
              </a:tblGrid>
              <a:tr h="579120">
                <a:tc>
                  <a:txBody>
                    <a:bodyPr/>
                    <a:lstStyle/>
                    <a:p>
                      <a:pPr marL="0" marR="0" algn="r">
                        <a:spcBef>
                          <a:spcPts val="0"/>
                        </a:spcBef>
                        <a:spcAft>
                          <a:spcPts val="0"/>
                        </a:spcAft>
                      </a:pPr>
                      <a:r>
                        <a:rPr lang="en-US" sz="1600" b="1" dirty="0">
                          <a:latin typeface="Calibri"/>
                          <a:ea typeface="Times New Roman"/>
                        </a:rPr>
                        <a:t>Rating</a:t>
                      </a:r>
                      <a:endParaRPr lang="en-US" sz="2800" dirty="0">
                        <a:latin typeface="Times New Roman"/>
                        <a:ea typeface="Times New Roman"/>
                      </a:endParaRPr>
                    </a:p>
                    <a:p>
                      <a:pPr marL="0" marR="0" algn="r">
                        <a:spcBef>
                          <a:spcPts val="0"/>
                        </a:spcBef>
                        <a:spcAft>
                          <a:spcPts val="0"/>
                        </a:spcAft>
                      </a:pPr>
                      <a:r>
                        <a:rPr lang="en-US" sz="1600" dirty="0">
                          <a:latin typeface="Calibri"/>
                          <a:ea typeface="Times New Roman"/>
                        </a:rPr>
                        <a:t>Points</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latin typeface="Calibri"/>
                          <a:ea typeface="Times New Roman"/>
                        </a:rPr>
                        <a:t>Ineffective</a:t>
                      </a:r>
                      <a:endParaRPr lang="en-US" sz="2800" dirty="0">
                        <a:latin typeface="Times New Roman"/>
                        <a:ea typeface="Times New Roman"/>
                      </a:endParaRPr>
                    </a:p>
                    <a:p>
                      <a:pPr marL="0" marR="0" algn="r">
                        <a:spcBef>
                          <a:spcPts val="0"/>
                        </a:spcBef>
                        <a:spcAft>
                          <a:spcPts val="0"/>
                        </a:spcAft>
                      </a:pPr>
                      <a:r>
                        <a:rPr lang="en-US" sz="1600" dirty="0">
                          <a:latin typeface="Calibri"/>
                          <a:ea typeface="Times New Roman"/>
                        </a:rPr>
                        <a:t>0-2 points</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latin typeface="Calibri"/>
                          <a:ea typeface="Times New Roman"/>
                        </a:rPr>
                        <a:t>Developing</a:t>
                      </a:r>
                      <a:endParaRPr lang="en-US" sz="2800" dirty="0">
                        <a:latin typeface="Times New Roman"/>
                        <a:ea typeface="Times New Roman"/>
                      </a:endParaRPr>
                    </a:p>
                    <a:p>
                      <a:pPr marL="0" marR="0" algn="r">
                        <a:spcBef>
                          <a:spcPts val="0"/>
                        </a:spcBef>
                        <a:spcAft>
                          <a:spcPts val="0"/>
                        </a:spcAft>
                      </a:pPr>
                      <a:r>
                        <a:rPr lang="en-US" sz="1600" dirty="0">
                          <a:latin typeface="Calibri"/>
                          <a:ea typeface="Times New Roman"/>
                        </a:rPr>
                        <a:t>3-8 points</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latin typeface="Calibri"/>
                          <a:ea typeface="Times New Roman"/>
                        </a:rPr>
                        <a:t>Effective</a:t>
                      </a:r>
                      <a:endParaRPr lang="en-US" sz="2800" dirty="0">
                        <a:latin typeface="Times New Roman"/>
                        <a:ea typeface="Times New Roman"/>
                      </a:endParaRPr>
                    </a:p>
                    <a:p>
                      <a:pPr marL="0" marR="0" algn="r">
                        <a:spcBef>
                          <a:spcPts val="0"/>
                        </a:spcBef>
                        <a:spcAft>
                          <a:spcPts val="0"/>
                        </a:spcAft>
                      </a:pPr>
                      <a:r>
                        <a:rPr lang="en-US" sz="1600" dirty="0">
                          <a:latin typeface="Calibri"/>
                          <a:ea typeface="Times New Roman"/>
                        </a:rPr>
                        <a:t>9-17 points</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latin typeface="Calibri"/>
                          <a:ea typeface="Times New Roman"/>
                        </a:rPr>
                        <a:t>Highly Effective</a:t>
                      </a:r>
                      <a:endParaRPr lang="en-US" sz="2800" dirty="0">
                        <a:latin typeface="Times New Roman"/>
                        <a:ea typeface="Times New Roman"/>
                      </a:endParaRPr>
                    </a:p>
                    <a:p>
                      <a:pPr marL="0" marR="0" algn="r">
                        <a:spcBef>
                          <a:spcPts val="0"/>
                        </a:spcBef>
                        <a:spcAft>
                          <a:spcPts val="0"/>
                        </a:spcAft>
                      </a:pPr>
                      <a:r>
                        <a:rPr lang="en-US" sz="1600" dirty="0">
                          <a:latin typeface="Calibri"/>
                          <a:ea typeface="Times New Roman"/>
                        </a:rPr>
                        <a:t>18-20 points</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680">
                <a:tc>
                  <a:txBody>
                    <a:bodyPr/>
                    <a:lstStyle/>
                    <a:p>
                      <a:pPr marL="0" marR="0" algn="r">
                        <a:spcBef>
                          <a:spcPts val="0"/>
                        </a:spcBef>
                        <a:spcAft>
                          <a:spcPts val="0"/>
                        </a:spcAft>
                      </a:pPr>
                      <a:r>
                        <a:rPr lang="en-US" sz="1600" dirty="0">
                          <a:latin typeface="Calibri"/>
                          <a:ea typeface="Times New Roman"/>
                        </a:rPr>
                        <a:t>Percentage of students whose progress meets expectations</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600" dirty="0">
                          <a:latin typeface="Calibri"/>
                          <a:ea typeface="Times New Roman"/>
                        </a:rPr>
                        <a:t>0-29%</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600" dirty="0">
                          <a:latin typeface="Calibri"/>
                          <a:ea typeface="Times New Roman"/>
                        </a:rPr>
                        <a:t>30-54%</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600" dirty="0">
                          <a:latin typeface="Calibri"/>
                          <a:ea typeface="Times New Roman"/>
                        </a:rPr>
                        <a:t>55-79%</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1600" dirty="0">
                          <a:latin typeface="Calibri"/>
                          <a:ea typeface="Times New Roman"/>
                        </a:rPr>
                        <a:t>80%+</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12" name="Chevron 11"/>
          <p:cNvSpPr/>
          <p:nvPr/>
        </p:nvSpPr>
        <p:spPr bwMode="auto">
          <a:xfrm rot="5400000">
            <a:off x="6934200" y="4572000"/>
            <a:ext cx="457200" cy="685800"/>
          </a:xfrm>
          <a:prstGeom prst="chevron">
            <a:avLst/>
          </a:prstGeom>
          <a:solidFill>
            <a:schemeClr val="bg1">
              <a:lumMod val="50000"/>
            </a:schemeClr>
          </a:solidFill>
          <a:ln w="9525" cap="flat" cmpd="sng" algn="ctr">
            <a:noFill/>
            <a:prstDash val="solid"/>
            <a:round/>
            <a:headEnd type="none" w="med" len="med"/>
            <a:tailEnd type="none" w="med" len="med"/>
          </a:ln>
          <a:effectLst/>
        </p:spPr>
        <p:txBody>
          <a:bodyPr anchor="ctr"/>
          <a:lstStyle/>
          <a:p>
            <a:pPr algn="ctr" eaLnBrk="0" hangingPunct="0">
              <a:spcBef>
                <a:spcPct val="50000"/>
              </a:spcBef>
              <a:defRPr/>
            </a:pPr>
            <a:endParaRPr lang="en-US" sz="1200" dirty="0">
              <a:latin typeface="+mn-lt"/>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APPR Form Requirements…</a:t>
            </a:r>
            <a:r>
              <a:rPr lang="en-US" sz="2800" dirty="0" smtClean="0">
                <a:solidFill>
                  <a:srgbClr val="6F0000"/>
                </a:solidFill>
              </a:rPr>
              <a:t> </a:t>
            </a:r>
            <a:br>
              <a:rPr lang="en-US" sz="2800" dirty="0" smtClean="0">
                <a:solidFill>
                  <a:srgbClr val="6F0000"/>
                </a:solidFill>
              </a:rPr>
            </a:br>
            <a:r>
              <a:rPr lang="en-US" sz="2400" dirty="0" smtClean="0">
                <a:solidFill>
                  <a:srgbClr val="6F0000"/>
                </a:solidFill>
              </a:rPr>
              <a:t>for HEDI criteria</a:t>
            </a:r>
          </a:p>
        </p:txBody>
      </p:sp>
      <p:pic>
        <p:nvPicPr>
          <p:cNvPr id="3074" name="Picture 2"/>
          <p:cNvPicPr>
            <a:picLocks noChangeAspect="1" noChangeArrowheads="1"/>
          </p:cNvPicPr>
          <p:nvPr/>
        </p:nvPicPr>
        <p:blipFill>
          <a:blip r:embed="rId3"/>
          <a:srcRect l="20000" t="14222" r="21500" b="4889"/>
          <a:stretch>
            <a:fillRect/>
          </a:stretch>
        </p:blipFill>
        <p:spPr bwMode="auto">
          <a:xfrm>
            <a:off x="609600" y="1066800"/>
            <a:ext cx="7696200" cy="5715000"/>
          </a:xfrm>
          <a:prstGeom prst="rect">
            <a:avLst/>
          </a:prstGeom>
          <a:noFill/>
          <a:ln w="9525">
            <a:solidFill>
              <a:schemeClr val="bg2">
                <a:lumMod val="25000"/>
              </a:schemeClr>
            </a:solidFill>
            <a:miter lim="800000"/>
            <a:headEnd/>
            <a:tailEnd/>
          </a:ln>
        </p:spPr>
      </p:pic>
      <p:sp>
        <p:nvSpPr>
          <p:cNvPr id="4" name="Slide Number Placeholder 3"/>
          <p:cNvSpPr>
            <a:spLocks noGrp="1"/>
          </p:cNvSpPr>
          <p:nvPr>
            <p:ph type="sldNum" sz="quarter" idx="10"/>
          </p:nvPr>
        </p:nvSpPr>
        <p:spPr>
          <a:xfrm>
            <a:off x="8089900" y="6427788"/>
            <a:ext cx="1054100" cy="354012"/>
          </a:xfrm>
        </p:spPr>
        <p:txBody>
          <a:bodyPr/>
          <a:lstStyle/>
          <a:p>
            <a:pPr lvl="1">
              <a:defRPr/>
            </a:pPr>
            <a:r>
              <a:rPr lang="en-US" sz="1000" dirty="0" smtClean="0"/>
              <a:t>	</a:t>
            </a:r>
            <a:fld id="{AFB2294A-C386-45FD-B332-876B49E91FC5}" type="slidenum">
              <a:rPr lang="en-US" sz="1000" smtClean="0"/>
              <a:pPr lvl="1">
                <a:defRPr/>
              </a:pPr>
              <a:t>55</a:t>
            </a:fld>
            <a:endParaRPr lang="en-US" sz="1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381000" y="152400"/>
            <a:ext cx="8458200" cy="600075"/>
          </a:xfrm>
        </p:spPr>
        <p:txBody>
          <a:bodyPr/>
          <a:lstStyle/>
          <a:p>
            <a:pPr algn="l" eaLnBrk="1" hangingPunct="1"/>
            <a:r>
              <a:rPr lang="en-US" b="1" dirty="0" smtClean="0">
                <a:solidFill>
                  <a:srgbClr val="6F0000"/>
                </a:solidFill>
              </a:rPr>
              <a:t>Example of Choice 3:</a:t>
            </a:r>
            <a:r>
              <a:rPr lang="en-US" dirty="0" smtClean="0">
                <a:solidFill>
                  <a:srgbClr val="6F0000"/>
                </a:solidFill>
              </a:rPr>
              <a:t> </a:t>
            </a:r>
            <a:br>
              <a:rPr lang="en-US" dirty="0" smtClean="0">
                <a:solidFill>
                  <a:srgbClr val="6F0000"/>
                </a:solidFill>
              </a:rPr>
            </a:br>
            <a:r>
              <a:rPr lang="en-US" sz="2400" dirty="0" smtClean="0">
                <a:solidFill>
                  <a:srgbClr val="6F0000"/>
                </a:solidFill>
              </a:rPr>
              <a:t>Generic Expectations for Student SLO Target Achievement</a:t>
            </a:r>
          </a:p>
        </p:txBody>
      </p:sp>
      <p:graphicFrame>
        <p:nvGraphicFramePr>
          <p:cNvPr id="5" name="Table 4"/>
          <p:cNvGraphicFramePr>
            <a:graphicFrameLocks noGrp="1"/>
          </p:cNvGraphicFramePr>
          <p:nvPr/>
        </p:nvGraphicFramePr>
        <p:xfrm>
          <a:off x="228600" y="1090613"/>
          <a:ext cx="8686799" cy="5483225"/>
        </p:xfrm>
        <a:graphic>
          <a:graphicData uri="http://schemas.openxmlformats.org/drawingml/2006/table">
            <a:tbl>
              <a:tblPr/>
              <a:tblGrid>
                <a:gridCol w="2133600"/>
                <a:gridCol w="1922972"/>
                <a:gridCol w="2314624"/>
                <a:gridCol w="2315603"/>
              </a:tblGrid>
              <a:tr h="1200277">
                <a:tc>
                  <a:txBody>
                    <a:bodyPr/>
                    <a:lstStyle/>
                    <a:p>
                      <a:pPr marL="0" marR="0" algn="ctr">
                        <a:lnSpc>
                          <a:spcPct val="115000"/>
                        </a:lnSpc>
                        <a:spcBef>
                          <a:spcPts val="0"/>
                        </a:spcBef>
                        <a:spcAft>
                          <a:spcPts val="1000"/>
                        </a:spcAft>
                      </a:pPr>
                      <a:endParaRPr lang="en-US" sz="1800" b="1" dirty="0" smtClean="0">
                        <a:latin typeface="+mj-lt"/>
                        <a:ea typeface="Calibri"/>
                        <a:cs typeface="Times New Roman"/>
                      </a:endParaRPr>
                    </a:p>
                    <a:p>
                      <a:pPr marL="0" marR="0" algn="ctr">
                        <a:lnSpc>
                          <a:spcPct val="115000"/>
                        </a:lnSpc>
                        <a:spcBef>
                          <a:spcPts val="0"/>
                        </a:spcBef>
                        <a:spcAft>
                          <a:spcPts val="1000"/>
                        </a:spcAft>
                      </a:pPr>
                      <a:r>
                        <a:rPr lang="en-US" sz="1800" b="1" dirty="0" smtClean="0">
                          <a:latin typeface="+mj-lt"/>
                          <a:ea typeface="Calibri"/>
                          <a:cs typeface="Times New Roman"/>
                        </a:rPr>
                        <a:t>Highly</a:t>
                      </a:r>
                      <a:r>
                        <a:rPr lang="en-US" sz="1800" b="1" baseline="0" dirty="0" smtClean="0">
                          <a:latin typeface="+mj-lt"/>
                          <a:ea typeface="Calibri"/>
                          <a:cs typeface="Times New Roman"/>
                        </a:rPr>
                        <a:t> Effective</a:t>
                      </a:r>
                    </a:p>
                    <a:p>
                      <a:pPr marL="0" marR="0" algn="ctr">
                        <a:lnSpc>
                          <a:spcPct val="115000"/>
                        </a:lnSpc>
                        <a:spcBef>
                          <a:spcPts val="0"/>
                        </a:spcBef>
                        <a:spcAft>
                          <a:spcPts val="1000"/>
                        </a:spcAft>
                      </a:pPr>
                      <a:r>
                        <a:rPr lang="en-US" sz="1800" b="1" baseline="0" dirty="0" smtClean="0">
                          <a:latin typeface="+mj-lt"/>
                          <a:ea typeface="Calibri"/>
                          <a:cs typeface="Times New Roman"/>
                        </a:rPr>
                        <a:t>18-20 points</a:t>
                      </a:r>
                      <a:endParaRPr lang="en-US" sz="2400" dirty="0">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endParaRPr lang="en-US" sz="1800" b="1" dirty="0" smtClean="0">
                        <a:latin typeface="+mj-lt"/>
                        <a:ea typeface="Times New Roman"/>
                        <a:cs typeface="Times New Roman"/>
                      </a:endParaRPr>
                    </a:p>
                    <a:p>
                      <a:pPr marL="0" marR="0" algn="ctr">
                        <a:lnSpc>
                          <a:spcPct val="115000"/>
                        </a:lnSpc>
                        <a:spcBef>
                          <a:spcPts val="0"/>
                        </a:spcBef>
                        <a:spcAft>
                          <a:spcPts val="1000"/>
                        </a:spcAft>
                      </a:pPr>
                      <a:r>
                        <a:rPr lang="en-US" sz="1800" b="1" dirty="0" smtClean="0">
                          <a:latin typeface="+mj-lt"/>
                          <a:ea typeface="Times New Roman"/>
                          <a:cs typeface="Times New Roman"/>
                        </a:rPr>
                        <a:t>Effective</a:t>
                      </a:r>
                    </a:p>
                    <a:p>
                      <a:pPr marL="0" marR="0" algn="ctr">
                        <a:lnSpc>
                          <a:spcPct val="115000"/>
                        </a:lnSpc>
                        <a:spcBef>
                          <a:spcPts val="0"/>
                        </a:spcBef>
                        <a:spcAft>
                          <a:spcPts val="1000"/>
                        </a:spcAft>
                      </a:pPr>
                      <a:r>
                        <a:rPr lang="en-US" sz="1800" b="1" dirty="0" smtClean="0">
                          <a:latin typeface="+mj-lt"/>
                          <a:ea typeface="Times New Roman"/>
                          <a:cs typeface="Times New Roman"/>
                        </a:rPr>
                        <a:t>9-17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endParaRPr lang="en-US" sz="1800" b="1" dirty="0" smtClean="0">
                        <a:latin typeface="+mj-lt"/>
                        <a:ea typeface="Times New Roman"/>
                        <a:cs typeface="Times New Roman"/>
                      </a:endParaRPr>
                    </a:p>
                    <a:p>
                      <a:pPr marL="0" marR="0" algn="ctr">
                        <a:lnSpc>
                          <a:spcPct val="115000"/>
                        </a:lnSpc>
                        <a:spcBef>
                          <a:spcPts val="0"/>
                        </a:spcBef>
                        <a:spcAft>
                          <a:spcPts val="1000"/>
                        </a:spcAft>
                      </a:pPr>
                      <a:r>
                        <a:rPr lang="en-US" sz="1800" b="1" dirty="0" smtClean="0">
                          <a:latin typeface="+mj-lt"/>
                          <a:ea typeface="Times New Roman"/>
                          <a:cs typeface="Times New Roman"/>
                        </a:rPr>
                        <a:t>Developing</a:t>
                      </a:r>
                    </a:p>
                    <a:p>
                      <a:pPr marL="0" marR="0" algn="ctr">
                        <a:lnSpc>
                          <a:spcPct val="115000"/>
                        </a:lnSpc>
                        <a:spcBef>
                          <a:spcPts val="0"/>
                        </a:spcBef>
                        <a:spcAft>
                          <a:spcPts val="1000"/>
                        </a:spcAft>
                      </a:pPr>
                      <a:r>
                        <a:rPr lang="en-US" sz="1800" b="1" dirty="0" smtClean="0">
                          <a:latin typeface="+mj-lt"/>
                          <a:ea typeface="Times New Roman"/>
                          <a:cs typeface="Times New Roman"/>
                        </a:rPr>
                        <a:t>3-8</a:t>
                      </a:r>
                      <a:endParaRPr lang="en-US" sz="24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1000"/>
                        </a:spcAft>
                      </a:pPr>
                      <a:endParaRPr lang="en-US" sz="1800" b="1" dirty="0" smtClean="0">
                        <a:latin typeface="+mj-lt"/>
                        <a:ea typeface="Times New Roman"/>
                        <a:cs typeface="Times New Roman"/>
                      </a:endParaRPr>
                    </a:p>
                    <a:p>
                      <a:pPr marL="0" marR="0" algn="ctr">
                        <a:lnSpc>
                          <a:spcPct val="115000"/>
                        </a:lnSpc>
                        <a:spcBef>
                          <a:spcPts val="0"/>
                        </a:spcBef>
                        <a:spcAft>
                          <a:spcPts val="1000"/>
                        </a:spcAft>
                      </a:pPr>
                      <a:r>
                        <a:rPr lang="en-US" sz="1800" b="1" dirty="0" smtClean="0">
                          <a:latin typeface="+mj-lt"/>
                          <a:ea typeface="Times New Roman"/>
                          <a:cs typeface="Times New Roman"/>
                        </a:rPr>
                        <a:t>Ineffective</a:t>
                      </a:r>
                    </a:p>
                    <a:p>
                      <a:pPr marL="0" marR="0" algn="ctr">
                        <a:lnSpc>
                          <a:spcPct val="115000"/>
                        </a:lnSpc>
                        <a:spcBef>
                          <a:spcPts val="0"/>
                        </a:spcBef>
                        <a:spcAft>
                          <a:spcPts val="1000"/>
                        </a:spcAft>
                      </a:pPr>
                      <a:r>
                        <a:rPr lang="en-US" sz="1800" b="1" dirty="0" smtClean="0">
                          <a:latin typeface="+mj-lt"/>
                          <a:ea typeface="Times New Roman"/>
                          <a:cs typeface="Times New Roman"/>
                        </a:rPr>
                        <a:t>0-2</a:t>
                      </a:r>
                      <a:endParaRPr lang="en-US" sz="24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DB3E2"/>
                    </a:solidFill>
                  </a:tcPr>
                </a:tc>
              </a:tr>
              <a:tr h="4282948">
                <a:tc>
                  <a:txBody>
                    <a:bodyPr/>
                    <a:lstStyle/>
                    <a:p>
                      <a:pPr marL="0" marR="0">
                        <a:lnSpc>
                          <a:spcPct val="115000"/>
                        </a:lnSpc>
                        <a:spcBef>
                          <a:spcPts val="0"/>
                        </a:spcBef>
                        <a:spcAft>
                          <a:spcPts val="1000"/>
                        </a:spcAft>
                      </a:pPr>
                      <a:r>
                        <a:rPr lang="en-US" sz="1600" dirty="0" smtClean="0">
                          <a:latin typeface="+mj-lt"/>
                          <a:ea typeface="Calibri"/>
                          <a:cs typeface="Times New Roman"/>
                        </a:rPr>
                        <a:t>The </a:t>
                      </a:r>
                      <a:r>
                        <a:rPr lang="en-US" sz="1600" dirty="0">
                          <a:latin typeface="+mj-lt"/>
                          <a:ea typeface="Calibri"/>
                          <a:cs typeface="Times New Roman"/>
                        </a:rPr>
                        <a:t>work of the teacher results in </a:t>
                      </a:r>
                      <a:r>
                        <a:rPr lang="en-US" sz="1600" dirty="0" smtClean="0">
                          <a:latin typeface="+mj-lt"/>
                          <a:ea typeface="Calibri"/>
                          <a:cs typeface="Times New Roman"/>
                        </a:rPr>
                        <a:t>exceptional  </a:t>
                      </a:r>
                      <a:r>
                        <a:rPr lang="en-US" sz="1600" dirty="0">
                          <a:latin typeface="+mj-lt"/>
                          <a:ea typeface="Calibri"/>
                          <a:cs typeface="Times New Roman"/>
                        </a:rPr>
                        <a:t>student academic growth beyond expectations during the school year. </a:t>
                      </a:r>
                      <a:endParaRPr lang="en-US" sz="1600" dirty="0" smtClean="0">
                        <a:latin typeface="+mj-lt"/>
                        <a:ea typeface="Calibri"/>
                        <a:cs typeface="Times New Roman"/>
                      </a:endParaRPr>
                    </a:p>
                    <a:p>
                      <a:pPr marL="0" marR="0">
                        <a:lnSpc>
                          <a:spcPct val="115000"/>
                        </a:lnSpc>
                        <a:spcBef>
                          <a:spcPts val="0"/>
                        </a:spcBef>
                        <a:spcAft>
                          <a:spcPts val="1000"/>
                        </a:spcAft>
                      </a:pPr>
                      <a:r>
                        <a:rPr lang="en-US" sz="1600" dirty="0" smtClean="0">
                          <a:latin typeface="+mj-lt"/>
                          <a:ea typeface="Calibri"/>
                          <a:cs typeface="Times New Roman"/>
                        </a:rPr>
                        <a:t> </a:t>
                      </a:r>
                      <a:endParaRPr lang="en-US" sz="2400" dirty="0">
                        <a:latin typeface="+mj-lt"/>
                        <a:ea typeface="Calibri"/>
                        <a:cs typeface="Times New Roman"/>
                      </a:endParaRPr>
                    </a:p>
                    <a:p>
                      <a:pPr marL="0" marR="0">
                        <a:lnSpc>
                          <a:spcPct val="115000"/>
                        </a:lnSpc>
                        <a:spcBef>
                          <a:spcPts val="0"/>
                        </a:spcBef>
                        <a:spcAft>
                          <a:spcPts val="1000"/>
                        </a:spcAft>
                      </a:pPr>
                      <a:r>
                        <a:rPr lang="en-US" sz="1600" dirty="0" smtClean="0">
                          <a:latin typeface="+mj-lt"/>
                          <a:ea typeface="Calibri"/>
                          <a:cs typeface="Times New Roman"/>
                        </a:rPr>
                        <a:t>90%</a:t>
                      </a:r>
                      <a:r>
                        <a:rPr lang="en-US" sz="1600" baseline="0" dirty="0" smtClean="0">
                          <a:latin typeface="+mj-lt"/>
                          <a:ea typeface="Calibri"/>
                          <a:cs typeface="Times New Roman"/>
                        </a:rPr>
                        <a:t> of students met or exceeded the Student Learning Objective.</a:t>
                      </a:r>
                      <a:endParaRPr lang="en-US" sz="2400" dirty="0">
                        <a:latin typeface="+mj-lt"/>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mj-lt"/>
                          <a:ea typeface="Calibri"/>
                          <a:cs typeface="Times New Roman"/>
                        </a:rPr>
                        <a:t>The work of the teacher results in acceptable, measurable, and appropriate student academic growth.</a:t>
                      </a:r>
                      <a:r>
                        <a:rPr lang="en-US" sz="1600" b="1" dirty="0">
                          <a:latin typeface="+mj-lt"/>
                          <a:ea typeface="Calibri"/>
                          <a:cs typeface="Times New Roman"/>
                        </a:rPr>
                        <a:t>  </a:t>
                      </a:r>
                      <a:endParaRPr lang="en-US" sz="1600" b="1" dirty="0" smtClean="0">
                        <a:latin typeface="+mj-lt"/>
                        <a:ea typeface="Calibri"/>
                        <a:cs typeface="Times New Roman"/>
                      </a:endParaRPr>
                    </a:p>
                    <a:p>
                      <a:pPr marL="0" marR="0">
                        <a:lnSpc>
                          <a:spcPct val="115000"/>
                        </a:lnSpc>
                        <a:spcBef>
                          <a:spcPts val="0"/>
                        </a:spcBef>
                        <a:spcAft>
                          <a:spcPts val="1000"/>
                        </a:spcAft>
                      </a:pPr>
                      <a:endParaRPr lang="en-US" sz="2400" dirty="0">
                        <a:latin typeface="+mj-lt"/>
                        <a:ea typeface="Calibri"/>
                        <a:cs typeface="Times New Roman"/>
                      </a:endParaRPr>
                    </a:p>
                    <a:p>
                      <a:pPr marL="0" marR="0">
                        <a:lnSpc>
                          <a:spcPct val="115000"/>
                        </a:lnSpc>
                        <a:spcBef>
                          <a:spcPts val="0"/>
                        </a:spcBef>
                        <a:spcAft>
                          <a:spcPts val="1000"/>
                        </a:spcAft>
                      </a:pPr>
                      <a:r>
                        <a:rPr lang="en-US" sz="1600" dirty="0" smtClean="0">
                          <a:latin typeface="+mj-lt"/>
                          <a:ea typeface="Calibri"/>
                          <a:cs typeface="Times New Roman"/>
                        </a:rPr>
                        <a:t>80</a:t>
                      </a:r>
                      <a:r>
                        <a:rPr lang="en-US" sz="1600" dirty="0">
                          <a:latin typeface="+mj-lt"/>
                          <a:ea typeface="Calibri"/>
                          <a:cs typeface="Times New Roman"/>
                        </a:rPr>
                        <a:t>% of students met or exceeded the Student Learning </a:t>
                      </a:r>
                      <a:r>
                        <a:rPr lang="en-US" sz="1600" dirty="0" smtClean="0">
                          <a:latin typeface="+mj-lt"/>
                          <a:ea typeface="Calibri"/>
                          <a:cs typeface="Times New Roman"/>
                        </a:rPr>
                        <a:t>Objective.</a:t>
                      </a:r>
                      <a:endParaRPr lang="en-US"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mj-lt"/>
                          <a:ea typeface="Calibri"/>
                          <a:cs typeface="Times New Roman"/>
                        </a:rPr>
                        <a:t>The work of the teacher results in student academic growth that does not meet the established standard and/or is not achieved with all populations taught by the teacher. </a:t>
                      </a:r>
                      <a:endParaRPr lang="en-US" sz="2400" dirty="0">
                        <a:latin typeface="+mj-lt"/>
                        <a:ea typeface="Calibri"/>
                        <a:cs typeface="Times New Roman"/>
                      </a:endParaRPr>
                    </a:p>
                    <a:p>
                      <a:pPr marL="0" marR="0">
                        <a:lnSpc>
                          <a:spcPct val="115000"/>
                        </a:lnSpc>
                        <a:spcBef>
                          <a:spcPts val="0"/>
                        </a:spcBef>
                        <a:spcAft>
                          <a:spcPts val="1000"/>
                        </a:spcAft>
                      </a:pPr>
                      <a:r>
                        <a:rPr lang="en-US" sz="1600" dirty="0" smtClean="0">
                          <a:latin typeface="+mj-lt"/>
                          <a:ea typeface="Calibri"/>
                          <a:cs typeface="Times New Roman"/>
                        </a:rPr>
                        <a:t>50-79% of</a:t>
                      </a:r>
                      <a:r>
                        <a:rPr lang="en-US" sz="1600" baseline="0" dirty="0" smtClean="0">
                          <a:latin typeface="+mj-lt"/>
                          <a:ea typeface="Calibri"/>
                          <a:cs typeface="Times New Roman"/>
                        </a:rPr>
                        <a:t> </a:t>
                      </a:r>
                      <a:r>
                        <a:rPr lang="en-US" sz="1600" dirty="0" smtClean="0">
                          <a:latin typeface="+mj-lt"/>
                          <a:ea typeface="Calibri"/>
                          <a:cs typeface="Times New Roman"/>
                        </a:rPr>
                        <a:t>students met </a:t>
                      </a:r>
                      <a:r>
                        <a:rPr lang="en-US" sz="1600" dirty="0">
                          <a:latin typeface="+mj-lt"/>
                          <a:ea typeface="Calibri"/>
                          <a:cs typeface="Times New Roman"/>
                        </a:rPr>
                        <a:t>or exceeded the Student Learning Objective. </a:t>
                      </a:r>
                      <a:endParaRPr lang="en-US"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600" dirty="0">
                          <a:latin typeface="+mj-lt"/>
                          <a:ea typeface="Calibri"/>
                          <a:cs typeface="Times New Roman"/>
                        </a:rPr>
                        <a:t>The work of the teacher does not result in acceptable student academic growth.  </a:t>
                      </a:r>
                      <a:endParaRPr lang="en-US" sz="1600" dirty="0" smtClean="0">
                        <a:latin typeface="+mj-lt"/>
                        <a:ea typeface="Calibri"/>
                        <a:cs typeface="Times New Roman"/>
                      </a:endParaRPr>
                    </a:p>
                    <a:p>
                      <a:pPr marL="0" marR="0">
                        <a:lnSpc>
                          <a:spcPct val="115000"/>
                        </a:lnSpc>
                        <a:spcBef>
                          <a:spcPts val="0"/>
                        </a:spcBef>
                        <a:spcAft>
                          <a:spcPts val="1000"/>
                        </a:spcAft>
                      </a:pPr>
                      <a:endParaRPr lang="en-US" sz="2400" dirty="0">
                        <a:latin typeface="+mj-lt"/>
                        <a:ea typeface="Calibri"/>
                        <a:cs typeface="Times New Roman"/>
                      </a:endParaRPr>
                    </a:p>
                    <a:p>
                      <a:pPr marL="0" marR="0">
                        <a:lnSpc>
                          <a:spcPct val="115000"/>
                        </a:lnSpc>
                        <a:spcBef>
                          <a:spcPts val="0"/>
                        </a:spcBef>
                        <a:spcAft>
                          <a:spcPts val="1000"/>
                        </a:spcAft>
                      </a:pPr>
                      <a:r>
                        <a:rPr lang="en-US" sz="1600" dirty="0">
                          <a:latin typeface="+mj-lt"/>
                          <a:ea typeface="Calibri"/>
                          <a:cs typeface="Times New Roman"/>
                        </a:rPr>
                        <a:t>Fewer than 50% of students met or exceed the Student Learning Objective. </a:t>
                      </a:r>
                      <a:r>
                        <a:rPr lang="en-US" sz="1600" dirty="0">
                          <a:latin typeface="+mj-lt"/>
                          <a:ea typeface="Times"/>
                          <a:cs typeface="Times New Roman"/>
                        </a:rPr>
                        <a:t> </a:t>
                      </a:r>
                      <a:endParaRPr lang="en-US" sz="24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a:xfrm>
            <a:off x="8153400" y="6351588"/>
            <a:ext cx="990600" cy="430212"/>
          </a:xfrm>
        </p:spPr>
        <p:txBody>
          <a:bodyPr/>
          <a:lstStyle/>
          <a:p>
            <a:pPr lvl="1">
              <a:defRPr/>
            </a:pPr>
            <a:r>
              <a:rPr lang="en-US" sz="1000" dirty="0" smtClean="0"/>
              <a:t>	</a:t>
            </a:r>
            <a:fld id="{567D9E95-4377-4385-8AED-56D79625BC7A}" type="slidenum">
              <a:rPr lang="en-US" sz="1000" smtClean="0"/>
              <a:pPr lvl="1">
                <a:defRPr/>
              </a:pPr>
              <a:t>56</a:t>
            </a:fld>
            <a:endParaRPr lang="en-US" sz="1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APPR Form Requirements…</a:t>
            </a:r>
            <a:br>
              <a:rPr lang="en-US" b="1" dirty="0" smtClean="0">
                <a:solidFill>
                  <a:srgbClr val="6F0000"/>
                </a:solidFill>
              </a:rPr>
            </a:br>
            <a:r>
              <a:rPr lang="en-US" sz="2400" dirty="0" smtClean="0">
                <a:solidFill>
                  <a:srgbClr val="6F0000"/>
                </a:solidFill>
              </a:rPr>
              <a:t>for HEDI criteria</a:t>
            </a:r>
          </a:p>
        </p:txBody>
      </p:sp>
      <p:pic>
        <p:nvPicPr>
          <p:cNvPr id="3074" name="Picture 2"/>
          <p:cNvPicPr>
            <a:picLocks noChangeAspect="1" noChangeArrowheads="1"/>
          </p:cNvPicPr>
          <p:nvPr/>
        </p:nvPicPr>
        <p:blipFill>
          <a:blip r:embed="rId3"/>
          <a:srcRect l="20000" t="14222" r="21500" b="4889"/>
          <a:stretch>
            <a:fillRect/>
          </a:stretch>
        </p:blipFill>
        <p:spPr bwMode="auto">
          <a:xfrm>
            <a:off x="609600" y="1066800"/>
            <a:ext cx="7696200" cy="5715000"/>
          </a:xfrm>
          <a:prstGeom prst="rect">
            <a:avLst/>
          </a:prstGeom>
          <a:noFill/>
          <a:ln w="9525">
            <a:solidFill>
              <a:schemeClr val="bg2">
                <a:lumMod val="25000"/>
              </a:schemeClr>
            </a:solidFill>
            <a:miter lim="800000"/>
            <a:headEnd/>
            <a:tailEnd/>
          </a:ln>
        </p:spPr>
      </p:pic>
      <p:sp>
        <p:nvSpPr>
          <p:cNvPr id="4" name="Slide Number Placeholder 3"/>
          <p:cNvSpPr>
            <a:spLocks noGrp="1"/>
          </p:cNvSpPr>
          <p:nvPr>
            <p:ph type="sldNum" sz="quarter" idx="10"/>
          </p:nvPr>
        </p:nvSpPr>
        <p:spPr>
          <a:xfrm>
            <a:off x="8089900" y="6400800"/>
            <a:ext cx="1054100" cy="430213"/>
          </a:xfrm>
        </p:spPr>
        <p:txBody>
          <a:bodyPr/>
          <a:lstStyle/>
          <a:p>
            <a:pPr lvl="1">
              <a:defRPr/>
            </a:pPr>
            <a:r>
              <a:rPr lang="en-US" sz="1000" dirty="0" smtClean="0"/>
              <a:t>70</a:t>
            </a:r>
            <a:endParaRPr lang="en-US" sz="1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152400" y="2143125"/>
            <a:ext cx="8686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smtClean="0">
                <a:solidFill>
                  <a:srgbClr val="6F0000"/>
                </a:solidFill>
                <a:latin typeface="Rockwell" pitchFamily="18" charset="0"/>
              </a:rPr>
              <a:t>Local Achievement 20% (15%) for Teachers and Principals</a:t>
            </a:r>
            <a:endParaRPr lang="en-US" sz="4400" b="1" dirty="0">
              <a:solidFill>
                <a:srgbClr val="6F0000"/>
              </a:solidFill>
              <a:latin typeface="Rockwell" pitchFamily="18" charset="0"/>
            </a:endParaRPr>
          </a:p>
        </p:txBody>
      </p:sp>
      <p:sp>
        <p:nvSpPr>
          <p:cNvPr id="46083" name="Slide Number Placeholder 2"/>
          <p:cNvSpPr>
            <a:spLocks noGrp="1"/>
          </p:cNvSpPr>
          <p:nvPr>
            <p:ph type="sldNum" sz="quarter" idx="10"/>
          </p:nvPr>
        </p:nvSpPr>
        <p:spPr bwMode="auto">
          <a:xfrm>
            <a:off x="8077200" y="6324600"/>
            <a:ext cx="838200" cy="50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8BC63A85-A0B5-4279-84FD-4BFD56EA5324}" type="slidenum">
              <a:rPr lang="en-US" sz="1000"/>
              <a:pPr lvl="1" eaLnBrk="1" hangingPunct="1"/>
              <a:t>58</a:t>
            </a:fld>
            <a:endParaRPr lang="en-US" sz="1000" dirty="0"/>
          </a:p>
        </p:txBody>
      </p:sp>
    </p:spTree>
    <p:extLst>
      <p:ext uri="{BB962C8B-B14F-4D97-AF65-F5344CB8AC3E}">
        <p14:creationId xmlns:p14="http://schemas.microsoft.com/office/powerpoint/2010/main" val="3214124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academics,chalkboards,classrooms,desks,educators,facial expressions,homework,occupations,people,sweaters,teachers,women,writings"/>
          <p:cNvPicPr>
            <a:picLocks noChangeAspect="1" noChangeArrowheads="1"/>
          </p:cNvPicPr>
          <p:nvPr/>
        </p:nvPicPr>
        <p:blipFill>
          <a:blip r:embed="rId3">
            <a:extLst>
              <a:ext uri="{28A0092B-C50C-407E-A947-70E740481C1C}">
                <a14:useLocalDpi xmlns:a14="http://schemas.microsoft.com/office/drawing/2010/main" val="0"/>
              </a:ext>
            </a:extLst>
          </a:blip>
          <a:srcRect t="8789"/>
          <a:stretch>
            <a:fillRect/>
          </a:stretch>
        </p:blipFill>
        <p:spPr bwMode="auto">
          <a:xfrm>
            <a:off x="2057400" y="2438400"/>
            <a:ext cx="472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itle 1"/>
          <p:cNvSpPr>
            <a:spLocks noGrp="1"/>
          </p:cNvSpPr>
          <p:nvPr>
            <p:ph type="title" idx="4294967295"/>
          </p:nvPr>
        </p:nvSpPr>
        <p:spPr>
          <a:xfrm>
            <a:off x="457200" y="152400"/>
            <a:ext cx="8686800" cy="600075"/>
          </a:xfrm>
        </p:spPr>
        <p:txBody>
          <a:bodyPr/>
          <a:lstStyle/>
          <a:p>
            <a:pPr algn="l" eaLnBrk="1" hangingPunct="1"/>
            <a:r>
              <a:rPr lang="en-US" b="1" dirty="0" smtClean="0">
                <a:solidFill>
                  <a:srgbClr val="6F0000"/>
                </a:solidFill>
              </a:rPr>
              <a:t>Locally-Selected Measures</a:t>
            </a:r>
            <a:br>
              <a:rPr lang="en-US" b="1" dirty="0" smtClean="0">
                <a:solidFill>
                  <a:srgbClr val="6F0000"/>
                </a:solidFill>
              </a:rPr>
            </a:br>
            <a:r>
              <a:rPr lang="en-US" sz="2400" dirty="0" smtClean="0">
                <a:solidFill>
                  <a:srgbClr val="6F0000"/>
                </a:solidFill>
              </a:rPr>
              <a:t>Teachers and Principals</a:t>
            </a:r>
          </a:p>
        </p:txBody>
      </p:sp>
      <p:sp>
        <p:nvSpPr>
          <p:cNvPr id="7" name="Rectangular Callout 6"/>
          <p:cNvSpPr/>
          <p:nvPr/>
        </p:nvSpPr>
        <p:spPr>
          <a:xfrm>
            <a:off x="152400" y="1676400"/>
            <a:ext cx="3124200" cy="2438400"/>
          </a:xfrm>
          <a:prstGeom prst="wedgeRectCallout">
            <a:avLst>
              <a:gd name="adj1" fmla="val 62252"/>
              <a:gd name="adj2" fmla="val 6530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600" dirty="0" smtClean="0"/>
              <a:t>Locally-selected </a:t>
            </a:r>
            <a:r>
              <a:rPr lang="en-US" sz="2600" dirty="0"/>
              <a:t>measures can measure growth or achievement</a:t>
            </a:r>
          </a:p>
        </p:txBody>
      </p:sp>
      <p:sp>
        <p:nvSpPr>
          <p:cNvPr id="8" name="Rectangular Callout 7"/>
          <p:cNvSpPr/>
          <p:nvPr/>
        </p:nvSpPr>
        <p:spPr>
          <a:xfrm>
            <a:off x="5791200" y="1371600"/>
            <a:ext cx="3124200" cy="2743200"/>
          </a:xfrm>
          <a:prstGeom prst="wedgeRectCallout">
            <a:avLst>
              <a:gd name="adj1" fmla="val -55216"/>
              <a:gd name="adj2" fmla="val 6476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600" dirty="0" smtClean="0"/>
              <a:t>Locally-selected </a:t>
            </a:r>
            <a:r>
              <a:rPr lang="en-US" sz="2600" dirty="0"/>
              <a:t>measures count for 20 points (15 points with an approved value-added measure)</a:t>
            </a:r>
          </a:p>
        </p:txBody>
      </p:sp>
      <p:sp>
        <p:nvSpPr>
          <p:cNvPr id="6" name="Slide Number Placeholder 5"/>
          <p:cNvSpPr>
            <a:spLocks noGrp="1"/>
          </p:cNvSpPr>
          <p:nvPr>
            <p:ph type="sldNum" sz="quarter" idx="10"/>
          </p:nvPr>
        </p:nvSpPr>
        <p:spPr>
          <a:xfrm>
            <a:off x="7924800" y="6199188"/>
            <a:ext cx="990600" cy="506412"/>
          </a:xfrm>
        </p:spPr>
        <p:txBody>
          <a:bodyPr/>
          <a:lstStyle/>
          <a:p>
            <a:pPr lvl="1">
              <a:defRPr/>
            </a:pPr>
            <a:r>
              <a:rPr lang="en-US" sz="1000" dirty="0" smtClean="0"/>
              <a:t>	</a:t>
            </a:r>
            <a:fld id="{E7310918-C33C-419B-8E19-ED88B3F7F27E}" type="slidenum">
              <a:rPr lang="en-US" sz="1000" smtClean="0"/>
              <a:pPr lvl="1">
                <a:defRPr/>
              </a:pPr>
              <a:t>59</a:t>
            </a:fld>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F2D04E4-341A-4D82-890C-0DCBBF37727F}" type="slidenum">
              <a:rPr lang="en-US" smtClean="0">
                <a:solidFill>
                  <a:srgbClr val="0A2D6B"/>
                </a:solidFill>
              </a:rPr>
              <a:pPr eaLnBrk="1" hangingPunct="1"/>
              <a:t>6</a:t>
            </a:fld>
            <a:endParaRPr lang="en-US" dirty="0" smtClean="0">
              <a:solidFill>
                <a:srgbClr val="0A2D6B"/>
              </a:solidFill>
            </a:endParaRPr>
          </a:p>
        </p:txBody>
      </p:sp>
      <p:sp>
        <p:nvSpPr>
          <p:cNvPr id="23555" name="Title 1"/>
          <p:cNvSpPr txBox="1">
            <a:spLocks/>
          </p:cNvSpPr>
          <p:nvPr/>
        </p:nvSpPr>
        <p:spPr bwMode="auto">
          <a:xfrm>
            <a:off x="457200" y="38100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4400" b="1" dirty="0" smtClean="0">
                <a:solidFill>
                  <a:srgbClr val="6F0000"/>
                </a:solidFill>
                <a:latin typeface="Rockwell" pitchFamily="18" charset="0"/>
              </a:rPr>
              <a:t>Introducing the</a:t>
            </a:r>
          </a:p>
          <a:p>
            <a:pPr algn="ctr"/>
            <a:r>
              <a:rPr lang="en-US" sz="4400" b="1" dirty="0" smtClean="0">
                <a:solidFill>
                  <a:srgbClr val="6F0000"/>
                </a:solidFill>
                <a:latin typeface="Rockwell" pitchFamily="18" charset="0"/>
              </a:rPr>
              <a:t>APPR Review </a:t>
            </a:r>
            <a:r>
              <a:rPr lang="en-US" sz="4400" b="1" dirty="0">
                <a:solidFill>
                  <a:srgbClr val="6F0000"/>
                </a:solidFill>
                <a:latin typeface="Rockwell" pitchFamily="18" charset="0"/>
              </a:rPr>
              <a:t>Room</a:t>
            </a:r>
            <a:r>
              <a:rPr lang="en-US" sz="3200" b="1" dirty="0">
                <a:solidFill>
                  <a:srgbClr val="6F0000"/>
                </a:solidFill>
                <a:latin typeface="Rockwell" pitchFamily="18" charset="0"/>
              </a:rPr>
              <a:t> </a:t>
            </a:r>
            <a:endParaRPr lang="en-US" sz="3200" dirty="0">
              <a:solidFill>
                <a:srgbClr val="A69372"/>
              </a:solidFill>
              <a:latin typeface="Rockwell" pitchFamily="18" charset="0"/>
            </a:endParaRP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85800"/>
            <a:ext cx="29622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Locally-Selected Measures: Overview</a:t>
            </a:r>
          </a:p>
        </p:txBody>
      </p:sp>
      <p:sp>
        <p:nvSpPr>
          <p:cNvPr id="3" name="Content Placeholder 2"/>
          <p:cNvSpPr>
            <a:spLocks noGrp="1"/>
          </p:cNvSpPr>
          <p:nvPr>
            <p:ph idx="4294967295"/>
          </p:nvPr>
        </p:nvSpPr>
        <p:spPr>
          <a:xfrm>
            <a:off x="457200" y="1143000"/>
            <a:ext cx="8229600" cy="4913313"/>
          </a:xfrm>
        </p:spPr>
        <p:txBody>
          <a:bodyPr/>
          <a:lstStyle/>
          <a:p>
            <a:pPr eaLnBrk="1" hangingPunct="1">
              <a:defRPr/>
            </a:pPr>
            <a:r>
              <a:rPr lang="en-US" sz="2800" dirty="0" smtClean="0"/>
              <a:t>Growth and local measures must be different from one another</a:t>
            </a:r>
          </a:p>
          <a:p>
            <a:pPr eaLnBrk="1" hangingPunct="1">
              <a:defRPr/>
            </a:pPr>
            <a:r>
              <a:rPr lang="en-US" sz="2800" dirty="0" smtClean="0"/>
              <a:t>To ensure comparability, select the same measure across all classrooms in the same grade/subject and/or for all principals in same or similar programs/buildings</a:t>
            </a:r>
          </a:p>
          <a:p>
            <a:pPr eaLnBrk="1" hangingPunct="1">
              <a:defRPr/>
            </a:pPr>
            <a:r>
              <a:rPr lang="en-US" sz="2800" dirty="0" smtClean="0"/>
              <a:t>The State-approved list meets prescribed criteria for comparability and rigor; districts/BOCES who develop assessments will need to verify comparability and rigor</a:t>
            </a:r>
          </a:p>
          <a:p>
            <a:pPr eaLnBrk="1" hangingPunct="1">
              <a:defRPr/>
            </a:pPr>
            <a:r>
              <a:rPr lang="en-US" sz="2800" dirty="0" smtClean="0"/>
              <a:t>Collective bargaining considerations</a:t>
            </a:r>
          </a:p>
          <a:p>
            <a:pPr eaLnBrk="1" hangingPunct="1">
              <a:buFont typeface="Wingdings" pitchFamily="2" charset="2"/>
              <a:buChar char="Ø"/>
              <a:defRPr/>
            </a:pPr>
            <a:endParaRPr lang="en-US" sz="2200" dirty="0" smtClean="0"/>
          </a:p>
          <a:p>
            <a:pPr marL="236538" indent="-236538" eaLnBrk="1" fontAlgn="auto" hangingPunct="1">
              <a:spcAft>
                <a:spcPts val="0"/>
              </a:spcAft>
              <a:buFont typeface="Wingdings" pitchFamily="2" charset="2"/>
              <a:buChar char="Ø"/>
              <a:defRPr/>
            </a:pPr>
            <a:endParaRPr lang="en-US" sz="2200" dirty="0" smtClean="0"/>
          </a:p>
          <a:p>
            <a:pPr eaLnBrk="1" hangingPunct="1">
              <a:buFont typeface="Wingdings" pitchFamily="2" charset="2"/>
              <a:buChar char="Ø"/>
              <a:defRPr/>
            </a:pPr>
            <a:endParaRPr lang="en-US" sz="2200" dirty="0" smtClean="0"/>
          </a:p>
        </p:txBody>
      </p:sp>
      <p:sp>
        <p:nvSpPr>
          <p:cNvPr id="4" name="Slide Number Placeholder 3"/>
          <p:cNvSpPr>
            <a:spLocks noGrp="1"/>
          </p:cNvSpPr>
          <p:nvPr>
            <p:ph type="sldNum" sz="quarter" idx="10"/>
          </p:nvPr>
        </p:nvSpPr>
        <p:spPr>
          <a:xfrm>
            <a:off x="8077200" y="6324600"/>
            <a:ext cx="914400" cy="506413"/>
          </a:xfrm>
        </p:spPr>
        <p:txBody>
          <a:bodyPr/>
          <a:lstStyle/>
          <a:p>
            <a:pPr lvl="1">
              <a:defRPr/>
            </a:pPr>
            <a:r>
              <a:rPr lang="en-US" sz="1000" dirty="0" smtClean="0"/>
              <a:t>	</a:t>
            </a:r>
            <a:fld id="{F5F68E74-671D-4091-BA30-4CA83E7BE992}" type="slidenum">
              <a:rPr lang="en-US" sz="1000" smtClean="0"/>
              <a:pPr lvl="1">
                <a:defRPr/>
              </a:pPr>
              <a:t>60</a:t>
            </a:fld>
            <a:endParaRPr lang="en-US" sz="1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Rigorous</a:t>
            </a:r>
          </a:p>
        </p:txBody>
      </p:sp>
      <p:sp>
        <p:nvSpPr>
          <p:cNvPr id="166914" name="Content Placeholder 2"/>
          <p:cNvSpPr>
            <a:spLocks noGrp="1"/>
          </p:cNvSpPr>
          <p:nvPr>
            <p:ph idx="4294967295"/>
          </p:nvPr>
        </p:nvSpPr>
        <p:spPr>
          <a:xfrm>
            <a:off x="457200" y="1030288"/>
            <a:ext cx="8229600" cy="4835525"/>
          </a:xfrm>
        </p:spPr>
        <p:txBody>
          <a:bodyPr/>
          <a:lstStyle/>
          <a:p>
            <a:pPr marL="0" indent="0" eaLnBrk="1" hangingPunct="1">
              <a:buFont typeface="Arial" charset="0"/>
              <a:buNone/>
              <a:defRPr/>
            </a:pPr>
            <a:r>
              <a:rPr lang="en-US" sz="2800" b="1" dirty="0" smtClean="0"/>
              <a:t>Rigorous</a:t>
            </a:r>
            <a:r>
              <a:rPr lang="en-US" sz="2800" dirty="0" smtClean="0"/>
              <a:t> means that the locally-selected measure is:</a:t>
            </a:r>
          </a:p>
          <a:p>
            <a:pPr lvl="2" eaLnBrk="1" hangingPunct="1">
              <a:defRPr/>
            </a:pPr>
            <a:r>
              <a:rPr lang="en-US" sz="2800" dirty="0" smtClean="0">
                <a:latin typeface="+mj-lt"/>
                <a:cs typeface="Arial" charset="0"/>
              </a:rPr>
              <a:t>Aligned to the NYS learning standards </a:t>
            </a:r>
          </a:p>
          <a:p>
            <a:pPr lvl="2" eaLnBrk="1" hangingPunct="1">
              <a:defRPr/>
            </a:pPr>
            <a:r>
              <a:rPr lang="en-US" sz="2800" dirty="0" smtClean="0">
                <a:latin typeface="+mj-lt"/>
                <a:cs typeface="Arial" charset="0"/>
              </a:rPr>
              <a:t>To the extent practicable, the assessment must be valid and reliable as defined by the standards for Educational and Psychological Testing</a:t>
            </a:r>
          </a:p>
        </p:txBody>
      </p:sp>
      <p:sp>
        <p:nvSpPr>
          <p:cNvPr id="4" name="Slide Number Placeholder 3"/>
          <p:cNvSpPr>
            <a:spLocks noGrp="1"/>
          </p:cNvSpPr>
          <p:nvPr>
            <p:ph type="sldNum" sz="quarter" idx="10"/>
          </p:nvPr>
        </p:nvSpPr>
        <p:spPr>
          <a:xfrm>
            <a:off x="7924800" y="6324600"/>
            <a:ext cx="1219200" cy="506413"/>
          </a:xfrm>
        </p:spPr>
        <p:txBody>
          <a:bodyPr/>
          <a:lstStyle/>
          <a:p>
            <a:pPr lvl="1">
              <a:defRPr/>
            </a:pPr>
            <a:fld id="{EFC882B0-7D5E-4C13-8FB2-9049FBA8624E}" type="slidenum">
              <a:rPr lang="en-US" sz="1000" smtClean="0"/>
              <a:pPr lvl="1">
                <a:defRPr/>
              </a:pPr>
              <a:t>61</a:t>
            </a:fld>
            <a:endParaRPr lang="en-US" sz="1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Comparable</a:t>
            </a:r>
          </a:p>
        </p:txBody>
      </p:sp>
      <p:sp>
        <p:nvSpPr>
          <p:cNvPr id="168962" name="Content Placeholder 2"/>
          <p:cNvSpPr>
            <a:spLocks noGrp="1"/>
          </p:cNvSpPr>
          <p:nvPr>
            <p:ph idx="4294967295"/>
          </p:nvPr>
        </p:nvSpPr>
        <p:spPr>
          <a:xfrm>
            <a:off x="457200" y="1030288"/>
            <a:ext cx="8229600" cy="4835525"/>
          </a:xfrm>
        </p:spPr>
        <p:txBody>
          <a:bodyPr/>
          <a:lstStyle/>
          <a:p>
            <a:pPr marL="0" indent="0" eaLnBrk="1" hangingPunct="1">
              <a:buFont typeface="Arial" charset="0"/>
              <a:buNone/>
              <a:defRPr/>
            </a:pPr>
            <a:r>
              <a:rPr lang="en-US" sz="2800" b="1" dirty="0" smtClean="0"/>
              <a:t>Locally-comparable</a:t>
            </a:r>
            <a:r>
              <a:rPr lang="en-US" sz="2800" dirty="0" smtClean="0"/>
              <a:t> across classrooms means:</a:t>
            </a:r>
          </a:p>
          <a:p>
            <a:pPr lvl="2" eaLnBrk="1" hangingPunct="1">
              <a:defRPr/>
            </a:pPr>
            <a:r>
              <a:rPr lang="en-US" sz="2400" dirty="0" smtClean="0">
                <a:latin typeface="+mj-lt"/>
                <a:cs typeface="Arial" charset="0"/>
              </a:rPr>
              <a:t>The same locally-selected measures of student achievement or growth are used across all classrooms in the same grade/subject in the district or BOCES. </a:t>
            </a:r>
          </a:p>
          <a:p>
            <a:pPr lvl="2" eaLnBrk="1" hangingPunct="1">
              <a:defRPr/>
            </a:pPr>
            <a:r>
              <a:rPr lang="en-US" sz="2400" dirty="0" smtClean="0">
                <a:latin typeface="+mj-lt"/>
                <a:cs typeface="Arial" charset="0"/>
              </a:rPr>
              <a:t>For principals, the same locally-selected measure(s) must be used for all principals in the same or similar program or grade configuration in that school district or BOCES.</a:t>
            </a:r>
          </a:p>
          <a:p>
            <a:pPr lvl="2" eaLnBrk="1" hangingPunct="1">
              <a:defRPr/>
            </a:pPr>
            <a:r>
              <a:rPr lang="en-US" sz="2400" dirty="0" smtClean="0">
                <a:latin typeface="+mj-lt"/>
                <a:cs typeface="Arial" charset="0"/>
              </a:rPr>
              <a:t>Using more than one measure for teachers or principals in the same grade/subject/configuration requires high standard of District verification against Testing standards.</a:t>
            </a:r>
          </a:p>
          <a:p>
            <a:pPr eaLnBrk="1" hangingPunct="1">
              <a:defRPr/>
            </a:pPr>
            <a:endParaRPr lang="en-US" sz="2400" dirty="0" smtClean="0"/>
          </a:p>
        </p:txBody>
      </p:sp>
      <p:sp>
        <p:nvSpPr>
          <p:cNvPr id="4" name="Slide Number Placeholder 3"/>
          <p:cNvSpPr>
            <a:spLocks noGrp="1"/>
          </p:cNvSpPr>
          <p:nvPr>
            <p:ph type="sldNum" sz="quarter" idx="10"/>
          </p:nvPr>
        </p:nvSpPr>
        <p:spPr>
          <a:xfrm>
            <a:off x="8229600" y="6324600"/>
            <a:ext cx="914400" cy="506413"/>
          </a:xfrm>
        </p:spPr>
        <p:txBody>
          <a:bodyPr/>
          <a:lstStyle/>
          <a:p>
            <a:pPr lvl="1">
              <a:defRPr/>
            </a:pPr>
            <a:r>
              <a:rPr lang="en-US" sz="1000" dirty="0" smtClean="0"/>
              <a:t>	</a:t>
            </a:r>
            <a:fld id="{87285F20-1654-4C12-A2A4-5B5F1E829EA1}" type="slidenum">
              <a:rPr lang="en-US" sz="1000" smtClean="0"/>
              <a:pPr lvl="1">
                <a:defRPr/>
              </a:pPr>
              <a:t>62</a:t>
            </a:fld>
            <a:endParaRPr lang="en-US" sz="1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457200" y="152400"/>
            <a:ext cx="8382000" cy="600075"/>
          </a:xfrm>
        </p:spPr>
        <p:txBody>
          <a:bodyPr/>
          <a:lstStyle/>
          <a:p>
            <a:pPr algn="l" eaLnBrk="1" hangingPunct="1"/>
            <a:r>
              <a:rPr lang="en-US" b="1" dirty="0" smtClean="0">
                <a:solidFill>
                  <a:srgbClr val="6F0000"/>
                </a:solidFill>
              </a:rPr>
              <a:t>Measures for Teachers Using State/Regents Assessments</a:t>
            </a:r>
          </a:p>
        </p:txBody>
      </p:sp>
      <p:sp>
        <p:nvSpPr>
          <p:cNvPr id="3" name="Content Placeholder 2"/>
          <p:cNvSpPr>
            <a:spLocks noGrp="1"/>
          </p:cNvSpPr>
          <p:nvPr>
            <p:ph idx="4294967295"/>
          </p:nvPr>
        </p:nvSpPr>
        <p:spPr>
          <a:xfrm>
            <a:off x="457200" y="1184275"/>
            <a:ext cx="8229600" cy="4835525"/>
          </a:xfrm>
        </p:spPr>
        <p:txBody>
          <a:bodyPr/>
          <a:lstStyle/>
          <a:p>
            <a:pPr eaLnBrk="1" hangingPunct="1">
              <a:lnSpc>
                <a:spcPct val="90000"/>
              </a:lnSpc>
              <a:buFont typeface="Arial" charset="0"/>
              <a:buNone/>
              <a:defRPr/>
            </a:pPr>
            <a:r>
              <a:rPr lang="en-US" sz="2800" b="1" dirty="0" smtClean="0">
                <a:latin typeface="+mj-lt"/>
              </a:rPr>
              <a:t>Measures based on several options:</a:t>
            </a:r>
          </a:p>
          <a:p>
            <a:pPr marL="457200" indent="-457200" eaLnBrk="1" hangingPunct="1">
              <a:lnSpc>
                <a:spcPct val="90000"/>
              </a:lnSpc>
              <a:spcAft>
                <a:spcPts val="1200"/>
              </a:spcAft>
              <a:buFont typeface="Arial" charset="0"/>
              <a:buNone/>
              <a:defRPr/>
            </a:pPr>
            <a:r>
              <a:rPr lang="en-US" sz="2800" dirty="0" smtClean="0">
                <a:latin typeface="+mj-lt"/>
              </a:rPr>
              <a:t>	1. State assessments, Regents, examination, and/or Regent-equivalents. These include: </a:t>
            </a:r>
          </a:p>
          <a:p>
            <a:pPr lvl="3" indent="-342900" eaLnBrk="1" hangingPunct="1">
              <a:lnSpc>
                <a:spcPct val="90000"/>
              </a:lnSpc>
              <a:buFont typeface="Arial" charset="0"/>
              <a:buAutoNum type="alphaLcPeriod"/>
              <a:defRPr/>
            </a:pPr>
            <a:r>
              <a:rPr lang="en-US" sz="2000" dirty="0" smtClean="0">
                <a:solidFill>
                  <a:srgbClr val="7F7F7F"/>
                </a:solidFill>
                <a:latin typeface="+mj-lt"/>
              </a:rPr>
              <a:t>The change in percentage of a teacher’s students who achieve a specific level of performance as determined locally, on such assessments/examinations in the previous year.</a:t>
            </a:r>
          </a:p>
          <a:p>
            <a:pPr lvl="3" indent="-342900" eaLnBrk="1" hangingPunct="1">
              <a:lnSpc>
                <a:spcPct val="90000"/>
              </a:lnSpc>
              <a:buFont typeface="Arial" charset="0"/>
              <a:buAutoNum type="alphaLcPeriod"/>
              <a:defRPr/>
            </a:pPr>
            <a:r>
              <a:rPr lang="en-US" sz="2000" dirty="0" smtClean="0">
                <a:solidFill>
                  <a:srgbClr val="7F7F7F"/>
                </a:solidFill>
                <a:latin typeface="+mj-lt"/>
              </a:rPr>
              <a:t>Teacher-specific growth computed by NYSED based on % of  the teacher’s students earning a State-determined level of growth. Methodology to translate such growth into State-established sub-component scoring ranges shall be determined locally.</a:t>
            </a:r>
          </a:p>
          <a:p>
            <a:pPr lvl="3" indent="-342900" eaLnBrk="1" hangingPunct="1">
              <a:lnSpc>
                <a:spcPct val="90000"/>
              </a:lnSpc>
              <a:buFont typeface="Arial" charset="0"/>
              <a:buAutoNum type="alphaLcPeriod"/>
              <a:defRPr/>
            </a:pPr>
            <a:r>
              <a:rPr lang="en-US" sz="2000" dirty="0" smtClean="0">
                <a:solidFill>
                  <a:srgbClr val="7F7F7F"/>
                </a:solidFill>
                <a:latin typeface="+mj-lt"/>
              </a:rPr>
              <a:t>Other teacher-specific growth or achievement measure using State, Regents, and/or department  approved alternative examinations computed in a manner determined locally.</a:t>
            </a:r>
          </a:p>
        </p:txBody>
      </p:sp>
      <p:sp>
        <p:nvSpPr>
          <p:cNvPr id="4" name="Slide Number Placeholder 3"/>
          <p:cNvSpPr>
            <a:spLocks noGrp="1"/>
          </p:cNvSpPr>
          <p:nvPr>
            <p:ph type="sldNum" sz="quarter" idx="10"/>
          </p:nvPr>
        </p:nvSpPr>
        <p:spPr>
          <a:xfrm>
            <a:off x="8001000" y="6351588"/>
            <a:ext cx="1219200" cy="658812"/>
          </a:xfrm>
        </p:spPr>
        <p:txBody>
          <a:bodyPr/>
          <a:lstStyle/>
          <a:p>
            <a:pPr lvl="1">
              <a:defRPr/>
            </a:pPr>
            <a:fld id="{4D24A234-8F77-47E8-85EC-DC1F9AE56FA0}" type="slidenum">
              <a:rPr lang="en-US" sz="1000" smtClean="0"/>
              <a:pPr lvl="1">
                <a:defRPr/>
              </a:pPr>
              <a:t>63</a:t>
            </a:fld>
            <a:endParaRPr lang="en-US" sz="1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Measures for Teachers Using All Other Options</a:t>
            </a:r>
          </a:p>
        </p:txBody>
      </p:sp>
      <p:sp>
        <p:nvSpPr>
          <p:cNvPr id="3" name="Content Placeholder 2"/>
          <p:cNvSpPr>
            <a:spLocks noGrp="1"/>
          </p:cNvSpPr>
          <p:nvPr>
            <p:ph idx="4294967295"/>
          </p:nvPr>
        </p:nvSpPr>
        <p:spPr>
          <a:xfrm>
            <a:off x="457200" y="1219200"/>
            <a:ext cx="8229600" cy="4835525"/>
          </a:xfrm>
        </p:spPr>
        <p:txBody>
          <a:bodyPr/>
          <a:lstStyle/>
          <a:p>
            <a:pPr marL="457200" indent="-457200" eaLnBrk="1" hangingPunct="1">
              <a:lnSpc>
                <a:spcPct val="90000"/>
              </a:lnSpc>
              <a:spcAft>
                <a:spcPts val="1200"/>
              </a:spcAft>
              <a:buFont typeface="Arial" charset="0"/>
              <a:buNone/>
              <a:defRPr/>
            </a:pPr>
            <a:r>
              <a:rPr lang="en-US" sz="2400" dirty="0" smtClean="0">
                <a:latin typeface="+mj-lt"/>
              </a:rPr>
              <a:t>2.	State-approved list of 3rd party assessments</a:t>
            </a:r>
          </a:p>
          <a:p>
            <a:pPr marL="457200" indent="-457200" eaLnBrk="1" hangingPunct="1">
              <a:lnSpc>
                <a:spcPct val="90000"/>
              </a:lnSpc>
              <a:spcAft>
                <a:spcPts val="1200"/>
              </a:spcAft>
              <a:buFont typeface="Arial" charset="0"/>
              <a:buNone/>
              <a:defRPr/>
            </a:pPr>
            <a:r>
              <a:rPr lang="en-US" sz="2400" dirty="0" smtClean="0">
                <a:latin typeface="+mj-lt"/>
              </a:rPr>
              <a:t>3.	District, regional, or BOCES-developed assessment</a:t>
            </a:r>
          </a:p>
          <a:p>
            <a:pPr marL="457200" indent="-457200" eaLnBrk="1" hangingPunct="1">
              <a:lnSpc>
                <a:spcPct val="90000"/>
              </a:lnSpc>
              <a:spcAft>
                <a:spcPts val="1200"/>
              </a:spcAft>
              <a:buFont typeface="Arial" charset="0"/>
              <a:buNone/>
              <a:defRPr/>
            </a:pPr>
            <a:r>
              <a:rPr lang="en-US" sz="2400" dirty="0" smtClean="0">
                <a:latin typeface="+mj-lt"/>
              </a:rPr>
              <a:t>4.	School-wide growth or achievement results based on:</a:t>
            </a:r>
          </a:p>
          <a:p>
            <a:pPr lvl="3" indent="-342900" eaLnBrk="1" hangingPunct="1">
              <a:lnSpc>
                <a:spcPct val="90000"/>
              </a:lnSpc>
              <a:buFont typeface="Arial" charset="0"/>
              <a:buAutoNum type="alphaLcPeriod"/>
              <a:defRPr/>
            </a:pPr>
            <a:r>
              <a:rPr lang="en-US" sz="2000" dirty="0" smtClean="0">
                <a:solidFill>
                  <a:srgbClr val="7F7F7F"/>
                </a:solidFill>
                <a:latin typeface="+mj-lt"/>
              </a:rPr>
              <a:t>State-provided school-wide growth score for all students taking State ELA or Math assessments in grades  4-8</a:t>
            </a:r>
          </a:p>
          <a:p>
            <a:pPr lvl="3" indent="-342900" eaLnBrk="1" hangingPunct="1">
              <a:lnSpc>
                <a:spcPct val="90000"/>
              </a:lnSpc>
              <a:buFont typeface="Arial" charset="0"/>
              <a:buAutoNum type="alphaLcPeriod"/>
              <a:defRPr/>
            </a:pPr>
            <a:r>
              <a:rPr lang="en-US" sz="2000" dirty="0" smtClean="0">
                <a:solidFill>
                  <a:srgbClr val="7F7F7F"/>
                </a:solidFill>
                <a:latin typeface="+mj-lt"/>
              </a:rPr>
              <a:t>Locally-computed measure based on State, State approved 3rd party, or a district, regional, or BOCES- developed assessment</a:t>
            </a:r>
          </a:p>
          <a:p>
            <a:pPr marL="514350" indent="-514350" eaLnBrk="1" hangingPunct="1">
              <a:lnSpc>
                <a:spcPct val="90000"/>
              </a:lnSpc>
              <a:spcAft>
                <a:spcPts val="1200"/>
              </a:spcAft>
              <a:buFont typeface="Arial" charset="0"/>
              <a:buNone/>
              <a:defRPr/>
            </a:pPr>
            <a:r>
              <a:rPr lang="en-US" sz="2400" dirty="0" smtClean="0">
                <a:solidFill>
                  <a:srgbClr val="002060"/>
                </a:solidFill>
                <a:latin typeface="+mj-lt"/>
              </a:rPr>
              <a:t>5.	</a:t>
            </a:r>
            <a:r>
              <a:rPr lang="en-US" sz="2400" dirty="0" smtClean="0">
                <a:latin typeface="+mj-lt"/>
              </a:rPr>
              <a:t>SLOs</a:t>
            </a:r>
            <a:r>
              <a:rPr lang="en-US" sz="2400" i="1" dirty="0">
                <a:latin typeface="+mj-lt"/>
              </a:rPr>
              <a:t/>
            </a:r>
            <a:br>
              <a:rPr lang="en-US" sz="2400" i="1" dirty="0">
                <a:latin typeface="+mj-lt"/>
              </a:rPr>
            </a:br>
            <a:r>
              <a:rPr lang="en-US" sz="2400" i="1" dirty="0" smtClean="0">
                <a:latin typeface="+mj-lt"/>
              </a:rPr>
              <a:t>(only for teachers without a State-approved Growth or  Value-Added measure for Growth subcomponent):</a:t>
            </a:r>
            <a:endParaRPr lang="en-US" sz="2400" dirty="0" smtClean="0">
              <a:latin typeface="+mj-lt"/>
            </a:endParaRPr>
          </a:p>
          <a:p>
            <a:pPr eaLnBrk="1" hangingPunct="1">
              <a:buFont typeface="Arial" charset="0"/>
              <a:buNone/>
              <a:defRPr/>
            </a:pPr>
            <a:endParaRPr lang="en-US" sz="2400" dirty="0">
              <a:latin typeface="+mj-lt"/>
            </a:endParaRPr>
          </a:p>
        </p:txBody>
      </p:sp>
      <p:sp>
        <p:nvSpPr>
          <p:cNvPr id="4" name="Slide Number Placeholder 3"/>
          <p:cNvSpPr>
            <a:spLocks noGrp="1"/>
          </p:cNvSpPr>
          <p:nvPr>
            <p:ph type="sldNum" sz="quarter" idx="10"/>
          </p:nvPr>
        </p:nvSpPr>
        <p:spPr>
          <a:xfrm>
            <a:off x="8001000" y="6400800"/>
            <a:ext cx="1066800" cy="430213"/>
          </a:xfrm>
        </p:spPr>
        <p:txBody>
          <a:bodyPr/>
          <a:lstStyle/>
          <a:p>
            <a:pPr lvl="1">
              <a:defRPr/>
            </a:pPr>
            <a:r>
              <a:rPr lang="en-US" sz="1000" dirty="0" smtClean="0"/>
              <a:t>	</a:t>
            </a:r>
            <a:fld id="{D5400D6D-3B7E-4475-982E-26078294450A}" type="slidenum">
              <a:rPr lang="en-US" sz="1000" smtClean="0"/>
              <a:pPr lvl="1">
                <a:defRPr/>
              </a:pPr>
              <a:t>64</a:t>
            </a:fld>
            <a:endParaRPr lang="en-US" sz="1000" dirty="0"/>
          </a:p>
        </p:txBody>
      </p:sp>
      <p:sp>
        <p:nvSpPr>
          <p:cNvPr id="2" name="Oval 1"/>
          <p:cNvSpPr/>
          <p:nvPr/>
        </p:nvSpPr>
        <p:spPr>
          <a:xfrm>
            <a:off x="533400" y="4572000"/>
            <a:ext cx="8089593" cy="104861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457200" y="161925"/>
            <a:ext cx="8382000" cy="600075"/>
          </a:xfrm>
        </p:spPr>
        <p:txBody>
          <a:bodyPr/>
          <a:lstStyle/>
          <a:p>
            <a:pPr algn="l" eaLnBrk="1" hangingPunct="1"/>
            <a:r>
              <a:rPr lang="en-US" b="1" dirty="0" smtClean="0">
                <a:solidFill>
                  <a:srgbClr val="6F0000"/>
                </a:solidFill>
              </a:rPr>
              <a:t>Measures for Principals of Elementary and/or Middle Schools</a:t>
            </a:r>
          </a:p>
        </p:txBody>
      </p:sp>
      <p:sp>
        <p:nvSpPr>
          <p:cNvPr id="3" name="Content Placeholder 2"/>
          <p:cNvSpPr>
            <a:spLocks noGrp="1"/>
          </p:cNvSpPr>
          <p:nvPr>
            <p:ph idx="4294967295"/>
          </p:nvPr>
        </p:nvSpPr>
        <p:spPr>
          <a:xfrm>
            <a:off x="457200" y="1030288"/>
            <a:ext cx="8229600" cy="4835525"/>
          </a:xfrm>
        </p:spPr>
        <p:txBody>
          <a:bodyPr/>
          <a:lstStyle/>
          <a:p>
            <a:pPr marL="231775" indent="-231775" eaLnBrk="1" hangingPunct="1">
              <a:lnSpc>
                <a:spcPct val="90000"/>
              </a:lnSpc>
              <a:spcAft>
                <a:spcPct val="35000"/>
              </a:spcAft>
              <a:buFont typeface="Arial" charset="0"/>
              <a:buNone/>
              <a:defRPr/>
            </a:pPr>
            <a:r>
              <a:rPr lang="en-US" sz="2200" dirty="0" smtClean="0">
                <a:solidFill>
                  <a:srgbClr val="002060"/>
                </a:solidFill>
              </a:rPr>
              <a:t>1. </a:t>
            </a:r>
            <a:r>
              <a:rPr lang="en-US" dirty="0" smtClean="0">
                <a:latin typeface="+mj-lt"/>
              </a:rPr>
              <a:t>Achievement levels on State assessments (% proficient or advanced) in ELA and Math Grades 4-8.</a:t>
            </a:r>
          </a:p>
          <a:p>
            <a:pPr marL="231775" indent="-231775" eaLnBrk="1" hangingPunct="1">
              <a:lnSpc>
                <a:spcPct val="90000"/>
              </a:lnSpc>
              <a:spcAft>
                <a:spcPct val="35000"/>
              </a:spcAft>
              <a:buFont typeface="Arial" charset="0"/>
              <a:buNone/>
              <a:defRPr/>
            </a:pPr>
            <a:r>
              <a:rPr lang="en-US" dirty="0" smtClean="0">
                <a:latin typeface="+mj-lt"/>
              </a:rPr>
              <a:t>2. Growth or achievement for student subgroups (SWD, ELL) on State assessments in ELA and Math Grades 4-8.</a:t>
            </a:r>
          </a:p>
          <a:p>
            <a:pPr marL="231775" indent="-231775" eaLnBrk="1" hangingPunct="1">
              <a:lnSpc>
                <a:spcPct val="90000"/>
              </a:lnSpc>
              <a:spcAft>
                <a:spcPct val="35000"/>
              </a:spcAft>
              <a:buFont typeface="Arial" charset="0"/>
              <a:buNone/>
              <a:defRPr/>
            </a:pPr>
            <a:r>
              <a:rPr lang="en-US" dirty="0" smtClean="0">
                <a:latin typeface="+mj-lt"/>
              </a:rPr>
              <a:t>3. Growth or achievement of students in ELA and Math (Grades 4-8) starting at specific performance levels (e.g., Level 1, Level 2) on State or other assessments.</a:t>
            </a:r>
          </a:p>
          <a:p>
            <a:pPr marL="231775" indent="-231775" eaLnBrk="1" hangingPunct="1">
              <a:lnSpc>
                <a:spcPct val="90000"/>
              </a:lnSpc>
              <a:spcAft>
                <a:spcPct val="35000"/>
              </a:spcAft>
              <a:buFont typeface="Arial" charset="0"/>
              <a:buNone/>
              <a:defRPr/>
            </a:pPr>
            <a:r>
              <a:rPr lang="en-US" dirty="0" smtClean="0"/>
              <a:t>4. </a:t>
            </a:r>
            <a:r>
              <a:rPr lang="en-US" dirty="0" smtClean="0">
                <a:latin typeface="+mj-lt"/>
              </a:rPr>
              <a:t>SLOs used with any of the following (option is only for principals without a State-approved Growth or  Value-Added measure for Growth subcomponent):</a:t>
            </a:r>
          </a:p>
          <a:p>
            <a:pPr lvl="3" indent="-342900" eaLnBrk="1" hangingPunct="1">
              <a:lnSpc>
                <a:spcPct val="90000"/>
              </a:lnSpc>
              <a:defRPr/>
            </a:pPr>
            <a:r>
              <a:rPr lang="en-US" sz="2000" dirty="0" smtClean="0">
                <a:solidFill>
                  <a:srgbClr val="7F7F7F"/>
                </a:solidFill>
                <a:latin typeface="+mj-lt"/>
              </a:rPr>
              <a:t>Any State, approved 3rd party, or district/ regional/ BOCES- developed assessment that is rigorous and comparable across classrooms.</a:t>
            </a:r>
          </a:p>
          <a:p>
            <a:pPr marL="231775" indent="-231775" eaLnBrk="1" hangingPunct="1">
              <a:lnSpc>
                <a:spcPct val="90000"/>
              </a:lnSpc>
              <a:spcAft>
                <a:spcPct val="35000"/>
              </a:spcAft>
              <a:buFont typeface="Arial" charset="0"/>
              <a:buNone/>
              <a:defRPr/>
            </a:pPr>
            <a:r>
              <a:rPr lang="en-US" sz="2200" dirty="0" smtClean="0"/>
              <a:t>5. </a:t>
            </a:r>
            <a:r>
              <a:rPr lang="en-US" dirty="0" smtClean="0">
                <a:latin typeface="+mj-lt"/>
              </a:rPr>
              <a:t>Student performance on any district-wide locally-selected assessments approved for use in teacher evaluations.</a:t>
            </a:r>
            <a:endParaRPr lang="en-US" sz="2400" dirty="0" smtClean="0">
              <a:latin typeface="+mj-lt"/>
            </a:endParaRPr>
          </a:p>
          <a:p>
            <a:pPr eaLnBrk="1" hangingPunct="1">
              <a:defRPr/>
            </a:pPr>
            <a:endParaRPr lang="en-US" sz="2200" dirty="0">
              <a:solidFill>
                <a:srgbClr val="002060"/>
              </a:solidFill>
            </a:endParaRPr>
          </a:p>
        </p:txBody>
      </p:sp>
      <p:sp>
        <p:nvSpPr>
          <p:cNvPr id="4" name="Slide Number Placeholder 3"/>
          <p:cNvSpPr>
            <a:spLocks noGrp="1"/>
          </p:cNvSpPr>
          <p:nvPr>
            <p:ph type="sldNum" sz="quarter" idx="10"/>
          </p:nvPr>
        </p:nvSpPr>
        <p:spPr>
          <a:xfrm>
            <a:off x="8229600" y="6324600"/>
            <a:ext cx="838200" cy="506413"/>
          </a:xfrm>
        </p:spPr>
        <p:txBody>
          <a:bodyPr/>
          <a:lstStyle/>
          <a:p>
            <a:pPr lvl="1">
              <a:defRPr/>
            </a:pPr>
            <a:r>
              <a:rPr lang="en-US" sz="1000" dirty="0" smtClean="0"/>
              <a:t>	</a:t>
            </a:r>
            <a:fld id="{C5A0A904-DB5B-472B-BB75-2A78452E5C6E}" type="slidenum">
              <a:rPr lang="en-US" sz="1000" smtClean="0"/>
              <a:pPr lvl="1">
                <a:defRPr/>
              </a:pPr>
              <a:t>65</a:t>
            </a:fld>
            <a:endParaRPr lang="en-US" sz="1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Measures for Principals of High Schools</a:t>
            </a:r>
          </a:p>
        </p:txBody>
      </p:sp>
      <p:sp>
        <p:nvSpPr>
          <p:cNvPr id="3" name="Content Placeholder 2"/>
          <p:cNvSpPr>
            <a:spLocks noGrp="1"/>
          </p:cNvSpPr>
          <p:nvPr>
            <p:ph idx="4294967295"/>
          </p:nvPr>
        </p:nvSpPr>
        <p:spPr>
          <a:xfrm>
            <a:off x="457200" y="1030288"/>
            <a:ext cx="8229600" cy="4835525"/>
          </a:xfrm>
        </p:spPr>
        <p:txBody>
          <a:bodyPr/>
          <a:lstStyle/>
          <a:p>
            <a:pPr marL="287338" indent="-287338" eaLnBrk="1" hangingPunct="1">
              <a:lnSpc>
                <a:spcPct val="90000"/>
              </a:lnSpc>
              <a:spcAft>
                <a:spcPct val="35000"/>
              </a:spcAft>
              <a:buFont typeface="Arial" charset="0"/>
              <a:buNone/>
              <a:defRPr/>
            </a:pPr>
            <a:r>
              <a:rPr lang="en-US" sz="2200" dirty="0" smtClean="0">
                <a:solidFill>
                  <a:srgbClr val="002060"/>
                </a:solidFill>
              </a:rPr>
              <a:t>1. Percent of cohort achieving specified scores on Regents exams, AP, IB, or other Regents-equivalents.</a:t>
            </a:r>
          </a:p>
          <a:p>
            <a:pPr marL="0" indent="0" eaLnBrk="1" hangingPunct="1">
              <a:lnSpc>
                <a:spcPct val="90000"/>
              </a:lnSpc>
              <a:spcAft>
                <a:spcPct val="35000"/>
              </a:spcAft>
              <a:buFont typeface="Arial" charset="0"/>
              <a:buNone/>
              <a:defRPr/>
            </a:pPr>
            <a:r>
              <a:rPr lang="en-US" sz="2200" dirty="0" smtClean="0">
                <a:solidFill>
                  <a:srgbClr val="002060"/>
                </a:solidFill>
              </a:rPr>
              <a:t>2. Graduation rates (4, 5, 6 years) and/or dropout rates.</a:t>
            </a:r>
          </a:p>
          <a:p>
            <a:pPr marL="287338" indent="-287338" eaLnBrk="1" hangingPunct="1">
              <a:lnSpc>
                <a:spcPct val="90000"/>
              </a:lnSpc>
              <a:spcAft>
                <a:spcPct val="35000"/>
              </a:spcAft>
              <a:buFont typeface="Arial" charset="0"/>
              <a:buNone/>
              <a:defRPr/>
            </a:pPr>
            <a:r>
              <a:rPr lang="en-US" sz="2200" dirty="0" smtClean="0">
                <a:solidFill>
                  <a:srgbClr val="002060"/>
                </a:solidFill>
              </a:rPr>
              <a:t>3. Graduation % with Advanced Regents designation and/or honors.</a:t>
            </a:r>
          </a:p>
          <a:p>
            <a:pPr marL="287338" indent="-287338" eaLnBrk="1" hangingPunct="1">
              <a:lnSpc>
                <a:spcPct val="90000"/>
              </a:lnSpc>
              <a:spcAft>
                <a:spcPct val="35000"/>
              </a:spcAft>
              <a:buFont typeface="Arial" charset="0"/>
              <a:buNone/>
              <a:defRPr/>
            </a:pPr>
            <a:r>
              <a:rPr lang="en-US" sz="2200" dirty="0" smtClean="0">
                <a:solidFill>
                  <a:srgbClr val="002060"/>
                </a:solidFill>
              </a:rPr>
              <a:t>4. Credit accumulation (e.g., 9</a:t>
            </a:r>
            <a:r>
              <a:rPr lang="en-US" sz="2200" baseline="30000" dirty="0" smtClean="0">
                <a:solidFill>
                  <a:srgbClr val="002060"/>
                </a:solidFill>
              </a:rPr>
              <a:t>th</a:t>
            </a:r>
            <a:r>
              <a:rPr lang="en-US" sz="2200" dirty="0" smtClean="0">
                <a:solidFill>
                  <a:srgbClr val="002060"/>
                </a:solidFill>
              </a:rPr>
              <a:t> and 10</a:t>
            </a:r>
            <a:r>
              <a:rPr lang="en-US" sz="2200" baseline="30000" dirty="0" smtClean="0">
                <a:solidFill>
                  <a:srgbClr val="002060"/>
                </a:solidFill>
              </a:rPr>
              <a:t>th</a:t>
            </a:r>
            <a:r>
              <a:rPr lang="en-US" sz="2200" dirty="0" smtClean="0">
                <a:solidFill>
                  <a:srgbClr val="002060"/>
                </a:solidFill>
              </a:rPr>
              <a:t> grade) or other strong predictor of progress toward graduation.</a:t>
            </a:r>
          </a:p>
          <a:p>
            <a:pPr marL="231775" indent="-231775" eaLnBrk="1" hangingPunct="1">
              <a:lnSpc>
                <a:spcPct val="90000"/>
              </a:lnSpc>
              <a:spcAft>
                <a:spcPct val="35000"/>
              </a:spcAft>
              <a:buFont typeface="Arial" charset="0"/>
              <a:buNone/>
              <a:defRPr/>
            </a:pPr>
            <a:r>
              <a:rPr lang="en-US" sz="2200" dirty="0" smtClean="0">
                <a:solidFill>
                  <a:srgbClr val="002060"/>
                </a:solidFill>
              </a:rPr>
              <a:t>5. </a:t>
            </a:r>
            <a:r>
              <a:rPr lang="en-US" sz="2400" dirty="0" smtClean="0">
                <a:solidFill>
                  <a:srgbClr val="002060"/>
                </a:solidFill>
              </a:rPr>
              <a:t>SLOs used with any of the following (</a:t>
            </a:r>
            <a:r>
              <a:rPr lang="en-US" sz="2400" i="1" dirty="0" smtClean="0">
                <a:solidFill>
                  <a:srgbClr val="002060"/>
                </a:solidFill>
              </a:rPr>
              <a:t>option is only for principals without a State-approved Growth or  Value-Added measure for Growth subcomponent)</a:t>
            </a:r>
            <a:r>
              <a:rPr lang="en-US" sz="2400" dirty="0" smtClean="0">
                <a:solidFill>
                  <a:srgbClr val="002060"/>
                </a:solidFill>
              </a:rPr>
              <a:t>:</a:t>
            </a:r>
          </a:p>
          <a:p>
            <a:pPr lvl="3" indent="-342900" eaLnBrk="1" hangingPunct="1">
              <a:lnSpc>
                <a:spcPct val="90000"/>
              </a:lnSpc>
              <a:defRPr/>
            </a:pPr>
            <a:r>
              <a:rPr lang="en-US" sz="2000" dirty="0" smtClean="0">
                <a:solidFill>
                  <a:srgbClr val="7F7F7F"/>
                </a:solidFill>
                <a:latin typeface="+mj-lt"/>
              </a:rPr>
              <a:t>Any State, approved 3rd party, or district/ regional/ BOCES- developed assessment that is rigorous and comparable across classrooms.</a:t>
            </a:r>
          </a:p>
          <a:p>
            <a:pPr marL="287338" indent="-287338" eaLnBrk="1" hangingPunct="1">
              <a:lnSpc>
                <a:spcPct val="90000"/>
              </a:lnSpc>
              <a:spcAft>
                <a:spcPct val="35000"/>
              </a:spcAft>
              <a:buFont typeface="Arial" charset="0"/>
              <a:buNone/>
              <a:defRPr/>
            </a:pPr>
            <a:r>
              <a:rPr lang="en-US" sz="2200" dirty="0" smtClean="0">
                <a:solidFill>
                  <a:srgbClr val="002060"/>
                </a:solidFill>
              </a:rPr>
              <a:t>6. Student performance on any district-wide locally-selected assessments approved for use in teacher evaluations.</a:t>
            </a:r>
          </a:p>
          <a:p>
            <a:pPr eaLnBrk="1" hangingPunct="1">
              <a:defRPr/>
            </a:pPr>
            <a:endParaRPr lang="en-US" sz="2200" dirty="0">
              <a:solidFill>
                <a:srgbClr val="002060"/>
              </a:solidFill>
            </a:endParaRPr>
          </a:p>
        </p:txBody>
      </p:sp>
      <p:sp>
        <p:nvSpPr>
          <p:cNvPr id="4" name="Slide Number Placeholder 3"/>
          <p:cNvSpPr>
            <a:spLocks noGrp="1"/>
          </p:cNvSpPr>
          <p:nvPr>
            <p:ph type="sldNum" sz="quarter" idx="10"/>
          </p:nvPr>
        </p:nvSpPr>
        <p:spPr>
          <a:xfrm>
            <a:off x="8153400" y="6324600"/>
            <a:ext cx="838200" cy="506413"/>
          </a:xfrm>
        </p:spPr>
        <p:txBody>
          <a:bodyPr/>
          <a:lstStyle/>
          <a:p>
            <a:pPr lvl="1">
              <a:defRPr/>
            </a:pPr>
            <a:r>
              <a:rPr lang="en-US" sz="1000" dirty="0" smtClean="0"/>
              <a:t>	</a:t>
            </a:r>
            <a:fld id="{E2F0B939-13FD-4B2C-9B63-A21FB23B54F9}" type="slidenum">
              <a:rPr lang="en-US" sz="1000" smtClean="0"/>
              <a:pPr lvl="1">
                <a:defRPr/>
              </a:pPr>
              <a:t>66</a:t>
            </a:fld>
            <a:endParaRPr lang="en-US" sz="1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a:t>
            </a:r>
          </a:p>
        </p:txBody>
      </p:sp>
      <p:pic>
        <p:nvPicPr>
          <p:cNvPr id="169986" name="Picture 2"/>
          <p:cNvPicPr>
            <a:picLocks noChangeAspect="1" noChangeArrowheads="1"/>
          </p:cNvPicPr>
          <p:nvPr/>
        </p:nvPicPr>
        <p:blipFill>
          <a:blip r:embed="rId3"/>
          <a:srcRect l="12500" t="20000" r="14375" b="16667"/>
          <a:stretch>
            <a:fillRect/>
          </a:stretch>
        </p:blipFill>
        <p:spPr bwMode="auto">
          <a:xfrm>
            <a:off x="2127250" y="1905000"/>
            <a:ext cx="6711950" cy="4267200"/>
          </a:xfrm>
          <a:prstGeom prst="rect">
            <a:avLst/>
          </a:prstGeom>
          <a:noFill/>
          <a:ln w="9525">
            <a:solidFill>
              <a:schemeClr val="bg2">
                <a:lumMod val="25000"/>
              </a:schemeClr>
            </a:solidFill>
            <a:miter lim="800000"/>
            <a:headEnd/>
            <a:tailEnd/>
          </a:ln>
        </p:spPr>
      </p:pic>
      <p:sp>
        <p:nvSpPr>
          <p:cNvPr id="7" name="Rectangular Callout 6"/>
          <p:cNvSpPr/>
          <p:nvPr/>
        </p:nvSpPr>
        <p:spPr>
          <a:xfrm>
            <a:off x="76200" y="1981200"/>
            <a:ext cx="2438400" cy="2895600"/>
          </a:xfrm>
          <a:prstGeom prst="wedgeRectCallout">
            <a:avLst>
              <a:gd name="adj1" fmla="val 53585"/>
              <a:gd name="adj2" fmla="val 66447"/>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600" dirty="0"/>
              <a:t>T</a:t>
            </a:r>
            <a:r>
              <a:rPr lang="en-US" sz="1600" dirty="0" smtClean="0"/>
              <a:t>he </a:t>
            </a:r>
            <a:r>
              <a:rPr lang="en-US" sz="1600" dirty="0"/>
              <a:t>full list of options are listed first, then the dropdown boxes. For teachers in courses with a State-provided growth or value-added measure, SLOs are not an option so they are not listed here.</a:t>
            </a:r>
          </a:p>
        </p:txBody>
      </p:sp>
      <p:sp>
        <p:nvSpPr>
          <p:cNvPr id="5" name="Slide Number Placeholder 4"/>
          <p:cNvSpPr>
            <a:spLocks noGrp="1"/>
          </p:cNvSpPr>
          <p:nvPr>
            <p:ph type="sldNum" sz="quarter" idx="10"/>
          </p:nvPr>
        </p:nvSpPr>
        <p:spPr>
          <a:xfrm>
            <a:off x="7848600" y="6324600"/>
            <a:ext cx="838200" cy="506413"/>
          </a:xfrm>
        </p:spPr>
        <p:txBody>
          <a:bodyPr/>
          <a:lstStyle/>
          <a:p>
            <a:pPr lvl="1">
              <a:defRPr/>
            </a:pPr>
            <a:r>
              <a:rPr lang="en-US" sz="1000" dirty="0" smtClean="0"/>
              <a:t>	</a:t>
            </a:r>
            <a:fld id="{6B670AD9-9E1C-4213-A7BC-25F5E189F47C}" type="slidenum">
              <a:rPr lang="en-US" sz="1000" smtClean="0"/>
              <a:pPr lvl="1">
                <a:defRPr/>
              </a:pPr>
              <a:t>67</a:t>
            </a:fld>
            <a:endParaRPr lang="en-US" sz="1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a:t>
            </a:r>
          </a:p>
        </p:txBody>
      </p:sp>
      <p:pic>
        <p:nvPicPr>
          <p:cNvPr id="5" name="Picture 3"/>
          <p:cNvPicPr>
            <a:picLocks noChangeAspect="1" noChangeArrowheads="1"/>
          </p:cNvPicPr>
          <p:nvPr/>
        </p:nvPicPr>
        <p:blipFill>
          <a:blip r:embed="rId3"/>
          <a:srcRect l="12500" t="22373" r="15339" b="4444"/>
          <a:stretch>
            <a:fillRect/>
          </a:stretch>
        </p:blipFill>
        <p:spPr bwMode="auto">
          <a:xfrm>
            <a:off x="1320800" y="1981200"/>
            <a:ext cx="7747000" cy="4419600"/>
          </a:xfrm>
          <a:prstGeom prst="rect">
            <a:avLst/>
          </a:prstGeom>
          <a:noFill/>
          <a:ln w="9525">
            <a:solidFill>
              <a:schemeClr val="bg2">
                <a:lumMod val="25000"/>
              </a:schemeClr>
            </a:solidFill>
            <a:miter lim="800000"/>
            <a:headEnd/>
            <a:tailEnd/>
          </a:ln>
        </p:spPr>
      </p:pic>
      <p:sp>
        <p:nvSpPr>
          <p:cNvPr id="6" name="Rectangular Callout 5"/>
          <p:cNvSpPr/>
          <p:nvPr/>
        </p:nvSpPr>
        <p:spPr>
          <a:xfrm>
            <a:off x="152400" y="1524000"/>
            <a:ext cx="2209800" cy="2590800"/>
          </a:xfrm>
          <a:prstGeom prst="wedgeRectCallout">
            <a:avLst>
              <a:gd name="adj1" fmla="val 57493"/>
              <a:gd name="adj2" fmla="val 6932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T</a:t>
            </a:r>
            <a:r>
              <a:rPr lang="en-US" sz="1600" dirty="0" smtClean="0"/>
              <a:t>he </a:t>
            </a:r>
            <a:r>
              <a:rPr lang="en-US" sz="1600" dirty="0"/>
              <a:t>dropdown menu has an abbreviated version of the full list above it. After selecting an option from the dropdown menu, please write in the specific assessment option.</a:t>
            </a:r>
          </a:p>
        </p:txBody>
      </p:sp>
      <p:sp>
        <p:nvSpPr>
          <p:cNvPr id="7" name="Slide Number Placeholder 6"/>
          <p:cNvSpPr>
            <a:spLocks noGrp="1"/>
          </p:cNvSpPr>
          <p:nvPr>
            <p:ph type="sldNum" sz="quarter" idx="10"/>
          </p:nvPr>
        </p:nvSpPr>
        <p:spPr>
          <a:xfrm>
            <a:off x="8153400" y="6400800"/>
            <a:ext cx="914400" cy="430213"/>
          </a:xfrm>
        </p:spPr>
        <p:txBody>
          <a:bodyPr/>
          <a:lstStyle/>
          <a:p>
            <a:pPr lvl="1">
              <a:defRPr/>
            </a:pPr>
            <a:r>
              <a:rPr lang="en-US" sz="1000" dirty="0" smtClean="0"/>
              <a:t>	</a:t>
            </a:r>
            <a:fld id="{8B12D380-10A4-441C-B299-0ECB1480329E}" type="slidenum">
              <a:rPr lang="en-US" sz="1000" smtClean="0"/>
              <a:pPr lvl="1">
                <a:defRPr/>
              </a:pPr>
              <a:t>68</a:t>
            </a:fld>
            <a:endParaRPr lang="en-US" sz="1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txBox="1">
            <a:spLocks/>
          </p:cNvSpPr>
          <p:nvPr/>
        </p:nvSpPr>
        <p:spPr bwMode="auto">
          <a:xfrm>
            <a:off x="1447800" y="2143125"/>
            <a:ext cx="647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a:solidFill>
                  <a:srgbClr val="6F0000"/>
                </a:solidFill>
                <a:latin typeface="Rockwell" pitchFamily="18" charset="0"/>
              </a:rPr>
              <a:t>HEDI Criteria </a:t>
            </a:r>
          </a:p>
          <a:p>
            <a:pPr algn="ctr" eaLnBrk="1" hangingPunct="1"/>
            <a:r>
              <a:rPr lang="en-US" sz="4400" b="1" dirty="0">
                <a:solidFill>
                  <a:srgbClr val="6F0000"/>
                </a:solidFill>
                <a:latin typeface="Rockwell" pitchFamily="18" charset="0"/>
              </a:rPr>
              <a:t>for Locally-Selected Measures</a:t>
            </a:r>
          </a:p>
        </p:txBody>
      </p:sp>
      <p:sp>
        <p:nvSpPr>
          <p:cNvPr id="106499" name="Slide Number Placeholder 2"/>
          <p:cNvSpPr>
            <a:spLocks noGrp="1"/>
          </p:cNvSpPr>
          <p:nvPr>
            <p:ph type="sldNum" sz="quarter" idx="10"/>
          </p:nvPr>
        </p:nvSpPr>
        <p:spPr bwMode="auto">
          <a:xfrm>
            <a:off x="8077200" y="6400800"/>
            <a:ext cx="990600" cy="43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1F79438C-0F83-4E6E-B227-74873F31E6B5}" type="slidenum">
              <a:rPr lang="en-US" sz="1000"/>
              <a:pPr lvl="1" eaLnBrk="1" hangingPunct="1"/>
              <a:t>69</a:t>
            </a:fld>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600075"/>
          </a:xfrm>
        </p:spPr>
        <p:txBody>
          <a:bodyPr/>
          <a:lstStyle/>
          <a:p>
            <a:pPr eaLnBrk="1" hangingPunct="1"/>
            <a:r>
              <a:rPr lang="en-US" b="1" dirty="0" smtClean="0"/>
              <a:t>NYSED APPR Form</a:t>
            </a:r>
          </a:p>
        </p:txBody>
      </p:sp>
      <p:sp>
        <p:nvSpPr>
          <p:cNvPr id="4" name="Slide Number Placeholder 3"/>
          <p:cNvSpPr>
            <a:spLocks noGrp="1"/>
          </p:cNvSpPr>
          <p:nvPr>
            <p:ph type="sldNum" sz="quarter" idx="10"/>
          </p:nvPr>
        </p:nvSpPr>
        <p:spPr/>
        <p:txBody>
          <a:bodyPr/>
          <a:lstStyle/>
          <a:p>
            <a:pPr lvl="1">
              <a:defRPr/>
            </a:pPr>
            <a:r>
              <a:rPr lang="en-US" dirty="0" smtClean="0"/>
              <a:t>	</a:t>
            </a:r>
            <a:endParaRPr lang="en-US" dirty="0"/>
          </a:p>
        </p:txBody>
      </p:sp>
      <p:pic>
        <p:nvPicPr>
          <p:cNvPr id="7171" name="Picture 3"/>
          <p:cNvPicPr>
            <a:picLocks noChangeAspect="1" noChangeArrowheads="1"/>
          </p:cNvPicPr>
          <p:nvPr/>
        </p:nvPicPr>
        <p:blipFill>
          <a:blip r:embed="rId3"/>
          <a:srcRect l="11250" t="25556" r="35000" b="13333"/>
          <a:stretch>
            <a:fillRect/>
          </a:stretch>
        </p:blipFill>
        <p:spPr bwMode="auto">
          <a:xfrm>
            <a:off x="257175" y="3048000"/>
            <a:ext cx="5838825" cy="3733800"/>
          </a:xfrm>
          <a:prstGeom prst="rect">
            <a:avLst/>
          </a:prstGeom>
          <a:noFill/>
          <a:ln w="9525">
            <a:solidFill>
              <a:schemeClr val="bg2">
                <a:lumMod val="50000"/>
              </a:schemeClr>
            </a:solidFill>
            <a:miter lim="800000"/>
            <a:headEnd/>
            <a:tailEnd/>
          </a:ln>
        </p:spPr>
      </p:pic>
      <p:pic>
        <p:nvPicPr>
          <p:cNvPr id="7170" name="Picture 2"/>
          <p:cNvPicPr>
            <a:picLocks noChangeAspect="1" noChangeArrowheads="1"/>
          </p:cNvPicPr>
          <p:nvPr/>
        </p:nvPicPr>
        <p:blipFill>
          <a:blip r:embed="rId4"/>
          <a:srcRect l="11875" t="13333" r="35000" b="5556"/>
          <a:stretch>
            <a:fillRect/>
          </a:stretch>
        </p:blipFill>
        <p:spPr bwMode="auto">
          <a:xfrm>
            <a:off x="3581400" y="1066800"/>
            <a:ext cx="5486400" cy="4711700"/>
          </a:xfrm>
          <a:prstGeom prst="rect">
            <a:avLst/>
          </a:prstGeom>
          <a:noFill/>
          <a:ln w="9525">
            <a:solidFill>
              <a:schemeClr val="bg2">
                <a:lumMod val="50000"/>
              </a:schemeClr>
            </a:solidFill>
            <a:miter lim="800000"/>
            <a:headEnd/>
            <a:tailEnd/>
          </a:ln>
        </p:spPr>
      </p:pic>
      <p:sp>
        <p:nvSpPr>
          <p:cNvPr id="7" name="Slide Number Placeholder 6"/>
          <p:cNvSpPr txBox="1">
            <a:spLocks/>
          </p:cNvSpPr>
          <p:nvPr/>
        </p:nvSpPr>
        <p:spPr>
          <a:xfrm>
            <a:off x="8001000" y="6477000"/>
            <a:ext cx="914400" cy="354013"/>
          </a:xfrm>
          <a:prstGeom prst="rect">
            <a:avLst/>
          </a:prstGeom>
        </p:spPr>
        <p:txBody>
          <a:bodyPr anchor="ctr"/>
          <a:lstStyle/>
          <a:p>
            <a:pPr lvl="1" fontAlgn="auto">
              <a:spcBef>
                <a:spcPts val="0"/>
              </a:spcBef>
              <a:spcAft>
                <a:spcPts val="0"/>
              </a:spcAft>
              <a:defRPr/>
            </a:pPr>
            <a:r>
              <a:rPr lang="en-US" sz="1000" kern="0" dirty="0">
                <a:solidFill>
                  <a:sysClr val="windowText" lastClr="000000"/>
                </a:solidFill>
                <a:latin typeface="Book Antiqua" pitchFamily="18" charset="0"/>
                <a:ea typeface="+mn-ea"/>
              </a:rPr>
              <a:t>	</a:t>
            </a:r>
            <a:fld id="{57F1B56B-A6E2-4D0C-9FA4-81D255F249D2}" type="slidenum">
              <a:rPr lang="en-US" sz="1000" kern="0">
                <a:solidFill>
                  <a:sysClr val="windowText" lastClr="000000"/>
                </a:solidFill>
                <a:latin typeface="Book Antiqua" pitchFamily="18" charset="0"/>
                <a:ea typeface="+mn-ea"/>
              </a:rPr>
              <a:pPr lvl="1" fontAlgn="auto">
                <a:spcBef>
                  <a:spcPts val="0"/>
                </a:spcBef>
                <a:spcAft>
                  <a:spcPts val="0"/>
                </a:spcAft>
                <a:defRPr/>
              </a:pPr>
              <a:t>7</a:t>
            </a:fld>
            <a:endParaRPr lang="en-US" sz="1000" kern="0" dirty="0">
              <a:solidFill>
                <a:sysClr val="windowText" lastClr="000000"/>
              </a:solidFill>
              <a:latin typeface="Book Antiqua" pitchFamily="18" charset="0"/>
              <a:ea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Determining HEDI Criteria:</a:t>
            </a:r>
            <a:r>
              <a:rPr lang="en-US" dirty="0" smtClean="0">
                <a:solidFill>
                  <a:srgbClr val="6F0000"/>
                </a:solidFill>
              </a:rPr>
              <a:t> </a:t>
            </a:r>
            <a:r>
              <a:rPr lang="en-US" sz="2900" dirty="0" smtClean="0">
                <a:solidFill>
                  <a:srgbClr val="6F0000"/>
                </a:solidFill>
              </a:rPr>
              <a:t/>
            </a:r>
            <a:br>
              <a:rPr lang="en-US" sz="2900" dirty="0" smtClean="0">
                <a:solidFill>
                  <a:srgbClr val="6F0000"/>
                </a:solidFill>
              </a:rPr>
            </a:br>
            <a:r>
              <a:rPr lang="en-US" sz="2400" dirty="0" smtClean="0">
                <a:solidFill>
                  <a:srgbClr val="6F0000"/>
                </a:solidFill>
              </a:rPr>
              <a:t>Locally-Selected Measures</a:t>
            </a:r>
            <a:endParaRPr lang="en-US" sz="2900" dirty="0" smtClean="0">
              <a:solidFill>
                <a:srgbClr val="6F0000"/>
              </a:solidFill>
            </a:endParaRPr>
          </a:p>
        </p:txBody>
      </p:sp>
      <p:graphicFrame>
        <p:nvGraphicFramePr>
          <p:cNvPr id="4" name="Table 3"/>
          <p:cNvGraphicFramePr>
            <a:graphicFrameLocks noGrp="1"/>
          </p:cNvGraphicFramePr>
          <p:nvPr/>
        </p:nvGraphicFramePr>
        <p:xfrm>
          <a:off x="838200" y="1219200"/>
          <a:ext cx="7239000" cy="4953001"/>
        </p:xfrm>
        <a:graphic>
          <a:graphicData uri="http://schemas.openxmlformats.org/drawingml/2006/table">
            <a:tbl>
              <a:tblPr/>
              <a:tblGrid>
                <a:gridCol w="1969230"/>
                <a:gridCol w="5269770"/>
              </a:tblGrid>
              <a:tr h="874059">
                <a:tc>
                  <a:txBody>
                    <a:bodyPr/>
                    <a:lstStyle/>
                    <a:p>
                      <a:pPr marL="0" marR="0" algn="ctr">
                        <a:spcBef>
                          <a:spcPts val="0"/>
                        </a:spcBef>
                        <a:spcAft>
                          <a:spcPts val="0"/>
                        </a:spcAft>
                      </a:pPr>
                      <a:r>
                        <a:rPr lang="en-US" sz="1800" b="1" dirty="0">
                          <a:latin typeface="+mj-lt"/>
                          <a:ea typeface="Times New Roman"/>
                        </a:rPr>
                        <a:t>Standards for Rating Categories</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800" b="1" dirty="0">
                          <a:latin typeface="+mj-lt"/>
                          <a:ea typeface="Times New Roman"/>
                        </a:rPr>
                        <a:t>Locally-selected  Measures of</a:t>
                      </a:r>
                      <a:endParaRPr lang="en-US" sz="2000" dirty="0">
                        <a:latin typeface="+mj-lt"/>
                        <a:ea typeface="Times New Roman"/>
                      </a:endParaRPr>
                    </a:p>
                    <a:p>
                      <a:pPr marL="0" marR="0" algn="ctr">
                        <a:spcBef>
                          <a:spcPts val="0"/>
                        </a:spcBef>
                        <a:spcAft>
                          <a:spcPts val="0"/>
                        </a:spcAft>
                      </a:pPr>
                      <a:r>
                        <a:rPr lang="en-US" sz="1800" b="1" dirty="0">
                          <a:latin typeface="+mj-lt"/>
                          <a:ea typeface="Times New Roman"/>
                        </a:rPr>
                        <a:t>growth or achievement</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165412">
                <a:tc>
                  <a:txBody>
                    <a:bodyPr/>
                    <a:lstStyle/>
                    <a:p>
                      <a:pPr marL="0" marR="0">
                        <a:spcBef>
                          <a:spcPts val="0"/>
                        </a:spcBef>
                        <a:spcAft>
                          <a:spcPts val="0"/>
                        </a:spcAft>
                      </a:pPr>
                      <a:r>
                        <a:rPr lang="en-US" sz="1800" b="1" dirty="0">
                          <a:latin typeface="+mj-lt"/>
                          <a:ea typeface="Times New Roman"/>
                        </a:rPr>
                        <a:t>Highly </a:t>
                      </a:r>
                      <a:endParaRPr lang="en-US" sz="2000" dirty="0">
                        <a:latin typeface="+mj-lt"/>
                        <a:ea typeface="Times New Roman"/>
                      </a:endParaRPr>
                    </a:p>
                    <a:p>
                      <a:pPr marL="0" marR="0">
                        <a:spcBef>
                          <a:spcPts val="0"/>
                        </a:spcBef>
                        <a:spcAft>
                          <a:spcPts val="0"/>
                        </a:spcAft>
                      </a:pPr>
                      <a:r>
                        <a:rPr lang="en-US" sz="1800" b="1" dirty="0">
                          <a:latin typeface="+mj-lt"/>
                          <a:ea typeface="Times New Roman"/>
                        </a:rPr>
                        <a:t>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are well-above District or BOCES -adopted expectations for growth or achievement </a:t>
                      </a:r>
                      <a:r>
                        <a:rPr lang="en-US" sz="1800" dirty="0" smtClean="0">
                          <a:latin typeface="+mj-lt"/>
                          <a:ea typeface="Times New Roman"/>
                        </a:rPr>
                        <a:t>for </a:t>
                      </a:r>
                      <a:r>
                        <a:rPr lang="en-US" sz="1800" dirty="0">
                          <a:latin typeface="+mj-lt"/>
                          <a:ea typeface="Times New Roman"/>
                        </a:rPr>
                        <a:t>grade/subject.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4059">
                <a:tc>
                  <a:txBody>
                    <a:bodyPr/>
                    <a:lstStyle/>
                    <a:p>
                      <a:pPr marL="0" marR="0">
                        <a:spcBef>
                          <a:spcPts val="0"/>
                        </a:spcBef>
                        <a:spcAft>
                          <a:spcPts val="0"/>
                        </a:spcAft>
                      </a:pPr>
                      <a:r>
                        <a:rPr lang="en-US" sz="1800" b="1" dirty="0">
                          <a:latin typeface="+mj-lt"/>
                          <a:ea typeface="Times New Roman"/>
                        </a:rPr>
                        <a:t>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meet District or BOCES-adopted expectations for growth or achievement </a:t>
                      </a:r>
                      <a:r>
                        <a:rPr lang="en-US" sz="1800" dirty="0" smtClean="0">
                          <a:latin typeface="+mj-lt"/>
                          <a:ea typeface="Times New Roman"/>
                        </a:rPr>
                        <a:t>for </a:t>
                      </a:r>
                      <a:r>
                        <a:rPr lang="en-US" sz="1800" dirty="0">
                          <a:latin typeface="+mj-lt"/>
                          <a:ea typeface="Times New Roman"/>
                        </a:rPr>
                        <a:t>grade/subject.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4059">
                <a:tc>
                  <a:txBody>
                    <a:bodyPr/>
                    <a:lstStyle/>
                    <a:p>
                      <a:pPr marL="0" marR="0">
                        <a:spcBef>
                          <a:spcPts val="0"/>
                        </a:spcBef>
                        <a:spcAft>
                          <a:spcPts val="0"/>
                        </a:spcAft>
                      </a:pPr>
                      <a:r>
                        <a:rPr lang="en-US" sz="1800" b="1" dirty="0">
                          <a:latin typeface="+mj-lt"/>
                          <a:ea typeface="Times New Roman"/>
                        </a:rPr>
                        <a:t>Developing</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are below District or BOCES-adopted expectations for growth or achievement </a:t>
                      </a:r>
                      <a:r>
                        <a:rPr lang="en-US" sz="1800" dirty="0" smtClean="0">
                          <a:latin typeface="+mj-lt"/>
                          <a:ea typeface="Times New Roman"/>
                        </a:rPr>
                        <a:t>for </a:t>
                      </a:r>
                      <a:r>
                        <a:rPr lang="en-US" sz="1800" dirty="0">
                          <a:latin typeface="+mj-lt"/>
                          <a:ea typeface="Times New Roman"/>
                        </a:rPr>
                        <a:t>grade/subject.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5412">
                <a:tc>
                  <a:txBody>
                    <a:bodyPr/>
                    <a:lstStyle/>
                    <a:p>
                      <a:pPr marL="0" marR="0">
                        <a:spcBef>
                          <a:spcPts val="0"/>
                        </a:spcBef>
                        <a:spcAft>
                          <a:spcPts val="0"/>
                        </a:spcAft>
                      </a:pPr>
                      <a:r>
                        <a:rPr lang="en-US" sz="1800" b="1" dirty="0">
                          <a:latin typeface="+mj-lt"/>
                          <a:ea typeface="Times New Roman"/>
                        </a:rPr>
                        <a:t>Ineffective</a:t>
                      </a:r>
                      <a:endParaRPr lang="en-US" sz="20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dirty="0">
                          <a:latin typeface="+mj-lt"/>
                          <a:ea typeface="Times New Roman"/>
                        </a:rPr>
                        <a:t>Results are well-below District or BOCES-adopted expectations for growth or achievement </a:t>
                      </a:r>
                      <a:r>
                        <a:rPr lang="en-US" sz="1800" dirty="0" smtClean="0">
                          <a:latin typeface="+mj-lt"/>
                          <a:ea typeface="Times New Roman"/>
                        </a:rPr>
                        <a:t>for </a:t>
                      </a:r>
                      <a:r>
                        <a:rPr lang="en-US" sz="1800" dirty="0">
                          <a:latin typeface="+mj-lt"/>
                          <a:ea typeface="Times New Roman"/>
                        </a:rPr>
                        <a:t>grade/subject.</a:t>
                      </a:r>
                      <a:endParaRPr lang="en-US" sz="20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Slide Number Placeholder 4"/>
          <p:cNvSpPr>
            <a:spLocks noGrp="1"/>
          </p:cNvSpPr>
          <p:nvPr>
            <p:ph type="sldNum" sz="quarter" idx="10"/>
          </p:nvPr>
        </p:nvSpPr>
        <p:spPr>
          <a:xfrm>
            <a:off x="7924800" y="6400800"/>
            <a:ext cx="1219200" cy="430213"/>
          </a:xfrm>
        </p:spPr>
        <p:txBody>
          <a:bodyPr/>
          <a:lstStyle/>
          <a:p>
            <a:pPr lvl="1">
              <a:defRPr/>
            </a:pPr>
            <a:fld id="{D49B6E0C-C64E-43FA-94D2-4DBC9768FF42}" type="slidenum">
              <a:rPr lang="en-US" sz="1000" smtClean="0"/>
              <a:pPr lvl="1">
                <a:defRPr/>
              </a:pPr>
              <a:t>70</a:t>
            </a:fld>
            <a:endParaRPr lang="en-US" sz="1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457200" y="152400"/>
            <a:ext cx="8686800" cy="685800"/>
          </a:xfrm>
        </p:spPr>
        <p:txBody>
          <a:bodyPr/>
          <a:lstStyle/>
          <a:p>
            <a:pPr algn="l" eaLnBrk="1" hangingPunct="1"/>
            <a:r>
              <a:rPr lang="en-US" b="1" dirty="0" smtClean="0">
                <a:solidFill>
                  <a:srgbClr val="6F0000"/>
                </a:solidFill>
              </a:rPr>
              <a:t>HEDI for Locally-Selected Measures</a:t>
            </a:r>
          </a:p>
        </p:txBody>
      </p:sp>
      <p:sp>
        <p:nvSpPr>
          <p:cNvPr id="108547" name="Content Placeholder 2"/>
          <p:cNvSpPr>
            <a:spLocks noGrp="1"/>
          </p:cNvSpPr>
          <p:nvPr>
            <p:ph idx="4294967295"/>
          </p:nvPr>
        </p:nvSpPr>
        <p:spPr>
          <a:xfrm>
            <a:off x="457200" y="1336675"/>
            <a:ext cx="8229600" cy="4835525"/>
          </a:xfrm>
        </p:spPr>
        <p:txBody>
          <a:bodyPr/>
          <a:lstStyle/>
          <a:p>
            <a:pPr eaLnBrk="1" hangingPunct="1">
              <a:spcAft>
                <a:spcPts val="1200"/>
              </a:spcAft>
            </a:pPr>
            <a:r>
              <a:rPr lang="en-US" sz="2800" dirty="0" smtClean="0"/>
              <a:t>Must be collectively bargained.</a:t>
            </a:r>
          </a:p>
          <a:p>
            <a:pPr eaLnBrk="1" hangingPunct="1">
              <a:spcAft>
                <a:spcPts val="1200"/>
              </a:spcAft>
            </a:pPr>
            <a:r>
              <a:rPr lang="en-US" sz="2800" dirty="0" smtClean="0"/>
              <a:t>Must describe a </a:t>
            </a:r>
            <a:r>
              <a:rPr lang="en-US" sz="2800" b="1" dirty="0" smtClean="0"/>
              <a:t>district-adopted level of expectation </a:t>
            </a:r>
            <a:r>
              <a:rPr lang="en-US" sz="2800" dirty="0" smtClean="0"/>
              <a:t>for every grade/subject although can use generic expectations.</a:t>
            </a:r>
          </a:p>
          <a:p>
            <a:pPr eaLnBrk="1" hangingPunct="1"/>
            <a:r>
              <a:rPr lang="en-US" sz="2800" dirty="0" smtClean="0"/>
              <a:t>Expectations can be based on either growth or achievement of students.</a:t>
            </a:r>
          </a:p>
        </p:txBody>
      </p:sp>
      <p:sp>
        <p:nvSpPr>
          <p:cNvPr id="4" name="Slide Number Placeholder 3"/>
          <p:cNvSpPr>
            <a:spLocks noGrp="1"/>
          </p:cNvSpPr>
          <p:nvPr>
            <p:ph type="sldNum" sz="quarter" idx="10"/>
          </p:nvPr>
        </p:nvSpPr>
        <p:spPr>
          <a:xfrm>
            <a:off x="7924800" y="6248400"/>
            <a:ext cx="914400" cy="582613"/>
          </a:xfrm>
        </p:spPr>
        <p:txBody>
          <a:bodyPr/>
          <a:lstStyle/>
          <a:p>
            <a:pPr lvl="1">
              <a:defRPr/>
            </a:pPr>
            <a:r>
              <a:rPr lang="en-US" sz="1000" dirty="0" smtClean="0"/>
              <a:t>	</a:t>
            </a:r>
            <a:fld id="{85D7AF1F-1A44-4FAA-953F-C2AAFDD9BDF7}" type="slidenum">
              <a:rPr lang="en-US" sz="1000" smtClean="0"/>
              <a:pPr lvl="1">
                <a:defRPr/>
              </a:pPr>
              <a:t>71</a:t>
            </a:fld>
            <a:endParaRPr lang="en-US" sz="1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Setting HEDI Criteria – Three Examples</a:t>
            </a:r>
          </a:p>
        </p:txBody>
      </p:sp>
      <p:sp>
        <p:nvSpPr>
          <p:cNvPr id="193538" name="Content Placeholder 2"/>
          <p:cNvSpPr>
            <a:spLocks noGrp="1"/>
          </p:cNvSpPr>
          <p:nvPr>
            <p:ph idx="4294967295"/>
          </p:nvPr>
        </p:nvSpPr>
        <p:spPr>
          <a:xfrm>
            <a:off x="457200" y="1030288"/>
            <a:ext cx="8229600" cy="4835525"/>
          </a:xfrm>
        </p:spPr>
        <p:txBody>
          <a:bodyPr/>
          <a:lstStyle/>
          <a:p>
            <a:pPr marL="0" indent="0" eaLnBrk="1" hangingPunct="1">
              <a:buFont typeface="Arial" charset="0"/>
              <a:buNone/>
              <a:defRPr/>
            </a:pPr>
            <a:r>
              <a:rPr lang="en-US" dirty="0" smtClean="0"/>
              <a:t>After considering previous student performance, normative data, 3</a:t>
            </a:r>
            <a:r>
              <a:rPr lang="en-US" baseline="30000" dirty="0" smtClean="0"/>
              <a:t>rd</a:t>
            </a:r>
            <a:r>
              <a:rPr lang="en-US" dirty="0" smtClean="0"/>
              <a:t> party data reports, district thresholds, district values/ priorities, districts have choices: </a:t>
            </a:r>
          </a:p>
          <a:p>
            <a:pPr eaLnBrk="1" hangingPunct="1">
              <a:buFont typeface="Arial" charset="0"/>
              <a:buNone/>
              <a:defRPr/>
            </a:pPr>
            <a:endParaRPr lang="en-US" dirty="0" smtClean="0"/>
          </a:p>
          <a:p>
            <a:pPr eaLnBrk="1" hangingPunct="1">
              <a:buFont typeface="Arial" charset="0"/>
              <a:buNone/>
              <a:defRPr/>
            </a:pPr>
            <a:r>
              <a:rPr lang="en-US" u="sng" dirty="0" smtClean="0"/>
              <a:t>Choice One: </a:t>
            </a:r>
          </a:p>
          <a:p>
            <a:pPr eaLnBrk="1" hangingPunct="1">
              <a:buFont typeface="Arial" charset="0"/>
              <a:buNone/>
              <a:defRPr/>
            </a:pPr>
            <a:r>
              <a:rPr lang="en-US" dirty="0" smtClean="0"/>
              <a:t>	</a:t>
            </a:r>
            <a:r>
              <a:rPr lang="en-US" dirty="0" smtClean="0">
                <a:solidFill>
                  <a:srgbClr val="7F7F7F"/>
                </a:solidFill>
                <a:latin typeface="+mj-lt"/>
                <a:cs typeface="Arial" charset="0"/>
              </a:rPr>
              <a:t>Set specific growth OR ACHIEVEMENT expectations by grade/subject (for all or some grades/subjects)</a:t>
            </a:r>
          </a:p>
          <a:p>
            <a:pPr eaLnBrk="1" hangingPunct="1">
              <a:buFont typeface="Arial" charset="0"/>
              <a:buNone/>
              <a:defRPr/>
            </a:pPr>
            <a:endParaRPr lang="en-US" dirty="0" smtClean="0"/>
          </a:p>
          <a:p>
            <a:pPr eaLnBrk="1" hangingPunct="1">
              <a:buFont typeface="Arial" charset="0"/>
              <a:buNone/>
              <a:defRPr/>
            </a:pPr>
            <a:r>
              <a:rPr lang="en-US" u="sng" dirty="0" smtClean="0"/>
              <a:t>Choice Two: </a:t>
            </a:r>
            <a:endParaRPr lang="en-US" dirty="0" smtClean="0"/>
          </a:p>
          <a:p>
            <a:pPr eaLnBrk="1" hangingPunct="1">
              <a:buFont typeface="Arial" charset="0"/>
              <a:buNone/>
              <a:defRPr/>
            </a:pPr>
            <a:r>
              <a:rPr lang="en-US" dirty="0" smtClean="0">
                <a:solidFill>
                  <a:srgbClr val="7F7F7F"/>
                </a:solidFill>
                <a:latin typeface="+mj-lt"/>
                <a:cs typeface="Arial" charset="0"/>
              </a:rPr>
              <a:t>	Set generic growth OR ACHIEVEMENT expectations for students across grades/subjects</a:t>
            </a:r>
          </a:p>
          <a:p>
            <a:pPr eaLnBrk="1" hangingPunct="1">
              <a:buFont typeface="Arial" charset="0"/>
              <a:buNone/>
              <a:defRPr/>
            </a:pPr>
            <a:endParaRPr lang="en-US" dirty="0" smtClean="0"/>
          </a:p>
          <a:p>
            <a:pPr eaLnBrk="1" hangingPunct="1">
              <a:buFont typeface="Arial" charset="0"/>
              <a:buNone/>
              <a:defRPr/>
            </a:pPr>
            <a:r>
              <a:rPr lang="en-US" u="sng" dirty="0" smtClean="0"/>
              <a:t>Choice Three: </a:t>
            </a:r>
            <a:endParaRPr lang="en-US" dirty="0" smtClean="0"/>
          </a:p>
          <a:p>
            <a:pPr eaLnBrk="1" hangingPunct="1">
              <a:buFont typeface="Arial" charset="0"/>
              <a:buNone/>
              <a:defRPr/>
            </a:pPr>
            <a:r>
              <a:rPr lang="en-US" dirty="0" smtClean="0"/>
              <a:t>	</a:t>
            </a:r>
            <a:r>
              <a:rPr lang="en-US" dirty="0" smtClean="0">
                <a:solidFill>
                  <a:srgbClr val="7F7F7F"/>
                </a:solidFill>
                <a:latin typeface="+mj-lt"/>
                <a:cs typeface="Arial" charset="0"/>
              </a:rPr>
              <a:t>Set generic expectations for students meeting their individualized growth OR ACHIEVEMENT expectations across grades and subject</a:t>
            </a:r>
          </a:p>
        </p:txBody>
      </p:sp>
      <p:sp>
        <p:nvSpPr>
          <p:cNvPr id="4" name="Slide Number Placeholder 3"/>
          <p:cNvSpPr txBox="1">
            <a:spLocks noGrp="1"/>
          </p:cNvSpPr>
          <p:nvPr/>
        </p:nvSpPr>
        <p:spPr>
          <a:xfrm>
            <a:off x="8089900" y="6464300"/>
            <a:ext cx="596900" cy="366713"/>
          </a:xfrm>
          <a:prstGeom prst="rect">
            <a:avLst/>
          </a:prstGeom>
          <a:noFill/>
        </p:spPr>
        <p:txBody>
          <a:bodyPr anchor="ctr"/>
          <a:lstStyle/>
          <a:p>
            <a:pPr lvl="1" fontAlgn="auto">
              <a:spcBef>
                <a:spcPts val="0"/>
              </a:spcBef>
              <a:spcAft>
                <a:spcPts val="0"/>
              </a:spcAft>
              <a:defRPr/>
            </a:pPr>
            <a:r>
              <a:rPr lang="en-US" sz="2400" kern="0" dirty="0">
                <a:solidFill>
                  <a:sysClr val="windowText" lastClr="000000"/>
                </a:solidFill>
                <a:latin typeface="Book Antiqua" pitchFamily="18" charset="0"/>
                <a:ea typeface="+mn-ea"/>
              </a:rPr>
              <a:t>	</a:t>
            </a:r>
          </a:p>
        </p:txBody>
      </p:sp>
      <p:sp>
        <p:nvSpPr>
          <p:cNvPr id="5" name="Slide Number Placeholder 4"/>
          <p:cNvSpPr>
            <a:spLocks noGrp="1"/>
          </p:cNvSpPr>
          <p:nvPr>
            <p:ph type="sldNum" sz="quarter" idx="10"/>
          </p:nvPr>
        </p:nvSpPr>
        <p:spPr>
          <a:xfrm>
            <a:off x="8077200" y="6400800"/>
            <a:ext cx="838200" cy="430213"/>
          </a:xfrm>
        </p:spPr>
        <p:txBody>
          <a:bodyPr/>
          <a:lstStyle/>
          <a:p>
            <a:pPr lvl="1">
              <a:defRPr/>
            </a:pPr>
            <a:r>
              <a:rPr lang="en-US" sz="1000" dirty="0" smtClean="0"/>
              <a:t>	</a:t>
            </a:r>
            <a:fld id="{0A7A2841-0579-4641-A765-17368B61D78C}" type="slidenum">
              <a:rPr lang="en-US" sz="1000" smtClean="0"/>
              <a:pPr lvl="1">
                <a:defRPr/>
              </a:pPr>
              <a:t>72</a:t>
            </a:fld>
            <a:endParaRPr lang="en-US" sz="1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57200" y="76200"/>
            <a:ext cx="8229600" cy="715963"/>
          </a:xfrm>
        </p:spPr>
        <p:txBody>
          <a:bodyPr/>
          <a:lstStyle/>
          <a:p>
            <a:pPr algn="l" eaLnBrk="1" hangingPunct="1"/>
            <a:r>
              <a:rPr lang="en-US" b="1" dirty="0" smtClean="0">
                <a:solidFill>
                  <a:srgbClr val="6F0000"/>
                </a:solidFill>
              </a:rPr>
              <a:t>Examples of Different Approaches to Setting District Expectations</a:t>
            </a:r>
          </a:p>
        </p:txBody>
      </p:sp>
      <p:graphicFrame>
        <p:nvGraphicFramePr>
          <p:cNvPr id="4" name="Content Placeholder 3"/>
          <p:cNvGraphicFramePr>
            <a:graphicFrameLocks noGrp="1"/>
          </p:cNvGraphicFramePr>
          <p:nvPr>
            <p:ph idx="4294967295"/>
          </p:nvPr>
        </p:nvGraphicFramePr>
        <p:xfrm>
          <a:off x="152400" y="1143000"/>
          <a:ext cx="8839200" cy="4486276"/>
        </p:xfrm>
        <a:graphic>
          <a:graphicData uri="http://schemas.openxmlformats.org/drawingml/2006/table">
            <a:tbl>
              <a:tblPr firstRow="1" bandRow="1">
                <a:tableStyleId>{5C22544A-7EE6-4342-B048-85BDC9FD1C3A}</a:tableStyleId>
              </a:tblPr>
              <a:tblGrid>
                <a:gridCol w="4566920"/>
                <a:gridCol w="4272280"/>
              </a:tblGrid>
              <a:tr h="1005853">
                <a:tc>
                  <a:txBody>
                    <a:bodyPr/>
                    <a:lstStyle/>
                    <a:p>
                      <a:pPr algn="ctr"/>
                      <a:r>
                        <a:rPr lang="en-US" sz="2000" dirty="0" smtClean="0">
                          <a:solidFill>
                            <a:schemeClr val="tx1"/>
                          </a:solidFill>
                        </a:rPr>
                        <a:t>GROWTH: </a:t>
                      </a:r>
                    </a:p>
                    <a:p>
                      <a:pPr algn="ctr"/>
                      <a:r>
                        <a:rPr lang="en-US" sz="2000" i="1" dirty="0" smtClean="0">
                          <a:solidFill>
                            <a:schemeClr val="tx1"/>
                          </a:solidFill>
                        </a:rPr>
                        <a:t>change in student results between two</a:t>
                      </a:r>
                      <a:r>
                        <a:rPr lang="en-US" sz="2000" i="1" baseline="0" dirty="0" smtClean="0">
                          <a:solidFill>
                            <a:schemeClr val="tx1"/>
                          </a:solidFill>
                        </a:rPr>
                        <a:t> </a:t>
                      </a:r>
                      <a:r>
                        <a:rPr lang="en-US" sz="2000" i="1" dirty="0" smtClean="0">
                          <a:solidFill>
                            <a:schemeClr val="tx1"/>
                          </a:solidFill>
                        </a:rPr>
                        <a:t>points in time</a:t>
                      </a:r>
                      <a:endParaRPr lang="en-US" sz="2800" i="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t> </a:t>
                      </a:r>
                      <a:r>
                        <a:rPr lang="en-US" sz="2000" dirty="0" smtClean="0">
                          <a:solidFill>
                            <a:schemeClr val="tx1"/>
                          </a:solidFill>
                        </a:rPr>
                        <a:t>ACHIEVEMENT: </a:t>
                      </a:r>
                    </a:p>
                    <a:p>
                      <a:pPr algn="ctr"/>
                      <a:r>
                        <a:rPr lang="en-US" sz="2000" i="1" dirty="0" smtClean="0">
                          <a:solidFill>
                            <a:schemeClr val="tx1"/>
                          </a:solidFill>
                        </a:rPr>
                        <a:t>student results at end of year</a:t>
                      </a:r>
                      <a:endParaRPr lang="en-US" sz="2800" i="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3398">
                <a:tc>
                  <a:txBody>
                    <a:bodyPr/>
                    <a:lstStyle/>
                    <a:p>
                      <a:r>
                        <a:rPr lang="en-US" sz="1800" dirty="0" smtClean="0"/>
                        <a:t>Level</a:t>
                      </a:r>
                      <a:r>
                        <a:rPr lang="en-US" sz="1800" baseline="0" dirty="0" smtClean="0"/>
                        <a:t> of </a:t>
                      </a:r>
                      <a:r>
                        <a:rPr lang="en-US" sz="1800" dirty="0" smtClean="0"/>
                        <a:t> growth</a:t>
                      </a:r>
                      <a:r>
                        <a:rPr lang="en-US" sz="1800" baseline="0" dirty="0" smtClean="0"/>
                        <a:t> over baseline (e.g., 20 percentage points growth)</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 Achievement level (e.g., score</a:t>
                      </a:r>
                      <a:r>
                        <a:rPr lang="en-US" sz="1800" baseline="0" dirty="0" smtClean="0"/>
                        <a:t> 85</a:t>
                      </a:r>
                      <a:r>
                        <a:rPr lang="en-US" sz="1800" dirty="0" smtClean="0"/>
                        <a:t> out of 100, Level 3 out of 4)</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390">
                <a:tc>
                  <a:txBody>
                    <a:bodyPr/>
                    <a:lstStyle/>
                    <a:p>
                      <a:r>
                        <a:rPr lang="en-US" sz="1800" dirty="0" smtClean="0"/>
                        <a:t>Level of growth required </a:t>
                      </a:r>
                      <a:r>
                        <a:rPr lang="en-US" sz="1800" baseline="0" dirty="0" smtClean="0"/>
                        <a:t>given starting point to be on track </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Achieve </a:t>
                      </a:r>
                      <a:r>
                        <a:rPr lang="en-US" sz="1800" baseline="0" dirty="0" smtClean="0"/>
                        <a:t>proficiency (or achieve advanced level)</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1237">
                <a:tc>
                  <a:txBody>
                    <a:bodyPr/>
                    <a:lstStyle/>
                    <a:p>
                      <a:r>
                        <a:rPr lang="en-US" sz="1800" dirty="0" smtClean="0"/>
                        <a:t>Growth vs. a benchmark</a:t>
                      </a:r>
                      <a:r>
                        <a:rPr lang="en-US" sz="1800" baseline="0" dirty="0" smtClean="0"/>
                        <a:t> (State average growth, district average growth, vendor-provided benchmark)</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Achievement versus a benchmark (State or district</a:t>
                      </a:r>
                      <a:r>
                        <a:rPr lang="en-US" sz="1800" baseline="0" dirty="0" smtClean="0"/>
                        <a:t> average achievement, vendor-provided benchmark)</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3398">
                <a:tc>
                  <a:txBody>
                    <a:bodyPr/>
                    <a:lstStyle/>
                    <a:p>
                      <a:r>
                        <a:rPr lang="en-US" sz="1800" dirty="0" smtClean="0"/>
                        <a:t>Subgroup growth (lowest</a:t>
                      </a:r>
                      <a:r>
                        <a:rPr lang="en-US" sz="1800" baseline="0" dirty="0" smtClean="0"/>
                        <a:t> or highest achieving students; SWDs; ELLs)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Subgroup</a:t>
                      </a:r>
                      <a:r>
                        <a:rPr lang="en-US" sz="1800" baseline="0" dirty="0" smtClean="0"/>
                        <a:t> achievement</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a:xfrm>
            <a:off x="8077200" y="6477000"/>
            <a:ext cx="838200" cy="354013"/>
          </a:xfrm>
        </p:spPr>
        <p:txBody>
          <a:bodyPr/>
          <a:lstStyle/>
          <a:p>
            <a:pPr lvl="1">
              <a:defRPr/>
            </a:pPr>
            <a:r>
              <a:rPr lang="en-US" sz="1000" dirty="0" smtClean="0"/>
              <a:t>	</a:t>
            </a:r>
            <a:fld id="{E44C8F89-599C-457A-8D85-C09BD6B3341D}" type="slidenum">
              <a:rPr lang="en-US" sz="1000" smtClean="0"/>
              <a:pPr lvl="1">
                <a:defRPr/>
              </a:pPr>
              <a:t>73</a:t>
            </a:fld>
            <a:endParaRPr lang="en-US" sz="1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HEDI Points…</a:t>
            </a:r>
            <a:r>
              <a:rPr lang="en-US" sz="2800" dirty="0" smtClean="0">
                <a:solidFill>
                  <a:srgbClr val="6F0000"/>
                </a:solidFill>
              </a:rPr>
              <a:t/>
            </a:r>
            <a:br>
              <a:rPr lang="en-US" sz="2800" dirty="0" smtClean="0">
                <a:solidFill>
                  <a:srgbClr val="6F0000"/>
                </a:solidFill>
              </a:rPr>
            </a:br>
            <a:r>
              <a:rPr lang="en-US" sz="2400" dirty="0" smtClean="0">
                <a:solidFill>
                  <a:srgbClr val="6F0000"/>
                </a:solidFill>
              </a:rPr>
              <a:t>for Locally-Selected Measures</a:t>
            </a:r>
          </a:p>
        </p:txBody>
      </p:sp>
      <p:graphicFrame>
        <p:nvGraphicFramePr>
          <p:cNvPr id="5" name="Table 4"/>
          <p:cNvGraphicFramePr>
            <a:graphicFrameLocks noGrp="1"/>
          </p:cNvGraphicFramePr>
          <p:nvPr/>
        </p:nvGraphicFramePr>
        <p:xfrm>
          <a:off x="609600" y="2895600"/>
          <a:ext cx="7467600" cy="3060911"/>
        </p:xfrm>
        <a:graphic>
          <a:graphicData uri="http://schemas.openxmlformats.org/drawingml/2006/table">
            <a:tbl>
              <a:tblPr/>
              <a:tblGrid>
                <a:gridCol w="2590800"/>
                <a:gridCol w="2438400"/>
                <a:gridCol w="2438400"/>
              </a:tblGrid>
              <a:tr h="1097069">
                <a:tc>
                  <a:txBody>
                    <a:bodyPr/>
                    <a:lstStyle/>
                    <a:p>
                      <a:pPr marL="0" marR="0">
                        <a:spcBef>
                          <a:spcPts val="0"/>
                        </a:spcBef>
                        <a:spcAft>
                          <a:spcPts val="0"/>
                        </a:spcAft>
                      </a:pPr>
                      <a:r>
                        <a:rPr lang="en-US" sz="1800" b="1" dirty="0" smtClean="0">
                          <a:latin typeface="+mj-lt"/>
                          <a:ea typeface="Times New Roman"/>
                        </a:rPr>
                        <a:t>Locally</a:t>
                      </a:r>
                      <a:r>
                        <a:rPr lang="en-US" sz="1800" b="1" baseline="0" dirty="0" smtClean="0">
                          <a:latin typeface="+mj-lt"/>
                          <a:ea typeface="Times New Roman"/>
                        </a:rPr>
                        <a:t>-Selected Measures of Growth or Achievement: </a:t>
                      </a:r>
                      <a:endParaRPr lang="en-US" sz="1800" b="1"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800" b="1" dirty="0" smtClean="0">
                          <a:latin typeface="+mj-lt"/>
                          <a:ea typeface="Times New Roman"/>
                        </a:rPr>
                        <a:t>Where state-provided</a:t>
                      </a:r>
                      <a:r>
                        <a:rPr lang="en-US" sz="1800" b="1" baseline="0" dirty="0" smtClean="0">
                          <a:latin typeface="+mj-lt"/>
                          <a:ea typeface="Times New Roman"/>
                        </a:rPr>
                        <a:t> value-added </a:t>
                      </a:r>
                      <a:r>
                        <a:rPr lang="en-US" sz="1800" b="1" dirty="0" smtClean="0">
                          <a:latin typeface="+mj-lt"/>
                          <a:ea typeface="Times New Roman"/>
                        </a:rPr>
                        <a:t>measure</a:t>
                      </a:r>
                      <a:r>
                        <a:rPr lang="en-US" sz="1800" b="1" baseline="0" dirty="0" smtClean="0">
                          <a:latin typeface="+mj-lt"/>
                          <a:ea typeface="Times New Roman"/>
                        </a:rPr>
                        <a:t> applies for Growth</a:t>
                      </a:r>
                      <a:endParaRPr lang="en-US" sz="18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800" b="1" dirty="0" smtClean="0">
                          <a:latin typeface="+mj-lt"/>
                          <a:ea typeface="Times New Roman"/>
                        </a:rPr>
                        <a:t>Where NO state-provided value-added measure applies for Growth</a:t>
                      </a:r>
                      <a:endParaRPr lang="en-US" sz="1800" dirty="0">
                        <a:latin typeface="+mj-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670508">
                <a:tc>
                  <a:txBody>
                    <a:bodyPr/>
                    <a:lstStyle/>
                    <a:p>
                      <a:pPr marL="0" marR="0">
                        <a:spcBef>
                          <a:spcPts val="0"/>
                        </a:spcBef>
                        <a:spcAft>
                          <a:spcPts val="0"/>
                        </a:spcAft>
                      </a:pPr>
                      <a:r>
                        <a:rPr lang="en-US" sz="1800" b="1" dirty="0">
                          <a:latin typeface="+mj-lt"/>
                          <a:ea typeface="Times New Roman"/>
                        </a:rPr>
                        <a:t>Highly Effective</a:t>
                      </a:r>
                      <a:endParaRPr lang="en-US" sz="18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a:latin typeface="+mj-lt"/>
                          <a:ea typeface="Times New Roman"/>
                        </a:rPr>
                        <a:t>14-15</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18-20</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041">
                <a:tc>
                  <a:txBody>
                    <a:bodyPr/>
                    <a:lstStyle/>
                    <a:p>
                      <a:pPr marL="0" marR="0">
                        <a:spcBef>
                          <a:spcPts val="0"/>
                        </a:spcBef>
                        <a:spcAft>
                          <a:spcPts val="0"/>
                        </a:spcAft>
                      </a:pPr>
                      <a:r>
                        <a:rPr lang="en-US" sz="1800" b="1" dirty="0">
                          <a:latin typeface="+mj-lt"/>
                          <a:ea typeface="Times New Roman"/>
                        </a:rPr>
                        <a:t>Effective</a:t>
                      </a:r>
                      <a:endParaRPr lang="en-US" sz="18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a:latin typeface="+mj-lt"/>
                          <a:ea typeface="Times New Roman"/>
                        </a:rPr>
                        <a:t>8-13</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9-17</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041">
                <a:tc>
                  <a:txBody>
                    <a:bodyPr/>
                    <a:lstStyle/>
                    <a:p>
                      <a:pPr marL="0" marR="0">
                        <a:spcBef>
                          <a:spcPts val="0"/>
                        </a:spcBef>
                        <a:spcAft>
                          <a:spcPts val="0"/>
                        </a:spcAft>
                      </a:pPr>
                      <a:r>
                        <a:rPr lang="en-US" sz="1800" b="1" dirty="0">
                          <a:latin typeface="+mj-lt"/>
                          <a:ea typeface="Times New Roman"/>
                        </a:rPr>
                        <a:t>Developing</a:t>
                      </a:r>
                      <a:endParaRPr lang="en-US" sz="18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a:latin typeface="+mj-lt"/>
                          <a:ea typeface="Times New Roman"/>
                        </a:rPr>
                        <a:t>3-7</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3-8</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1041">
                <a:tc>
                  <a:txBody>
                    <a:bodyPr/>
                    <a:lstStyle/>
                    <a:p>
                      <a:pPr marL="0" marR="0">
                        <a:spcBef>
                          <a:spcPts val="0"/>
                        </a:spcBef>
                        <a:spcAft>
                          <a:spcPts val="0"/>
                        </a:spcAft>
                      </a:pPr>
                      <a:r>
                        <a:rPr lang="en-US" sz="1800" b="1" dirty="0">
                          <a:latin typeface="+mj-lt"/>
                          <a:ea typeface="Times New Roman"/>
                        </a:rPr>
                        <a:t>Ineffective</a:t>
                      </a:r>
                      <a:endParaRPr lang="en-US" sz="18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800" b="1" dirty="0">
                          <a:latin typeface="+mj-lt"/>
                          <a:ea typeface="Times New Roman"/>
                        </a:rPr>
                        <a:t>0-2</a:t>
                      </a:r>
                      <a:endParaRPr lang="en-US" sz="18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b="1" dirty="0">
                          <a:latin typeface="+mj-lt"/>
                          <a:ea typeface="Times New Roman"/>
                        </a:rPr>
                        <a:t>0-2</a:t>
                      </a:r>
                      <a:endParaRPr lang="en-US" sz="1800" dirty="0">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1645" name="Rectangle 5"/>
          <p:cNvSpPr>
            <a:spLocks noChangeArrowheads="1"/>
          </p:cNvSpPr>
          <p:nvPr/>
        </p:nvSpPr>
        <p:spPr bwMode="auto">
          <a:xfrm>
            <a:off x="838200" y="1295400"/>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rgbClr val="0A2D6B"/>
                </a:solidFill>
                <a:latin typeface="Rockwell" pitchFamily="18" charset="0"/>
              </a:rPr>
              <a:t>Remember that points are different for teachers in grades/subjects with value-added measures and those without:</a:t>
            </a:r>
          </a:p>
        </p:txBody>
      </p:sp>
      <p:sp>
        <p:nvSpPr>
          <p:cNvPr id="6" name="Slide Number Placeholder 5"/>
          <p:cNvSpPr>
            <a:spLocks noGrp="1"/>
          </p:cNvSpPr>
          <p:nvPr>
            <p:ph type="sldNum" sz="quarter" idx="10"/>
          </p:nvPr>
        </p:nvSpPr>
        <p:spPr>
          <a:xfrm>
            <a:off x="8001000" y="6324600"/>
            <a:ext cx="838200" cy="506413"/>
          </a:xfrm>
        </p:spPr>
        <p:txBody>
          <a:bodyPr/>
          <a:lstStyle/>
          <a:p>
            <a:pPr lvl="1">
              <a:defRPr/>
            </a:pPr>
            <a:r>
              <a:rPr lang="en-US" sz="1000" dirty="0" smtClean="0"/>
              <a:t>	</a:t>
            </a:r>
            <a:fld id="{0077FBB1-A86F-4AF0-8717-5960E5ABCA5F}" type="slidenum">
              <a:rPr lang="en-US" sz="1000" smtClean="0"/>
              <a:pPr lvl="1">
                <a:defRPr/>
              </a:pPr>
              <a:t>74</a:t>
            </a:fld>
            <a:endParaRPr lang="en-US" sz="1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457200" y="85725"/>
            <a:ext cx="8686800" cy="600075"/>
          </a:xfrm>
        </p:spPr>
        <p:txBody>
          <a:bodyPr/>
          <a:lstStyle/>
          <a:p>
            <a:pPr algn="l" eaLnBrk="1" hangingPunct="1"/>
            <a:r>
              <a:rPr lang="en-US" b="1" dirty="0" smtClean="0">
                <a:solidFill>
                  <a:srgbClr val="6F0000"/>
                </a:solidFill>
              </a:rPr>
              <a:t>APPR Form Requirements for HEDI criteria</a:t>
            </a:r>
          </a:p>
        </p:txBody>
      </p:sp>
      <p:pic>
        <p:nvPicPr>
          <p:cNvPr id="1026" name="Picture 2"/>
          <p:cNvPicPr>
            <a:picLocks noChangeAspect="1" noChangeArrowheads="1"/>
          </p:cNvPicPr>
          <p:nvPr/>
        </p:nvPicPr>
        <p:blipFill>
          <a:blip r:embed="rId3"/>
          <a:srcRect l="20500" t="16000" r="22000" b="4000"/>
          <a:stretch>
            <a:fillRect/>
          </a:stretch>
        </p:blipFill>
        <p:spPr bwMode="auto">
          <a:xfrm>
            <a:off x="76200" y="1185863"/>
            <a:ext cx="7315200" cy="5595937"/>
          </a:xfrm>
          <a:prstGeom prst="rect">
            <a:avLst/>
          </a:prstGeom>
          <a:noFill/>
          <a:ln w="9525">
            <a:solidFill>
              <a:schemeClr val="bg2">
                <a:lumMod val="25000"/>
              </a:schemeClr>
            </a:solidFill>
            <a:miter lim="800000"/>
            <a:headEnd/>
            <a:tailEnd/>
          </a:ln>
        </p:spPr>
      </p:pic>
      <p:sp>
        <p:nvSpPr>
          <p:cNvPr id="6" name="Rectangular Callout 5"/>
          <p:cNvSpPr/>
          <p:nvPr/>
        </p:nvSpPr>
        <p:spPr>
          <a:xfrm>
            <a:off x="6477000" y="914400"/>
            <a:ext cx="2590800" cy="2895600"/>
          </a:xfrm>
          <a:prstGeom prst="wedgeRectCallout">
            <a:avLst>
              <a:gd name="adj1" fmla="val -36944"/>
              <a:gd name="adj2" fmla="val 65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smtClean="0"/>
              <a:t>Districts may </a:t>
            </a:r>
            <a:r>
              <a:rPr lang="en-US" sz="2000" dirty="0"/>
              <a:t>decide to leave all HEDI criteria up to the school level and/or to be prescriptive with some grades/subjects, but not with others. </a:t>
            </a:r>
          </a:p>
        </p:txBody>
      </p:sp>
      <p:sp>
        <p:nvSpPr>
          <p:cNvPr id="5" name="Slide Number Placeholder 4"/>
          <p:cNvSpPr>
            <a:spLocks noGrp="1"/>
          </p:cNvSpPr>
          <p:nvPr>
            <p:ph type="sldNum" sz="quarter" idx="10"/>
          </p:nvPr>
        </p:nvSpPr>
        <p:spPr>
          <a:xfrm>
            <a:off x="8001000" y="6324600"/>
            <a:ext cx="838200" cy="506413"/>
          </a:xfrm>
        </p:spPr>
        <p:txBody>
          <a:bodyPr/>
          <a:lstStyle/>
          <a:p>
            <a:pPr lvl="1">
              <a:defRPr/>
            </a:pPr>
            <a:r>
              <a:rPr lang="en-US" sz="1000" dirty="0" smtClean="0"/>
              <a:t>	</a:t>
            </a:r>
            <a:fld id="{21AE3092-94E8-4E18-98C1-8294F15A0E1D}" type="slidenum">
              <a:rPr lang="en-US" sz="1000" smtClean="0"/>
              <a:pPr lvl="1">
                <a:defRPr/>
              </a:pPr>
              <a:t>75</a:t>
            </a:fld>
            <a:endParaRPr lang="en-US" sz="1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Adjustment Factors</a:t>
            </a:r>
          </a:p>
        </p:txBody>
      </p:sp>
      <p:pic>
        <p:nvPicPr>
          <p:cNvPr id="3074" name="Picture 2"/>
          <p:cNvPicPr>
            <a:picLocks noChangeAspect="1" noChangeArrowheads="1"/>
          </p:cNvPicPr>
          <p:nvPr/>
        </p:nvPicPr>
        <p:blipFill>
          <a:blip r:embed="rId3"/>
          <a:srcRect l="20500" t="14222" r="22500" b="4889"/>
          <a:stretch>
            <a:fillRect/>
          </a:stretch>
        </p:blipFill>
        <p:spPr bwMode="auto">
          <a:xfrm>
            <a:off x="381000" y="1066800"/>
            <a:ext cx="6950075" cy="5548313"/>
          </a:xfrm>
          <a:prstGeom prst="rect">
            <a:avLst/>
          </a:prstGeom>
          <a:noFill/>
          <a:ln w="9525">
            <a:solidFill>
              <a:schemeClr val="bg2">
                <a:lumMod val="25000"/>
              </a:schemeClr>
            </a:solidFill>
            <a:miter lim="800000"/>
            <a:headEnd/>
            <a:tailEnd/>
          </a:ln>
        </p:spPr>
      </p:pic>
      <p:sp>
        <p:nvSpPr>
          <p:cNvPr id="6" name="Rectangular Callout 5"/>
          <p:cNvSpPr/>
          <p:nvPr/>
        </p:nvSpPr>
        <p:spPr>
          <a:xfrm>
            <a:off x="6781800" y="2286000"/>
            <a:ext cx="2286000" cy="2743200"/>
          </a:xfrm>
          <a:prstGeom prst="wedgeRectCallout">
            <a:avLst>
              <a:gd name="adj1" fmla="val -98055"/>
              <a:gd name="adj2" fmla="val 1343"/>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I</a:t>
            </a:r>
            <a:r>
              <a:rPr lang="en-US" sz="1600" dirty="0" smtClean="0"/>
              <a:t>f </a:t>
            </a:r>
            <a:r>
              <a:rPr lang="en-US" sz="1600" dirty="0"/>
              <a:t>any adjustments or controls are going to be used, districts must not only describe them in their APPR form submission, but make a number of assurances regarding their usage.</a:t>
            </a:r>
          </a:p>
        </p:txBody>
      </p:sp>
      <p:sp>
        <p:nvSpPr>
          <p:cNvPr id="5" name="Slide Number Placeholder 4"/>
          <p:cNvSpPr>
            <a:spLocks noGrp="1"/>
          </p:cNvSpPr>
          <p:nvPr>
            <p:ph type="sldNum" sz="quarter" idx="10"/>
          </p:nvPr>
        </p:nvSpPr>
        <p:spPr>
          <a:xfrm>
            <a:off x="8305800" y="6324600"/>
            <a:ext cx="914400" cy="506413"/>
          </a:xfrm>
        </p:spPr>
        <p:txBody>
          <a:bodyPr/>
          <a:lstStyle/>
          <a:p>
            <a:pPr lvl="1">
              <a:defRPr/>
            </a:pPr>
            <a:r>
              <a:rPr lang="en-US" sz="1000" dirty="0" smtClean="0"/>
              <a:t>	</a:t>
            </a:r>
            <a:fld id="{7F2C947B-B630-43FB-AE72-00FF18DA6922}" type="slidenum">
              <a:rPr lang="en-US" sz="1000" smtClean="0"/>
              <a:pPr lvl="1">
                <a:defRPr/>
              </a:pPr>
              <a:t>76</a:t>
            </a:fld>
            <a:endParaRPr lang="en-US" sz="1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Examples of Locally-Selected Measures from the Case: Teachers</a:t>
            </a:r>
          </a:p>
        </p:txBody>
      </p:sp>
      <p:sp>
        <p:nvSpPr>
          <p:cNvPr id="115715" name="Content Placeholder 2"/>
          <p:cNvSpPr>
            <a:spLocks noGrp="1"/>
          </p:cNvSpPr>
          <p:nvPr>
            <p:ph idx="4294967295"/>
          </p:nvPr>
        </p:nvSpPr>
        <p:spPr>
          <a:xfrm>
            <a:off x="457200" y="1030288"/>
            <a:ext cx="8229600" cy="4835525"/>
          </a:xfrm>
        </p:spPr>
        <p:txBody>
          <a:bodyPr/>
          <a:lstStyle/>
          <a:p>
            <a:pPr eaLnBrk="1" hangingPunct="1"/>
            <a:r>
              <a:rPr lang="en-US" dirty="0" smtClean="0"/>
              <a:t>The district has prioritized expository writing and STEM, and has identified a critical need to focus academic interventions in these areas. </a:t>
            </a:r>
          </a:p>
          <a:p>
            <a:pPr eaLnBrk="1" hangingPunct="1"/>
            <a:r>
              <a:rPr lang="en-US" dirty="0" smtClean="0"/>
              <a:t>When negotiating their APPR, the district and their collective bargaining units determined that the following measures would be used:</a:t>
            </a:r>
          </a:p>
        </p:txBody>
      </p:sp>
      <p:graphicFrame>
        <p:nvGraphicFramePr>
          <p:cNvPr id="5" name="Table 4"/>
          <p:cNvGraphicFramePr>
            <a:graphicFrameLocks noGrp="1"/>
          </p:cNvGraphicFramePr>
          <p:nvPr/>
        </p:nvGraphicFramePr>
        <p:xfrm>
          <a:off x="685800" y="3429000"/>
          <a:ext cx="7924800" cy="2865438"/>
        </p:xfrm>
        <a:graphic>
          <a:graphicData uri="http://schemas.openxmlformats.org/drawingml/2006/table">
            <a:tbl>
              <a:tblPr firstRow="1" bandRow="1">
                <a:tableStyleId>{21E4AEA4-8DFA-4A89-87EB-49C32662AFE0}</a:tableStyleId>
              </a:tblPr>
              <a:tblGrid>
                <a:gridCol w="2590800"/>
                <a:gridCol w="2743200"/>
                <a:gridCol w="2590800"/>
              </a:tblGrid>
              <a:tr h="579184">
                <a:tc>
                  <a:txBody>
                    <a:bodyPr/>
                    <a:lstStyle/>
                    <a:p>
                      <a:r>
                        <a:rPr lang="en-US" sz="1600" baseline="0" dirty="0" smtClean="0">
                          <a:latin typeface="+mj-lt"/>
                          <a:cs typeface="Arial" pitchFamily="34" charset="0"/>
                        </a:rPr>
                        <a:t>4</a:t>
                      </a:r>
                      <a:r>
                        <a:rPr lang="en-US" sz="1600" baseline="30000" dirty="0" smtClean="0">
                          <a:latin typeface="+mj-lt"/>
                          <a:cs typeface="Arial" pitchFamily="34" charset="0"/>
                        </a:rPr>
                        <a:t>th</a:t>
                      </a:r>
                      <a:r>
                        <a:rPr lang="en-US" sz="1600" dirty="0" smtClean="0">
                          <a:latin typeface="+mj-lt"/>
                          <a:cs typeface="Arial" pitchFamily="34" charset="0"/>
                        </a:rPr>
                        <a:t> Grade Common Branch</a:t>
                      </a:r>
                      <a:r>
                        <a:rPr lang="en-US" sz="1600" baseline="0" dirty="0" smtClean="0">
                          <a:latin typeface="+mj-lt"/>
                          <a:cs typeface="Arial" pitchFamily="34" charset="0"/>
                        </a:rPr>
                        <a:t> Teachers</a:t>
                      </a:r>
                    </a:p>
                  </a:txBody>
                  <a:tcPr marT="45725" marB="45725"/>
                </a:tc>
                <a:tc>
                  <a:txBody>
                    <a:bodyPr/>
                    <a:lstStyle/>
                    <a:p>
                      <a:r>
                        <a:rPr lang="en-US" sz="1600" baseline="0" dirty="0" smtClean="0">
                          <a:latin typeface="+mj-lt"/>
                          <a:cs typeface="Arial" pitchFamily="34" charset="0"/>
                        </a:rPr>
                        <a:t>7</a:t>
                      </a:r>
                      <a:r>
                        <a:rPr lang="en-US" sz="1600" baseline="30000" dirty="0" smtClean="0">
                          <a:latin typeface="+mj-lt"/>
                          <a:cs typeface="Arial" pitchFamily="34" charset="0"/>
                        </a:rPr>
                        <a:t>th</a:t>
                      </a:r>
                      <a:r>
                        <a:rPr lang="en-US" sz="1600" dirty="0" smtClean="0">
                          <a:latin typeface="+mj-lt"/>
                          <a:cs typeface="Arial" pitchFamily="34" charset="0"/>
                        </a:rPr>
                        <a:t> Grade Science Teachers</a:t>
                      </a:r>
                      <a:endParaRPr lang="en-US" sz="1600" dirty="0">
                        <a:latin typeface="+mj-lt"/>
                        <a:cs typeface="Arial" pitchFamily="34" charset="0"/>
                      </a:endParaRPr>
                    </a:p>
                  </a:txBody>
                  <a:tcPr marT="45725" marB="45725"/>
                </a:tc>
                <a:tc>
                  <a:txBody>
                    <a:bodyPr/>
                    <a:lstStyle/>
                    <a:p>
                      <a:r>
                        <a:rPr lang="en-US" sz="1600" baseline="0" dirty="0" smtClean="0">
                          <a:latin typeface="+mj-lt"/>
                          <a:cs typeface="Arial" pitchFamily="34" charset="0"/>
                        </a:rPr>
                        <a:t>School Librarians</a:t>
                      </a:r>
                      <a:endParaRPr lang="en-US" sz="1600" dirty="0">
                        <a:latin typeface="+mj-lt"/>
                        <a:cs typeface="Arial" pitchFamily="34" charset="0"/>
                      </a:endParaRPr>
                    </a:p>
                  </a:txBody>
                  <a:tcPr marT="45725" marB="45725"/>
                </a:tc>
              </a:tr>
              <a:tr h="2286254">
                <a:tc>
                  <a:txBody>
                    <a:bodyPr/>
                    <a:lstStyle/>
                    <a:p>
                      <a:r>
                        <a:rPr lang="en-US" sz="1600" dirty="0" smtClean="0">
                          <a:latin typeface="+mj-lt"/>
                          <a:cs typeface="Arial" pitchFamily="34" charset="0"/>
                        </a:rPr>
                        <a:t>% of 4</a:t>
                      </a:r>
                      <a:r>
                        <a:rPr lang="en-US" sz="1600" baseline="30000" dirty="0" smtClean="0">
                          <a:latin typeface="+mj-lt"/>
                          <a:cs typeface="Arial" pitchFamily="34" charset="0"/>
                        </a:rPr>
                        <a:t>th</a:t>
                      </a:r>
                      <a:r>
                        <a:rPr lang="en-US" sz="1600" dirty="0" smtClean="0">
                          <a:latin typeface="+mj-lt"/>
                          <a:cs typeface="Arial" pitchFamily="34" charset="0"/>
                        </a:rPr>
                        <a:t> grade students earning a the</a:t>
                      </a:r>
                      <a:r>
                        <a:rPr lang="en-US" sz="1600" baseline="0" dirty="0" smtClean="0">
                          <a:latin typeface="+mj-lt"/>
                          <a:cs typeface="Arial" pitchFamily="34" charset="0"/>
                        </a:rPr>
                        <a:t> proficient level (three) or better performance level on the 4</a:t>
                      </a:r>
                      <a:r>
                        <a:rPr lang="en-US" sz="1600" baseline="30000" dirty="0" smtClean="0">
                          <a:latin typeface="+mj-lt"/>
                          <a:cs typeface="Arial" pitchFamily="34" charset="0"/>
                        </a:rPr>
                        <a:t>th</a:t>
                      </a:r>
                      <a:r>
                        <a:rPr lang="en-US" sz="1600" baseline="0" dirty="0" smtClean="0">
                          <a:latin typeface="+mj-lt"/>
                          <a:cs typeface="Arial" pitchFamily="34" charset="0"/>
                        </a:rPr>
                        <a:t> grade State Science assessment</a:t>
                      </a:r>
                      <a:endParaRPr lang="en-US" sz="1600" dirty="0">
                        <a:latin typeface="+mj-lt"/>
                        <a:cs typeface="Arial" pitchFamily="34" charset="0"/>
                      </a:endParaRPr>
                    </a:p>
                  </a:txBody>
                  <a:tcPr marT="45725" marB="45725"/>
                </a:tc>
                <a:tc>
                  <a:txBody>
                    <a:bodyPr/>
                    <a:lstStyle/>
                    <a:p>
                      <a:r>
                        <a:rPr lang="en-US" sz="1600" dirty="0" smtClean="0">
                          <a:latin typeface="+mj-lt"/>
                          <a:cs typeface="Arial" pitchFamily="34" charset="0"/>
                        </a:rPr>
                        <a:t>% of 7</a:t>
                      </a:r>
                      <a:r>
                        <a:rPr lang="en-US" sz="1600" baseline="30000" dirty="0" smtClean="0">
                          <a:latin typeface="+mj-lt"/>
                          <a:cs typeface="Arial" pitchFamily="34" charset="0"/>
                        </a:rPr>
                        <a:t>th</a:t>
                      </a:r>
                      <a:r>
                        <a:rPr lang="en-US" sz="1600" dirty="0" smtClean="0">
                          <a:latin typeface="+mj-lt"/>
                          <a:cs typeface="Arial" pitchFamily="34" charset="0"/>
                        </a:rPr>
                        <a:t> grade science students who demonstrate growth</a:t>
                      </a:r>
                      <a:r>
                        <a:rPr lang="en-US" sz="1600" baseline="0" dirty="0" smtClean="0">
                          <a:latin typeface="+mj-lt"/>
                          <a:cs typeface="Arial" pitchFamily="34" charset="0"/>
                        </a:rPr>
                        <a:t> of at least one level higher than their baseline analytical writing sample, as measured by the district-developed 7</a:t>
                      </a:r>
                      <a:r>
                        <a:rPr lang="en-US" sz="1600" baseline="30000" dirty="0" smtClean="0">
                          <a:latin typeface="+mj-lt"/>
                          <a:cs typeface="Arial" pitchFamily="34" charset="0"/>
                        </a:rPr>
                        <a:t>th</a:t>
                      </a:r>
                      <a:r>
                        <a:rPr lang="en-US" sz="1600" baseline="0" dirty="0" smtClean="0">
                          <a:latin typeface="+mj-lt"/>
                          <a:cs typeface="Arial" pitchFamily="34" charset="0"/>
                        </a:rPr>
                        <a:t> grade science writing assessment rubric.</a:t>
                      </a:r>
                    </a:p>
                  </a:txBody>
                  <a:tcPr marT="45725" marB="45725"/>
                </a:tc>
                <a:tc>
                  <a:txBody>
                    <a:bodyPr/>
                    <a:lstStyle/>
                    <a:p>
                      <a:r>
                        <a:rPr lang="en-US" sz="1600" baseline="0" dirty="0" smtClean="0">
                          <a:latin typeface="+mj-lt"/>
                          <a:cs typeface="Arial" pitchFamily="34" charset="0"/>
                        </a:rPr>
                        <a:t>School-wide growth based on State-provided school-wide growth scores for all students in the school taking the State ELA assessment in grades 4-8.</a:t>
                      </a:r>
                      <a:endParaRPr lang="en-US" sz="1600" dirty="0">
                        <a:latin typeface="+mj-lt"/>
                        <a:cs typeface="Arial" pitchFamily="34" charset="0"/>
                      </a:endParaRPr>
                    </a:p>
                  </a:txBody>
                  <a:tcPr marT="45725" marB="45725"/>
                </a:tc>
              </a:tr>
            </a:tbl>
          </a:graphicData>
        </a:graphic>
      </p:graphicFrame>
      <p:sp>
        <p:nvSpPr>
          <p:cNvPr id="6" name="Slide Number Placeholder 5"/>
          <p:cNvSpPr>
            <a:spLocks noGrp="1"/>
          </p:cNvSpPr>
          <p:nvPr>
            <p:ph type="sldNum" sz="quarter" idx="10"/>
          </p:nvPr>
        </p:nvSpPr>
        <p:spPr>
          <a:xfrm>
            <a:off x="7848600" y="6400800"/>
            <a:ext cx="838200" cy="430213"/>
          </a:xfrm>
        </p:spPr>
        <p:txBody>
          <a:bodyPr/>
          <a:lstStyle/>
          <a:p>
            <a:pPr lvl="1">
              <a:defRPr/>
            </a:pPr>
            <a:r>
              <a:rPr lang="en-US" sz="1000" dirty="0" smtClean="0"/>
              <a:t>	</a:t>
            </a:r>
            <a:fld id="{E1314E3A-AC5E-489B-8986-433B1539C35C}" type="slidenum">
              <a:rPr lang="en-US" sz="1000" smtClean="0"/>
              <a:pPr lvl="1">
                <a:defRPr/>
              </a:pPr>
              <a:t>77</a:t>
            </a:fld>
            <a:endParaRPr lang="en-US" sz="1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457200" y="152400"/>
            <a:ext cx="8229600" cy="600075"/>
          </a:xfrm>
        </p:spPr>
        <p:txBody>
          <a:bodyPr/>
          <a:lstStyle/>
          <a:p>
            <a:pPr algn="l" eaLnBrk="1" hangingPunct="1"/>
            <a:r>
              <a:rPr lang="en-US" b="1" dirty="0" smtClean="0">
                <a:solidFill>
                  <a:srgbClr val="6F0000"/>
                </a:solidFill>
              </a:rPr>
              <a:t>Examples of Locally-Selected Measures from the Case: Principals</a:t>
            </a:r>
          </a:p>
        </p:txBody>
      </p:sp>
      <p:sp>
        <p:nvSpPr>
          <p:cNvPr id="116739" name="Content Placeholder 2"/>
          <p:cNvSpPr>
            <a:spLocks noGrp="1"/>
          </p:cNvSpPr>
          <p:nvPr>
            <p:ph idx="4294967295"/>
          </p:nvPr>
        </p:nvSpPr>
        <p:spPr>
          <a:xfrm>
            <a:off x="228600" y="1108075"/>
            <a:ext cx="8915400" cy="4835525"/>
          </a:xfrm>
        </p:spPr>
        <p:txBody>
          <a:bodyPr/>
          <a:lstStyle/>
          <a:p>
            <a:pPr eaLnBrk="1" hangingPunct="1">
              <a:spcAft>
                <a:spcPts val="1200"/>
              </a:spcAft>
            </a:pPr>
            <a:r>
              <a:rPr lang="en-US" dirty="0" smtClean="0"/>
              <a:t>The district has prioritized expository writing and STEM, and has identified a critical need to focus academic interventions in these areas. </a:t>
            </a:r>
          </a:p>
          <a:p>
            <a:pPr eaLnBrk="1" hangingPunct="1"/>
            <a:r>
              <a:rPr lang="en-US" dirty="0" smtClean="0"/>
              <a:t>When negotiating their APPR, the district and their collective bargaining units determined that the following measures would be used:</a:t>
            </a:r>
          </a:p>
        </p:txBody>
      </p:sp>
      <p:graphicFrame>
        <p:nvGraphicFramePr>
          <p:cNvPr id="6" name="Table 5"/>
          <p:cNvGraphicFramePr>
            <a:graphicFrameLocks noGrp="1"/>
          </p:cNvGraphicFramePr>
          <p:nvPr/>
        </p:nvGraphicFramePr>
        <p:xfrm>
          <a:off x="76200" y="3048000"/>
          <a:ext cx="8991600" cy="3733800"/>
        </p:xfrm>
        <a:graphic>
          <a:graphicData uri="http://schemas.openxmlformats.org/drawingml/2006/table">
            <a:tbl>
              <a:tblPr firstRow="1" bandRow="1">
                <a:tableStyleId>{21E4AEA4-8DFA-4A89-87EB-49C32662AFE0}</a:tableStyleId>
              </a:tblPr>
              <a:tblGrid>
                <a:gridCol w="2697480"/>
                <a:gridCol w="3416808"/>
                <a:gridCol w="2877312"/>
              </a:tblGrid>
              <a:tr h="533400">
                <a:tc>
                  <a:txBody>
                    <a:bodyPr/>
                    <a:lstStyle/>
                    <a:p>
                      <a:pPr algn="ctr"/>
                      <a:r>
                        <a:rPr lang="en-US" sz="1700" dirty="0" smtClean="0">
                          <a:latin typeface="+mj-lt"/>
                          <a:cs typeface="Arial" pitchFamily="34" charset="0"/>
                        </a:rPr>
                        <a:t>K-5</a:t>
                      </a:r>
                      <a:r>
                        <a:rPr lang="en-US" sz="1700" baseline="0" dirty="0" smtClean="0">
                          <a:latin typeface="+mj-lt"/>
                          <a:cs typeface="Arial" pitchFamily="34" charset="0"/>
                        </a:rPr>
                        <a:t> Principals</a:t>
                      </a:r>
                      <a:endParaRPr lang="en-US" sz="1700" dirty="0">
                        <a:latin typeface="+mj-lt"/>
                        <a:cs typeface="Arial" pitchFamily="34" charset="0"/>
                      </a:endParaRPr>
                    </a:p>
                  </a:txBody>
                  <a:tcPr/>
                </a:tc>
                <a:tc>
                  <a:txBody>
                    <a:bodyPr/>
                    <a:lstStyle/>
                    <a:p>
                      <a:pPr algn="ctr"/>
                      <a:r>
                        <a:rPr lang="en-US" sz="1700" dirty="0" smtClean="0">
                          <a:latin typeface="+mj-lt"/>
                          <a:cs typeface="Arial" pitchFamily="34" charset="0"/>
                        </a:rPr>
                        <a:t>6-8 Principals</a:t>
                      </a:r>
                      <a:endParaRPr lang="en-US" sz="1700" dirty="0">
                        <a:latin typeface="+mj-lt"/>
                        <a:cs typeface="Arial" pitchFamily="34" charset="0"/>
                      </a:endParaRPr>
                    </a:p>
                  </a:txBody>
                  <a:tcPr/>
                </a:tc>
                <a:tc>
                  <a:txBody>
                    <a:bodyPr/>
                    <a:lstStyle/>
                    <a:p>
                      <a:pPr algn="ctr"/>
                      <a:r>
                        <a:rPr lang="en-US" sz="1700" dirty="0" smtClean="0">
                          <a:latin typeface="+mj-lt"/>
                          <a:cs typeface="Arial" pitchFamily="34" charset="0"/>
                        </a:rPr>
                        <a:t>9-12 Principals</a:t>
                      </a:r>
                      <a:endParaRPr lang="en-US" sz="1700" dirty="0">
                        <a:latin typeface="+mj-lt"/>
                        <a:cs typeface="Arial" pitchFamily="34" charset="0"/>
                      </a:endParaRPr>
                    </a:p>
                  </a:txBody>
                  <a:tcPr/>
                </a:tc>
              </a:tr>
              <a:tr h="2795400">
                <a:tc>
                  <a:txBody>
                    <a:bodyPr/>
                    <a:lstStyle/>
                    <a:p>
                      <a:pPr marL="176213" indent="-176213">
                        <a:buFont typeface="Arial" pitchFamily="34" charset="0"/>
                        <a:buChar char="•"/>
                      </a:pPr>
                      <a:r>
                        <a:rPr lang="en-US" sz="1700" dirty="0" smtClean="0">
                          <a:latin typeface="+mj-lt"/>
                          <a:ea typeface="ＭＳ Ｐゴシック"/>
                          <a:cs typeface="Arial" pitchFamily="34" charset="0"/>
                        </a:rPr>
                        <a:t>% of students</a:t>
                      </a:r>
                      <a:r>
                        <a:rPr lang="en-US" sz="1700" baseline="0" dirty="0" smtClean="0">
                          <a:latin typeface="+mj-lt"/>
                          <a:ea typeface="ＭＳ Ｐゴシック"/>
                          <a:cs typeface="Arial" pitchFamily="34" charset="0"/>
                        </a:rPr>
                        <a:t> who achieve proficiency from those who scores a Level 1 or 2 on the prior year State assessment</a:t>
                      </a:r>
                    </a:p>
                    <a:p>
                      <a:pPr marL="176213" indent="-176213">
                        <a:buFont typeface="Arial" pitchFamily="34" charset="0"/>
                        <a:buChar char="•"/>
                      </a:pPr>
                      <a:r>
                        <a:rPr lang="en-US" sz="1700" dirty="0" smtClean="0">
                          <a:latin typeface="+mj-lt"/>
                          <a:cs typeface="Arial" pitchFamily="34" charset="0"/>
                        </a:rPr>
                        <a:t>% of 4</a:t>
                      </a:r>
                      <a:r>
                        <a:rPr lang="en-US" sz="1700" baseline="30000" dirty="0" smtClean="0">
                          <a:latin typeface="+mj-lt"/>
                          <a:cs typeface="Arial" pitchFamily="34" charset="0"/>
                        </a:rPr>
                        <a:t>th</a:t>
                      </a:r>
                      <a:r>
                        <a:rPr lang="en-US" sz="1700" dirty="0" smtClean="0">
                          <a:latin typeface="+mj-lt"/>
                          <a:cs typeface="Arial" pitchFamily="34" charset="0"/>
                        </a:rPr>
                        <a:t>  grade science students who achieve</a:t>
                      </a:r>
                      <a:r>
                        <a:rPr lang="en-US" sz="1700" baseline="0" dirty="0" smtClean="0">
                          <a:latin typeface="+mj-lt"/>
                          <a:cs typeface="Arial" pitchFamily="34" charset="0"/>
                        </a:rPr>
                        <a:t> proficient or higher on State science assessment</a:t>
                      </a:r>
                      <a:endParaRPr lang="en-US" sz="1700" dirty="0">
                        <a:latin typeface="+mj-lt"/>
                        <a:cs typeface="Arial" pitchFamily="34" charset="0"/>
                      </a:endParaRPr>
                    </a:p>
                  </a:txBody>
                  <a:tcPr/>
                </a:tc>
                <a:tc>
                  <a:txBody>
                    <a:bodyPr/>
                    <a:lstStyle/>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kern="1200" dirty="0" smtClean="0">
                          <a:solidFill>
                            <a:schemeClr val="dk1"/>
                          </a:solidFill>
                          <a:latin typeface="+mn-lt"/>
                          <a:ea typeface="+mn-ea"/>
                          <a:cs typeface="Arial" pitchFamily="34" charset="0"/>
                        </a:rPr>
                        <a:t>Growth of ELL students on 6-8 ELA and Math State assessments.</a:t>
                      </a:r>
                      <a:r>
                        <a:rPr lang="en-US" sz="1700" kern="1200" baseline="0" dirty="0" smtClean="0">
                          <a:solidFill>
                            <a:schemeClr val="dk1"/>
                          </a:solidFill>
                          <a:latin typeface="+mn-lt"/>
                          <a:ea typeface="+mn-ea"/>
                          <a:cs typeface="Arial" pitchFamily="34" charset="0"/>
                        </a:rPr>
                        <a:t> No students decrease if 3s or 4s, at least 40% increase one level if 3s or below, at least 75% increase if 1s.</a:t>
                      </a:r>
                    </a:p>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kern="1200" baseline="0" dirty="0" smtClean="0">
                          <a:solidFill>
                            <a:schemeClr val="dk1"/>
                          </a:solidFill>
                          <a:latin typeface="+mn-lt"/>
                          <a:ea typeface="+mn-ea"/>
                          <a:cs typeface="Arial" pitchFamily="34" charset="0"/>
                        </a:rPr>
                        <a:t>% of 8</a:t>
                      </a:r>
                      <a:r>
                        <a:rPr lang="en-US" sz="1700" kern="1200" baseline="30000" dirty="0" smtClean="0">
                          <a:solidFill>
                            <a:schemeClr val="dk1"/>
                          </a:solidFill>
                          <a:latin typeface="+mn-lt"/>
                          <a:ea typeface="+mn-ea"/>
                          <a:cs typeface="Arial" pitchFamily="34" charset="0"/>
                        </a:rPr>
                        <a:t>th</a:t>
                      </a:r>
                      <a:r>
                        <a:rPr lang="en-US" sz="1700" kern="1200" baseline="0" dirty="0" smtClean="0">
                          <a:solidFill>
                            <a:schemeClr val="dk1"/>
                          </a:solidFill>
                          <a:latin typeface="+mn-lt"/>
                          <a:ea typeface="+mn-ea"/>
                          <a:cs typeface="Arial" pitchFamily="34" charset="0"/>
                        </a:rPr>
                        <a:t> grade science students who achieve proficient or higher on State science assessment</a:t>
                      </a:r>
                      <a:endParaRPr lang="en-US" sz="1700" kern="1200" dirty="0" smtClean="0">
                        <a:solidFill>
                          <a:schemeClr val="dk1"/>
                        </a:solidFill>
                        <a:latin typeface="+mn-lt"/>
                        <a:ea typeface="+mn-ea"/>
                        <a:cs typeface="Arial" pitchFamily="34" charset="0"/>
                      </a:endParaRPr>
                    </a:p>
                    <a:p>
                      <a:pPr marL="176213" indent="-176213">
                        <a:buFont typeface="Arial" pitchFamily="34" charset="0"/>
                        <a:buNone/>
                      </a:pPr>
                      <a:endParaRPr lang="en-US" sz="1700" dirty="0" smtClean="0">
                        <a:latin typeface="+mj-lt"/>
                        <a:ea typeface="ＭＳ Ｐゴシック"/>
                        <a:cs typeface="Arial" pitchFamily="34" charset="0"/>
                      </a:endParaRPr>
                    </a:p>
                  </a:txBody>
                  <a:tcPr/>
                </a:tc>
                <a:tc>
                  <a:txBody>
                    <a:bodyPr/>
                    <a:lstStyle/>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dirty="0" smtClean="0">
                          <a:latin typeface="+mj-lt"/>
                          <a:ea typeface="+mn-ea"/>
                          <a:cs typeface="Arial" pitchFamily="34" charset="0"/>
                        </a:rPr>
                        <a:t>%</a:t>
                      </a:r>
                      <a:r>
                        <a:rPr lang="en-US" sz="1700" baseline="0" dirty="0" smtClean="0">
                          <a:latin typeface="+mj-lt"/>
                          <a:ea typeface="+mn-ea"/>
                          <a:cs typeface="Arial" pitchFamily="34" charset="0"/>
                        </a:rPr>
                        <a:t> of students who score a 75 on ELA Regents and 80 on Math Regents increasing by at least 7%.</a:t>
                      </a:r>
                      <a:endParaRPr lang="en-US" sz="1700" dirty="0" smtClean="0">
                        <a:latin typeface="+mj-lt"/>
                        <a:ea typeface="+mn-ea"/>
                        <a:cs typeface="Arial" pitchFamily="34" charset="0"/>
                      </a:endParaRPr>
                    </a:p>
                    <a:p>
                      <a:pPr marL="176213" indent="-176213">
                        <a:buFont typeface="Arial" pitchFamily="34" charset="0"/>
                        <a:buChar char="•"/>
                      </a:pPr>
                      <a:endParaRPr lang="en-US" sz="1700" dirty="0" smtClean="0">
                        <a:latin typeface="+mj-lt"/>
                        <a:ea typeface="ＭＳ Ｐゴシック"/>
                        <a:cs typeface="Arial" pitchFamily="34" charset="0"/>
                      </a:endParaRPr>
                    </a:p>
                  </a:txBody>
                  <a:tcPr/>
                </a:tc>
              </a:tr>
            </a:tbl>
          </a:graphicData>
        </a:graphic>
      </p:graphicFrame>
      <p:sp>
        <p:nvSpPr>
          <p:cNvPr id="5" name="Slide Number Placeholder 4"/>
          <p:cNvSpPr>
            <a:spLocks noGrp="1"/>
          </p:cNvSpPr>
          <p:nvPr>
            <p:ph type="sldNum" sz="quarter" idx="10"/>
          </p:nvPr>
        </p:nvSpPr>
        <p:spPr>
          <a:xfrm>
            <a:off x="7543800" y="6400800"/>
            <a:ext cx="1524000" cy="430213"/>
          </a:xfrm>
        </p:spPr>
        <p:txBody>
          <a:bodyPr/>
          <a:lstStyle/>
          <a:p>
            <a:pPr lvl="1">
              <a:defRPr/>
            </a:pPr>
            <a:r>
              <a:rPr lang="en-US" sz="1000" dirty="0" smtClean="0"/>
              <a:t>	</a:t>
            </a:r>
            <a:fld id="{EDDBF6DE-31BE-4A5B-96BD-616BCE3B5700}" type="slidenum">
              <a:rPr lang="en-US" sz="1000" smtClean="0"/>
              <a:pPr lvl="1">
                <a:defRPr/>
              </a:pPr>
              <a:t>78</a:t>
            </a:fld>
            <a:endParaRPr lang="en-US" sz="1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a:xfrm>
            <a:off x="457200" y="-76200"/>
            <a:ext cx="9753600" cy="1143000"/>
          </a:xfrm>
        </p:spPr>
        <p:txBody>
          <a:bodyPr/>
          <a:lstStyle/>
          <a:p>
            <a:pPr algn="l" eaLnBrk="1" hangingPunct="1"/>
            <a:r>
              <a:rPr lang="en-US" b="1" dirty="0" smtClean="0">
                <a:solidFill>
                  <a:srgbClr val="6F0000"/>
                </a:solidFill>
              </a:rPr>
              <a:t>Case Study Discussion</a:t>
            </a:r>
          </a:p>
        </p:txBody>
      </p:sp>
      <p:sp>
        <p:nvSpPr>
          <p:cNvPr id="39" name="TextBox 38"/>
          <p:cNvSpPr txBox="1"/>
          <p:nvPr/>
        </p:nvSpPr>
        <p:spPr>
          <a:xfrm>
            <a:off x="457200" y="914400"/>
            <a:ext cx="8382000" cy="5632450"/>
          </a:xfrm>
          <a:prstGeom prst="rect">
            <a:avLst/>
          </a:prstGeom>
          <a:noFill/>
        </p:spPr>
        <p:txBody>
          <a:bodyPr>
            <a:spAutoFit/>
          </a:bodyPr>
          <a:lstStyle/>
          <a:p>
            <a:pPr fontAlgn="auto">
              <a:spcBef>
                <a:spcPts val="0"/>
              </a:spcBef>
              <a:spcAft>
                <a:spcPts val="1200"/>
              </a:spcAft>
              <a:defRPr/>
            </a:pPr>
            <a:r>
              <a:rPr lang="en-US" sz="2000" dirty="0">
                <a:solidFill>
                  <a:srgbClr val="002060"/>
                </a:solidFill>
                <a:latin typeface="+mn-lt"/>
                <a:ea typeface="+mn-ea"/>
              </a:rPr>
              <a:t>Please take out the NYPSD case study and review the HEDI criteria for locally-selected measures that the district plans to use. Then, discuss the following with your table groups:</a:t>
            </a:r>
            <a:endParaRPr lang="en-US" dirty="0">
              <a:solidFill>
                <a:srgbClr val="002060"/>
              </a:solidFill>
              <a:latin typeface="+mn-lt"/>
              <a:ea typeface="+mn-ea"/>
            </a:endParaRPr>
          </a:p>
          <a:p>
            <a:pPr marL="457200" indent="-457200" fontAlgn="auto">
              <a:spcBef>
                <a:spcPts val="0"/>
              </a:spcBef>
              <a:spcAft>
                <a:spcPts val="1200"/>
              </a:spcAft>
              <a:buFont typeface="+mj-lt"/>
              <a:buAutoNum type="arabicPeriod"/>
              <a:defRPr/>
            </a:pPr>
            <a:r>
              <a:rPr lang="en-US" dirty="0">
                <a:solidFill>
                  <a:srgbClr val="002060"/>
                </a:solidFill>
                <a:latin typeface="+mn-lt"/>
                <a:ea typeface="+mn-ea"/>
              </a:rPr>
              <a:t>In this case, the district and their collective bargaining units agreed that teachers/principals will use one generic HEDI criteria with all district-developed assessments across applicable grades/subjects within the district.  Targets will be set based on what percentage of students make their specific level of acceptable growth or better. Also, the district will audit a random sampling of SLOs developed by teachers and principals in November to ensure rigor and comparability.  </a:t>
            </a:r>
            <a:r>
              <a:rPr lang="en-US" b="1" dirty="0">
                <a:solidFill>
                  <a:srgbClr val="002060"/>
                </a:solidFill>
                <a:latin typeface="+mn-lt"/>
                <a:ea typeface="+mn-ea"/>
              </a:rPr>
              <a:t>Is this allowable?</a:t>
            </a:r>
          </a:p>
          <a:p>
            <a:pPr marL="457200" indent="-457200" fontAlgn="auto">
              <a:spcBef>
                <a:spcPts val="0"/>
              </a:spcBef>
              <a:spcAft>
                <a:spcPts val="1200"/>
              </a:spcAft>
              <a:buFont typeface="+mj-lt"/>
              <a:buAutoNum type="arabicPeriod"/>
              <a:defRPr/>
            </a:pPr>
            <a:r>
              <a:rPr lang="en-US" dirty="0">
                <a:solidFill>
                  <a:srgbClr val="002060"/>
                </a:solidFill>
                <a:latin typeface="+mn-lt"/>
                <a:ea typeface="+mn-ea"/>
              </a:rPr>
              <a:t>In this case, the district and their collective bargaining units agreed to use a local measure for principals based on the percentage of students in 4</a:t>
            </a:r>
            <a:r>
              <a:rPr lang="en-US" baseline="30000" dirty="0">
                <a:solidFill>
                  <a:srgbClr val="002060"/>
                </a:solidFill>
                <a:latin typeface="+mn-lt"/>
                <a:ea typeface="+mn-ea"/>
              </a:rPr>
              <a:t>th</a:t>
            </a:r>
            <a:r>
              <a:rPr lang="en-US" dirty="0">
                <a:solidFill>
                  <a:srgbClr val="002060"/>
                </a:solidFill>
                <a:latin typeface="+mn-lt"/>
                <a:ea typeface="+mn-ea"/>
              </a:rPr>
              <a:t> and 8</a:t>
            </a:r>
            <a:r>
              <a:rPr lang="en-US" baseline="30000" dirty="0">
                <a:solidFill>
                  <a:srgbClr val="002060"/>
                </a:solidFill>
                <a:latin typeface="+mn-lt"/>
                <a:ea typeface="+mn-ea"/>
              </a:rPr>
              <a:t>th</a:t>
            </a:r>
            <a:r>
              <a:rPr lang="en-US" dirty="0">
                <a:solidFill>
                  <a:srgbClr val="002060"/>
                </a:solidFill>
                <a:latin typeface="+mn-lt"/>
                <a:ea typeface="+mn-ea"/>
              </a:rPr>
              <a:t> grade Science who earn the proficient (level 3) or higher.  </a:t>
            </a:r>
            <a:r>
              <a:rPr lang="en-US" b="1" dirty="0">
                <a:solidFill>
                  <a:srgbClr val="002060"/>
                </a:solidFill>
                <a:latin typeface="+mn-lt"/>
                <a:ea typeface="+mn-ea"/>
              </a:rPr>
              <a:t>Is this allowable?</a:t>
            </a:r>
          </a:p>
          <a:p>
            <a:pPr marL="457200" indent="-457200" fontAlgn="auto">
              <a:spcBef>
                <a:spcPts val="0"/>
              </a:spcBef>
              <a:spcAft>
                <a:spcPts val="0"/>
              </a:spcAft>
              <a:buFont typeface="+mj-lt"/>
              <a:buAutoNum type="arabicPeriod"/>
              <a:defRPr/>
            </a:pPr>
            <a:r>
              <a:rPr lang="en-US" dirty="0">
                <a:solidFill>
                  <a:srgbClr val="002060"/>
                </a:solidFill>
                <a:latin typeface="+mn-lt"/>
                <a:ea typeface="+mn-ea"/>
              </a:rPr>
              <a:t>Is there any missing information that you notice from this section of the case? </a:t>
            </a:r>
            <a:r>
              <a:rPr lang="en-US" b="1" dirty="0">
                <a:solidFill>
                  <a:srgbClr val="002060"/>
                </a:solidFill>
                <a:latin typeface="+mn-lt"/>
                <a:ea typeface="+mn-ea"/>
              </a:rPr>
              <a:t>Is it allowable to submit an APPR form that is incomplete?</a:t>
            </a:r>
            <a:endParaRPr lang="en-US" dirty="0">
              <a:solidFill>
                <a:srgbClr val="002060"/>
              </a:solidFill>
              <a:latin typeface="+mn-lt"/>
              <a:ea typeface="+mn-ea"/>
            </a:endParaRPr>
          </a:p>
          <a:p>
            <a:pPr marL="457200" indent="-457200" fontAlgn="auto">
              <a:spcBef>
                <a:spcPts val="0"/>
              </a:spcBef>
              <a:spcAft>
                <a:spcPts val="0"/>
              </a:spcAft>
              <a:defRPr/>
            </a:pPr>
            <a:endParaRPr lang="en-US" dirty="0">
              <a:solidFill>
                <a:srgbClr val="002060"/>
              </a:solidFill>
              <a:latin typeface="+mn-lt"/>
              <a:ea typeface="+mn-ea"/>
            </a:endParaRPr>
          </a:p>
          <a:p>
            <a:pPr marL="457200" indent="-457200" fontAlgn="auto">
              <a:spcBef>
                <a:spcPts val="0"/>
              </a:spcBef>
              <a:spcAft>
                <a:spcPts val="0"/>
              </a:spcAft>
              <a:buFont typeface="+mj-lt"/>
              <a:buAutoNum type="arabicPeriod"/>
              <a:defRPr/>
            </a:pPr>
            <a:endParaRPr lang="en-US" dirty="0">
              <a:solidFill>
                <a:srgbClr val="002060"/>
              </a:solidFill>
              <a:latin typeface="+mn-lt"/>
              <a:ea typeface="+mn-ea"/>
            </a:endParaRPr>
          </a:p>
        </p:txBody>
      </p:sp>
      <p:sp>
        <p:nvSpPr>
          <p:cNvPr id="4" name="Slide Number Placeholder 3"/>
          <p:cNvSpPr>
            <a:spLocks noGrp="1"/>
          </p:cNvSpPr>
          <p:nvPr>
            <p:ph type="sldNum" sz="quarter" idx="10"/>
          </p:nvPr>
        </p:nvSpPr>
        <p:spPr>
          <a:xfrm>
            <a:off x="8153400" y="6324600"/>
            <a:ext cx="1066800" cy="506413"/>
          </a:xfrm>
        </p:spPr>
        <p:txBody>
          <a:bodyPr/>
          <a:lstStyle/>
          <a:p>
            <a:pPr lvl="1">
              <a:defRPr/>
            </a:pPr>
            <a:r>
              <a:rPr lang="en-US" sz="1000" dirty="0" smtClean="0"/>
              <a:t>	</a:t>
            </a:r>
            <a:fld id="{3E9D1716-1D26-4D3D-B700-A375E5350B8E}" type="slidenum">
              <a:rPr lang="en-US" sz="1000" smtClean="0"/>
              <a:pPr lvl="1">
                <a:defRPr/>
              </a:pPr>
              <a:t>79</a:t>
            </a:fld>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r>
              <a:rPr lang="en-US" dirty="0" smtClean="0">
                <a:latin typeface="Rockwell" pitchFamily="18" charset="0"/>
                <a:ea typeface="ＭＳ Ｐゴシック" pitchFamily="34" charset="-128"/>
              </a:rPr>
              <a:t>NYSED APPR Form</a:t>
            </a:r>
          </a:p>
        </p:txBody>
      </p:sp>
      <p:sp>
        <p:nvSpPr>
          <p:cNvPr id="25603" name="Slide Number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dirty="0">
                <a:latin typeface="Calibri" pitchFamily="34" charset="0"/>
              </a:rPr>
              <a:t>	</a:t>
            </a:r>
            <a:fld id="{D74D8EE7-B60E-4C8A-A037-D75DF0C4570F}" type="slidenum">
              <a:rPr lang="en-US">
                <a:latin typeface="Calibri" pitchFamily="34" charset="0"/>
              </a:rPr>
              <a:pPr lvl="1" eaLnBrk="1" hangingPunct="1"/>
              <a:t>8</a:t>
            </a:fld>
            <a:endParaRPr lang="en-US" dirty="0">
              <a:latin typeface="Calibri" pitchFamily="34" charset="0"/>
            </a:endParaRPr>
          </a:p>
        </p:txBody>
      </p:sp>
      <p:pic>
        <p:nvPicPr>
          <p:cNvPr id="2560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5800" y="1143000"/>
            <a:ext cx="7737475" cy="4835525"/>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txBox="1">
            <a:spLocks/>
          </p:cNvSpPr>
          <p:nvPr/>
        </p:nvSpPr>
        <p:spPr bwMode="auto">
          <a:xfrm>
            <a:off x="1447800" y="2143125"/>
            <a:ext cx="647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b="1" dirty="0">
                <a:solidFill>
                  <a:srgbClr val="6F0000"/>
                </a:solidFill>
                <a:latin typeface="Rockwell" pitchFamily="18" charset="0"/>
              </a:rPr>
              <a:t>Putting it All Together: Composite Scores</a:t>
            </a:r>
          </a:p>
        </p:txBody>
      </p:sp>
      <p:sp>
        <p:nvSpPr>
          <p:cNvPr id="119811" name="Slide Number Placeholder 2"/>
          <p:cNvSpPr>
            <a:spLocks noGrp="1"/>
          </p:cNvSpPr>
          <p:nvPr>
            <p:ph type="sldNum" sz="quarter" idx="10"/>
          </p:nvPr>
        </p:nvSpPr>
        <p:spPr bwMode="auto">
          <a:xfrm>
            <a:off x="8001000" y="6324600"/>
            <a:ext cx="914400" cy="50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r>
              <a:rPr lang="en-US" sz="1000" dirty="0"/>
              <a:t>	</a:t>
            </a:r>
            <a:fld id="{2002B755-FB15-4098-A8DE-7E3E696CB511}" type="slidenum">
              <a:rPr lang="en-US" sz="1000"/>
              <a:pPr lvl="1" eaLnBrk="1" hangingPunct="1"/>
              <a:t>80</a:t>
            </a:fld>
            <a:endParaRPr lang="en-US" sz="1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HEDI Scoring Bands: putting it together</a:t>
            </a:r>
          </a:p>
        </p:txBody>
      </p:sp>
      <p:graphicFrame>
        <p:nvGraphicFramePr>
          <p:cNvPr id="5" name="Table 4"/>
          <p:cNvGraphicFramePr>
            <a:graphicFrameLocks noGrp="1"/>
          </p:cNvGraphicFramePr>
          <p:nvPr/>
        </p:nvGraphicFramePr>
        <p:xfrm>
          <a:off x="457200" y="4267200"/>
          <a:ext cx="8001000" cy="2532063"/>
        </p:xfrm>
        <a:graphic>
          <a:graphicData uri="http://schemas.openxmlformats.org/drawingml/2006/table">
            <a:tbl>
              <a:tblPr/>
              <a:tblGrid>
                <a:gridCol w="1655379"/>
                <a:gridCol w="1448457"/>
                <a:gridCol w="1655379"/>
                <a:gridCol w="1517432"/>
                <a:gridCol w="482819"/>
                <a:gridCol w="1241534"/>
              </a:tblGrid>
              <a:tr h="1219439">
                <a:tc>
                  <a:txBody>
                    <a:bodyPr/>
                    <a:lstStyle/>
                    <a:p>
                      <a:pPr marL="0" marR="0">
                        <a:spcBef>
                          <a:spcPts val="0"/>
                        </a:spcBef>
                        <a:spcAft>
                          <a:spcPts val="0"/>
                        </a:spcAft>
                      </a:pPr>
                      <a:r>
                        <a:rPr lang="en-US" sz="1600" b="1" dirty="0">
                          <a:latin typeface="+mj-lt"/>
                          <a:ea typeface="Times New Roman"/>
                        </a:rPr>
                        <a:t>2012-13 where Value-Added growth measure applies</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600" b="1" dirty="0">
                          <a:latin typeface="+mj-lt"/>
                          <a:ea typeface="Times New Roman"/>
                        </a:rPr>
                        <a:t>Growth or Comparable Measures</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600" b="1" dirty="0">
                          <a:latin typeface="+mj-lt"/>
                          <a:ea typeface="Times New Roman"/>
                        </a:rPr>
                        <a:t>Locally-selected  Measures of</a:t>
                      </a:r>
                      <a:endParaRPr lang="en-US" sz="2000" dirty="0">
                        <a:latin typeface="+mj-lt"/>
                        <a:ea typeface="Times New Roman"/>
                      </a:endParaRPr>
                    </a:p>
                    <a:p>
                      <a:pPr marL="0" marR="0" algn="ctr">
                        <a:spcBef>
                          <a:spcPts val="0"/>
                        </a:spcBef>
                        <a:spcAft>
                          <a:spcPts val="0"/>
                        </a:spcAft>
                      </a:pPr>
                      <a:r>
                        <a:rPr lang="en-US" sz="1600" b="1" dirty="0">
                          <a:latin typeface="+mj-lt"/>
                          <a:ea typeface="Times New Roman"/>
                        </a:rPr>
                        <a:t>growth or achievement</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600" b="1" dirty="0">
                          <a:latin typeface="+mj-lt"/>
                          <a:ea typeface="Times New Roman"/>
                        </a:rPr>
                        <a:t>Other Measures of Effectiveness</a:t>
                      </a:r>
                      <a:endParaRPr lang="en-US" sz="2000" dirty="0">
                        <a:latin typeface="+mj-lt"/>
                        <a:ea typeface="Times New Roman"/>
                      </a:endParaRPr>
                    </a:p>
                    <a:p>
                      <a:pPr marL="0" marR="0" algn="ctr">
                        <a:spcBef>
                          <a:spcPts val="0"/>
                        </a:spcBef>
                        <a:spcAft>
                          <a:spcPts val="0"/>
                        </a:spcAft>
                      </a:pPr>
                      <a:r>
                        <a:rPr lang="en-US" sz="1600" b="1" dirty="0">
                          <a:latin typeface="+mj-lt"/>
                          <a:ea typeface="Times New Roman"/>
                        </a:rPr>
                        <a:t>(60 points)</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5">
                  <a:txBody>
                    <a:bodyPr/>
                    <a:lstStyle/>
                    <a:p>
                      <a:pPr marL="0" marR="0">
                        <a:spcBef>
                          <a:spcPts val="0"/>
                        </a:spcBef>
                        <a:spcAft>
                          <a:spcPts val="0"/>
                        </a:spcAft>
                      </a:pP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Overall</a:t>
                      </a:r>
                      <a:endParaRPr lang="en-US" sz="2000" dirty="0">
                        <a:latin typeface="+mj-lt"/>
                        <a:ea typeface="Times New Roman"/>
                      </a:endParaRPr>
                    </a:p>
                    <a:p>
                      <a:pPr marL="0" marR="0">
                        <a:spcBef>
                          <a:spcPts val="0"/>
                        </a:spcBef>
                        <a:spcAft>
                          <a:spcPts val="0"/>
                        </a:spcAft>
                      </a:pPr>
                      <a:r>
                        <a:rPr lang="en-US" sz="1600" b="1" dirty="0">
                          <a:latin typeface="+mj-lt"/>
                          <a:ea typeface="Times New Roman"/>
                        </a:rPr>
                        <a:t>Composite Score</a:t>
                      </a:r>
                      <a:endParaRPr lang="en-US" sz="2000" dirty="0">
                        <a:latin typeface="+mj-lt"/>
                        <a:ea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487776">
                <a:tc>
                  <a:txBody>
                    <a:bodyPr/>
                    <a:lstStyle/>
                    <a:p>
                      <a:pPr marL="0" marR="0">
                        <a:spcBef>
                          <a:spcPts val="0"/>
                        </a:spcBef>
                        <a:spcAft>
                          <a:spcPts val="0"/>
                        </a:spcAft>
                      </a:pPr>
                      <a:r>
                        <a:rPr lang="en-US" sz="1600" b="1" dirty="0">
                          <a:latin typeface="+mj-lt"/>
                          <a:ea typeface="Times New Roman"/>
                        </a:rPr>
                        <a:t>Highly Effective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22-25</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14-15</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spcBef>
                          <a:spcPts val="0"/>
                        </a:spcBef>
                        <a:spcAft>
                          <a:spcPts val="0"/>
                        </a:spcAft>
                      </a:pPr>
                      <a:r>
                        <a:rPr lang="en-US" sz="1600" b="1" dirty="0">
                          <a:latin typeface="+mj-lt"/>
                          <a:ea typeface="Times New Roman"/>
                        </a:rPr>
                        <a:t>Ranges determined locally</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91-100</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888">
                <a:tc>
                  <a:txBody>
                    <a:bodyPr/>
                    <a:lstStyle/>
                    <a:p>
                      <a:pPr marL="0" marR="0">
                        <a:spcBef>
                          <a:spcPts val="0"/>
                        </a:spcBef>
                        <a:spcAft>
                          <a:spcPts val="0"/>
                        </a:spcAft>
                      </a:pPr>
                      <a:r>
                        <a:rPr lang="en-US" sz="1600" b="1" dirty="0">
                          <a:latin typeface="+mj-lt"/>
                          <a:ea typeface="Times New Roman"/>
                        </a:rPr>
                        <a:t>Effective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10-21</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8-13</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75-90</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7072">
                <a:tc>
                  <a:txBody>
                    <a:bodyPr/>
                    <a:lstStyle/>
                    <a:p>
                      <a:pPr marL="0" marR="0">
                        <a:spcBef>
                          <a:spcPts val="0"/>
                        </a:spcBef>
                        <a:spcAft>
                          <a:spcPts val="0"/>
                        </a:spcAft>
                      </a:pPr>
                      <a:r>
                        <a:rPr lang="en-US" sz="1600" b="1" dirty="0">
                          <a:latin typeface="+mj-lt"/>
                          <a:ea typeface="Times New Roman"/>
                        </a:rPr>
                        <a:t>Developing</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3-9</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3-7</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65-74</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888">
                <a:tc>
                  <a:txBody>
                    <a:bodyPr/>
                    <a:lstStyle/>
                    <a:p>
                      <a:pPr marL="0" marR="0">
                        <a:spcBef>
                          <a:spcPts val="0"/>
                        </a:spcBef>
                        <a:spcAft>
                          <a:spcPts val="0"/>
                        </a:spcAft>
                      </a:pPr>
                      <a:r>
                        <a:rPr lang="en-US" sz="1600" b="1" dirty="0">
                          <a:latin typeface="+mj-lt"/>
                          <a:ea typeface="Times New Roman"/>
                        </a:rPr>
                        <a:t>Ineffective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0-2</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0-2</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0-64</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nvGraphicFramePr>
        <p:xfrm>
          <a:off x="533400" y="1143000"/>
          <a:ext cx="7924800" cy="2505543"/>
        </p:xfrm>
        <a:graphic>
          <a:graphicData uri="http://schemas.openxmlformats.org/drawingml/2006/table">
            <a:tbl>
              <a:tblPr/>
              <a:tblGrid>
                <a:gridCol w="1623848"/>
                <a:gridCol w="1420867"/>
                <a:gridCol w="1623848"/>
                <a:gridCol w="1488528"/>
                <a:gridCol w="473622"/>
                <a:gridCol w="1294087"/>
              </a:tblGrid>
              <a:tr h="1218940">
                <a:tc>
                  <a:txBody>
                    <a:bodyPr/>
                    <a:lstStyle/>
                    <a:p>
                      <a:pPr marL="0" marR="0">
                        <a:spcBef>
                          <a:spcPts val="0"/>
                        </a:spcBef>
                        <a:spcAft>
                          <a:spcPts val="0"/>
                        </a:spcAft>
                      </a:pPr>
                      <a:r>
                        <a:rPr lang="en-US" sz="1600" b="1" dirty="0">
                          <a:latin typeface="+mj-lt"/>
                          <a:ea typeface="Times New Roman"/>
                        </a:rPr>
                        <a:t>2012-13 where there is no Value-Added measure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600" b="1" dirty="0">
                          <a:latin typeface="+mj-lt"/>
                          <a:ea typeface="Times New Roman"/>
                        </a:rPr>
                        <a:t>Growth or Comparable Measures</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600" b="1" dirty="0">
                          <a:latin typeface="+mj-lt"/>
                          <a:ea typeface="Times New Roman"/>
                        </a:rPr>
                        <a:t>Locally-selected  Measures of</a:t>
                      </a:r>
                      <a:endParaRPr lang="en-US" sz="2000" dirty="0">
                        <a:latin typeface="+mj-lt"/>
                        <a:ea typeface="Times New Roman"/>
                      </a:endParaRPr>
                    </a:p>
                    <a:p>
                      <a:pPr marL="0" marR="0" algn="ctr">
                        <a:spcBef>
                          <a:spcPts val="0"/>
                        </a:spcBef>
                        <a:spcAft>
                          <a:spcPts val="0"/>
                        </a:spcAft>
                      </a:pPr>
                      <a:r>
                        <a:rPr lang="en-US" sz="1600" b="1" dirty="0">
                          <a:latin typeface="+mj-lt"/>
                          <a:ea typeface="Times New Roman"/>
                        </a:rPr>
                        <a:t>growth or achievement</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spcBef>
                          <a:spcPts val="0"/>
                        </a:spcBef>
                        <a:spcAft>
                          <a:spcPts val="0"/>
                        </a:spcAft>
                      </a:pPr>
                      <a:r>
                        <a:rPr lang="en-US" sz="1600" b="1" dirty="0">
                          <a:latin typeface="+mj-lt"/>
                          <a:ea typeface="Times New Roman"/>
                        </a:rPr>
                        <a:t>Other Measures of Effectiveness</a:t>
                      </a:r>
                      <a:endParaRPr lang="en-US" sz="2000" dirty="0">
                        <a:latin typeface="+mj-lt"/>
                        <a:ea typeface="Times New Roman"/>
                      </a:endParaRPr>
                    </a:p>
                    <a:p>
                      <a:pPr marL="0" marR="0" algn="ctr">
                        <a:spcBef>
                          <a:spcPts val="0"/>
                        </a:spcBef>
                        <a:spcAft>
                          <a:spcPts val="0"/>
                        </a:spcAft>
                      </a:pPr>
                      <a:r>
                        <a:rPr lang="en-US" sz="1600" b="1" dirty="0">
                          <a:latin typeface="+mj-lt"/>
                          <a:ea typeface="Times New Roman"/>
                        </a:rPr>
                        <a:t>(60 points)</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5">
                  <a:txBody>
                    <a:bodyPr/>
                    <a:lstStyle/>
                    <a:p>
                      <a:pPr marL="0" marR="0">
                        <a:spcBef>
                          <a:spcPts val="0"/>
                        </a:spcBef>
                        <a:spcAft>
                          <a:spcPts val="0"/>
                        </a:spcAft>
                      </a:pP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Overall</a:t>
                      </a:r>
                      <a:endParaRPr lang="en-US" sz="2000" dirty="0">
                        <a:latin typeface="+mj-lt"/>
                        <a:ea typeface="Times New Roman"/>
                      </a:endParaRPr>
                    </a:p>
                    <a:p>
                      <a:pPr marL="0" marR="0">
                        <a:spcBef>
                          <a:spcPts val="0"/>
                        </a:spcBef>
                        <a:spcAft>
                          <a:spcPts val="0"/>
                        </a:spcAft>
                      </a:pPr>
                      <a:r>
                        <a:rPr lang="en-US" sz="1600" b="1" dirty="0">
                          <a:latin typeface="+mj-lt"/>
                          <a:ea typeface="Times New Roman"/>
                        </a:rPr>
                        <a:t>Composite Score</a:t>
                      </a:r>
                      <a:endParaRPr lang="en-US" sz="2000" dirty="0">
                        <a:latin typeface="+mj-lt"/>
                        <a:ea typeface="Times New Roman"/>
                      </a:endParaRPr>
                    </a:p>
                  </a:txBody>
                  <a:tcPr marL="63062" marR="63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487576">
                <a:tc>
                  <a:txBody>
                    <a:bodyPr/>
                    <a:lstStyle/>
                    <a:p>
                      <a:pPr marL="0" marR="0">
                        <a:spcBef>
                          <a:spcPts val="0"/>
                        </a:spcBef>
                        <a:spcAft>
                          <a:spcPts val="0"/>
                        </a:spcAft>
                      </a:pPr>
                      <a:r>
                        <a:rPr lang="en-US" sz="1600" b="1" dirty="0">
                          <a:latin typeface="+mj-lt"/>
                          <a:ea typeface="Times New Roman"/>
                        </a:rPr>
                        <a:t>Highly Effective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18-20</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18-20</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0" marR="0">
                        <a:spcBef>
                          <a:spcPts val="0"/>
                        </a:spcBef>
                        <a:spcAft>
                          <a:spcPts val="0"/>
                        </a:spcAft>
                      </a:pPr>
                      <a:r>
                        <a:rPr lang="en-US" sz="1600" b="1" dirty="0">
                          <a:latin typeface="+mj-lt"/>
                          <a:ea typeface="Times New Roman"/>
                        </a:rPr>
                        <a:t>Ranges determined locally</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91-100</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88">
                <a:tc>
                  <a:txBody>
                    <a:bodyPr/>
                    <a:lstStyle/>
                    <a:p>
                      <a:pPr marL="0" marR="0">
                        <a:spcBef>
                          <a:spcPts val="0"/>
                        </a:spcBef>
                        <a:spcAft>
                          <a:spcPts val="0"/>
                        </a:spcAft>
                      </a:pPr>
                      <a:r>
                        <a:rPr lang="en-US" sz="1600" b="1" dirty="0">
                          <a:latin typeface="+mj-lt"/>
                          <a:ea typeface="Times New Roman"/>
                        </a:rPr>
                        <a:t>Effective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9-17</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9-17</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75-90</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0983">
                <a:tc>
                  <a:txBody>
                    <a:bodyPr/>
                    <a:lstStyle/>
                    <a:p>
                      <a:pPr marL="0" marR="0">
                        <a:spcBef>
                          <a:spcPts val="0"/>
                        </a:spcBef>
                        <a:spcAft>
                          <a:spcPts val="0"/>
                        </a:spcAft>
                      </a:pPr>
                      <a:r>
                        <a:rPr lang="en-US" sz="1600" b="1" dirty="0">
                          <a:latin typeface="+mj-lt"/>
                          <a:ea typeface="Times New Roman"/>
                        </a:rPr>
                        <a:t>Developing</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3-8</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3-8</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65-74</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788">
                <a:tc>
                  <a:txBody>
                    <a:bodyPr/>
                    <a:lstStyle/>
                    <a:p>
                      <a:pPr marL="0" marR="0">
                        <a:spcBef>
                          <a:spcPts val="0"/>
                        </a:spcBef>
                        <a:spcAft>
                          <a:spcPts val="0"/>
                        </a:spcAft>
                      </a:pPr>
                      <a:r>
                        <a:rPr lang="en-US" sz="1600" b="1" dirty="0">
                          <a:latin typeface="+mj-lt"/>
                          <a:ea typeface="Times New Roman"/>
                        </a:rPr>
                        <a:t>Ineffective</a:t>
                      </a:r>
                      <a:endParaRPr lang="en-US" sz="2000" dirty="0">
                        <a:latin typeface="+mj-lt"/>
                        <a:ea typeface="Times New Roman"/>
                      </a:endParaRPr>
                    </a:p>
                  </a:txBody>
                  <a:tcPr marL="63062" marR="63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spcBef>
                          <a:spcPts val="0"/>
                        </a:spcBef>
                        <a:spcAft>
                          <a:spcPts val="0"/>
                        </a:spcAft>
                      </a:pPr>
                      <a:r>
                        <a:rPr lang="en-US" sz="1600" b="1" dirty="0">
                          <a:latin typeface="+mj-lt"/>
                          <a:ea typeface="Times New Roman"/>
                        </a:rPr>
                        <a:t>0-2</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600" b="1" dirty="0">
                          <a:latin typeface="+mj-lt"/>
                          <a:ea typeface="Times New Roman"/>
                        </a:rPr>
                        <a:t>0-2</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600" b="1" dirty="0">
                          <a:latin typeface="+mj-lt"/>
                          <a:ea typeface="Times New Roman"/>
                        </a:rPr>
                        <a:t>0-64</a:t>
                      </a:r>
                      <a:endParaRPr lang="en-US" sz="2000" dirty="0">
                        <a:latin typeface="+mj-lt"/>
                        <a:ea typeface="Times New Roman"/>
                      </a:endParaRPr>
                    </a:p>
                  </a:txBody>
                  <a:tcPr marL="63062" marR="630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Slide Number Placeholder 6"/>
          <p:cNvSpPr>
            <a:spLocks noGrp="1"/>
          </p:cNvSpPr>
          <p:nvPr>
            <p:ph type="sldNum" sz="quarter" idx="10"/>
          </p:nvPr>
        </p:nvSpPr>
        <p:spPr>
          <a:xfrm>
            <a:off x="8089900" y="6324600"/>
            <a:ext cx="1054100" cy="506413"/>
          </a:xfrm>
        </p:spPr>
        <p:txBody>
          <a:bodyPr/>
          <a:lstStyle/>
          <a:p>
            <a:pPr lvl="1">
              <a:defRPr/>
            </a:pPr>
            <a:r>
              <a:rPr lang="en-US" sz="1000" dirty="0" smtClean="0"/>
              <a:t>	</a:t>
            </a:r>
            <a:fld id="{EFF6A717-ADC7-4BDE-92F9-D64BF7BA9201}" type="slidenum">
              <a:rPr lang="en-US" sz="1000" smtClean="0"/>
              <a:pPr lvl="1">
                <a:defRPr/>
              </a:pPr>
              <a:t>81</a:t>
            </a:fld>
            <a:endParaRPr lang="en-US" sz="10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457200" y="274638"/>
            <a:ext cx="8229600" cy="600075"/>
          </a:xfrm>
        </p:spPr>
        <p:txBody>
          <a:bodyPr/>
          <a:lstStyle/>
          <a:p>
            <a:pPr algn="l" eaLnBrk="1" hangingPunct="1"/>
            <a:r>
              <a:rPr lang="en-US" b="1" dirty="0" smtClean="0">
                <a:solidFill>
                  <a:srgbClr val="6F0000"/>
                </a:solidFill>
              </a:rPr>
              <a:t>Review Room Application</a:t>
            </a:r>
          </a:p>
        </p:txBody>
      </p:sp>
      <p:pic>
        <p:nvPicPr>
          <p:cNvPr id="2050" name="Picture 2"/>
          <p:cNvPicPr>
            <a:picLocks noChangeAspect="1" noChangeArrowheads="1"/>
          </p:cNvPicPr>
          <p:nvPr/>
        </p:nvPicPr>
        <p:blipFill>
          <a:blip r:embed="rId3"/>
          <a:srcRect l="20500" t="17778" r="22000" b="5778"/>
          <a:stretch>
            <a:fillRect/>
          </a:stretch>
        </p:blipFill>
        <p:spPr bwMode="auto">
          <a:xfrm>
            <a:off x="152400" y="1143000"/>
            <a:ext cx="6934200" cy="5186363"/>
          </a:xfrm>
          <a:prstGeom prst="rect">
            <a:avLst/>
          </a:prstGeom>
          <a:noFill/>
          <a:ln w="9525">
            <a:solidFill>
              <a:schemeClr val="bg2">
                <a:lumMod val="25000"/>
              </a:schemeClr>
            </a:solidFill>
            <a:miter lim="800000"/>
            <a:headEnd/>
            <a:tailEnd/>
          </a:ln>
        </p:spPr>
      </p:pic>
      <p:sp>
        <p:nvSpPr>
          <p:cNvPr id="6" name="Rectangular Callout 5"/>
          <p:cNvSpPr/>
          <p:nvPr/>
        </p:nvSpPr>
        <p:spPr>
          <a:xfrm>
            <a:off x="6553200" y="2971800"/>
            <a:ext cx="2438400" cy="3429000"/>
          </a:xfrm>
          <a:prstGeom prst="wedgeRectCallout">
            <a:avLst>
              <a:gd name="adj1" fmla="val -93795"/>
              <a:gd name="adj2" fmla="val 754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dirty="0" smtClean="0"/>
              <a:t>Districts </a:t>
            </a:r>
            <a:r>
              <a:rPr lang="en-US" sz="2000" dirty="0"/>
              <a:t>must enter the same scoring ranges for the 60 point other measures here in the “Composite Scoring” section of the form as they did in the “Other Measures” section.</a:t>
            </a:r>
          </a:p>
        </p:txBody>
      </p:sp>
      <p:sp>
        <p:nvSpPr>
          <p:cNvPr id="5" name="Slide Number Placeholder 4"/>
          <p:cNvSpPr>
            <a:spLocks noGrp="1"/>
          </p:cNvSpPr>
          <p:nvPr>
            <p:ph type="sldNum" sz="quarter" idx="10"/>
          </p:nvPr>
        </p:nvSpPr>
        <p:spPr>
          <a:xfrm>
            <a:off x="8229600" y="6400800"/>
            <a:ext cx="1066800" cy="430213"/>
          </a:xfrm>
        </p:spPr>
        <p:txBody>
          <a:bodyPr/>
          <a:lstStyle/>
          <a:p>
            <a:pPr lvl="1">
              <a:defRPr/>
            </a:pPr>
            <a:r>
              <a:rPr lang="en-US" sz="1000" dirty="0" smtClean="0"/>
              <a:t>	</a:t>
            </a:r>
            <a:fld id="{937A5630-AA51-4674-B87F-B8C566DAB68A}" type="slidenum">
              <a:rPr lang="en-US" sz="1000" smtClean="0"/>
              <a:pPr lvl="1">
                <a:defRPr/>
              </a:pPr>
              <a:t>82</a:t>
            </a:fld>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600075"/>
          </a:xfrm>
        </p:spPr>
        <p:txBody>
          <a:bodyPr/>
          <a:lstStyle/>
          <a:p>
            <a:pPr eaLnBrk="1" hangingPunct="1"/>
            <a:r>
              <a:rPr lang="en-US" b="1" dirty="0" smtClean="0"/>
              <a:t>NYSED APPR Form</a:t>
            </a:r>
          </a:p>
        </p:txBody>
      </p:sp>
      <p:pic>
        <p:nvPicPr>
          <p:cNvPr id="40962" name="Picture 2"/>
          <p:cNvPicPr>
            <a:picLocks noGrp="1" noChangeAspect="1" noChangeArrowheads="1"/>
          </p:cNvPicPr>
          <p:nvPr>
            <p:ph idx="1"/>
          </p:nvPr>
        </p:nvPicPr>
        <p:blipFill>
          <a:blip r:embed="rId3"/>
          <a:srcRect l="10185" t="24897" r="39815" b="12551"/>
          <a:stretch>
            <a:fillRect/>
          </a:stretch>
        </p:blipFill>
        <p:spPr>
          <a:xfrm>
            <a:off x="76200" y="1143000"/>
            <a:ext cx="4872038" cy="3429000"/>
          </a:xfrm>
          <a:ln>
            <a:solidFill>
              <a:schemeClr val="bg2">
                <a:lumMod val="25000"/>
              </a:schemeClr>
            </a:solidFill>
          </a:ln>
        </p:spPr>
      </p:pic>
      <p:pic>
        <p:nvPicPr>
          <p:cNvPr id="40963" name="Picture 3"/>
          <p:cNvPicPr>
            <a:picLocks noChangeAspect="1" noChangeArrowheads="1"/>
          </p:cNvPicPr>
          <p:nvPr/>
        </p:nvPicPr>
        <p:blipFill>
          <a:blip r:embed="rId4"/>
          <a:srcRect l="10625" t="18889" r="31250" b="7778"/>
          <a:stretch>
            <a:fillRect/>
          </a:stretch>
        </p:blipFill>
        <p:spPr bwMode="auto">
          <a:xfrm>
            <a:off x="3300413" y="2743200"/>
            <a:ext cx="5691187" cy="4038600"/>
          </a:xfrm>
          <a:prstGeom prst="rect">
            <a:avLst/>
          </a:prstGeom>
          <a:noFill/>
          <a:ln w="9525">
            <a:solidFill>
              <a:schemeClr val="bg2">
                <a:lumMod val="10000"/>
              </a:schemeClr>
            </a:solidFill>
            <a:miter lim="800000"/>
            <a:headEnd/>
            <a:tailEnd/>
          </a:ln>
        </p:spPr>
      </p:pic>
      <p:sp>
        <p:nvSpPr>
          <p:cNvPr id="5" name="Rectangular Callout 4"/>
          <p:cNvSpPr/>
          <p:nvPr/>
        </p:nvSpPr>
        <p:spPr>
          <a:xfrm>
            <a:off x="5562600" y="1066800"/>
            <a:ext cx="2438400" cy="1295400"/>
          </a:xfrm>
          <a:prstGeom prst="wedgeRectCallout">
            <a:avLst>
              <a:gd name="adj1" fmla="val -27864"/>
              <a:gd name="adj2" fmla="val 875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smtClean="0"/>
              <a:t>The </a:t>
            </a:r>
            <a:r>
              <a:rPr lang="en-US" sz="1400" dirty="0"/>
              <a:t>“Resource Tab” is where you will find helpful items such as the State-approved list of 3</a:t>
            </a:r>
            <a:r>
              <a:rPr lang="en-US" sz="1400" baseline="30000" dirty="0"/>
              <a:t>rd</a:t>
            </a:r>
            <a:r>
              <a:rPr lang="en-US" sz="1400" dirty="0"/>
              <a:t> party assessments</a:t>
            </a:r>
          </a:p>
        </p:txBody>
      </p:sp>
      <p:sp>
        <p:nvSpPr>
          <p:cNvPr id="6" name="Rectangular Callout 5"/>
          <p:cNvSpPr/>
          <p:nvPr/>
        </p:nvSpPr>
        <p:spPr>
          <a:xfrm>
            <a:off x="533400" y="4876800"/>
            <a:ext cx="1600200" cy="1295400"/>
          </a:xfrm>
          <a:prstGeom prst="wedgeRectCallout">
            <a:avLst>
              <a:gd name="adj1" fmla="val -8928"/>
              <a:gd name="adj2" fmla="val -8308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1400" dirty="0"/>
              <a:t>These are the file types that can be uploaded to Review Room</a:t>
            </a:r>
          </a:p>
        </p:txBody>
      </p:sp>
      <p:sp>
        <p:nvSpPr>
          <p:cNvPr id="7" name="Slide Number Placeholder 6"/>
          <p:cNvSpPr>
            <a:spLocks noGrp="1"/>
          </p:cNvSpPr>
          <p:nvPr>
            <p:ph type="sldNum" sz="quarter" idx="10"/>
          </p:nvPr>
        </p:nvSpPr>
        <p:spPr>
          <a:xfrm>
            <a:off x="8001000" y="6477000"/>
            <a:ext cx="914400" cy="354013"/>
          </a:xfrm>
        </p:spPr>
        <p:txBody>
          <a:bodyPr/>
          <a:lstStyle/>
          <a:p>
            <a:pPr lvl="1">
              <a:defRPr/>
            </a:pPr>
            <a:r>
              <a:rPr lang="en-US" sz="1000" dirty="0" smtClean="0"/>
              <a:t>	</a:t>
            </a:r>
            <a:fld id="{3A271457-D05B-4A3E-8993-276F92CAEB0F}" type="slidenum">
              <a:rPr lang="en-US" sz="1000" smtClean="0"/>
              <a:pPr lvl="1">
                <a:defRPr/>
              </a:pPr>
              <a:t>9</a:t>
            </a:fld>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7_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_engageNY_PowerPoint_Template_20110624">
      <a:majorFont>
        <a:latin typeface="Rockwell"/>
        <a:ea typeface="ＭＳ Ｐゴシック"/>
        <a:cs typeface="ＭＳ Ｐゴシック"/>
      </a:majorFont>
      <a:minorFont>
        <a:latin typeface="Rockwel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4585</Words>
  <Application>Microsoft Office PowerPoint</Application>
  <PresentationFormat>On-screen Show (4:3)</PresentationFormat>
  <Paragraphs>793</Paragraphs>
  <Slides>82</Slides>
  <Notes>80</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7_engageNY_PowerPoint_Template_20110624</vt:lpstr>
      <vt:lpstr>engageNY_PowerPoint_Template_20110624</vt:lpstr>
      <vt:lpstr>   NY’s APPR Plans and Review Process     </vt:lpstr>
      <vt:lpstr>Objectives</vt:lpstr>
      <vt:lpstr>Key Tools and Resources  When Developing APPR Plans</vt:lpstr>
      <vt:lpstr>Summary of APPR Plan Components</vt:lpstr>
      <vt:lpstr>APPR Deadlines</vt:lpstr>
      <vt:lpstr>PowerPoint Presentation</vt:lpstr>
      <vt:lpstr>NYSED APPR Form</vt:lpstr>
      <vt:lpstr>NYSED APPR Form</vt:lpstr>
      <vt:lpstr>NYSED APPR Form</vt:lpstr>
      <vt:lpstr>NYSED APPR Form</vt:lpstr>
      <vt:lpstr>NYSED APPR Form</vt:lpstr>
      <vt:lpstr>NYSED APPR Form</vt:lpstr>
      <vt:lpstr>Where can I find…..?</vt:lpstr>
      <vt:lpstr>PowerPoint Presentation</vt:lpstr>
      <vt:lpstr>60 Point Other Measures Teachers and Principals</vt:lpstr>
      <vt:lpstr>60 Point Other Measures</vt:lpstr>
      <vt:lpstr>Other Measures: Remaining Points </vt:lpstr>
      <vt:lpstr>PowerPoint Presentation</vt:lpstr>
      <vt:lpstr>Review Room Application: Teachers</vt:lpstr>
      <vt:lpstr>Review Room Application: Teachers</vt:lpstr>
      <vt:lpstr>Review Room Application: Teachers</vt:lpstr>
      <vt:lpstr>Review Room Application: Teachers</vt:lpstr>
      <vt:lpstr>Review Room Application: Principals </vt:lpstr>
      <vt:lpstr>Review Room Application: Principals</vt:lpstr>
      <vt:lpstr>PowerPoint Presentation</vt:lpstr>
      <vt:lpstr>Determining HEDI Criteria 60 Point Other Measures</vt:lpstr>
      <vt:lpstr>Keep in Mind…</vt:lpstr>
      <vt:lpstr>One Example of a HEDI Approach… for 60 Point Other Measures</vt:lpstr>
      <vt:lpstr>APPR Form Requirements… for HEDI Criteria</vt:lpstr>
      <vt:lpstr>PowerPoint Presentation</vt:lpstr>
      <vt:lpstr>State Growth: Teachers and Principals</vt:lpstr>
      <vt:lpstr>Achievement and Gains</vt:lpstr>
      <vt:lpstr>NYS Growth Model</vt:lpstr>
      <vt:lpstr>Growth Model:  Student Growth Percentiles (SGP) Defined</vt:lpstr>
      <vt:lpstr>Median Student Growth Percentile:  Defined</vt:lpstr>
      <vt:lpstr>Growth Measures: “Similar” Students</vt:lpstr>
      <vt:lpstr>Growth Measures: Principals</vt:lpstr>
      <vt:lpstr>Next Steps/Timeline for Growth Model</vt:lpstr>
      <vt:lpstr>Linking Students, Teachers and Schools</vt:lpstr>
      <vt:lpstr>Overview of Teacher and Principal Evaluation Regulations</vt:lpstr>
      <vt:lpstr>SLO Resources from NYSED</vt:lpstr>
      <vt:lpstr>What Does the District Determine?</vt:lpstr>
      <vt:lpstr>Assessment Options for SLOs Reference Guide</vt:lpstr>
      <vt:lpstr>Required SLOs Reference Guide</vt:lpstr>
      <vt:lpstr>Review Room Application</vt:lpstr>
      <vt:lpstr>Review Room Application</vt:lpstr>
      <vt:lpstr>PowerPoint Presentation</vt:lpstr>
      <vt:lpstr>HEDI for SLOs in State Growth</vt:lpstr>
      <vt:lpstr>HEDI Scoring Bands:  Growth Measures State Value-added &amp; Comparable Growth SLOs</vt:lpstr>
      <vt:lpstr>APPR Form Requirements… for HEDI criteria</vt:lpstr>
      <vt:lpstr>Setting HEDI Criteria – Three Examples</vt:lpstr>
      <vt:lpstr>Example of Choice One:  Setting Specific Growth Expectations by Grade/Subject</vt:lpstr>
      <vt:lpstr>APPR Form Requirements… for HEDI criteria</vt:lpstr>
      <vt:lpstr>Example of Choice 2:  Generic Student Growth Expectations Across Grades/Subjects</vt:lpstr>
      <vt:lpstr>APPR Form Requirements…  for HEDI criteria</vt:lpstr>
      <vt:lpstr>Example of Choice 3:  Generic Expectations for Student SLO Target Achievement</vt:lpstr>
      <vt:lpstr>APPR Form Requirements… for HEDI criteria</vt:lpstr>
      <vt:lpstr>PowerPoint Presentation</vt:lpstr>
      <vt:lpstr>Locally-Selected Measures Teachers and Principals</vt:lpstr>
      <vt:lpstr>Locally-Selected Measures: Overview</vt:lpstr>
      <vt:lpstr>Rigorous</vt:lpstr>
      <vt:lpstr>Comparable</vt:lpstr>
      <vt:lpstr>Measures for Teachers Using State/Regents Assessments</vt:lpstr>
      <vt:lpstr>Measures for Teachers Using All Other Options</vt:lpstr>
      <vt:lpstr>Measures for Principals of Elementary and/or Middle Schools</vt:lpstr>
      <vt:lpstr>Measures for Principals of High Schools</vt:lpstr>
      <vt:lpstr>Review Room Application</vt:lpstr>
      <vt:lpstr>Review Room Application</vt:lpstr>
      <vt:lpstr>PowerPoint Presentation</vt:lpstr>
      <vt:lpstr>Determining HEDI Criteria:  Locally-Selected Measures</vt:lpstr>
      <vt:lpstr>HEDI for Locally-Selected Measures</vt:lpstr>
      <vt:lpstr>Setting HEDI Criteria – Three Examples</vt:lpstr>
      <vt:lpstr>Examples of Different Approaches to Setting District Expectations</vt:lpstr>
      <vt:lpstr>HEDI Points… for Locally-Selected Measures</vt:lpstr>
      <vt:lpstr>APPR Form Requirements for HEDI criteria</vt:lpstr>
      <vt:lpstr>Adjustment Factors</vt:lpstr>
      <vt:lpstr>Examples of Locally-Selected Measures from the Case: Teachers</vt:lpstr>
      <vt:lpstr>Examples of Locally-Selected Measures from the Case: Principals</vt:lpstr>
      <vt:lpstr>Case Study Discussion</vt:lpstr>
      <vt:lpstr>PowerPoint Presentation</vt:lpstr>
      <vt:lpstr>HEDI Scoring Bands: putting it together</vt:lpstr>
      <vt:lpstr>Review Room 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State’s Teacher and Principal  Evaluation System</dc:title>
  <dc:creator>Julia Rafal</dc:creator>
  <cp:lastModifiedBy>jcraig</cp:lastModifiedBy>
  <cp:revision>109</cp:revision>
  <dcterms:created xsi:type="dcterms:W3CDTF">2012-04-20T15:23:31Z</dcterms:created>
  <dcterms:modified xsi:type="dcterms:W3CDTF">2012-05-08T14:22:30Z</dcterms:modified>
</cp:coreProperties>
</file>