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Lst>
  <p:notesMasterIdLst>
    <p:notesMasterId r:id="rId36"/>
  </p:notesMasterIdLst>
  <p:handoutMasterIdLst>
    <p:handoutMasterId r:id="rId37"/>
  </p:handoutMasterIdLst>
  <p:sldIdLst>
    <p:sldId id="256" r:id="rId4"/>
    <p:sldId id="257" r:id="rId5"/>
    <p:sldId id="322" r:id="rId6"/>
    <p:sldId id="483" r:id="rId7"/>
    <p:sldId id="451" r:id="rId8"/>
    <p:sldId id="488" r:id="rId9"/>
    <p:sldId id="482" r:id="rId10"/>
    <p:sldId id="278" r:id="rId11"/>
    <p:sldId id="462" r:id="rId12"/>
    <p:sldId id="279" r:id="rId13"/>
    <p:sldId id="464" r:id="rId14"/>
    <p:sldId id="489" r:id="rId15"/>
    <p:sldId id="285" r:id="rId16"/>
    <p:sldId id="490" r:id="rId17"/>
    <p:sldId id="484" r:id="rId18"/>
    <p:sldId id="457" r:id="rId19"/>
    <p:sldId id="491" r:id="rId20"/>
    <p:sldId id="485" r:id="rId21"/>
    <p:sldId id="417" r:id="rId22"/>
    <p:sldId id="445" r:id="rId23"/>
    <p:sldId id="486" r:id="rId24"/>
    <p:sldId id="487" r:id="rId25"/>
    <p:sldId id="492" r:id="rId26"/>
    <p:sldId id="495" r:id="rId27"/>
    <p:sldId id="496" r:id="rId28"/>
    <p:sldId id="497" r:id="rId29"/>
    <p:sldId id="498" r:id="rId30"/>
    <p:sldId id="444" r:id="rId31"/>
    <p:sldId id="326" r:id="rId32"/>
    <p:sldId id="446" r:id="rId33"/>
    <p:sldId id="494" r:id="rId34"/>
    <p:sldId id="304" r:id="rId3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2" autoAdjust="0"/>
    <p:restoredTop sz="86131" autoAdjust="0"/>
  </p:normalViewPr>
  <p:slideViewPr>
    <p:cSldViewPr snapToGrid="0" snapToObjects="1">
      <p:cViewPr>
        <p:scale>
          <a:sx n="70" d="100"/>
          <a:sy n="70" d="100"/>
        </p:scale>
        <p:origin x="-39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dgm:spPr/>
      <dgm:t>
        <a:bodyPr/>
        <a:lstStyle/>
        <a:p>
          <a:r>
            <a:rPr lang="en-US" dirty="0" smtClean="0"/>
            <a:t>Regional</a:t>
          </a:r>
          <a:endParaRPr lang="en-US"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dgm:spPr/>
      <dgm:t>
        <a:bodyPr/>
        <a:lstStyle/>
        <a:p>
          <a:r>
            <a:rPr lang="en-US" dirty="0" smtClean="0"/>
            <a:t>Alternative Education</a:t>
          </a:r>
          <a:endParaRPr lang="en-US"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AF7E42B4-D60A-4616-8EF0-0B6985807B6A}">
      <dgm:prSet phldrT="[Text]"/>
      <dgm:spPr/>
      <dgm:t>
        <a:bodyPr/>
        <a:lstStyle/>
        <a:p>
          <a:r>
            <a:rPr lang="en-US" dirty="0" smtClean="0"/>
            <a:t>Special Education</a:t>
          </a:r>
          <a:endParaRPr lang="en-US" dirty="0"/>
        </a:p>
      </dgm:t>
    </dgm:pt>
    <dgm:pt modelId="{8EDF1642-5616-4B97-AF57-567A82260245}" type="parTrans" cxnId="{98E18496-3959-4154-BCA4-81138A530F74}">
      <dgm:prSet/>
      <dgm:spPr/>
      <dgm:t>
        <a:bodyPr/>
        <a:lstStyle/>
        <a:p>
          <a:endParaRPr lang="en-US"/>
        </a:p>
      </dgm:t>
    </dgm:pt>
    <dgm:pt modelId="{6232FD72-DFA3-4291-AB2A-7E5625C32519}" type="sibTrans" cxnId="{98E18496-3959-4154-BCA4-81138A530F74}">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dgm:spPr/>
      <dgm:t>
        <a:bodyPr/>
        <a:lstStyle/>
        <a:p>
          <a:r>
            <a:rPr lang="en-US" dirty="0" smtClean="0"/>
            <a:t>Integrated PBL Courses</a:t>
          </a:r>
          <a:endParaRPr lang="en-US"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dgm:spPr/>
      <dgm:t>
        <a:bodyPr/>
        <a:lstStyle/>
        <a:p>
          <a:r>
            <a:rPr lang="en-US" dirty="0" smtClean="0"/>
            <a:t>School-</a:t>
          </a:r>
          <a:br>
            <a:rPr lang="en-US" dirty="0" smtClean="0"/>
          </a:br>
          <a:r>
            <a:rPr lang="en-US" dirty="0" smtClean="0"/>
            <a:t>within-a-School</a:t>
          </a:r>
          <a:endParaRPr lang="en-US"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5">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5">
        <dgm:presLayoutVars>
          <dgm:bulletEnabled val="1"/>
        </dgm:presLayoutVars>
      </dgm:prSet>
      <dgm:spPr/>
      <dgm:t>
        <a:bodyPr/>
        <a:lstStyle/>
        <a:p>
          <a:endParaRPr lang="en-US"/>
        </a:p>
      </dgm:t>
    </dgm:pt>
    <dgm:pt modelId="{89CFA3C6-625D-4045-BADB-AE087FEE0EF6}" type="pres">
      <dgm:prSet presAssocID="{03622AAD-D08A-48E5-B4B6-19CEE9A2C457}" presName="aSpace2" presStyleCnt="0"/>
      <dgm:spPr/>
    </dgm:pt>
    <dgm:pt modelId="{E0A8B9D5-4B8A-481C-9161-36DDAAABBE4D}" type="pres">
      <dgm:prSet presAssocID="{AF7E42B4-D60A-4616-8EF0-0B6985807B6A}" presName="childNode" presStyleLbl="node1" presStyleIdx="2" presStyleCnt="5">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3" presStyleCnt="5">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4" presStyleCnt="5">
        <dgm:presLayoutVars>
          <dgm:bulletEnabled val="1"/>
        </dgm:presLayoutVars>
      </dgm:prSet>
      <dgm:spPr/>
      <dgm:t>
        <a:bodyPr/>
        <a:lstStyle/>
        <a:p>
          <a:endParaRPr lang="en-US"/>
        </a:p>
      </dgm:t>
    </dgm:pt>
  </dgm:ptLst>
  <dgm:cxnLst>
    <dgm:cxn modelId="{B05FC587-CF40-447F-A94B-02E6BA744E07}" type="presOf" srcId="{AF7E42B4-D60A-4616-8EF0-0B6985807B6A}" destId="{E0A8B9D5-4B8A-481C-9161-36DDAAABBE4D}" srcOrd="0"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8A9E2B73-C836-4F06-AB80-93562F996194}" type="presOf" srcId="{B0B4A088-CE6A-43E1-AC19-AA5753B070FE}" destId="{F4567CED-D56B-442D-8A9A-00FFEDE1361D}" srcOrd="0" destOrd="0" presId="urn:microsoft.com/office/officeart/2005/8/layout/lProcess2"/>
    <dgm:cxn modelId="{5ED5CFD1-6B38-43DC-813D-4B49044DDE99}" srcId="{738B1193-443A-4A1D-8145-505C46FAAE82}" destId="{7726EA1F-609F-4A30-B634-22368272C805}" srcOrd="0" destOrd="0" parTransId="{A4EC540E-872D-4370-BAFE-ABB9E5DCEDEC}" sibTransId="{B236DAA9-6516-49B2-AC7C-E7A89439AAB1}"/>
    <dgm:cxn modelId="{981DF9D7-CC4F-4E87-B24B-C4F0B93D5A3E}" srcId="{DA07C296-A53A-4B3F-B810-2FB339E651BB}" destId="{03622AAD-D08A-48E5-B4B6-19CEE9A2C457}" srcOrd="0" destOrd="0" parTransId="{8C9F428E-F51A-4953-93F5-B6A2FDDD2325}" sibTransId="{06D6EB88-7ABB-46DE-8F19-3CA04053C068}"/>
    <dgm:cxn modelId="{BC051270-494A-4B87-8A88-1969F80B5C3B}" type="presOf" srcId="{B0B4A088-CE6A-43E1-AC19-AA5753B070FE}" destId="{C4CBDE6C-B320-4257-B1EF-05F53616A086}" srcOrd="1" destOrd="0" presId="urn:microsoft.com/office/officeart/2005/8/layout/lProcess2"/>
    <dgm:cxn modelId="{DB0E4D56-6678-4793-AE90-A9D51334D8A7}" type="presOf" srcId="{8C224967-E907-41A5-A5C6-BE1EA52918DF}" destId="{B86FED4C-1FBE-43DE-85B3-387D00E8EB31}" srcOrd="0" destOrd="0" presId="urn:microsoft.com/office/officeart/2005/8/layout/lProcess2"/>
    <dgm:cxn modelId="{5FDA8D0B-13FA-43AC-AD9F-E33D66A607B7}" type="presOf" srcId="{15E3CACE-96D5-4A11-8DEA-7F5BBFB31C59}" destId="{24D0780B-02BC-4063-92C5-762CEA7602C1}" srcOrd="0" destOrd="0" presId="urn:microsoft.com/office/officeart/2005/8/layout/lProcess2"/>
    <dgm:cxn modelId="{113DCAB9-5A68-4172-9048-F0A18D51AD88}" type="presOf" srcId="{738B1193-443A-4A1D-8145-505C46FAAE82}" destId="{31C3F820-0901-425D-8FCD-EEE0B47AC6AD}" srcOrd="0" destOrd="0" presId="urn:microsoft.com/office/officeart/2005/8/layout/lProcess2"/>
    <dgm:cxn modelId="{7DA6D987-6261-4EA0-9D6A-5ADBB19027D6}" srcId="{7B795F7A-BE04-49E6-B067-075BAE36CAD4}" destId="{DA07C296-A53A-4B3F-B810-2FB339E651BB}" srcOrd="1" destOrd="0" parTransId="{98E45879-E648-4FFD-9203-BB22F5099C25}" sibTransId="{270938EA-A251-4A24-8FBA-46692A959FE3}"/>
    <dgm:cxn modelId="{73E02575-BAD0-43F8-B614-3B1BAEE296BA}" type="presOf" srcId="{03622AAD-D08A-48E5-B4B6-19CEE9A2C457}" destId="{AD8DB558-52F6-409E-B32D-EC6917C2022F}" srcOrd="0" destOrd="0" presId="urn:microsoft.com/office/officeart/2005/8/layout/lProcess2"/>
    <dgm:cxn modelId="{D1A89A65-3DB7-4436-9479-6490B5363AFE}" type="presOf" srcId="{738B1193-443A-4A1D-8145-505C46FAAE82}" destId="{7198E9DC-875F-4BE2-817D-B13776C1B0B9}" srcOrd="1" destOrd="0" presId="urn:microsoft.com/office/officeart/2005/8/layout/lProcess2"/>
    <dgm:cxn modelId="{CD78A286-79C1-4C77-B8C6-EB1EB1951BAB}" srcId="{7B795F7A-BE04-49E6-B067-075BAE36CAD4}" destId="{B0B4A088-CE6A-43E1-AC19-AA5753B070FE}" srcOrd="0" destOrd="0" parTransId="{6AA00011-BFEE-4343-8D13-A597F659CB1E}" sibTransId="{A820E71E-492F-4A3A-8950-EE71DCC965F0}"/>
    <dgm:cxn modelId="{E10768FC-EE33-42B8-B08E-BC1DC0532C7D}" srcId="{7B795F7A-BE04-49E6-B067-075BAE36CAD4}" destId="{738B1193-443A-4A1D-8145-505C46FAAE82}" srcOrd="2" destOrd="0" parTransId="{90A1FBF6-C047-4090-AA67-BF945B2E00DA}" sibTransId="{127B2FC7-AD10-4161-B182-868D3772D334}"/>
    <dgm:cxn modelId="{98E18496-3959-4154-BCA4-81138A530F74}" srcId="{DA07C296-A53A-4B3F-B810-2FB339E651BB}" destId="{AF7E42B4-D60A-4616-8EF0-0B6985807B6A}" srcOrd="1" destOrd="0" parTransId="{8EDF1642-5616-4B97-AF57-567A82260245}" sibTransId="{6232FD72-DFA3-4291-AB2A-7E5625C32519}"/>
    <dgm:cxn modelId="{7BA95FB8-9FB5-4DAC-AE34-3F40641438D1}" type="presOf" srcId="{DA07C296-A53A-4B3F-B810-2FB339E651BB}" destId="{4D31BCA0-C8DD-4D51-95FA-78FFAF6CC42C}" srcOrd="1" destOrd="0" presId="urn:microsoft.com/office/officeart/2005/8/layout/lProcess2"/>
    <dgm:cxn modelId="{087752FB-E068-4E0B-9EAA-9F25356E15F1}" type="presOf" srcId="{DA07C296-A53A-4B3F-B810-2FB339E651BB}" destId="{F2F890CB-F360-4C3C-B782-BCC6488BCC18}" srcOrd="0" destOrd="0" presId="urn:microsoft.com/office/officeart/2005/8/layout/lProcess2"/>
    <dgm:cxn modelId="{45BD83DA-19DF-4A7E-BE8B-BE70BB97E6DD}" type="presOf" srcId="{7B795F7A-BE04-49E6-B067-075BAE36CAD4}" destId="{986A6B43-BE83-4938-B2C5-1B7B8B8136F9}" srcOrd="0" destOrd="0" presId="urn:microsoft.com/office/officeart/2005/8/layout/lProcess2"/>
    <dgm:cxn modelId="{6E1ACB02-B4BF-4EE0-AF39-117A13B9A0FB}" type="presOf" srcId="{7726EA1F-609F-4A30-B634-22368272C805}" destId="{FB4750C2-7BBE-49DE-BEC7-C1503DD3ADE9}" srcOrd="0" destOrd="0" presId="urn:microsoft.com/office/officeart/2005/8/layout/lProcess2"/>
    <dgm:cxn modelId="{B78A93B9-77DD-47C5-B64F-67DEF3F27E28}" srcId="{B0B4A088-CE6A-43E1-AC19-AA5753B070FE}" destId="{15E3CACE-96D5-4A11-8DEA-7F5BBFB31C59}" srcOrd="0" destOrd="0" parTransId="{D930A7DE-B055-4119-B987-721D0A711A02}" sibTransId="{F3E7E626-09E1-496F-B8C7-F56F1AB6AC1B}"/>
    <dgm:cxn modelId="{F69C6CAE-DFEF-4AF9-AD70-BDA044C42260}" type="presParOf" srcId="{986A6B43-BE83-4938-B2C5-1B7B8B8136F9}" destId="{1A5DF7C9-7E9E-4E54-AA68-2D5F9C6D14ED}" srcOrd="0" destOrd="0" presId="urn:microsoft.com/office/officeart/2005/8/layout/lProcess2"/>
    <dgm:cxn modelId="{293E19BA-BFBC-4B58-8D79-E607F5942B88}" type="presParOf" srcId="{1A5DF7C9-7E9E-4E54-AA68-2D5F9C6D14ED}" destId="{F4567CED-D56B-442D-8A9A-00FFEDE1361D}" srcOrd="0" destOrd="0" presId="urn:microsoft.com/office/officeart/2005/8/layout/lProcess2"/>
    <dgm:cxn modelId="{5812AE78-36F6-4FFC-BCF2-79B1C050C089}" type="presParOf" srcId="{1A5DF7C9-7E9E-4E54-AA68-2D5F9C6D14ED}" destId="{C4CBDE6C-B320-4257-B1EF-05F53616A086}" srcOrd="1" destOrd="0" presId="urn:microsoft.com/office/officeart/2005/8/layout/lProcess2"/>
    <dgm:cxn modelId="{A421DB69-0AD4-46E5-AB17-5E7DEE197C14}" type="presParOf" srcId="{1A5DF7C9-7E9E-4E54-AA68-2D5F9C6D14ED}" destId="{8203C983-39A6-4951-A689-76FD716DB27B}" srcOrd="2" destOrd="0" presId="urn:microsoft.com/office/officeart/2005/8/layout/lProcess2"/>
    <dgm:cxn modelId="{D172E63B-C44F-44C7-8EE8-D62D1B61C96E}" type="presParOf" srcId="{8203C983-39A6-4951-A689-76FD716DB27B}" destId="{66EFF7F6-87DB-4DC1-BD95-A603987CA4D0}" srcOrd="0" destOrd="0" presId="urn:microsoft.com/office/officeart/2005/8/layout/lProcess2"/>
    <dgm:cxn modelId="{6D6D99B0-6F63-4EFD-AE9B-FB6AC93E28C2}" type="presParOf" srcId="{66EFF7F6-87DB-4DC1-BD95-A603987CA4D0}" destId="{24D0780B-02BC-4063-92C5-762CEA7602C1}" srcOrd="0" destOrd="0" presId="urn:microsoft.com/office/officeart/2005/8/layout/lProcess2"/>
    <dgm:cxn modelId="{9032B2B6-06B3-4A7F-9F55-2A34C1536FF2}" type="presParOf" srcId="{986A6B43-BE83-4938-B2C5-1B7B8B8136F9}" destId="{05367EC5-D262-4CA8-AD6A-B55D1AE36836}" srcOrd="1" destOrd="0" presId="urn:microsoft.com/office/officeart/2005/8/layout/lProcess2"/>
    <dgm:cxn modelId="{DFD98D4B-0757-409B-90BD-A9827E8BBFAE}" type="presParOf" srcId="{986A6B43-BE83-4938-B2C5-1B7B8B8136F9}" destId="{1AD4F6FE-E512-481F-AF92-B7EA8C414B75}" srcOrd="2" destOrd="0" presId="urn:microsoft.com/office/officeart/2005/8/layout/lProcess2"/>
    <dgm:cxn modelId="{31F374A7-F0AD-49F0-85BE-B23694D28DD4}" type="presParOf" srcId="{1AD4F6FE-E512-481F-AF92-B7EA8C414B75}" destId="{F2F890CB-F360-4C3C-B782-BCC6488BCC18}" srcOrd="0" destOrd="0" presId="urn:microsoft.com/office/officeart/2005/8/layout/lProcess2"/>
    <dgm:cxn modelId="{80BCAB58-DFF7-4564-AF8D-DF3734A42344}" type="presParOf" srcId="{1AD4F6FE-E512-481F-AF92-B7EA8C414B75}" destId="{4D31BCA0-C8DD-4D51-95FA-78FFAF6CC42C}" srcOrd="1" destOrd="0" presId="urn:microsoft.com/office/officeart/2005/8/layout/lProcess2"/>
    <dgm:cxn modelId="{A0E4077C-7192-42FB-9B2E-ACB899D382FC}" type="presParOf" srcId="{1AD4F6FE-E512-481F-AF92-B7EA8C414B75}" destId="{19371445-EC5B-4457-8783-4CA53F785988}" srcOrd="2" destOrd="0" presId="urn:microsoft.com/office/officeart/2005/8/layout/lProcess2"/>
    <dgm:cxn modelId="{8EE12735-DBC7-4E61-A028-9DE71F6C4B78}" type="presParOf" srcId="{19371445-EC5B-4457-8783-4CA53F785988}" destId="{365229EB-0D05-47F7-A32C-E5EB43CC1C71}" srcOrd="0" destOrd="0" presId="urn:microsoft.com/office/officeart/2005/8/layout/lProcess2"/>
    <dgm:cxn modelId="{DAE10639-C3D4-422E-90FB-FB58A247C81D}" type="presParOf" srcId="{365229EB-0D05-47F7-A32C-E5EB43CC1C71}" destId="{AD8DB558-52F6-409E-B32D-EC6917C2022F}" srcOrd="0" destOrd="0" presId="urn:microsoft.com/office/officeart/2005/8/layout/lProcess2"/>
    <dgm:cxn modelId="{7CE23130-4B06-49CF-917A-64060F74950C}" type="presParOf" srcId="{365229EB-0D05-47F7-A32C-E5EB43CC1C71}" destId="{89CFA3C6-625D-4045-BADB-AE087FEE0EF6}" srcOrd="1" destOrd="0" presId="urn:microsoft.com/office/officeart/2005/8/layout/lProcess2"/>
    <dgm:cxn modelId="{1BB1D55B-BE8D-497F-81CA-E9BEF3D98592}" type="presParOf" srcId="{365229EB-0D05-47F7-A32C-E5EB43CC1C71}" destId="{E0A8B9D5-4B8A-481C-9161-36DDAAABBE4D}" srcOrd="2" destOrd="0" presId="urn:microsoft.com/office/officeart/2005/8/layout/lProcess2"/>
    <dgm:cxn modelId="{5392214C-F31F-4F27-BC9C-9909D09C0098}" type="presParOf" srcId="{986A6B43-BE83-4938-B2C5-1B7B8B8136F9}" destId="{AB123D44-7348-49F7-9096-2343C874B9D3}" srcOrd="3" destOrd="0" presId="urn:microsoft.com/office/officeart/2005/8/layout/lProcess2"/>
    <dgm:cxn modelId="{02571D54-9EF9-431D-91DD-76FF5BCE6540}" type="presParOf" srcId="{986A6B43-BE83-4938-B2C5-1B7B8B8136F9}" destId="{56AAB5E6-4DAC-4453-A4C4-67C8A8163C36}" srcOrd="4" destOrd="0" presId="urn:microsoft.com/office/officeart/2005/8/layout/lProcess2"/>
    <dgm:cxn modelId="{F27E4EBC-78AC-49B0-9477-81E1991A3CD1}" type="presParOf" srcId="{56AAB5E6-4DAC-4453-A4C4-67C8A8163C36}" destId="{31C3F820-0901-425D-8FCD-EEE0B47AC6AD}" srcOrd="0" destOrd="0" presId="urn:microsoft.com/office/officeart/2005/8/layout/lProcess2"/>
    <dgm:cxn modelId="{F7740EC3-48D3-4DF1-AE80-88DC464C6063}" type="presParOf" srcId="{56AAB5E6-4DAC-4453-A4C4-67C8A8163C36}" destId="{7198E9DC-875F-4BE2-817D-B13776C1B0B9}" srcOrd="1" destOrd="0" presId="urn:microsoft.com/office/officeart/2005/8/layout/lProcess2"/>
    <dgm:cxn modelId="{675D378F-6E65-4C25-86E8-1BC2897EEA2A}" type="presParOf" srcId="{56AAB5E6-4DAC-4453-A4C4-67C8A8163C36}" destId="{12E5F7C9-5046-491B-8E3E-C8233F280405}" srcOrd="2" destOrd="0" presId="urn:microsoft.com/office/officeart/2005/8/layout/lProcess2"/>
    <dgm:cxn modelId="{97C0AB5D-C2B9-472E-83D9-86C8F1E2990A}" type="presParOf" srcId="{12E5F7C9-5046-491B-8E3E-C8233F280405}" destId="{4839C975-5B7D-40AB-9E8E-D167FE52D4AD}" srcOrd="0" destOrd="0" presId="urn:microsoft.com/office/officeart/2005/8/layout/lProcess2"/>
    <dgm:cxn modelId="{856C3F90-EFF9-404C-AFAD-080BF977B173}" type="presParOf" srcId="{4839C975-5B7D-40AB-9E8E-D167FE52D4AD}" destId="{FB4750C2-7BBE-49DE-BEC7-C1503DD3ADE9}" srcOrd="0" destOrd="0" presId="urn:microsoft.com/office/officeart/2005/8/layout/lProcess2"/>
    <dgm:cxn modelId="{5C3E7CB2-573E-414F-A66C-EFBADDBCDD9F}" type="presParOf" srcId="{4839C975-5B7D-40AB-9E8E-D167FE52D4AD}" destId="{3717B387-03C8-48CE-A9F2-0122A7A3E41E}" srcOrd="1" destOrd="0" presId="urn:microsoft.com/office/officeart/2005/8/layout/lProcess2"/>
    <dgm:cxn modelId="{34086E12-65CD-45C0-BAB3-F8D06839F831}"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dgm:spPr/>
      <dgm:t>
        <a:bodyPr/>
        <a:lstStyle/>
        <a:p>
          <a:r>
            <a:rPr lang="en-US" dirty="0" smtClean="0"/>
            <a:t>Regional</a:t>
          </a:r>
          <a:endParaRPr lang="en-US"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dgm:spPr/>
      <dgm:t>
        <a:bodyPr/>
        <a:lstStyle/>
        <a:p>
          <a:r>
            <a:rPr lang="en-US" dirty="0" smtClean="0"/>
            <a:t>Alternative Education</a:t>
          </a:r>
          <a:endParaRPr lang="en-US"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AF7E42B4-D60A-4616-8EF0-0B6985807B6A}">
      <dgm:prSet phldrT="[Text]"/>
      <dgm:spPr/>
      <dgm:t>
        <a:bodyPr/>
        <a:lstStyle/>
        <a:p>
          <a:r>
            <a:rPr lang="en-US" dirty="0" smtClean="0"/>
            <a:t>Special Education</a:t>
          </a:r>
          <a:endParaRPr lang="en-US" dirty="0"/>
        </a:p>
      </dgm:t>
    </dgm:pt>
    <dgm:pt modelId="{8EDF1642-5616-4B97-AF57-567A82260245}" type="parTrans" cxnId="{98E18496-3959-4154-BCA4-81138A530F74}">
      <dgm:prSet/>
      <dgm:spPr/>
      <dgm:t>
        <a:bodyPr/>
        <a:lstStyle/>
        <a:p>
          <a:endParaRPr lang="en-US"/>
        </a:p>
      </dgm:t>
    </dgm:pt>
    <dgm:pt modelId="{6232FD72-DFA3-4291-AB2A-7E5625C32519}" type="sibTrans" cxnId="{98E18496-3959-4154-BCA4-81138A530F74}">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dgm:spPr/>
      <dgm:t>
        <a:bodyPr/>
        <a:lstStyle/>
        <a:p>
          <a:r>
            <a:rPr lang="en-US" dirty="0" smtClean="0"/>
            <a:t>Integrated PBL Courses</a:t>
          </a:r>
          <a:endParaRPr lang="en-US"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dgm:spPr/>
      <dgm:t>
        <a:bodyPr/>
        <a:lstStyle/>
        <a:p>
          <a:r>
            <a:rPr lang="en-US" dirty="0" smtClean="0"/>
            <a:t>School-</a:t>
          </a:r>
          <a:br>
            <a:rPr lang="en-US" dirty="0" smtClean="0"/>
          </a:br>
          <a:r>
            <a:rPr lang="en-US" dirty="0" smtClean="0"/>
            <a:t>within-a-School</a:t>
          </a:r>
          <a:endParaRPr lang="en-US"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5">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5">
        <dgm:presLayoutVars>
          <dgm:bulletEnabled val="1"/>
        </dgm:presLayoutVars>
      </dgm:prSet>
      <dgm:spPr/>
      <dgm:t>
        <a:bodyPr/>
        <a:lstStyle/>
        <a:p>
          <a:endParaRPr lang="en-US"/>
        </a:p>
      </dgm:t>
    </dgm:pt>
    <dgm:pt modelId="{89CFA3C6-625D-4045-BADB-AE087FEE0EF6}" type="pres">
      <dgm:prSet presAssocID="{03622AAD-D08A-48E5-B4B6-19CEE9A2C457}" presName="aSpace2" presStyleCnt="0"/>
      <dgm:spPr/>
    </dgm:pt>
    <dgm:pt modelId="{E0A8B9D5-4B8A-481C-9161-36DDAAABBE4D}" type="pres">
      <dgm:prSet presAssocID="{AF7E42B4-D60A-4616-8EF0-0B6985807B6A}" presName="childNode" presStyleLbl="node1" presStyleIdx="2" presStyleCnt="5">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3" presStyleCnt="5">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4" presStyleCnt="5">
        <dgm:presLayoutVars>
          <dgm:bulletEnabled val="1"/>
        </dgm:presLayoutVars>
      </dgm:prSet>
      <dgm:spPr/>
      <dgm:t>
        <a:bodyPr/>
        <a:lstStyle/>
        <a:p>
          <a:endParaRPr lang="en-US"/>
        </a:p>
      </dgm:t>
    </dgm:pt>
  </dgm:ptLst>
  <dgm:cxnLst>
    <dgm:cxn modelId="{8BA8E64C-7EB8-404A-B28B-CD2ADC1AD079}" type="presOf" srcId="{B0B4A088-CE6A-43E1-AC19-AA5753B070FE}" destId="{C4CBDE6C-B320-4257-B1EF-05F53616A086}" srcOrd="1" destOrd="0" presId="urn:microsoft.com/office/officeart/2005/8/layout/lProcess2"/>
    <dgm:cxn modelId="{51818D48-96FD-468F-98E1-1BB9AF13D6AA}" type="presOf" srcId="{B0B4A088-CE6A-43E1-AC19-AA5753B070FE}" destId="{F4567CED-D56B-442D-8A9A-00FFEDE1361D}" srcOrd="0"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FE2AFD71-DDE0-4153-843C-BAF146B4D0EF}" type="presOf" srcId="{15E3CACE-96D5-4A11-8DEA-7F5BBFB31C59}" destId="{24D0780B-02BC-4063-92C5-762CEA7602C1}" srcOrd="0" destOrd="0" presId="urn:microsoft.com/office/officeart/2005/8/layout/lProcess2"/>
    <dgm:cxn modelId="{C6B05212-2183-4B4D-B662-BD5927063370}" type="presOf" srcId="{738B1193-443A-4A1D-8145-505C46FAAE82}" destId="{7198E9DC-875F-4BE2-817D-B13776C1B0B9}" srcOrd="1" destOrd="0" presId="urn:microsoft.com/office/officeart/2005/8/layout/lProcess2"/>
    <dgm:cxn modelId="{5ED5CFD1-6B38-43DC-813D-4B49044DDE99}" srcId="{738B1193-443A-4A1D-8145-505C46FAAE82}" destId="{7726EA1F-609F-4A30-B634-22368272C805}" srcOrd="0" destOrd="0" parTransId="{A4EC540E-872D-4370-BAFE-ABB9E5DCEDEC}" sibTransId="{B236DAA9-6516-49B2-AC7C-E7A89439AAB1}"/>
    <dgm:cxn modelId="{291A35AE-42F1-47DA-BD8B-5EE8CB551C11}" type="presOf" srcId="{DA07C296-A53A-4B3F-B810-2FB339E651BB}" destId="{F2F890CB-F360-4C3C-B782-BCC6488BCC18}" srcOrd="0" destOrd="0" presId="urn:microsoft.com/office/officeart/2005/8/layout/lProcess2"/>
    <dgm:cxn modelId="{981DF9D7-CC4F-4E87-B24B-C4F0B93D5A3E}" srcId="{DA07C296-A53A-4B3F-B810-2FB339E651BB}" destId="{03622AAD-D08A-48E5-B4B6-19CEE9A2C457}" srcOrd="0" destOrd="0" parTransId="{8C9F428E-F51A-4953-93F5-B6A2FDDD2325}" sibTransId="{06D6EB88-7ABB-46DE-8F19-3CA04053C068}"/>
    <dgm:cxn modelId="{70C02AA1-1CE8-425A-8C68-861D8464EB7C}" type="presOf" srcId="{AF7E42B4-D60A-4616-8EF0-0B6985807B6A}" destId="{E0A8B9D5-4B8A-481C-9161-36DDAAABBE4D}" srcOrd="0" destOrd="0" presId="urn:microsoft.com/office/officeart/2005/8/layout/lProcess2"/>
    <dgm:cxn modelId="{02E2BC60-3995-45A6-97BC-C0BA9C0D56F6}" type="presOf" srcId="{7726EA1F-609F-4A30-B634-22368272C805}" destId="{FB4750C2-7BBE-49DE-BEC7-C1503DD3ADE9}" srcOrd="0" destOrd="0" presId="urn:microsoft.com/office/officeart/2005/8/layout/lProcess2"/>
    <dgm:cxn modelId="{7DA6D987-6261-4EA0-9D6A-5ADBB19027D6}" srcId="{7B795F7A-BE04-49E6-B067-075BAE36CAD4}" destId="{DA07C296-A53A-4B3F-B810-2FB339E651BB}" srcOrd="1" destOrd="0" parTransId="{98E45879-E648-4FFD-9203-BB22F5099C25}" sibTransId="{270938EA-A251-4A24-8FBA-46692A959FE3}"/>
    <dgm:cxn modelId="{E672C902-E148-466B-AE5D-3B8ECFB9C780}" type="presOf" srcId="{03622AAD-D08A-48E5-B4B6-19CEE9A2C457}" destId="{AD8DB558-52F6-409E-B32D-EC6917C2022F}" srcOrd="0" destOrd="0" presId="urn:microsoft.com/office/officeart/2005/8/layout/lProcess2"/>
    <dgm:cxn modelId="{CD78A286-79C1-4C77-B8C6-EB1EB1951BAB}" srcId="{7B795F7A-BE04-49E6-B067-075BAE36CAD4}" destId="{B0B4A088-CE6A-43E1-AC19-AA5753B070FE}" srcOrd="0" destOrd="0" parTransId="{6AA00011-BFEE-4343-8D13-A597F659CB1E}" sibTransId="{A820E71E-492F-4A3A-8950-EE71DCC965F0}"/>
    <dgm:cxn modelId="{E10768FC-EE33-42B8-B08E-BC1DC0532C7D}" srcId="{7B795F7A-BE04-49E6-B067-075BAE36CAD4}" destId="{738B1193-443A-4A1D-8145-505C46FAAE82}" srcOrd="2" destOrd="0" parTransId="{90A1FBF6-C047-4090-AA67-BF945B2E00DA}" sibTransId="{127B2FC7-AD10-4161-B182-868D3772D334}"/>
    <dgm:cxn modelId="{E1765F5F-BFDF-4F84-8842-87A015EF0C7B}" type="presOf" srcId="{DA07C296-A53A-4B3F-B810-2FB339E651BB}" destId="{4D31BCA0-C8DD-4D51-95FA-78FFAF6CC42C}" srcOrd="1" destOrd="0" presId="urn:microsoft.com/office/officeart/2005/8/layout/lProcess2"/>
    <dgm:cxn modelId="{4D88462D-9664-487C-92E0-CBCDBAE0F27A}" type="presOf" srcId="{7B795F7A-BE04-49E6-B067-075BAE36CAD4}" destId="{986A6B43-BE83-4938-B2C5-1B7B8B8136F9}" srcOrd="0" destOrd="0" presId="urn:microsoft.com/office/officeart/2005/8/layout/lProcess2"/>
    <dgm:cxn modelId="{F3655404-D00E-499F-9278-F7954650499A}" type="presOf" srcId="{8C224967-E907-41A5-A5C6-BE1EA52918DF}" destId="{B86FED4C-1FBE-43DE-85B3-387D00E8EB31}" srcOrd="0" destOrd="0" presId="urn:microsoft.com/office/officeart/2005/8/layout/lProcess2"/>
    <dgm:cxn modelId="{98E18496-3959-4154-BCA4-81138A530F74}" srcId="{DA07C296-A53A-4B3F-B810-2FB339E651BB}" destId="{AF7E42B4-D60A-4616-8EF0-0B6985807B6A}" srcOrd="1" destOrd="0" parTransId="{8EDF1642-5616-4B97-AF57-567A82260245}" sibTransId="{6232FD72-DFA3-4291-AB2A-7E5625C32519}"/>
    <dgm:cxn modelId="{B78A93B9-77DD-47C5-B64F-67DEF3F27E28}" srcId="{B0B4A088-CE6A-43E1-AC19-AA5753B070FE}" destId="{15E3CACE-96D5-4A11-8DEA-7F5BBFB31C59}" srcOrd="0" destOrd="0" parTransId="{D930A7DE-B055-4119-B987-721D0A711A02}" sibTransId="{F3E7E626-09E1-496F-B8C7-F56F1AB6AC1B}"/>
    <dgm:cxn modelId="{55F6C583-3FA1-4114-815A-854A22C8F455}" type="presOf" srcId="{738B1193-443A-4A1D-8145-505C46FAAE82}" destId="{31C3F820-0901-425D-8FCD-EEE0B47AC6AD}" srcOrd="0" destOrd="0" presId="urn:microsoft.com/office/officeart/2005/8/layout/lProcess2"/>
    <dgm:cxn modelId="{C9563475-6FB1-42BB-9E5B-5B504ADFC73C}" type="presParOf" srcId="{986A6B43-BE83-4938-B2C5-1B7B8B8136F9}" destId="{1A5DF7C9-7E9E-4E54-AA68-2D5F9C6D14ED}" srcOrd="0" destOrd="0" presId="urn:microsoft.com/office/officeart/2005/8/layout/lProcess2"/>
    <dgm:cxn modelId="{F7106B99-1872-4D28-9704-D3EB92667CC9}" type="presParOf" srcId="{1A5DF7C9-7E9E-4E54-AA68-2D5F9C6D14ED}" destId="{F4567CED-D56B-442D-8A9A-00FFEDE1361D}" srcOrd="0" destOrd="0" presId="urn:microsoft.com/office/officeart/2005/8/layout/lProcess2"/>
    <dgm:cxn modelId="{571B7963-4F46-4E9B-B0B4-2DC1E5CFE44F}" type="presParOf" srcId="{1A5DF7C9-7E9E-4E54-AA68-2D5F9C6D14ED}" destId="{C4CBDE6C-B320-4257-B1EF-05F53616A086}" srcOrd="1" destOrd="0" presId="urn:microsoft.com/office/officeart/2005/8/layout/lProcess2"/>
    <dgm:cxn modelId="{67C78422-2EAE-4AE2-AE8C-0943E22CDA6E}" type="presParOf" srcId="{1A5DF7C9-7E9E-4E54-AA68-2D5F9C6D14ED}" destId="{8203C983-39A6-4951-A689-76FD716DB27B}" srcOrd="2" destOrd="0" presId="urn:microsoft.com/office/officeart/2005/8/layout/lProcess2"/>
    <dgm:cxn modelId="{FA940745-771B-4708-B8DA-B76CB83BA594}" type="presParOf" srcId="{8203C983-39A6-4951-A689-76FD716DB27B}" destId="{66EFF7F6-87DB-4DC1-BD95-A603987CA4D0}" srcOrd="0" destOrd="0" presId="urn:microsoft.com/office/officeart/2005/8/layout/lProcess2"/>
    <dgm:cxn modelId="{FF0619DE-9F88-40CF-AB15-BBC6761508D2}" type="presParOf" srcId="{66EFF7F6-87DB-4DC1-BD95-A603987CA4D0}" destId="{24D0780B-02BC-4063-92C5-762CEA7602C1}" srcOrd="0" destOrd="0" presId="urn:microsoft.com/office/officeart/2005/8/layout/lProcess2"/>
    <dgm:cxn modelId="{F68A54DB-4C7C-4656-8B99-FD8C95C66FBE}" type="presParOf" srcId="{986A6B43-BE83-4938-B2C5-1B7B8B8136F9}" destId="{05367EC5-D262-4CA8-AD6A-B55D1AE36836}" srcOrd="1" destOrd="0" presId="urn:microsoft.com/office/officeart/2005/8/layout/lProcess2"/>
    <dgm:cxn modelId="{5B2D3515-D6E4-48D6-ABED-1EB0D5F77A29}" type="presParOf" srcId="{986A6B43-BE83-4938-B2C5-1B7B8B8136F9}" destId="{1AD4F6FE-E512-481F-AF92-B7EA8C414B75}" srcOrd="2" destOrd="0" presId="urn:microsoft.com/office/officeart/2005/8/layout/lProcess2"/>
    <dgm:cxn modelId="{87A652BE-0F5E-4095-BEA2-74D8174ABE97}" type="presParOf" srcId="{1AD4F6FE-E512-481F-AF92-B7EA8C414B75}" destId="{F2F890CB-F360-4C3C-B782-BCC6488BCC18}" srcOrd="0" destOrd="0" presId="urn:microsoft.com/office/officeart/2005/8/layout/lProcess2"/>
    <dgm:cxn modelId="{6B3DAAF3-246B-41CA-809A-B070FFA1336A}" type="presParOf" srcId="{1AD4F6FE-E512-481F-AF92-B7EA8C414B75}" destId="{4D31BCA0-C8DD-4D51-95FA-78FFAF6CC42C}" srcOrd="1" destOrd="0" presId="urn:microsoft.com/office/officeart/2005/8/layout/lProcess2"/>
    <dgm:cxn modelId="{A67ABB5C-AD05-466C-ABD0-929E765FDA68}" type="presParOf" srcId="{1AD4F6FE-E512-481F-AF92-B7EA8C414B75}" destId="{19371445-EC5B-4457-8783-4CA53F785988}" srcOrd="2" destOrd="0" presId="urn:microsoft.com/office/officeart/2005/8/layout/lProcess2"/>
    <dgm:cxn modelId="{39D36A0A-5CF6-4A67-9F3F-41830EF916D5}" type="presParOf" srcId="{19371445-EC5B-4457-8783-4CA53F785988}" destId="{365229EB-0D05-47F7-A32C-E5EB43CC1C71}" srcOrd="0" destOrd="0" presId="urn:microsoft.com/office/officeart/2005/8/layout/lProcess2"/>
    <dgm:cxn modelId="{E7B77DFF-AF14-43A9-9D08-CC77246D5990}" type="presParOf" srcId="{365229EB-0D05-47F7-A32C-E5EB43CC1C71}" destId="{AD8DB558-52F6-409E-B32D-EC6917C2022F}" srcOrd="0" destOrd="0" presId="urn:microsoft.com/office/officeart/2005/8/layout/lProcess2"/>
    <dgm:cxn modelId="{98BE8FE7-91F3-4387-8CDF-6E3B0D5F561F}" type="presParOf" srcId="{365229EB-0D05-47F7-A32C-E5EB43CC1C71}" destId="{89CFA3C6-625D-4045-BADB-AE087FEE0EF6}" srcOrd="1" destOrd="0" presId="urn:microsoft.com/office/officeart/2005/8/layout/lProcess2"/>
    <dgm:cxn modelId="{BE0947CE-2F14-463B-9E6A-64C37A19580A}" type="presParOf" srcId="{365229EB-0D05-47F7-A32C-E5EB43CC1C71}" destId="{E0A8B9D5-4B8A-481C-9161-36DDAAABBE4D}" srcOrd="2" destOrd="0" presId="urn:microsoft.com/office/officeart/2005/8/layout/lProcess2"/>
    <dgm:cxn modelId="{5C1D23FF-5E10-499D-A007-B33CF54335D8}" type="presParOf" srcId="{986A6B43-BE83-4938-B2C5-1B7B8B8136F9}" destId="{AB123D44-7348-49F7-9096-2343C874B9D3}" srcOrd="3" destOrd="0" presId="urn:microsoft.com/office/officeart/2005/8/layout/lProcess2"/>
    <dgm:cxn modelId="{5923A0DC-8965-4034-B73B-676AD7E2B1FA}" type="presParOf" srcId="{986A6B43-BE83-4938-B2C5-1B7B8B8136F9}" destId="{56AAB5E6-4DAC-4453-A4C4-67C8A8163C36}" srcOrd="4" destOrd="0" presId="urn:microsoft.com/office/officeart/2005/8/layout/lProcess2"/>
    <dgm:cxn modelId="{8C7C5924-EC2C-426B-80B6-483BDD0E0D64}" type="presParOf" srcId="{56AAB5E6-4DAC-4453-A4C4-67C8A8163C36}" destId="{31C3F820-0901-425D-8FCD-EEE0B47AC6AD}" srcOrd="0" destOrd="0" presId="urn:microsoft.com/office/officeart/2005/8/layout/lProcess2"/>
    <dgm:cxn modelId="{7A0D1393-93FF-488F-A829-D0703DFA75F5}" type="presParOf" srcId="{56AAB5E6-4DAC-4453-A4C4-67C8A8163C36}" destId="{7198E9DC-875F-4BE2-817D-B13776C1B0B9}" srcOrd="1" destOrd="0" presId="urn:microsoft.com/office/officeart/2005/8/layout/lProcess2"/>
    <dgm:cxn modelId="{23BC6B11-B663-47FF-B5BE-AD7F2BE7887E}" type="presParOf" srcId="{56AAB5E6-4DAC-4453-A4C4-67C8A8163C36}" destId="{12E5F7C9-5046-491B-8E3E-C8233F280405}" srcOrd="2" destOrd="0" presId="urn:microsoft.com/office/officeart/2005/8/layout/lProcess2"/>
    <dgm:cxn modelId="{9C5607E0-B0F4-4F60-8432-155E38175D98}" type="presParOf" srcId="{12E5F7C9-5046-491B-8E3E-C8233F280405}" destId="{4839C975-5B7D-40AB-9E8E-D167FE52D4AD}" srcOrd="0" destOrd="0" presId="urn:microsoft.com/office/officeart/2005/8/layout/lProcess2"/>
    <dgm:cxn modelId="{30EE8D43-604F-42A6-B9D4-08E05FCD744A}" type="presParOf" srcId="{4839C975-5B7D-40AB-9E8E-D167FE52D4AD}" destId="{FB4750C2-7BBE-49DE-BEC7-C1503DD3ADE9}" srcOrd="0" destOrd="0" presId="urn:microsoft.com/office/officeart/2005/8/layout/lProcess2"/>
    <dgm:cxn modelId="{C3462239-44CB-46E0-BE0B-DDA76942C9C1}" type="presParOf" srcId="{4839C975-5B7D-40AB-9E8E-D167FE52D4AD}" destId="{3717B387-03C8-48CE-A9F2-0122A7A3E41E}" srcOrd="1" destOrd="0" presId="urn:microsoft.com/office/officeart/2005/8/layout/lProcess2"/>
    <dgm:cxn modelId="{C9AA53E1-43C3-4F32-8D7D-A1B65B4C57F3}"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Regional</a:t>
          </a:r>
          <a:endParaRPr lang="en-US" sz="18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19783"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Alternative Education</a:t>
          </a:r>
          <a:endParaRPr lang="en-US" sz="1800" kern="1200" dirty="0"/>
        </a:p>
      </dsp:txBody>
      <dsp:txXfrm>
        <a:off x="1745765" y="909494"/>
        <a:ext cx="1118569" cy="835139"/>
      </dsp:txXfrm>
    </dsp:sp>
    <dsp:sp modelId="{E0A8B9D5-4B8A-481C-9161-36DDAAABBE4D}">
      <dsp:nvSpPr>
        <dsp:cNvPr id="0" name=""/>
        <dsp:cNvSpPr/>
      </dsp:nvSpPr>
      <dsp:spPr>
        <a:xfrm>
          <a:off x="1719783"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Special Education</a:t>
          </a:r>
          <a:endParaRPr lang="en-US" sz="1800" kern="1200" dirty="0"/>
        </a:p>
      </dsp:txBody>
      <dsp:txXfrm>
        <a:off x="1745765" y="1933075"/>
        <a:ext cx="1118569" cy="835139"/>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Integrated PBL Courses</a:t>
          </a:r>
          <a:endParaRPr lang="en-US" sz="18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School-</a:t>
          </a:r>
          <a:br>
            <a:rPr lang="en-US" sz="1800" kern="1200" dirty="0" smtClean="0"/>
          </a:br>
          <a:r>
            <a:rPr lang="en-US" sz="1800" kern="1200" dirty="0" smtClean="0"/>
            <a:t>within-a-School</a:t>
          </a:r>
          <a:endParaRPr lang="en-US" sz="1800" kern="1200" dirty="0"/>
        </a:p>
      </dsp:txBody>
      <dsp:txXfrm>
        <a:off x="3318669" y="1933075"/>
        <a:ext cx="1118569" cy="835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Regional</a:t>
          </a:r>
          <a:endParaRPr lang="en-US" sz="18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19783"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Alternative Education</a:t>
          </a:r>
          <a:endParaRPr lang="en-US" sz="1800" kern="1200" dirty="0"/>
        </a:p>
      </dsp:txBody>
      <dsp:txXfrm>
        <a:off x="1745765" y="909494"/>
        <a:ext cx="1118569" cy="835139"/>
      </dsp:txXfrm>
    </dsp:sp>
    <dsp:sp modelId="{E0A8B9D5-4B8A-481C-9161-36DDAAABBE4D}">
      <dsp:nvSpPr>
        <dsp:cNvPr id="0" name=""/>
        <dsp:cNvSpPr/>
      </dsp:nvSpPr>
      <dsp:spPr>
        <a:xfrm>
          <a:off x="1719783"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Special Education</a:t>
          </a:r>
          <a:endParaRPr lang="en-US" sz="1800" kern="1200" dirty="0"/>
        </a:p>
      </dsp:txBody>
      <dsp:txXfrm>
        <a:off x="1745765" y="1933075"/>
        <a:ext cx="1118569" cy="835139"/>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Integrated PBL Courses</a:t>
          </a:r>
          <a:endParaRPr lang="en-US" sz="18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School-</a:t>
          </a:r>
          <a:br>
            <a:rPr lang="en-US" sz="1800" kern="1200" dirty="0" smtClean="0"/>
          </a:br>
          <a:r>
            <a:rPr lang="en-US" sz="1800" kern="1200" dirty="0" smtClean="0"/>
            <a:t>within-a-School</a:t>
          </a:r>
          <a:endParaRPr lang="en-US" sz="1800" kern="1200" dirty="0"/>
        </a:p>
      </dsp:txBody>
      <dsp:txXfrm>
        <a:off x="3318669" y="1933075"/>
        <a:ext cx="1118569" cy="8351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6/19/2013</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6/19/2013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64215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www.ocmboces.org/teacherpage.cfm?teacher=2053" TargetMode="External"/><Relationship Id="rId2" Type="http://schemas.openxmlformats.org/officeDocument/2006/relationships/hyperlink" Target="http://www.ocmboces.org/teacherpage.cfm?teacher=205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ylearningplan.com/WebReg/ActivityProfile.asp?D=15882&amp;H=1&amp;I=135816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ocmboces.org/teacherpage.cfm?teacher=221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ocmboces.org/tfiles/folder874/Text%20Sets.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hyperlink" Target="http://www.ocmboces.org/teacherpage.cfm?teacher=2224"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ocmboces.org/teacherpage.cfm?teacher=2116"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td.cnyric.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ocmboces.org/tfiles/folder1536/PBL%20Handout.pdf" TargetMode="External"/><Relationship Id="rId2" Type="http://schemas.openxmlformats.org/officeDocument/2006/relationships/hyperlink" Target="http://www.ocmboces.org/tfiles/folder353/OCM%20BOCES%20SUPPORT%20FOR%20ELA%20MODULE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June, 2013</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690915"/>
            <a:ext cx="8229600" cy="4525963"/>
          </a:xfrm>
        </p:spPr>
        <p:txBody>
          <a:bodyPr/>
          <a:lstStyle/>
          <a:p>
            <a:r>
              <a:rPr lang="en-US" dirty="0" smtClean="0"/>
              <a:t>New Teacher Welcome Project</a:t>
            </a:r>
          </a:p>
          <a:p>
            <a:pPr lvl="1"/>
            <a:r>
              <a:rPr lang="en-US" dirty="0" smtClean="0"/>
              <a:t>OCM/Oswego Project</a:t>
            </a:r>
          </a:p>
          <a:p>
            <a:pPr lvl="1"/>
            <a:r>
              <a:rPr lang="en-US" dirty="0" smtClean="0"/>
              <a:t>September 17</a:t>
            </a:r>
            <a:r>
              <a:rPr lang="en-US" baseline="30000" dirty="0" smtClean="0"/>
              <a:t>th</a:t>
            </a:r>
            <a:r>
              <a:rPr lang="en-US" dirty="0" smtClean="0"/>
              <a:t>, Phoenix</a:t>
            </a:r>
          </a:p>
          <a:p>
            <a:pPr lvl="1"/>
            <a:r>
              <a:rPr lang="en-US" dirty="0" smtClean="0"/>
              <a:t>Positive message about the profession</a:t>
            </a:r>
          </a:p>
          <a:p>
            <a:pPr lvl="1"/>
            <a:r>
              <a:rPr lang="en-US" dirty="0" smtClean="0"/>
              <a:t>Dinner, keynote, resources, professional gifts</a:t>
            </a:r>
            <a:endParaRPr lang="en-US" dirty="0"/>
          </a:p>
        </p:txBody>
      </p:sp>
    </p:spTree>
    <p:extLst>
      <p:ext uri="{BB962C8B-B14F-4D97-AF65-F5344CB8AC3E}">
        <p14:creationId xmlns:p14="http://schemas.microsoft.com/office/powerpoint/2010/main" val="384185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9600" y="685800"/>
            <a:ext cx="7924800" cy="5668818"/>
            <a:chOff x="609600" y="685800"/>
            <a:chExt cx="7924800" cy="5668818"/>
          </a:xfrm>
        </p:grpSpPr>
        <p:grpSp>
          <p:nvGrpSpPr>
            <p:cNvPr id="11" name="Group 10"/>
            <p:cNvGrpSpPr/>
            <p:nvPr/>
          </p:nvGrpSpPr>
          <p:grpSpPr>
            <a:xfrm>
              <a:off x="4648200" y="685800"/>
              <a:ext cx="3886200" cy="2743200"/>
              <a:chOff x="4648200" y="685800"/>
              <a:chExt cx="3886200" cy="2209800"/>
            </a:xfrm>
          </p:grpSpPr>
          <p:sp>
            <p:nvSpPr>
              <p:cNvPr id="9" name="Rounded Rectangle 8"/>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953000" y="838200"/>
                <a:ext cx="3429000" cy="297517"/>
              </a:xfrm>
              <a:prstGeom prst="rect">
                <a:avLst/>
              </a:prstGeom>
              <a:noFill/>
            </p:spPr>
            <p:txBody>
              <a:bodyPr wrap="square" rtlCol="0">
                <a:spAutoFit/>
              </a:bodyPr>
              <a:lstStyle/>
              <a:p>
                <a:pPr algn="r"/>
                <a:r>
                  <a:rPr lang="en-US" dirty="0" smtClean="0">
                    <a:solidFill>
                      <a:schemeClr val="bg1"/>
                    </a:solidFill>
                  </a:rPr>
                  <a:t>Early College and Dual Enrollment</a:t>
                </a:r>
                <a:endParaRPr lang="en-US" dirty="0">
                  <a:solidFill>
                    <a:schemeClr val="bg1"/>
                  </a:solidFill>
                </a:endParaRPr>
              </a:p>
            </p:txBody>
          </p:sp>
        </p:grpSp>
        <p:grpSp>
          <p:nvGrpSpPr>
            <p:cNvPr id="13" name="Group 12"/>
            <p:cNvGrpSpPr/>
            <p:nvPr/>
          </p:nvGrpSpPr>
          <p:grpSpPr>
            <a:xfrm>
              <a:off x="609600" y="685800"/>
              <a:ext cx="3886200" cy="2743200"/>
              <a:chOff x="4648200" y="685800"/>
              <a:chExt cx="3886200" cy="2209800"/>
            </a:xfrm>
          </p:grpSpPr>
          <p:sp>
            <p:nvSpPr>
              <p:cNvPr id="14" name="Rounded Rectangle 13"/>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800600" y="838200"/>
                <a:ext cx="3733800" cy="297517"/>
              </a:xfrm>
              <a:prstGeom prst="rect">
                <a:avLst/>
              </a:prstGeom>
              <a:noFill/>
            </p:spPr>
            <p:txBody>
              <a:bodyPr wrap="square" rtlCol="0">
                <a:spAutoFit/>
              </a:bodyPr>
              <a:lstStyle/>
              <a:p>
                <a:r>
                  <a:rPr lang="en-US" dirty="0" smtClean="0">
                    <a:solidFill>
                      <a:schemeClr val="bg1"/>
                    </a:solidFill>
                  </a:rPr>
                  <a:t>Pre-Service Teacher Training</a:t>
                </a:r>
                <a:endParaRPr lang="en-US" dirty="0">
                  <a:solidFill>
                    <a:schemeClr val="bg1"/>
                  </a:solidFill>
                </a:endParaRPr>
              </a:p>
            </p:txBody>
          </p:sp>
        </p:grpSp>
        <p:grpSp>
          <p:nvGrpSpPr>
            <p:cNvPr id="16" name="Group 15"/>
            <p:cNvGrpSpPr/>
            <p:nvPr/>
          </p:nvGrpSpPr>
          <p:grpSpPr>
            <a:xfrm>
              <a:off x="4648200" y="3611418"/>
              <a:ext cx="3886200" cy="2743200"/>
              <a:chOff x="4648200" y="685800"/>
              <a:chExt cx="3886200" cy="2209800"/>
            </a:xfrm>
          </p:grpSpPr>
          <p:sp>
            <p:nvSpPr>
              <p:cNvPr id="17" name="Rounded Rectangle 16"/>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003800" y="2441736"/>
                <a:ext cx="3429000" cy="297517"/>
              </a:xfrm>
              <a:prstGeom prst="rect">
                <a:avLst/>
              </a:prstGeom>
              <a:noFill/>
            </p:spPr>
            <p:txBody>
              <a:bodyPr wrap="square" rtlCol="0">
                <a:spAutoFit/>
              </a:bodyPr>
              <a:lstStyle/>
              <a:p>
                <a:pPr algn="r"/>
                <a:r>
                  <a:rPr lang="en-US" dirty="0" smtClean="0">
                    <a:solidFill>
                      <a:schemeClr val="bg1"/>
                    </a:solidFill>
                  </a:rPr>
                  <a:t>Business Partnerships</a:t>
                </a:r>
                <a:endParaRPr lang="en-US" dirty="0">
                  <a:solidFill>
                    <a:schemeClr val="bg1"/>
                  </a:solidFill>
                </a:endParaRPr>
              </a:p>
            </p:txBody>
          </p:sp>
        </p:grpSp>
        <p:grpSp>
          <p:nvGrpSpPr>
            <p:cNvPr id="19" name="Group 18"/>
            <p:cNvGrpSpPr/>
            <p:nvPr/>
          </p:nvGrpSpPr>
          <p:grpSpPr>
            <a:xfrm>
              <a:off x="609600" y="3611418"/>
              <a:ext cx="3962400" cy="2743200"/>
              <a:chOff x="4648200" y="685800"/>
              <a:chExt cx="39624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648200" y="2318969"/>
                <a:ext cx="3962400" cy="520655"/>
              </a:xfrm>
              <a:prstGeom prst="rect">
                <a:avLst/>
              </a:prstGeom>
              <a:noFill/>
            </p:spPr>
            <p:txBody>
              <a:bodyPr wrap="square" rtlCol="0">
                <a:spAutoFit/>
              </a:bodyPr>
              <a:lstStyle/>
              <a:p>
                <a:r>
                  <a:rPr lang="en-US" dirty="0" smtClean="0">
                    <a:solidFill>
                      <a:schemeClr val="bg1"/>
                    </a:solidFill>
                  </a:rPr>
                  <a:t>Standards (CCLS, NGSS, SS Framework, NYS Teaching Standards, 4Cs, ISTE, etc.)</a:t>
                </a:r>
                <a:endParaRPr lang="en-US" dirty="0">
                  <a:solidFill>
                    <a:schemeClr val="bg1"/>
                  </a:solidFill>
                </a:endParaRPr>
              </a:p>
            </p:txBody>
          </p:sp>
        </p:grpSp>
      </p:grpSp>
      <p:sp>
        <p:nvSpPr>
          <p:cNvPr id="7" name="Rounded Rectangle 6"/>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2895600" y="1828800"/>
            <a:ext cx="3619500" cy="3505200"/>
            <a:chOff x="2971800" y="2209800"/>
            <a:chExt cx="4876800" cy="3505200"/>
          </a:xfrm>
        </p:grpSpPr>
        <p:sp>
          <p:nvSpPr>
            <p:cNvPr id="23" name="Rounded Rectangle 22"/>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971800" y="2209800"/>
              <a:ext cx="4876800" cy="369332"/>
            </a:xfrm>
            <a:prstGeom prst="rect">
              <a:avLst/>
            </a:prstGeom>
            <a:noFill/>
          </p:spPr>
          <p:txBody>
            <a:bodyPr wrap="square" rtlCol="0">
              <a:spAutoFit/>
            </a:bodyPr>
            <a:lstStyle/>
            <a:p>
              <a:pPr algn="ctr"/>
              <a:r>
                <a:rPr lang="en-US" dirty="0" smtClean="0"/>
                <a:t>New Tech Network Model</a:t>
              </a:r>
              <a:endParaRPr lang="en-US" dirty="0"/>
            </a:p>
          </p:txBody>
        </p:sp>
      </p:grpSp>
      <p:graphicFrame>
        <p:nvGraphicFramePr>
          <p:cNvPr id="4" name="Diagram 3"/>
          <p:cNvGraphicFramePr/>
          <p:nvPr>
            <p:extLst>
              <p:ext uri="{D42A27DB-BD31-4B8C-83A1-F6EECF244321}">
                <p14:modId xmlns:p14="http://schemas.microsoft.com/office/powerpoint/2010/main" val="2112837762"/>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295400" y="1862078"/>
            <a:ext cx="1828800" cy="2862322"/>
          </a:xfrm>
          <a:prstGeom prst="rect">
            <a:avLst/>
          </a:prstGeom>
          <a:noFill/>
        </p:spPr>
        <p:txBody>
          <a:bodyPr wrap="square" rtlCol="0">
            <a:spAutoFit/>
          </a:bodyPr>
          <a:lstStyle/>
          <a:p>
            <a:r>
              <a:rPr lang="en-US" dirty="0" smtClean="0">
                <a:solidFill>
                  <a:schemeClr val="bg1"/>
                </a:solidFill>
              </a:rPr>
              <a:t>Professional</a:t>
            </a:r>
            <a:br>
              <a:rPr lang="en-US" dirty="0" smtClean="0">
                <a:solidFill>
                  <a:schemeClr val="bg1"/>
                </a:solidFill>
              </a:rPr>
            </a:br>
            <a:r>
              <a:rPr lang="en-US" dirty="0" smtClean="0">
                <a:solidFill>
                  <a:schemeClr val="bg1"/>
                </a:solidFill>
              </a:rPr>
              <a:t>Development</a:t>
            </a:r>
          </a:p>
          <a:p>
            <a:r>
              <a:rPr lang="en-US" dirty="0" smtClean="0">
                <a:solidFill>
                  <a:schemeClr val="bg1"/>
                </a:solidFill>
              </a:rPr>
              <a:t>School:</a:t>
            </a:r>
          </a:p>
          <a:p>
            <a:pPr marL="115888" indent="-115888">
              <a:buFont typeface="Arial" pitchFamily="34" charset="0"/>
              <a:buChar char="•"/>
            </a:pPr>
            <a:r>
              <a:rPr lang="en-US" dirty="0" smtClean="0">
                <a:solidFill>
                  <a:schemeClr val="bg1"/>
                </a:solidFill>
              </a:rPr>
              <a:t>Visitations</a:t>
            </a:r>
          </a:p>
          <a:p>
            <a:pPr marL="115888" indent="-115888">
              <a:buFont typeface="Arial" pitchFamily="34" charset="0"/>
              <a:buChar char="•"/>
            </a:pPr>
            <a:r>
              <a:rPr lang="en-US" dirty="0" smtClean="0">
                <a:solidFill>
                  <a:schemeClr val="bg1"/>
                </a:solidFill>
              </a:rPr>
              <a:t>Observation</a:t>
            </a:r>
          </a:p>
          <a:p>
            <a:pPr marL="115888" indent="-115888">
              <a:buFont typeface="Arial" pitchFamily="34" charset="0"/>
              <a:buChar char="•"/>
            </a:pPr>
            <a:r>
              <a:rPr lang="en-US" dirty="0" smtClean="0">
                <a:solidFill>
                  <a:schemeClr val="bg1"/>
                </a:solidFill>
              </a:rPr>
              <a:t>Training</a:t>
            </a:r>
            <a:br>
              <a:rPr lang="en-US" dirty="0" smtClean="0">
                <a:solidFill>
                  <a:schemeClr val="bg1"/>
                </a:solidFill>
              </a:rPr>
            </a:br>
            <a:r>
              <a:rPr lang="en-US" dirty="0" smtClean="0">
                <a:solidFill>
                  <a:schemeClr val="bg1"/>
                </a:solidFill>
              </a:rPr>
              <a:t>(Buck Institute</a:t>
            </a:r>
            <a:br>
              <a:rPr lang="en-US" dirty="0" smtClean="0">
                <a:solidFill>
                  <a:schemeClr val="bg1"/>
                </a:solidFill>
              </a:rPr>
            </a:br>
            <a:r>
              <a:rPr lang="en-US" dirty="0" smtClean="0">
                <a:solidFill>
                  <a:schemeClr val="bg1"/>
                </a:solidFill>
              </a:rPr>
              <a:t>and NTN)</a:t>
            </a:r>
          </a:p>
          <a:p>
            <a:pPr marL="115888" indent="-115888">
              <a:buFont typeface="Arial" pitchFamily="34" charset="0"/>
              <a:buChar char="•"/>
            </a:pPr>
            <a:r>
              <a:rPr lang="en-US" dirty="0" smtClean="0">
                <a:solidFill>
                  <a:schemeClr val="bg1"/>
                </a:solidFill>
              </a:rPr>
              <a:t>Coaching</a:t>
            </a:r>
          </a:p>
          <a:p>
            <a:pPr marL="115888" indent="-115888">
              <a:buFont typeface="Arial" pitchFamily="34" charset="0"/>
              <a:buChar char="•"/>
            </a:pPr>
            <a:r>
              <a:rPr lang="en-US" dirty="0" smtClean="0">
                <a:solidFill>
                  <a:schemeClr val="bg1"/>
                </a:solidFill>
              </a:rPr>
              <a:t>Co-teaching</a:t>
            </a:r>
            <a:endParaRPr lang="en-US" dirty="0">
              <a:solidFill>
                <a:schemeClr val="bg1"/>
              </a:solidFill>
            </a:endParaRPr>
          </a:p>
        </p:txBody>
      </p:sp>
      <p:cxnSp>
        <p:nvCxnSpPr>
          <p:cNvPr id="3" name="Straight Arrow Connector 2"/>
          <p:cNvCxnSpPr/>
          <p:nvPr/>
        </p:nvCxnSpPr>
        <p:spPr>
          <a:xfrm>
            <a:off x="5357448" y="3733800"/>
            <a:ext cx="0" cy="685800"/>
          </a:xfrm>
          <a:prstGeom prst="straightConnector1">
            <a:avLst/>
          </a:prstGeom>
          <a:ln w="381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304800"/>
            <a:ext cx="5562600" cy="381000"/>
          </a:xfrm>
          <a:prstGeom prst="rect">
            <a:avLst/>
          </a:prstGeom>
          <a:noFill/>
        </p:spPr>
        <p:txBody>
          <a:bodyPr wrap="square" rtlCol="0">
            <a:spAutoFit/>
          </a:bodyPr>
          <a:lstStyle/>
          <a:p>
            <a:r>
              <a:rPr lang="en-US" dirty="0" smtClean="0"/>
              <a:t>College, Career &amp; Citizenship Readiness</a:t>
            </a:r>
            <a:endParaRPr lang="en-US" dirty="0"/>
          </a:p>
        </p:txBody>
      </p:sp>
    </p:spTree>
    <p:extLst>
      <p:ext uri="{BB962C8B-B14F-4D97-AF65-F5344CB8AC3E}">
        <p14:creationId xmlns:p14="http://schemas.microsoft.com/office/powerpoint/2010/main" val="382616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Writing</a:t>
            </a:r>
            <a:endParaRPr lang="en-US" dirty="0"/>
          </a:p>
        </p:txBody>
      </p:sp>
      <p:sp>
        <p:nvSpPr>
          <p:cNvPr id="3" name="Content Placeholder 2"/>
          <p:cNvSpPr>
            <a:spLocks noGrp="1"/>
          </p:cNvSpPr>
          <p:nvPr>
            <p:ph idx="1"/>
          </p:nvPr>
        </p:nvSpPr>
        <p:spPr>
          <a:xfrm>
            <a:off x="457200" y="1690915"/>
            <a:ext cx="8229600" cy="4525963"/>
          </a:xfrm>
        </p:spPr>
        <p:txBody>
          <a:bodyPr/>
          <a:lstStyle/>
          <a:p>
            <a:r>
              <a:rPr lang="en-US" dirty="0" smtClean="0"/>
              <a:t>Grant Writing Service is re-activated (</a:t>
            </a:r>
            <a:r>
              <a:rPr lang="en-US" dirty="0" smtClean="0">
                <a:hlinkClick r:id="rId2"/>
              </a:rPr>
              <a:t>link</a:t>
            </a:r>
            <a:r>
              <a:rPr lang="en-US" dirty="0" smtClean="0"/>
              <a:t>)</a:t>
            </a:r>
          </a:p>
          <a:p>
            <a:pPr lvl="1"/>
            <a:r>
              <a:rPr lang="en-US" dirty="0" smtClean="0"/>
              <a:t>Four levels</a:t>
            </a:r>
          </a:p>
          <a:p>
            <a:pPr lvl="1"/>
            <a:r>
              <a:rPr lang="en-US" dirty="0" smtClean="0"/>
              <a:t>Aidable</a:t>
            </a:r>
          </a:p>
          <a:p>
            <a:r>
              <a:rPr lang="en-US" dirty="0" smtClean="0"/>
              <a:t>Leadership Development Program (</a:t>
            </a:r>
            <a:r>
              <a:rPr lang="en-US" dirty="0" smtClean="0">
                <a:hlinkClick r:id="rId3"/>
              </a:rPr>
              <a:t>link</a:t>
            </a:r>
            <a:r>
              <a:rPr lang="en-US" dirty="0" smtClean="0"/>
              <a:t>)</a:t>
            </a:r>
          </a:p>
          <a:p>
            <a:pPr lvl="1"/>
            <a:r>
              <a:rPr lang="en-US" dirty="0" smtClean="0"/>
              <a:t>Cohort(s) for next year being formulated</a:t>
            </a:r>
          </a:p>
          <a:p>
            <a:pPr lvl="1"/>
            <a:r>
              <a:rPr lang="en-US" dirty="0" smtClean="0"/>
              <a:t>Impending deadline</a:t>
            </a:r>
            <a:endParaRPr lang="en-US" dirty="0"/>
          </a:p>
        </p:txBody>
      </p:sp>
    </p:spTree>
    <p:extLst>
      <p:ext uri="{BB962C8B-B14F-4D97-AF65-F5344CB8AC3E}">
        <p14:creationId xmlns:p14="http://schemas.microsoft.com/office/powerpoint/2010/main" val="253626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Race To The Top</a:t>
            </a:r>
            <a:endParaRPr lang="en-US" dirty="0"/>
          </a:p>
        </p:txBody>
      </p:sp>
      <p:sp>
        <p:nvSpPr>
          <p:cNvPr id="3" name="Subtitle 2"/>
          <p:cNvSpPr>
            <a:spLocks noGrp="1"/>
          </p:cNvSpPr>
          <p:nvPr>
            <p:ph type="subTitle" idx="1"/>
          </p:nvPr>
        </p:nvSpPr>
        <p:spPr/>
        <p:txBody>
          <a:bodyPr/>
          <a:lstStyle/>
          <a:p>
            <a:r>
              <a:rPr lang="en-US" dirty="0" smtClean="0"/>
              <a:t>(the Regents Reform Agenda)</a:t>
            </a:r>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Selection</a:t>
            </a:r>
            <a:endParaRPr lang="en-US" dirty="0"/>
          </a:p>
        </p:txBody>
      </p:sp>
      <p:sp>
        <p:nvSpPr>
          <p:cNvPr id="3" name="Content Placeholder 2"/>
          <p:cNvSpPr>
            <a:spLocks noGrp="1"/>
          </p:cNvSpPr>
          <p:nvPr>
            <p:ph idx="1"/>
          </p:nvPr>
        </p:nvSpPr>
        <p:spPr/>
        <p:txBody>
          <a:bodyPr/>
          <a:lstStyle/>
          <a:p>
            <a:r>
              <a:rPr lang="en-US" dirty="0" smtClean="0"/>
              <a:t>August 26 &amp; 27 (DLC)</a:t>
            </a:r>
          </a:p>
          <a:p>
            <a:r>
              <a:rPr lang="en-US" dirty="0" smtClean="0"/>
              <a:t>No charge for NT Districts</a:t>
            </a:r>
          </a:p>
          <a:p>
            <a:r>
              <a:rPr lang="en-US" dirty="0" smtClean="0"/>
              <a:t>Includes binder</a:t>
            </a:r>
          </a:p>
          <a:p>
            <a:r>
              <a:rPr lang="en-US" dirty="0" smtClean="0">
                <a:hlinkClick r:id="rId2"/>
              </a:rPr>
              <a:t>Register </a:t>
            </a:r>
            <a:r>
              <a:rPr lang="en-US" dirty="0" smtClean="0"/>
              <a:t>in MLP</a:t>
            </a:r>
            <a:endParaRPr lang="en-US" dirty="0"/>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172" t="20212" r="10025" b="25725"/>
          <a:stretch/>
        </p:blipFill>
        <p:spPr bwMode="auto">
          <a:xfrm>
            <a:off x="4694828" y="2978660"/>
            <a:ext cx="4162570" cy="352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82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3" name="Content Placeholder 2"/>
          <p:cNvSpPr>
            <a:spLocks noGrp="1"/>
          </p:cNvSpPr>
          <p:nvPr>
            <p:ph idx="1"/>
          </p:nvPr>
        </p:nvSpPr>
        <p:spPr/>
        <p:txBody>
          <a:bodyPr/>
          <a:lstStyle/>
          <a:p>
            <a:r>
              <a:rPr lang="en-US" dirty="0" smtClean="0"/>
              <a:t>More are being posted</a:t>
            </a:r>
          </a:p>
          <a:p>
            <a:r>
              <a:rPr lang="en-US" dirty="0" smtClean="0"/>
              <a:t>BRIDGE plan?</a:t>
            </a:r>
          </a:p>
          <a:p>
            <a:endParaRPr lang="en-US" dirty="0"/>
          </a:p>
        </p:txBody>
      </p:sp>
    </p:spTree>
    <p:extLst>
      <p:ext uri="{BB962C8B-B14F-4D97-AF65-F5344CB8AC3E}">
        <p14:creationId xmlns:p14="http://schemas.microsoft.com/office/powerpoint/2010/main" val="2255663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a:t>
            </a:r>
            <a:endParaRPr lang="en-US" dirty="0"/>
          </a:p>
        </p:txBody>
      </p:sp>
      <p:sp>
        <p:nvSpPr>
          <p:cNvPr id="3" name="Content Placeholder 2"/>
          <p:cNvSpPr>
            <a:spLocks noGrp="1"/>
          </p:cNvSpPr>
          <p:nvPr>
            <p:ph idx="1"/>
          </p:nvPr>
        </p:nvSpPr>
        <p:spPr/>
        <p:txBody>
          <a:bodyPr>
            <a:normAutofit/>
          </a:bodyPr>
          <a:lstStyle/>
          <a:p>
            <a:r>
              <a:rPr lang="en-US" dirty="0" smtClean="0"/>
              <a:t>Support Group </a:t>
            </a:r>
          </a:p>
          <a:p>
            <a:r>
              <a:rPr lang="en-US" dirty="0" smtClean="0"/>
              <a:t>Summer </a:t>
            </a:r>
            <a:r>
              <a:rPr lang="en-US" dirty="0" smtClean="0">
                <a:hlinkClick r:id="rId2"/>
              </a:rPr>
              <a:t>workshop </a:t>
            </a:r>
            <a:r>
              <a:rPr lang="en-US" dirty="0" smtClean="0"/>
              <a:t>w/ SUNY Cortland</a:t>
            </a:r>
          </a:p>
          <a:p>
            <a:endParaRPr lang="en-US" dirty="0"/>
          </a:p>
        </p:txBody>
      </p:sp>
    </p:spTree>
    <p:extLst>
      <p:ext uri="{BB962C8B-B14F-4D97-AF65-F5344CB8AC3E}">
        <p14:creationId xmlns:p14="http://schemas.microsoft.com/office/powerpoint/2010/main" val="3534577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Good Nonfiction</a:t>
            </a:r>
            <a:endParaRPr lang="en-US" dirty="0"/>
          </a:p>
        </p:txBody>
      </p:sp>
      <p:sp>
        <p:nvSpPr>
          <p:cNvPr id="3" name="Content Placeholder 2"/>
          <p:cNvSpPr>
            <a:spLocks noGrp="1"/>
          </p:cNvSpPr>
          <p:nvPr>
            <p:ph idx="1"/>
          </p:nvPr>
        </p:nvSpPr>
        <p:spPr/>
        <p:txBody>
          <a:bodyPr>
            <a:normAutofit/>
          </a:bodyPr>
          <a:lstStyle/>
          <a:p>
            <a:r>
              <a:rPr lang="en-US" dirty="0" smtClean="0"/>
              <a:t>Summer </a:t>
            </a:r>
            <a:r>
              <a:rPr lang="en-US" dirty="0" smtClean="0">
                <a:hlinkClick r:id="rId2"/>
              </a:rPr>
              <a:t>workshop </a:t>
            </a:r>
            <a:r>
              <a:rPr lang="en-US" dirty="0" smtClean="0"/>
              <a:t>w/ SUNY Cortland</a:t>
            </a:r>
          </a:p>
          <a:p>
            <a:r>
              <a:rPr lang="en-US" dirty="0" smtClean="0"/>
              <a:t>NOT for ELA teachers</a:t>
            </a:r>
          </a:p>
          <a:p>
            <a:r>
              <a:rPr lang="en-US" dirty="0" smtClean="0"/>
              <a:t>Content teachers and teacher librarians</a:t>
            </a:r>
          </a:p>
          <a:p>
            <a:endParaRPr lang="en-US" dirty="0"/>
          </a:p>
        </p:txBody>
      </p:sp>
      <p:sp>
        <p:nvSpPr>
          <p:cNvPr id="4" name="TextBox 3"/>
          <p:cNvSpPr txBox="1"/>
          <p:nvPr/>
        </p:nvSpPr>
        <p:spPr>
          <a:xfrm rot="20222996">
            <a:off x="955342" y="2661312"/>
            <a:ext cx="7178723" cy="1323439"/>
          </a:xfrm>
          <a:prstGeom prst="rect">
            <a:avLst/>
          </a:prstGeom>
          <a:noFill/>
        </p:spPr>
        <p:txBody>
          <a:bodyPr wrap="square" rtlCol="0">
            <a:spAutoFit/>
          </a:bodyPr>
          <a:lstStyle/>
          <a:p>
            <a:r>
              <a:rPr lang="en-US" sz="8000" b="1" dirty="0" smtClean="0">
                <a:solidFill>
                  <a:srgbClr val="FF0000"/>
                </a:solidFill>
              </a:rPr>
              <a:t>COURSE IS FULL</a:t>
            </a:r>
            <a:endParaRPr lang="en-US" sz="8000" b="1" dirty="0">
              <a:solidFill>
                <a:srgbClr val="FF0000"/>
              </a:solidFill>
            </a:endParaRPr>
          </a:p>
        </p:txBody>
      </p:sp>
    </p:spTree>
    <p:extLst>
      <p:ext uri="{BB962C8B-B14F-4D97-AF65-F5344CB8AC3E}">
        <p14:creationId xmlns:p14="http://schemas.microsoft.com/office/powerpoint/2010/main" val="1454288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7565"/>
            <a:ext cx="9144000" cy="1470025"/>
          </a:xfrm>
        </p:spPr>
        <p:txBody>
          <a:bodyPr/>
          <a:lstStyle/>
          <a:p>
            <a:r>
              <a:rPr lang="en-US" dirty="0" smtClean="0"/>
              <a:t>ELA</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5320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Presenting)</a:t>
            </a:r>
            <a:endParaRPr lang="en-US" dirty="0"/>
          </a:p>
        </p:txBody>
      </p:sp>
      <p:sp>
        <p:nvSpPr>
          <p:cNvPr id="3" name="Content Placeholder 2"/>
          <p:cNvSpPr>
            <a:spLocks noGrp="1"/>
          </p:cNvSpPr>
          <p:nvPr>
            <p:ph idx="1"/>
          </p:nvPr>
        </p:nvSpPr>
        <p:spPr/>
        <p:txBody>
          <a:bodyPr>
            <a:normAutofit/>
          </a:bodyPr>
          <a:lstStyle/>
          <a:p>
            <a:r>
              <a:rPr lang="en-US" dirty="0" smtClean="0"/>
              <a:t>Instructional Support</a:t>
            </a:r>
            <a:endParaRPr lang="en-US" dirty="0"/>
          </a:p>
          <a:p>
            <a:r>
              <a:rPr lang="en-US" dirty="0" smtClean="0"/>
              <a:t>Web resources</a:t>
            </a:r>
          </a:p>
          <a:p>
            <a:r>
              <a:rPr lang="en-US" dirty="0" smtClean="0"/>
              <a:t>Professional Development</a:t>
            </a:r>
          </a:p>
          <a:p>
            <a:r>
              <a:rPr lang="en-US" dirty="0" smtClean="0"/>
              <a:t>Research manual(s)</a:t>
            </a:r>
          </a:p>
          <a:p>
            <a:r>
              <a:rPr lang="en-US" dirty="0" smtClean="0"/>
              <a:t>On-line tool collection</a:t>
            </a:r>
            <a:endParaRPr lang="en-US" dirty="0"/>
          </a:p>
        </p:txBody>
      </p:sp>
    </p:spTree>
    <p:extLst>
      <p:ext uri="{BB962C8B-B14F-4D97-AF65-F5344CB8AC3E}">
        <p14:creationId xmlns:p14="http://schemas.microsoft.com/office/powerpoint/2010/main" val="1281250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a:t>
            </a:r>
            <a:endParaRPr lang="en-US" dirty="0"/>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(APPR)</a:t>
            </a:r>
            <a:endParaRPr lang="en-US" dirty="0"/>
          </a:p>
        </p:txBody>
      </p:sp>
      <p:sp>
        <p:nvSpPr>
          <p:cNvPr id="3" name="Content Placeholder 2"/>
          <p:cNvSpPr>
            <a:spLocks noGrp="1"/>
          </p:cNvSpPr>
          <p:nvPr>
            <p:ph idx="1"/>
          </p:nvPr>
        </p:nvSpPr>
        <p:spPr>
          <a:xfrm>
            <a:off x="457200" y="1499844"/>
            <a:ext cx="8229600" cy="5358156"/>
          </a:xfrm>
        </p:spPr>
        <p:txBody>
          <a:bodyPr/>
          <a:lstStyle/>
          <a:p>
            <a:r>
              <a:rPr lang="en-US" dirty="0" smtClean="0"/>
              <a:t>Lead Evaluator Training</a:t>
            </a:r>
          </a:p>
          <a:p>
            <a:pPr lvl="1"/>
            <a:r>
              <a:rPr lang="en-US" dirty="0" smtClean="0"/>
              <a:t>Year one cohort</a:t>
            </a:r>
          </a:p>
          <a:p>
            <a:pPr lvl="1"/>
            <a:r>
              <a:rPr lang="en-US" dirty="0" smtClean="0"/>
              <a:t>Ongoing (3 days)</a:t>
            </a:r>
          </a:p>
          <a:p>
            <a:r>
              <a:rPr lang="en-US" dirty="0" smtClean="0"/>
              <a:t>Principal Evaluator Training</a:t>
            </a:r>
          </a:p>
          <a:p>
            <a:pPr lvl="1"/>
            <a:r>
              <a:rPr lang="en-US" dirty="0"/>
              <a:t>Ongoing (3 days)</a:t>
            </a:r>
          </a:p>
          <a:p>
            <a:endParaRPr lang="en-US" dirty="0" smtClean="0"/>
          </a:p>
        </p:txBody>
      </p:sp>
    </p:spTree>
    <p:extLst>
      <p:ext uri="{BB962C8B-B14F-4D97-AF65-F5344CB8AC3E}">
        <p14:creationId xmlns:p14="http://schemas.microsoft.com/office/powerpoint/2010/main" val="3859204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APPR Reporting</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smtClean="0"/>
              <a:t>Regional approach</a:t>
            </a:r>
          </a:p>
          <a:p>
            <a:r>
              <a:rPr lang="en-US" dirty="0" smtClean="0">
                <a:hlinkClick r:id="rId2"/>
              </a:rPr>
              <a:t>Resources </a:t>
            </a:r>
            <a:r>
              <a:rPr lang="en-US" dirty="0" smtClean="0"/>
              <a:t>prepared</a:t>
            </a:r>
          </a:p>
          <a:p>
            <a:endParaRPr lang="en-US" dirty="0"/>
          </a:p>
        </p:txBody>
      </p:sp>
    </p:spTree>
    <p:extLst>
      <p:ext uri="{BB962C8B-B14F-4D97-AF65-F5344CB8AC3E}">
        <p14:creationId xmlns:p14="http://schemas.microsoft.com/office/powerpoint/2010/main" val="394783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a:t>The next APPR 2.0 meetings </a:t>
            </a:r>
            <a:r>
              <a:rPr lang="en-US" dirty="0" smtClean="0"/>
              <a:t>have </a:t>
            </a:r>
            <a:r>
              <a:rPr lang="en-US" dirty="0"/>
              <a:t>been scheduled: July 19 (1:00p Cortland) or July 22 (9:00a Syracuse): </a:t>
            </a:r>
            <a:r>
              <a:rPr lang="en-US" b="1" dirty="0"/>
              <a:t>SLOs, LATs, evidence collection and summative conversations.</a:t>
            </a:r>
            <a:r>
              <a:rPr lang="en-US" dirty="0"/>
              <a:t> What did we learn from the SLOs and LATS that we need to change? What did we learn from the evidence collection process? What did we learn from the summative conversations with teachers? </a:t>
            </a:r>
          </a:p>
        </p:txBody>
      </p:sp>
    </p:spTree>
    <p:extLst>
      <p:ext uri="{BB962C8B-B14F-4D97-AF65-F5344CB8AC3E}">
        <p14:creationId xmlns:p14="http://schemas.microsoft.com/office/powerpoint/2010/main" val="3826682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pPr marL="0" indent="0">
              <a:buNone/>
            </a:pPr>
            <a:r>
              <a:rPr lang="en-US" dirty="0" smtClean="0"/>
              <a:t>What about long-term teacher absences?</a:t>
            </a:r>
          </a:p>
          <a:p>
            <a:r>
              <a:rPr lang="en-US" dirty="0" smtClean="0"/>
              <a:t>If </a:t>
            </a:r>
            <a:r>
              <a:rPr lang="en-US" dirty="0"/>
              <a:t>it is not possible, due to extenuating circumstances beyond the control of the school district, for an evaluation to be completed for a teacher/principal who is a teacher/principal of record but is out on a long-term absence, SED asks that districts/BOCES track this information for auditing purposes. </a:t>
            </a:r>
            <a:endParaRPr lang="en-US" dirty="0" smtClean="0"/>
          </a:p>
          <a:p>
            <a:endParaRPr lang="en-US" dirty="0"/>
          </a:p>
        </p:txBody>
      </p:sp>
    </p:spTree>
    <p:extLst>
      <p:ext uri="{BB962C8B-B14F-4D97-AF65-F5344CB8AC3E}">
        <p14:creationId xmlns:p14="http://schemas.microsoft.com/office/powerpoint/2010/main" val="2742320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a:t>
            </a:r>
            <a:endParaRPr lang="en-US" dirty="0"/>
          </a:p>
        </p:txBody>
      </p:sp>
      <p:sp>
        <p:nvSpPr>
          <p:cNvPr id="3" name="Content Placeholder 2"/>
          <p:cNvSpPr>
            <a:spLocks noGrp="1"/>
          </p:cNvSpPr>
          <p:nvPr>
            <p:ph idx="1"/>
          </p:nvPr>
        </p:nvSpPr>
        <p:spPr>
          <a:xfrm>
            <a:off x="457200" y="1499844"/>
            <a:ext cx="8229600" cy="5358156"/>
          </a:xfrm>
        </p:spPr>
        <p:txBody>
          <a:bodyPr>
            <a:normAutofit fontScale="92500" lnSpcReduction="10000"/>
          </a:bodyPr>
          <a:lstStyle/>
          <a:p>
            <a:pPr marL="0" indent="0">
              <a:buNone/>
            </a:pPr>
            <a:r>
              <a:rPr lang="en-US" dirty="0" smtClean="0"/>
              <a:t>What about incomplete data?</a:t>
            </a:r>
          </a:p>
          <a:p>
            <a:r>
              <a:rPr lang="en-US" dirty="0"/>
              <a:t>Districts/BOCES may submit incomplete data sets for educators who may be missing a subcomponent evaluation score. Districts/BOCES should not report a record for any missing or incomplete subcomponents. A value of zero should only be reported for an educator's subcomponent score when the evaluation requirements for the subcomponent have been completed and the educator's performance merits a rating of zero. </a:t>
            </a:r>
            <a:endParaRPr lang="en-US" dirty="0"/>
          </a:p>
        </p:txBody>
      </p:sp>
    </p:spTree>
    <p:extLst>
      <p:ext uri="{BB962C8B-B14F-4D97-AF65-F5344CB8AC3E}">
        <p14:creationId xmlns:p14="http://schemas.microsoft.com/office/powerpoint/2010/main" val="1244285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a:t>
            </a:r>
            <a:endParaRPr lang="en-US" dirty="0"/>
          </a:p>
        </p:txBody>
      </p:sp>
      <p:sp>
        <p:nvSpPr>
          <p:cNvPr id="3" name="Content Placeholder 2"/>
          <p:cNvSpPr>
            <a:spLocks noGrp="1"/>
          </p:cNvSpPr>
          <p:nvPr>
            <p:ph idx="1"/>
          </p:nvPr>
        </p:nvSpPr>
        <p:spPr>
          <a:xfrm>
            <a:off x="457200" y="1499844"/>
            <a:ext cx="8229600" cy="5358156"/>
          </a:xfrm>
        </p:spPr>
        <p:txBody>
          <a:bodyPr>
            <a:normAutofit lnSpcReduction="10000"/>
          </a:bodyPr>
          <a:lstStyle/>
          <a:p>
            <a:pPr marL="0" indent="0">
              <a:buNone/>
            </a:pPr>
            <a:r>
              <a:rPr lang="en-US" dirty="0" smtClean="0"/>
              <a:t>What if not done?</a:t>
            </a:r>
          </a:p>
          <a:p>
            <a:r>
              <a:rPr lang="en-US" dirty="0" smtClean="0"/>
              <a:t>It is </a:t>
            </a:r>
            <a:r>
              <a:rPr lang="en-US" dirty="0"/>
              <a:t>expected that the district will have taken the steps necessary to carry out the evaluations of classroom teachers and building principals in accordance with the approved APPR and, to the extent possible, will submit documentation of the ratings assigned to classroom teachers and building principals for the 2012-2013 school year, though all final ratings may not be available until after September 1.</a:t>
            </a:r>
            <a:endParaRPr lang="en-US" dirty="0"/>
          </a:p>
        </p:txBody>
      </p:sp>
    </p:spTree>
    <p:extLst>
      <p:ext uri="{BB962C8B-B14F-4D97-AF65-F5344CB8AC3E}">
        <p14:creationId xmlns:p14="http://schemas.microsoft.com/office/powerpoint/2010/main" val="3669730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pPr marL="0" indent="0">
              <a:buNone/>
            </a:pPr>
            <a:r>
              <a:rPr lang="en-US" dirty="0" smtClean="0"/>
              <a:t>APPR Enforcement?</a:t>
            </a:r>
          </a:p>
          <a:p>
            <a:r>
              <a:rPr lang="en-US" dirty="0" smtClean="0"/>
              <a:t>SED </a:t>
            </a:r>
            <a:r>
              <a:rPr lang="en-US" dirty="0"/>
              <a:t>reserves the right to annually monitor and analyze trends and patterns in teacher and principal evaluation results and data to identify school districts, BOCES and/or schools where evidence suggests that a more rigorous evaluation system is needed to improve educator effectiveness and student learning outcomes. </a:t>
            </a:r>
            <a:endParaRPr lang="en-US" dirty="0"/>
          </a:p>
        </p:txBody>
      </p:sp>
    </p:spTree>
    <p:extLst>
      <p:ext uri="{BB962C8B-B14F-4D97-AF65-F5344CB8AC3E}">
        <p14:creationId xmlns:p14="http://schemas.microsoft.com/office/powerpoint/2010/main" val="4140779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2224" y="1690688"/>
            <a:ext cx="6059552" cy="4525962"/>
          </a:xfrm>
        </p:spPr>
      </p:pic>
    </p:spTree>
    <p:extLst>
      <p:ext uri="{BB962C8B-B14F-4D97-AF65-F5344CB8AC3E}">
        <p14:creationId xmlns:p14="http://schemas.microsoft.com/office/powerpoint/2010/main" val="573637833"/>
      </p:ext>
    </p:extLst>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Assessment</a:t>
            </a:r>
          </a:p>
          <a:p>
            <a:pPr lvl="1"/>
            <a:r>
              <a:rPr lang="en-US" dirty="0" smtClean="0"/>
              <a:t>3-8 ELA issues</a:t>
            </a:r>
          </a:p>
          <a:p>
            <a:pPr lvl="1"/>
            <a:r>
              <a:rPr lang="en-US" dirty="0" smtClean="0"/>
              <a:t>NYSTIELL</a:t>
            </a:r>
          </a:p>
          <a:p>
            <a:pPr lvl="1"/>
            <a:r>
              <a:rPr lang="en-US" dirty="0" smtClean="0"/>
              <a:t>ELA Regents Conversion Scale</a:t>
            </a:r>
          </a:p>
          <a:p>
            <a:pPr lvl="1"/>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813438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365353"/>
            <a:ext cx="8789158" cy="1143000"/>
          </a:xfrm>
        </p:spPr>
        <p:txBody>
          <a:bodyPr>
            <a:normAutofit fontScale="90000"/>
          </a:bodyPr>
          <a:lstStyle/>
          <a:p>
            <a:r>
              <a:rPr lang="en-US" dirty="0"/>
              <a:t> PLCs at Work</a:t>
            </a:r>
            <a:r>
              <a:rPr lang="en-US" baseline="30000" dirty="0"/>
              <a:t>TM</a:t>
            </a:r>
            <a:r>
              <a:rPr lang="en-US" dirty="0"/>
              <a:t> Summer Institute </a:t>
            </a:r>
          </a:p>
        </p:txBody>
      </p:sp>
      <p:sp>
        <p:nvSpPr>
          <p:cNvPr id="3" name="Content Placeholder 2"/>
          <p:cNvSpPr>
            <a:spLocks noGrp="1"/>
          </p:cNvSpPr>
          <p:nvPr>
            <p:ph idx="1"/>
          </p:nvPr>
        </p:nvSpPr>
        <p:spPr>
          <a:xfrm>
            <a:off x="457199" y="1337481"/>
            <a:ext cx="8372901" cy="5254388"/>
          </a:xfrm>
        </p:spPr>
        <p:txBody>
          <a:bodyPr>
            <a:normAutofit fontScale="92500"/>
          </a:bodyPr>
          <a:lstStyle/>
          <a:p>
            <a:r>
              <a:rPr lang="en-US" dirty="0" smtClean="0"/>
              <a:t>July 24-26 , OCM </a:t>
            </a:r>
            <a:r>
              <a:rPr lang="en-US" dirty="0"/>
              <a:t>BOCES Henry Campus</a:t>
            </a:r>
          </a:p>
          <a:p>
            <a:r>
              <a:rPr lang="en-US" dirty="0" smtClean="0"/>
              <a:t>Keynote </a:t>
            </a:r>
            <a:r>
              <a:rPr lang="en-US" dirty="0"/>
              <a:t>speakers streamed live to our site (Richard DuFour, Rebecca DuFour, Mike Mattos</a:t>
            </a:r>
            <a:r>
              <a:rPr lang="en-US" dirty="0" smtClean="0"/>
              <a:t>)</a:t>
            </a:r>
          </a:p>
          <a:p>
            <a:r>
              <a:rPr lang="en-US" dirty="0" smtClean="0"/>
              <a:t>Chris Jakicik and Dennis King on-site</a:t>
            </a:r>
            <a:endParaRPr lang="en-US" dirty="0"/>
          </a:p>
          <a:p>
            <a:r>
              <a:rPr lang="en-US" dirty="0" smtClean="0"/>
              <a:t>Copy </a:t>
            </a:r>
            <a:r>
              <a:rPr lang="en-US" dirty="0"/>
              <a:t>of </a:t>
            </a:r>
            <a:r>
              <a:rPr lang="en-US" i="1" dirty="0"/>
              <a:t>Learning by </a:t>
            </a:r>
            <a:r>
              <a:rPr lang="en-US" i="1" dirty="0" smtClean="0"/>
              <a:t>Doing </a:t>
            </a:r>
            <a:r>
              <a:rPr lang="en-US" dirty="0" smtClean="0"/>
              <a:t>&amp; </a:t>
            </a:r>
            <a:r>
              <a:rPr lang="en-US" i="1" dirty="0" smtClean="0"/>
              <a:t>Common Formative Assessment</a:t>
            </a:r>
            <a:r>
              <a:rPr lang="en-US" dirty="0" smtClean="0"/>
              <a:t>, T-shirt, all handouts</a:t>
            </a:r>
            <a:endParaRPr lang="en-US" dirty="0"/>
          </a:p>
          <a:p>
            <a:r>
              <a:rPr lang="en-US" dirty="0" smtClean="0"/>
              <a:t>Local presentations about School-wide Intervention Periods and local practitioner experiences</a:t>
            </a:r>
            <a:endParaRPr lang="en-US" dirty="0"/>
          </a:p>
          <a:p>
            <a:endParaRPr lang="en-US" dirty="0"/>
          </a:p>
        </p:txBody>
      </p:sp>
    </p:spTree>
    <p:extLst>
      <p:ext uri="{BB962C8B-B14F-4D97-AF65-F5344CB8AC3E}">
        <p14:creationId xmlns:p14="http://schemas.microsoft.com/office/powerpoint/2010/main" val="287178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9600" y="685800"/>
            <a:ext cx="7924800" cy="5668818"/>
            <a:chOff x="609600" y="685800"/>
            <a:chExt cx="7924800" cy="5668818"/>
          </a:xfrm>
        </p:grpSpPr>
        <p:grpSp>
          <p:nvGrpSpPr>
            <p:cNvPr id="11" name="Group 10"/>
            <p:cNvGrpSpPr/>
            <p:nvPr/>
          </p:nvGrpSpPr>
          <p:grpSpPr>
            <a:xfrm>
              <a:off x="4648200" y="685800"/>
              <a:ext cx="3886200" cy="2743200"/>
              <a:chOff x="4648200" y="685800"/>
              <a:chExt cx="3886200" cy="2209800"/>
            </a:xfrm>
          </p:grpSpPr>
          <p:sp>
            <p:nvSpPr>
              <p:cNvPr id="9" name="Rounded Rectangle 8"/>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953000" y="838200"/>
                <a:ext cx="3429000" cy="297517"/>
              </a:xfrm>
              <a:prstGeom prst="rect">
                <a:avLst/>
              </a:prstGeom>
              <a:noFill/>
            </p:spPr>
            <p:txBody>
              <a:bodyPr wrap="square" rtlCol="0">
                <a:spAutoFit/>
              </a:bodyPr>
              <a:lstStyle/>
              <a:p>
                <a:pPr algn="r"/>
                <a:r>
                  <a:rPr lang="en-US" dirty="0" smtClean="0">
                    <a:solidFill>
                      <a:schemeClr val="bg1"/>
                    </a:solidFill>
                  </a:rPr>
                  <a:t>Early College and Dual Enrollment</a:t>
                </a:r>
                <a:endParaRPr lang="en-US" dirty="0">
                  <a:solidFill>
                    <a:schemeClr val="bg1"/>
                  </a:solidFill>
                </a:endParaRPr>
              </a:p>
            </p:txBody>
          </p:sp>
        </p:grpSp>
        <p:grpSp>
          <p:nvGrpSpPr>
            <p:cNvPr id="13" name="Group 12"/>
            <p:cNvGrpSpPr/>
            <p:nvPr/>
          </p:nvGrpSpPr>
          <p:grpSpPr>
            <a:xfrm>
              <a:off x="609600" y="685800"/>
              <a:ext cx="3886200" cy="2743200"/>
              <a:chOff x="4648200" y="685800"/>
              <a:chExt cx="3886200" cy="2209800"/>
            </a:xfrm>
          </p:grpSpPr>
          <p:sp>
            <p:nvSpPr>
              <p:cNvPr id="14" name="Rounded Rectangle 13"/>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800600" y="838200"/>
                <a:ext cx="3733800" cy="297517"/>
              </a:xfrm>
              <a:prstGeom prst="rect">
                <a:avLst/>
              </a:prstGeom>
              <a:noFill/>
            </p:spPr>
            <p:txBody>
              <a:bodyPr wrap="square" rtlCol="0">
                <a:spAutoFit/>
              </a:bodyPr>
              <a:lstStyle/>
              <a:p>
                <a:r>
                  <a:rPr lang="en-US" dirty="0" smtClean="0">
                    <a:solidFill>
                      <a:schemeClr val="bg1"/>
                    </a:solidFill>
                  </a:rPr>
                  <a:t>Pre-Service Teacher Training</a:t>
                </a:r>
                <a:endParaRPr lang="en-US" dirty="0">
                  <a:solidFill>
                    <a:schemeClr val="bg1"/>
                  </a:solidFill>
                </a:endParaRPr>
              </a:p>
            </p:txBody>
          </p:sp>
        </p:grpSp>
        <p:grpSp>
          <p:nvGrpSpPr>
            <p:cNvPr id="16" name="Group 15"/>
            <p:cNvGrpSpPr/>
            <p:nvPr/>
          </p:nvGrpSpPr>
          <p:grpSpPr>
            <a:xfrm>
              <a:off x="4648200" y="3611418"/>
              <a:ext cx="3886200" cy="2743200"/>
              <a:chOff x="4648200" y="685800"/>
              <a:chExt cx="3886200" cy="2209800"/>
            </a:xfrm>
          </p:grpSpPr>
          <p:sp>
            <p:nvSpPr>
              <p:cNvPr id="17" name="Rounded Rectangle 16"/>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003800" y="2441736"/>
                <a:ext cx="3429000" cy="297517"/>
              </a:xfrm>
              <a:prstGeom prst="rect">
                <a:avLst/>
              </a:prstGeom>
              <a:noFill/>
            </p:spPr>
            <p:txBody>
              <a:bodyPr wrap="square" rtlCol="0">
                <a:spAutoFit/>
              </a:bodyPr>
              <a:lstStyle/>
              <a:p>
                <a:pPr algn="r"/>
                <a:r>
                  <a:rPr lang="en-US" dirty="0" smtClean="0">
                    <a:solidFill>
                      <a:schemeClr val="bg1"/>
                    </a:solidFill>
                  </a:rPr>
                  <a:t>Business Partnerships</a:t>
                </a:r>
                <a:endParaRPr lang="en-US" dirty="0">
                  <a:solidFill>
                    <a:schemeClr val="bg1"/>
                  </a:solidFill>
                </a:endParaRPr>
              </a:p>
            </p:txBody>
          </p:sp>
        </p:grpSp>
        <p:grpSp>
          <p:nvGrpSpPr>
            <p:cNvPr id="19" name="Group 18"/>
            <p:cNvGrpSpPr/>
            <p:nvPr/>
          </p:nvGrpSpPr>
          <p:grpSpPr>
            <a:xfrm>
              <a:off x="609600" y="3611418"/>
              <a:ext cx="3962400" cy="2743200"/>
              <a:chOff x="4648200" y="685800"/>
              <a:chExt cx="39624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648200" y="2318969"/>
                <a:ext cx="3962400" cy="520655"/>
              </a:xfrm>
              <a:prstGeom prst="rect">
                <a:avLst/>
              </a:prstGeom>
              <a:noFill/>
            </p:spPr>
            <p:txBody>
              <a:bodyPr wrap="square" rtlCol="0">
                <a:spAutoFit/>
              </a:bodyPr>
              <a:lstStyle/>
              <a:p>
                <a:r>
                  <a:rPr lang="en-US" dirty="0" smtClean="0">
                    <a:solidFill>
                      <a:schemeClr val="bg1"/>
                    </a:solidFill>
                  </a:rPr>
                  <a:t>Standards (CCLS, NGSS, SS Framework, NYS Teaching Standards, 4Cs, ISTE, etc.)</a:t>
                </a:r>
                <a:endParaRPr lang="en-US" dirty="0">
                  <a:solidFill>
                    <a:schemeClr val="bg1"/>
                  </a:solidFill>
                </a:endParaRPr>
              </a:p>
            </p:txBody>
          </p:sp>
        </p:grpSp>
      </p:grpSp>
      <p:sp>
        <p:nvSpPr>
          <p:cNvPr id="7" name="Rounded Rectangle 6"/>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2895600" y="1828800"/>
            <a:ext cx="3619500" cy="3505200"/>
            <a:chOff x="2971800" y="2209800"/>
            <a:chExt cx="4876800" cy="3505200"/>
          </a:xfrm>
        </p:grpSpPr>
        <p:sp>
          <p:nvSpPr>
            <p:cNvPr id="23" name="Rounded Rectangle 22"/>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971800" y="2209800"/>
              <a:ext cx="4876800" cy="369332"/>
            </a:xfrm>
            <a:prstGeom prst="rect">
              <a:avLst/>
            </a:prstGeom>
            <a:noFill/>
          </p:spPr>
          <p:txBody>
            <a:bodyPr wrap="square" rtlCol="0">
              <a:spAutoFit/>
            </a:bodyPr>
            <a:lstStyle/>
            <a:p>
              <a:pPr algn="ctr"/>
              <a:r>
                <a:rPr lang="en-US" dirty="0" smtClean="0"/>
                <a:t>New Tech Network Model</a:t>
              </a:r>
              <a:endParaRPr lang="en-US" dirty="0"/>
            </a:p>
          </p:txBody>
        </p:sp>
      </p:grpSp>
      <p:graphicFrame>
        <p:nvGraphicFramePr>
          <p:cNvPr id="4" name="Diagram 3"/>
          <p:cNvGraphicFramePr/>
          <p:nvPr>
            <p:extLst>
              <p:ext uri="{D42A27DB-BD31-4B8C-83A1-F6EECF244321}">
                <p14:modId xmlns:p14="http://schemas.microsoft.com/office/powerpoint/2010/main" val="67553288"/>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295400" y="1862078"/>
            <a:ext cx="1828800" cy="2862322"/>
          </a:xfrm>
          <a:prstGeom prst="rect">
            <a:avLst/>
          </a:prstGeom>
          <a:noFill/>
        </p:spPr>
        <p:txBody>
          <a:bodyPr wrap="square" rtlCol="0">
            <a:spAutoFit/>
          </a:bodyPr>
          <a:lstStyle/>
          <a:p>
            <a:r>
              <a:rPr lang="en-US" dirty="0" smtClean="0">
                <a:solidFill>
                  <a:schemeClr val="bg1"/>
                </a:solidFill>
              </a:rPr>
              <a:t>Professional</a:t>
            </a:r>
            <a:br>
              <a:rPr lang="en-US" dirty="0" smtClean="0">
                <a:solidFill>
                  <a:schemeClr val="bg1"/>
                </a:solidFill>
              </a:rPr>
            </a:br>
            <a:r>
              <a:rPr lang="en-US" dirty="0" smtClean="0">
                <a:solidFill>
                  <a:schemeClr val="bg1"/>
                </a:solidFill>
              </a:rPr>
              <a:t>Development</a:t>
            </a:r>
          </a:p>
          <a:p>
            <a:r>
              <a:rPr lang="en-US" dirty="0" smtClean="0">
                <a:solidFill>
                  <a:schemeClr val="bg1"/>
                </a:solidFill>
              </a:rPr>
              <a:t>School:</a:t>
            </a:r>
          </a:p>
          <a:p>
            <a:pPr marL="115888" indent="-115888">
              <a:buFont typeface="Arial" pitchFamily="34" charset="0"/>
              <a:buChar char="•"/>
            </a:pPr>
            <a:r>
              <a:rPr lang="en-US" dirty="0" smtClean="0">
                <a:solidFill>
                  <a:schemeClr val="bg1"/>
                </a:solidFill>
              </a:rPr>
              <a:t>Visitations</a:t>
            </a:r>
          </a:p>
          <a:p>
            <a:pPr marL="115888" indent="-115888">
              <a:buFont typeface="Arial" pitchFamily="34" charset="0"/>
              <a:buChar char="•"/>
            </a:pPr>
            <a:r>
              <a:rPr lang="en-US" dirty="0" smtClean="0">
                <a:solidFill>
                  <a:schemeClr val="bg1"/>
                </a:solidFill>
              </a:rPr>
              <a:t>Observation</a:t>
            </a:r>
          </a:p>
          <a:p>
            <a:pPr marL="115888" indent="-115888">
              <a:buFont typeface="Arial" pitchFamily="34" charset="0"/>
              <a:buChar char="•"/>
            </a:pPr>
            <a:r>
              <a:rPr lang="en-US" dirty="0" smtClean="0">
                <a:solidFill>
                  <a:schemeClr val="bg1"/>
                </a:solidFill>
              </a:rPr>
              <a:t>Training</a:t>
            </a:r>
            <a:br>
              <a:rPr lang="en-US" dirty="0" smtClean="0">
                <a:solidFill>
                  <a:schemeClr val="bg1"/>
                </a:solidFill>
              </a:rPr>
            </a:br>
            <a:r>
              <a:rPr lang="en-US" dirty="0" smtClean="0">
                <a:solidFill>
                  <a:schemeClr val="bg1"/>
                </a:solidFill>
              </a:rPr>
              <a:t>(Buck Institute</a:t>
            </a:r>
            <a:br>
              <a:rPr lang="en-US" dirty="0" smtClean="0">
                <a:solidFill>
                  <a:schemeClr val="bg1"/>
                </a:solidFill>
              </a:rPr>
            </a:br>
            <a:r>
              <a:rPr lang="en-US" dirty="0" smtClean="0">
                <a:solidFill>
                  <a:schemeClr val="bg1"/>
                </a:solidFill>
              </a:rPr>
              <a:t>and NTN)</a:t>
            </a:r>
          </a:p>
          <a:p>
            <a:pPr marL="115888" indent="-115888">
              <a:buFont typeface="Arial" pitchFamily="34" charset="0"/>
              <a:buChar char="•"/>
            </a:pPr>
            <a:r>
              <a:rPr lang="en-US" dirty="0" smtClean="0">
                <a:solidFill>
                  <a:schemeClr val="bg1"/>
                </a:solidFill>
              </a:rPr>
              <a:t>Coaching</a:t>
            </a:r>
          </a:p>
          <a:p>
            <a:pPr marL="115888" indent="-115888">
              <a:buFont typeface="Arial" pitchFamily="34" charset="0"/>
              <a:buChar char="•"/>
            </a:pPr>
            <a:r>
              <a:rPr lang="en-US" dirty="0" smtClean="0">
                <a:solidFill>
                  <a:schemeClr val="bg1"/>
                </a:solidFill>
              </a:rPr>
              <a:t>Co-teaching</a:t>
            </a:r>
            <a:endParaRPr lang="en-US" dirty="0">
              <a:solidFill>
                <a:schemeClr val="bg1"/>
              </a:solidFill>
            </a:endParaRPr>
          </a:p>
        </p:txBody>
      </p:sp>
      <p:cxnSp>
        <p:nvCxnSpPr>
          <p:cNvPr id="3" name="Straight Arrow Connector 2"/>
          <p:cNvCxnSpPr/>
          <p:nvPr/>
        </p:nvCxnSpPr>
        <p:spPr>
          <a:xfrm>
            <a:off x="5357448" y="3733800"/>
            <a:ext cx="0" cy="685800"/>
          </a:xfrm>
          <a:prstGeom prst="straightConnector1">
            <a:avLst/>
          </a:prstGeom>
          <a:ln w="381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304800"/>
            <a:ext cx="5562600" cy="381000"/>
          </a:xfrm>
          <a:prstGeom prst="rect">
            <a:avLst/>
          </a:prstGeom>
          <a:noFill/>
        </p:spPr>
        <p:txBody>
          <a:bodyPr wrap="square" rtlCol="0">
            <a:spAutoFit/>
          </a:bodyPr>
          <a:lstStyle/>
          <a:p>
            <a:r>
              <a:rPr lang="en-US" dirty="0" smtClean="0"/>
              <a:t>College, Career &amp; Citizenship Readiness</a:t>
            </a:r>
            <a:endParaRPr lang="en-US" dirty="0"/>
          </a:p>
        </p:txBody>
      </p:sp>
    </p:spTree>
    <p:extLst>
      <p:ext uri="{BB962C8B-B14F-4D97-AF65-F5344CB8AC3E}">
        <p14:creationId xmlns:p14="http://schemas.microsoft.com/office/powerpoint/2010/main" val="183626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70" y="1767565"/>
            <a:ext cx="5617475" cy="2602997"/>
          </a:xfrm>
          <a:prstGeom prst="rect">
            <a:avLst/>
          </a:prstGeom>
        </p:spPr>
      </p:pic>
      <p:sp>
        <p:nvSpPr>
          <p:cNvPr id="5" name="Title 4"/>
          <p:cNvSpPr>
            <a:spLocks noGrp="1"/>
          </p:cNvSpPr>
          <p:nvPr>
            <p:ph type="ctrTitle"/>
          </p:nvPr>
        </p:nvSpPr>
        <p:spPr/>
        <p:txBody>
          <a:bodyPr/>
          <a:lstStyle/>
          <a:p>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82982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Growth or </a:t>
            </a:r>
            <a:r>
              <a:rPr lang="en-US" dirty="0" smtClean="0"/>
              <a:t>Value Added?</a:t>
            </a:r>
            <a:endParaRPr lang="en-US" dirty="0" smtClean="0"/>
          </a:p>
          <a:p>
            <a:pPr lvl="1"/>
            <a:r>
              <a:rPr lang="en-US" dirty="0" smtClean="0"/>
              <a:t>No value-added for now</a:t>
            </a:r>
          </a:p>
          <a:p>
            <a:pPr lvl="1"/>
            <a:r>
              <a:rPr lang="en-US" dirty="0" smtClean="0"/>
              <a:t>“Enhanced growth”</a:t>
            </a:r>
          </a:p>
          <a:p>
            <a:pPr lvl="1"/>
            <a:r>
              <a:rPr lang="en-US" dirty="0" smtClean="0"/>
              <a:t>20% 20% for all</a:t>
            </a:r>
          </a:p>
          <a:p>
            <a:pPr lvl="1"/>
            <a:r>
              <a:rPr lang="en-US" dirty="0" smtClean="0"/>
              <a:t>HS principals will get a growth score</a:t>
            </a:r>
          </a:p>
          <a:p>
            <a:pPr lvl="1"/>
            <a:r>
              <a:rPr lang="en-US" dirty="0" smtClean="0"/>
              <a:t>60% minimum enrollment duration?</a:t>
            </a: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21714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Network Team Institute</a:t>
            </a:r>
          </a:p>
          <a:p>
            <a:pPr lvl="1"/>
            <a:r>
              <a:rPr lang="en-US" dirty="0" smtClean="0"/>
              <a:t>SED opening up more seats</a:t>
            </a:r>
          </a:p>
          <a:p>
            <a:pPr lvl="1"/>
            <a:r>
              <a:rPr lang="en-US" dirty="0" smtClean="0"/>
              <a:t>Our NT people will continue to go</a:t>
            </a:r>
          </a:p>
          <a:p>
            <a:pPr lvl="1"/>
            <a:r>
              <a:rPr lang="en-US" dirty="0" smtClean="0"/>
              <a:t>July 8-12</a:t>
            </a:r>
          </a:p>
          <a:p>
            <a:pPr lvl="1"/>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96686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Curriculum</a:t>
            </a:r>
          </a:p>
          <a:p>
            <a:pPr lvl="1"/>
            <a:r>
              <a:rPr lang="en-US" dirty="0" smtClean="0"/>
              <a:t>Module schedule expanded to include high school</a:t>
            </a:r>
          </a:p>
          <a:p>
            <a:pPr lvl="1"/>
            <a:r>
              <a:rPr lang="en-US" dirty="0" smtClean="0"/>
              <a:t>NGSS and social studies comment periods not yet “live”</a:t>
            </a:r>
          </a:p>
          <a:p>
            <a:pPr lvl="1"/>
            <a:r>
              <a:rPr lang="en-US" dirty="0" smtClean="0"/>
              <a:t>Modules do not count as science time</a:t>
            </a:r>
          </a:p>
          <a:p>
            <a:pPr lvl="1"/>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27535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Local Assistance Plan</a:t>
            </a:r>
          </a:p>
          <a:p>
            <a:pPr lvl="1"/>
            <a:r>
              <a:rPr lang="en-US" dirty="0" smtClean="0"/>
              <a:t>Failed to make AYP for three years for same subgroup</a:t>
            </a:r>
          </a:p>
          <a:p>
            <a:pPr lvl="1"/>
            <a:r>
              <a:rPr lang="en-US" dirty="0" smtClean="0"/>
              <a:t>Some additional “filter”</a:t>
            </a:r>
          </a:p>
          <a:p>
            <a:pPr lvl="1"/>
            <a:r>
              <a:rPr lang="en-US" dirty="0"/>
              <a:t>S</a:t>
            </a:r>
            <a:r>
              <a:rPr lang="en-US" dirty="0" smtClean="0"/>
              <a:t>upport for schools/districts being prepared but we’ll have to figure it out together</a:t>
            </a: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160420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75" r="50000" b="5264"/>
          <a:stretch/>
        </p:blipFill>
        <p:spPr bwMode="auto">
          <a:xfrm>
            <a:off x="1010652" y="1285973"/>
            <a:ext cx="7329295" cy="5005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9074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CI&amp;A Reminders:</a:t>
            </a:r>
            <a:endParaRPr lang="en-US" dirty="0"/>
          </a:p>
        </p:txBody>
      </p:sp>
      <p:sp>
        <p:nvSpPr>
          <p:cNvPr id="3" name="Content Placeholder 2"/>
          <p:cNvSpPr>
            <a:spLocks noGrp="1"/>
          </p:cNvSpPr>
          <p:nvPr>
            <p:ph idx="1"/>
          </p:nvPr>
        </p:nvSpPr>
        <p:spPr/>
        <p:txBody>
          <a:bodyPr>
            <a:normAutofit/>
          </a:bodyPr>
          <a:lstStyle/>
          <a:p>
            <a:r>
              <a:rPr lang="en-US" dirty="0" smtClean="0"/>
              <a:t>Summer Schedule</a:t>
            </a:r>
            <a:endParaRPr lang="en-US" dirty="0"/>
          </a:p>
          <a:p>
            <a:r>
              <a:rPr lang="en-US" dirty="0" smtClean="0"/>
              <a:t>Two new initiatives:</a:t>
            </a:r>
          </a:p>
          <a:p>
            <a:pPr lvl="1"/>
            <a:r>
              <a:rPr lang="en-US" dirty="0" smtClean="0"/>
              <a:t>Support for </a:t>
            </a:r>
            <a:r>
              <a:rPr lang="en-US" dirty="0" smtClean="0">
                <a:hlinkClick r:id="rId2"/>
              </a:rPr>
              <a:t>ELA 3-8 Modules</a:t>
            </a:r>
            <a:r>
              <a:rPr lang="en-US" dirty="0" smtClean="0"/>
              <a:t>—interest by June 1</a:t>
            </a:r>
          </a:p>
          <a:p>
            <a:pPr lvl="1"/>
            <a:r>
              <a:rPr lang="en-US" dirty="0" smtClean="0"/>
              <a:t>Pilot school for </a:t>
            </a:r>
            <a:r>
              <a:rPr lang="en-US" dirty="0" smtClean="0">
                <a:hlinkClick r:id="rId3"/>
              </a:rPr>
              <a:t>PBL PD and Coaching</a:t>
            </a:r>
            <a:endParaRPr lang="en-US" dirty="0"/>
          </a:p>
        </p:txBody>
      </p:sp>
    </p:spTree>
    <p:extLst>
      <p:ext uri="{BB962C8B-B14F-4D97-AF65-F5344CB8AC3E}">
        <p14:creationId xmlns:p14="http://schemas.microsoft.com/office/powerpoint/2010/main" val="3812729610"/>
      </p:ext>
    </p:extLst>
  </p:cSld>
  <p:clrMapOvr>
    <a:masterClrMapping/>
  </p:clrMapOvr>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2076</TotalTime>
  <Words>784</Words>
  <Application>Microsoft Office PowerPoint</Application>
  <PresentationFormat>On-screen Show (4:3)</PresentationFormat>
  <Paragraphs>159</Paragraphs>
  <Slides>32</Slides>
  <Notes>1</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IS_template</vt:lpstr>
      <vt:lpstr>1_IS_template</vt:lpstr>
      <vt:lpstr>1211_sc_pptemplate</vt:lpstr>
      <vt:lpstr>BCIC Meeting</vt:lpstr>
      <vt:lpstr>Welcome</vt:lpstr>
      <vt:lpstr>SED Updates</vt:lpstr>
      <vt:lpstr>SED Updates</vt:lpstr>
      <vt:lpstr>SED Updates</vt:lpstr>
      <vt:lpstr>SED Updates</vt:lpstr>
      <vt:lpstr>SED Updates</vt:lpstr>
      <vt:lpstr>ITD</vt:lpstr>
      <vt:lpstr>CI&amp;A Reminders:</vt:lpstr>
      <vt:lpstr>Teacher Centers</vt:lpstr>
      <vt:lpstr>PowerPoint Presentation</vt:lpstr>
      <vt:lpstr>Grant Writing</vt:lpstr>
      <vt:lpstr>Race To The Top</vt:lpstr>
      <vt:lpstr>Materials Selection</vt:lpstr>
      <vt:lpstr>Modules</vt:lpstr>
      <vt:lpstr>A1</vt:lpstr>
      <vt:lpstr>Finding Good Nonfiction</vt:lpstr>
      <vt:lpstr>ELA</vt:lpstr>
      <vt:lpstr>Research (and Presenting)</vt:lpstr>
      <vt:lpstr>Professional Practice</vt:lpstr>
      <vt:lpstr>Training (APPR)</vt:lpstr>
      <vt:lpstr>Parent APPR Reporting</vt:lpstr>
      <vt:lpstr>APPR</vt:lpstr>
      <vt:lpstr>APPR</vt:lpstr>
      <vt:lpstr>APPR</vt:lpstr>
      <vt:lpstr>APPR</vt:lpstr>
      <vt:lpstr>APPR</vt:lpstr>
      <vt:lpstr>Culture</vt:lpstr>
      <vt:lpstr>Culture</vt:lpstr>
      <vt:lpstr> PLCs at WorkTM Summer Institute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186</cp:revision>
  <cp:lastPrinted>2013-06-19T10:30:19Z</cp:lastPrinted>
  <dcterms:created xsi:type="dcterms:W3CDTF">2012-08-15T11:27:34Z</dcterms:created>
  <dcterms:modified xsi:type="dcterms:W3CDTF">2013-06-19T10:37:59Z</dcterms:modified>
</cp:coreProperties>
</file>