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3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4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9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0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1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2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501" r:id="rId4"/>
    <p:sldId id="560" r:id="rId5"/>
    <p:sldId id="559" r:id="rId6"/>
    <p:sldId id="571" r:id="rId7"/>
    <p:sldId id="582" r:id="rId8"/>
    <p:sldId id="458" r:id="rId9"/>
    <p:sldId id="404" r:id="rId10"/>
    <p:sldId id="498" r:id="rId11"/>
    <p:sldId id="564" r:id="rId12"/>
    <p:sldId id="583" r:id="rId13"/>
    <p:sldId id="567" r:id="rId14"/>
    <p:sldId id="576" r:id="rId15"/>
    <p:sldId id="584" r:id="rId16"/>
    <p:sldId id="565" r:id="rId17"/>
    <p:sldId id="566" r:id="rId18"/>
    <p:sldId id="585" r:id="rId19"/>
    <p:sldId id="577" r:id="rId20"/>
    <p:sldId id="587" r:id="rId21"/>
    <p:sldId id="588" r:id="rId22"/>
    <p:sldId id="589" r:id="rId23"/>
    <p:sldId id="590" r:id="rId24"/>
    <p:sldId id="591" r:id="rId25"/>
    <p:sldId id="586" r:id="rId26"/>
    <p:sldId id="513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B5F21"/>
    <a:srgbClr val="99CC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234" autoAdjust="0"/>
  </p:normalViewPr>
  <p:slideViewPr>
    <p:cSldViewPr>
      <p:cViewPr>
        <p:scale>
          <a:sx n="100" d="100"/>
          <a:sy n="10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76DF93-B23F-4DB2-9A72-B5A2345F04A4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A8E3B2-D99F-436E-BB4F-CA74E6C01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2DC8FCA9-83AD-406C-8E33-293FC22CCE00}" type="datetimeFigureOut">
              <a:rPr lang="en-US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A9BFE9A-3A24-42A0-B263-44468B3D6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37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BFE9A-3A24-42A0-B263-44468B3D66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2517-B12A-4769-B828-CF16A6F39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47BA-1089-4DFD-98C0-0DD710785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F158-050F-4BBC-89A2-1DDC44C6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407E-C7F4-4021-AD3A-EDF809FB1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6F8C-B594-4ED0-B642-EE668EF6B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3D7D-43E0-476F-B695-35203AE13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F396-90D6-4B37-AD8F-4816157C1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8BA5-A54E-467A-B64B-3533D0202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1C63-4664-4271-B749-007613FF1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25DA-B747-4DC7-9D81-1EFCD1C67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FDD7-9504-4B61-89CF-37790DBE0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F012E2-3C4B-43B5-B5E9-C8483435A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6.wmf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7.xml"/><Relationship Id="rId7" Type="http://schemas.openxmlformats.org/officeDocument/2006/relationships/image" Target="../media/image1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1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5.xml"/><Relationship Id="rId7" Type="http://schemas.openxmlformats.org/officeDocument/2006/relationships/image" Target="../media/image1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1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1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7.xml"/><Relationship Id="rId7" Type="http://schemas.openxmlformats.org/officeDocument/2006/relationships/image" Target="../media/image1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8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1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149.xml"/><Relationship Id="rId7" Type="http://schemas.openxmlformats.org/officeDocument/2006/relationships/image" Target="../media/image1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1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4.jpeg"/><Relationship Id="rId5" Type="http://schemas.openxmlformats.org/officeDocument/2006/relationships/tags" Target="../tags/tag93.xml"/><Relationship Id="rId10" Type="http://schemas.openxmlformats.org/officeDocument/2006/relationships/image" Target="../media/image3.jpeg"/><Relationship Id="rId4" Type="http://schemas.openxmlformats.org/officeDocument/2006/relationships/tags" Target="../tags/tag92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5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39624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April, </a:t>
            </a:r>
            <a:r>
              <a:rPr lang="en-US" sz="3600" dirty="0" smtClean="0"/>
              <a:t>2012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CI&amp;A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Planning Survey: Please share and complete by </a:t>
            </a:r>
            <a:r>
              <a:rPr lang="en-US" b="1" dirty="0" smtClean="0"/>
              <a:t>May 25</a:t>
            </a:r>
          </a:p>
          <a:p>
            <a:r>
              <a:rPr lang="en-US" dirty="0" smtClean="0"/>
              <a:t>Summer schedule is posted on MLP-registration is open through </a:t>
            </a:r>
            <a:r>
              <a:rPr lang="en-US" b="1" dirty="0" smtClean="0"/>
              <a:t>June 15</a:t>
            </a:r>
          </a:p>
        </p:txBody>
      </p:sp>
      <p:pic>
        <p:nvPicPr>
          <p:cNvPr id="8" name="Picture 2" descr="C:\Users\lradicel\AppData\Local\Microsoft\Windows\Temporary Internet Files\Content.IE5\SR7A0JAC\MC90038439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209800" cy="23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7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68752"/>
              </p:ext>
            </p:extLst>
          </p:nvPr>
        </p:nvGraphicFramePr>
        <p:xfrm>
          <a:off x="914400" y="119375"/>
          <a:ext cx="6934200" cy="6588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886"/>
                <a:gridCol w="2388157"/>
                <a:gridCol w="2388157"/>
              </a:tblGrid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BOCES Network Team Districts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Non-Network Team Districts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CI&amp;A Workshops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Unlimited; no balance kept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Unlimited; no balance kept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6459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CI&amp;A Onsite Days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1, 2, or 3 days depending on district size (unscheduled days released in February)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1, 2, or 3 days depending on district size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610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Network Team Workshops &amp; Large-Group Meetings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  <a:effectLst/>
                        </a:rPr>
                        <a:t>3-8 &amp; Regents 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Regional Scoring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Included at </a:t>
                      </a:r>
                      <a:r>
                        <a:rPr lang="en-US" sz="1300" dirty="0" smtClean="0">
                          <a:effectLst/>
                        </a:rPr>
                        <a:t>hub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locations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effectLst/>
                        </a:rPr>
                        <a:t>Included at hub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locations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81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School Improvement Projects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No change, can be run either as a share or follow up (within 18 months of original event)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No change, can be run either as a share or follow up (within 18 months of original event)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813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NYS Reform Agenda District-Specific Planning and Technical Assistance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Billed per diem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Network Team Onsite Support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 Up to 5 days (unscheduled days released in February)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Billed per diem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Lead Evaluator Training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Billed per participant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417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Principal Evaluator Training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Unlimited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>
                          <a:effectLst/>
                        </a:rPr>
                        <a:t>Billed per Participant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  <a:tr h="1202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  <a:effectLst/>
                        </a:rPr>
                        <a:t>Large-scale</a:t>
                      </a:r>
                      <a:r>
                        <a:rPr lang="en-US" sz="13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Regional Events (Solution Tree, Math Solutions, etc.)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effectLst/>
                        </a:rPr>
                        <a:t>Continued</a:t>
                      </a:r>
                      <a:r>
                        <a:rPr lang="en-US" sz="1300" baseline="0" dirty="0" smtClean="0">
                          <a:effectLst/>
                        </a:rPr>
                        <a:t> subsidization for free seats</a:t>
                      </a:r>
                      <a:endParaRPr lang="en-US" sz="1300" dirty="0">
                        <a:effectLst/>
                      </a:endParaRPr>
                    </a:p>
                  </a:txBody>
                  <a:tcPr marL="78205" marR="782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0100" algn="r"/>
                          <a:tab pos="914400" algn="l"/>
                        </a:tabLst>
                      </a:pPr>
                      <a:r>
                        <a:rPr lang="en-US" sz="1300" dirty="0" smtClean="0">
                          <a:effectLst/>
                        </a:rPr>
                        <a:t>Seats at cost (run through School Improvement)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205" marR="78205" marT="0" marB="0" anchor="ctr"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bg1"/>
                </a:solidFill>
              </a:rPr>
              <a:t>Next Year</a:t>
            </a:r>
          </a:p>
        </p:txBody>
      </p:sp>
    </p:spTree>
    <p:extLst>
      <p:ext uri="{BB962C8B-B14F-4D97-AF65-F5344CB8AC3E}">
        <p14:creationId xmlns:p14="http://schemas.microsoft.com/office/powerpoint/2010/main" val="2944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Teacher Centers</a:t>
            </a:r>
            <a:endParaRPr lang="en-US" sz="6000" b="1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576512" cy="433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9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676400"/>
            <a:ext cx="55626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June 25</a:t>
            </a:r>
            <a:r>
              <a:rPr lang="en-US" sz="4000" spc="-80" baseline="30000" dirty="0" smtClean="0"/>
              <a:t>th</a:t>
            </a:r>
            <a:r>
              <a:rPr lang="en-US" sz="4000" spc="-80" dirty="0" smtClean="0"/>
              <a:t> &amp; 26</a:t>
            </a:r>
            <a:r>
              <a:rPr lang="en-US" sz="4000" spc="-80" baseline="30000" dirty="0" smtClean="0"/>
              <a:t>th</a:t>
            </a:r>
            <a:endParaRPr lang="en-US" sz="40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Rodax 8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At 92/100!!!</a:t>
            </a:r>
            <a:endParaRPr lang="en-US" sz="40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Teachers and leaders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w/ CNY Teacher Center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000" spc="-8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40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228600"/>
            <a:ext cx="7010399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Solution Tree Common Assessment Institute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5705"/>
            <a:ext cx="2895600" cy="374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334000" y="4688377"/>
            <a:ext cx="3505200" cy="98525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8483">
            <a:off x="3904091" y="5331564"/>
            <a:ext cx="603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BOTH AUTHORS!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1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676400"/>
            <a:ext cx="86106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Examples are coming in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Will be posted at State 20% in APPR microsite as well as at CNYTC site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SLO training cadre being developed</a:t>
            </a:r>
            <a:endParaRPr lang="en-US" sz="32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228600"/>
            <a:ext cx="7010399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SLO Example &amp;</a:t>
            </a:r>
            <a:br>
              <a:rPr lang="en-US" sz="4800" b="1" dirty="0" smtClean="0"/>
            </a:br>
            <a:r>
              <a:rPr lang="en-US" sz="4800" b="1" dirty="0" smtClean="0"/>
              <a:t>Bank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1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676400"/>
            <a:ext cx="86106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Tentatively Scheduled for last week in June (27&amp;28)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Joint project of CNYTC, Cortland &amp; </a:t>
            </a:r>
            <a:r>
              <a:rPr lang="en-US" sz="3200" spc="-80" dirty="0" smtClean="0"/>
              <a:t>Cincy</a:t>
            </a:r>
            <a:r>
              <a:rPr lang="en-US" sz="3200" spc="-80" dirty="0" smtClean="0"/>
              <a:t> centers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No cost (including books) other than expenses involved with teacher attendance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Will connect with CI&amp;A cohort in the fall</a:t>
            </a:r>
            <a:endParaRPr lang="en-US" sz="32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228600"/>
            <a:ext cx="7010399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PBL Cohort</a:t>
            </a:r>
            <a:endParaRPr lang="en-US" sz="4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7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mpeccable.files.wordpress.com/2012/01/little-engine-that-could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9992510" cy="69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bg1"/>
                </a:solidFill>
              </a:rPr>
              <a:t>Race To The Top</a:t>
            </a:r>
          </a:p>
        </p:txBody>
      </p:sp>
      <p:sp>
        <p:nvSpPr>
          <p:cNvPr id="2" name="Oval Callout 1"/>
          <p:cNvSpPr/>
          <p:nvPr/>
        </p:nvSpPr>
        <p:spPr>
          <a:xfrm rot="18717202" flipH="1">
            <a:off x="554869" y="989817"/>
            <a:ext cx="3722460" cy="27085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303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 think I can</a:t>
            </a:r>
          </a:p>
          <a:p>
            <a:pPr algn="ctr"/>
            <a:r>
              <a:rPr lang="en-US" sz="2400" b="1" dirty="0" smtClean="0"/>
              <a:t>I think I can…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Math Solutions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K-8 teachers of math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K-2, 3-5, 6-8 </a:t>
            </a:r>
            <a:r>
              <a:rPr lang="en-US" sz="3600" spc="-80" dirty="0" smtClean="0"/>
              <a:t>bands (two groups each)</a:t>
            </a:r>
            <a:endParaRPr lang="en-US" sz="36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3 </a:t>
            </a:r>
            <a:r>
              <a:rPr lang="en-US" sz="3600" spc="-80" dirty="0" smtClean="0"/>
              <a:t>days; $625</a:t>
            </a:r>
            <a:endParaRPr lang="en-US" sz="36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Use NT funds for institute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August 8, 9, 10 (</a:t>
            </a:r>
            <a:r>
              <a:rPr lang="en-US" sz="3600" spc="-80" dirty="0" smtClean="0"/>
              <a:t>Rodax</a:t>
            </a:r>
            <a:r>
              <a:rPr lang="en-US" sz="3600" spc="-80" dirty="0" smtClean="0"/>
              <a:t>/Henry</a:t>
            </a:r>
            <a:r>
              <a:rPr lang="en-US" sz="3600" spc="-80" dirty="0" smtClean="0"/>
              <a:t>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NT slots released June 1</a:t>
            </a:r>
            <a:r>
              <a:rPr lang="en-US" sz="3600" spc="-80" baseline="30000" dirty="0" smtClean="0"/>
              <a:t>st</a:t>
            </a:r>
            <a:r>
              <a:rPr lang="en-US" sz="3600" spc="-80" dirty="0" smtClean="0"/>
              <a:t> if not spoken for</a:t>
            </a:r>
            <a:endParaRPr lang="en-US" sz="3600" spc="-8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4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NT News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Special Overview Edition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Will provide you with copies – just tell us how many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Use sign-up sheet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(circulating)</a:t>
            </a: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13334" r="61917" b="5833"/>
          <a:stretch/>
        </p:blipFill>
        <p:spPr bwMode="auto">
          <a:xfrm rot="338962">
            <a:off x="4724399" y="2878622"/>
            <a:ext cx="2933700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0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16002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Regional </a:t>
            </a:r>
            <a:r>
              <a:rPr lang="en-US" sz="4800" b="1" dirty="0" smtClean="0"/>
              <a:t>Assessment Development ???</a:t>
            </a:r>
            <a:endParaRPr lang="en-US" sz="48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905000"/>
            <a:ext cx="8610600" cy="5029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Do </a:t>
            </a:r>
            <a:r>
              <a:rPr lang="en-US" sz="3200" spc="-80" dirty="0"/>
              <a:t>it like we did LOTE from across BOCES with whoever wants to collaborate?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Support </a:t>
            </a:r>
            <a:r>
              <a:rPr lang="en-US" sz="3200" spc="-80" dirty="0"/>
              <a:t>geographic clusters of districts that want to work together?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Provide </a:t>
            </a:r>
            <a:r>
              <a:rPr lang="en-US" sz="3200" spc="-80" dirty="0"/>
              <a:t>assessment development </a:t>
            </a:r>
            <a:r>
              <a:rPr lang="en-US" sz="3200" i="1" spc="-80" dirty="0"/>
              <a:t>training</a:t>
            </a:r>
            <a:r>
              <a:rPr lang="en-US" sz="3200" spc="-80" dirty="0"/>
              <a:t> and if districts wanted to come for </a:t>
            </a:r>
            <a:r>
              <a:rPr lang="en-US" sz="3200" i="1" spc="-80" dirty="0"/>
              <a:t>training</a:t>
            </a:r>
            <a:r>
              <a:rPr lang="en-US" sz="3200" spc="-80" dirty="0"/>
              <a:t> and work on their own they could?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Do </a:t>
            </a:r>
            <a:r>
              <a:rPr lang="en-US" sz="3200" spc="-80" dirty="0"/>
              <a:t>nothing together</a:t>
            </a:r>
            <a:r>
              <a:rPr lang="en-US" sz="3200" spc="-80" dirty="0" smtClean="0"/>
              <a:t>? Something else? </a:t>
            </a:r>
            <a:endParaRPr lang="en-US" sz="3200" spc="-80" dirty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Welcome and Introductions</a:t>
            </a:r>
          </a:p>
        </p:txBody>
      </p:sp>
      <p:pic>
        <p:nvPicPr>
          <p:cNvPr id="3075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RTTT Planning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This is year 2 of 4.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Are you ”mapped” out?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Deliverables and expectations?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Surveys end of this year to collect implementation data (teacher, principal, superintendent, and NT/NTE leader level)</a:t>
            </a:r>
            <a:endParaRPr lang="en-US" sz="24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Site visits from SED starting next year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Common planning time for all teachers in schedules?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PD days and half-days?</a:t>
            </a:r>
            <a:endParaRPr lang="en-US" sz="2400" spc="-8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2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5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SLO Updates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48006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SED has new template</a:t>
            </a:r>
            <a:endParaRPr lang="en-US" sz="36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Resources at State 20% on APPR microsite</a:t>
            </a: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3" t="17708" r="4167" b="4167"/>
          <a:stretch/>
        </p:blipFill>
        <p:spPr bwMode="auto">
          <a:xfrm>
            <a:off x="5410200" y="1219200"/>
            <a:ext cx="2828925" cy="2143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2" t="17708" r="12239" b="2865"/>
          <a:stretch/>
        </p:blipFill>
        <p:spPr bwMode="auto">
          <a:xfrm>
            <a:off x="5715000" y="3657600"/>
            <a:ext cx="2305050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8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SLO Updates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SED has new template</a:t>
            </a:r>
            <a:endParaRPr lang="en-US" sz="36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Resources at State 20% on APPR microsite</a:t>
            </a: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3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APPR Dates…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One Lead Evaluator Training Cohort (10 days) </a:t>
            </a:r>
            <a:r>
              <a:rPr lang="en-US" sz="3600" u="sng" spc="-80" dirty="0" smtClean="0">
                <a:solidFill>
                  <a:srgbClr val="3333FF"/>
                </a:solidFill>
              </a:rPr>
              <a:t>how many do you have?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/>
              <a:t>Ongoing </a:t>
            </a:r>
            <a:r>
              <a:rPr lang="en-US" sz="3600" spc="-80" dirty="0" smtClean="0"/>
              <a:t>Lead Evaluator </a:t>
            </a:r>
            <a:r>
              <a:rPr lang="en-US" sz="3600" spc="-80" dirty="0">
                <a:sym typeface="Symbol"/>
              </a:rPr>
              <a:t> 4 </a:t>
            </a:r>
            <a:r>
              <a:rPr lang="en-US" sz="3600" spc="-80" dirty="0" smtClean="0">
                <a:sym typeface="Symbol"/>
              </a:rPr>
              <a:t>½ days?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No new Principal Evaluator Training Cohort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Ongoing Principal Evaluator </a:t>
            </a:r>
            <a:r>
              <a:rPr lang="en-US" sz="3600" spc="-80" dirty="0">
                <a:sym typeface="Symbol"/>
              </a:rPr>
              <a:t> 4 ½ days</a:t>
            </a:r>
            <a:r>
              <a:rPr lang="en-US" sz="3600" spc="-80" dirty="0" smtClean="0">
                <a:sym typeface="Symbol"/>
              </a:rPr>
              <a:t>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>
                <a:sym typeface="Symbol"/>
              </a:rPr>
              <a:t>What else?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9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APPR Bands</a:t>
            </a:r>
            <a:endParaRPr lang="en-US" sz="6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8382000" cy="1981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Review </a:t>
            </a:r>
            <a:r>
              <a:rPr lang="en-US" sz="3200" spc="-80" dirty="0"/>
              <a:t>your model carefully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Effective </a:t>
            </a:r>
            <a:r>
              <a:rPr lang="en-US" sz="3200" spc="-80" dirty="0"/>
              <a:t>+ Effective + Effective = Developing problem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5941060" cy="36029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44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3-8 </a:t>
            </a:r>
            <a:r>
              <a:rPr lang="en-US" sz="6000" b="1" dirty="0" smtClean="0"/>
              <a:t>Scoring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Ready </a:t>
            </a:r>
            <a:r>
              <a:rPr lang="en-US" sz="3600" spc="-80" dirty="0"/>
              <a:t>to go?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Last </a:t>
            </a:r>
            <a:r>
              <a:rPr lang="en-US" sz="3600" spc="-80" dirty="0"/>
              <a:t>minute issues</a:t>
            </a:r>
            <a:r>
              <a:rPr lang="en-US" sz="3600" spc="-80" dirty="0" smtClean="0"/>
              <a:t>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Think about: </a:t>
            </a:r>
            <a:r>
              <a:rPr lang="en-US" sz="3600" u="sng" spc="-80" dirty="0" smtClean="0">
                <a:solidFill>
                  <a:srgbClr val="3333FF"/>
                </a:solidFill>
              </a:rPr>
              <a:t>What if we have to really have to randomize </a:t>
            </a:r>
            <a:r>
              <a:rPr lang="en-US" sz="3600" i="1" u="sng" spc="-80" dirty="0" smtClean="0">
                <a:solidFill>
                  <a:srgbClr val="3333FF"/>
                </a:solidFill>
              </a:rPr>
              <a:t>papers</a:t>
            </a:r>
            <a:r>
              <a:rPr lang="en-US" sz="3600" u="sng" spc="-80" dirty="0" smtClean="0">
                <a:solidFill>
                  <a:srgbClr val="3333FF"/>
                </a:solidFill>
              </a:rPr>
              <a:t> next year – how would we do that (and undo it) in the given window?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Think about: </a:t>
            </a:r>
            <a:r>
              <a:rPr lang="en-US" sz="3600" u="sng" spc="-80" dirty="0" smtClean="0">
                <a:solidFill>
                  <a:srgbClr val="3333FF"/>
                </a:solidFill>
              </a:rPr>
              <a:t>What if we had to regionally score Regents exams?</a:t>
            </a:r>
            <a:endParaRPr lang="en-US" sz="3600" u="sng" spc="-80" dirty="0">
              <a:solidFill>
                <a:srgbClr val="3333FF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3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4009072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Next Meeting: </a:t>
            </a:r>
            <a:r>
              <a:rPr lang="en-US" sz="3600" dirty="0" smtClean="0"/>
              <a:t>May 10, </a:t>
            </a:r>
            <a:r>
              <a:rPr lang="en-US" sz="3600" dirty="0" smtClean="0"/>
              <a:t>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tx1"/>
                </a:solidFill>
              </a:rPr>
              <a:t>State Ed Update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Dignity Act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800" spc="-80" dirty="0" smtClean="0"/>
              <a:t>Requirements still look like: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Revised VADIR reporting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Trained point person for each building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Annual education requirements for teachers and students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Revisions to Codes of Conduct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5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Dignity Act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10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Support for schools available from Youth Development (inside of School Improvement); $850/building ($1050 non-components)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“Advance” training on May </a:t>
            </a:r>
            <a:r>
              <a:rPr lang="en-US" sz="4000" spc="-80" dirty="0" smtClean="0"/>
              <a:t>21</a:t>
            </a:r>
            <a:r>
              <a:rPr lang="en-US" sz="4000" spc="-80" baseline="30000" dirty="0" smtClean="0"/>
              <a:t>st</a:t>
            </a:r>
            <a:endParaRPr lang="en-US" sz="40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u="sng" spc="-80" dirty="0" smtClean="0">
                <a:solidFill>
                  <a:srgbClr val="3333FF"/>
                </a:solidFill>
              </a:rPr>
              <a:t>No “takers” – what did we do wrong?</a:t>
            </a:r>
            <a:endParaRPr lang="en-US" sz="4000" u="sng" spc="-8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0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2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Standards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spc="-80" dirty="0" smtClean="0"/>
              <a:t>The </a:t>
            </a:r>
            <a:r>
              <a:rPr lang="en-US" sz="4000" spc="-80" dirty="0"/>
              <a:t>Next Generation Science Standards are due out in draft form this spring and are scheduled to be finalized by next winter. </a:t>
            </a:r>
            <a:endParaRPr lang="en-US" sz="4000" spc="-8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spc="-80" dirty="0" smtClean="0"/>
              <a:t>Common </a:t>
            </a:r>
            <a:r>
              <a:rPr lang="en-US" sz="4000" spc="-80" dirty="0"/>
              <a:t>Core-aligned Social Studies Standards should be released this </a:t>
            </a:r>
            <a:r>
              <a:rPr lang="en-US" sz="4000" spc="-80" dirty="0" smtClean="0"/>
              <a:t>spring</a:t>
            </a:r>
            <a:r>
              <a:rPr lang="en-US" sz="4000" spc="-80" dirty="0"/>
              <a:t> </a:t>
            </a:r>
            <a:r>
              <a:rPr lang="en-US" sz="4000" spc="-80" dirty="0" smtClean="0"/>
              <a:t>??? </a:t>
            </a:r>
            <a:r>
              <a:rPr lang="en-US" sz="4000" u="sng" spc="-80" dirty="0" smtClean="0">
                <a:solidFill>
                  <a:srgbClr val="3333FF"/>
                </a:solidFill>
              </a:rPr>
              <a:t>Trying to get info…</a:t>
            </a:r>
            <a:endParaRPr lang="en-US" sz="4000" u="sng" spc="-80" dirty="0">
              <a:solidFill>
                <a:srgbClr val="3333FF"/>
              </a:solidFill>
            </a:endParaRP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2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eaLnBrk="1" hangingPunct="1"/>
            <a:r>
              <a:rPr lang="en-US" sz="6000" b="1" dirty="0" smtClean="0"/>
              <a:t>Other Updates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4000" spc="-80" dirty="0" smtClean="0"/>
              <a:t>x</a:t>
            </a:r>
            <a:endParaRPr lang="en-US" sz="4000" spc="-80" dirty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9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Legislative Updates</a:t>
            </a:r>
          </a:p>
        </p:txBody>
      </p:sp>
      <p:pic>
        <p:nvPicPr>
          <p:cNvPr id="6147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  <p:pic>
        <p:nvPicPr>
          <p:cNvPr id="6148" name="Picture 10" descr="albany_skylin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3838575" cy="24622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8" descr="nys_capitol-none-z0-w400-h30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810000" cy="2857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0090608025910!NYS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960688" cy="4429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6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53340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IT&amp;D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828800"/>
            <a:ext cx="49053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1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XMn3IWuHUE48OxNVw7w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dYuYnrbWkfa6060HhFz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it97nNF8xWn3JVtV4YQY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hFmak4dvNmlZG1Pf3ng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IXm5elAA1uTwbtLdtBV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IJfs6PVtI833WoNfPRVc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69PltQUEhG4HeDPLfLFy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t8wmpeM46WGSD6DKl4y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Yfaap3BaxL3kFHO7qGS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0mZJ8upA0JU69hcfOI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OiqVWeESaDNQeOaGV6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QS6ic7K83Ob5ObOzusF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qzxxUbRaKDI6xHjcybW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i2o48Nlbt8tSQoojs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88gtnIxzZEM8gfuw6J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X4OsO9Rt6xo99T8BL5N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KA8UNlhDtHTabFUToH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J65AovYiAPMtn4SGf48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rgJWWQbpUXVr0t2jpQj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7HOA2d8DnJlOEPRrz76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xW3pDVFhuy2z918lOYg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6cOdrXhceHXi9RxDzdY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OTQQD5o9liqfWuXpKnX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L5GPidi8UDflPRAptH0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BQSgNbo3jtXjqIxCF3T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3O2G2aJh5XsqtPX1q7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owqRSR1XodyhN4e79ek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R0fHEDDLnW0gqwgaiRf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Rc2SNiYvwhooEpCacoj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gwEIRYWtMerB92FMQkN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S1RQx7EROWofWve4rZz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3gzvqxZPYbxECR0qOPV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dT69xLTNineH5OAYCdj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XJJB6WC4BTX53crmtEK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3pRCdqyKdzKrQmslTL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iWx3pscBBAoMPHhVyse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WDYdvgkxJ5Jf6U5a16x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33xK4YdDM8EDZT5bWWh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3ABnPor8ZxHMAUGKblk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AtVc4P9BkTkLZX9H8O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VdiavbKVJKYsZ8rDjBY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rPUJBudvTFstxHTUjYQ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MxX1fuvAFKT7LtfMAfI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ZwAKKph0xODR2nMAfI0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yfjC4IigZayW761Yrx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zpVpFxnAFWJsxqquK6i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uTqS0Z00dxkhXbOkKK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8zPl9LXT0kvtU1ZMxnA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8ftfFqmy2fWOLQ2EQe3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LtgMlXcemtXXrzRU5wx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x6g8JSxlBpD8u0YT5pl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RNptNV9wM5IvVavddkG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ji5RVcr86tn4ftIg5Bc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qY4OnSb07SAju7oW0X4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7RU2uXe5ONUKS6M7OzW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hQqKYoTi1GO44bmNkxm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tVYAR9BeZZzaRcTkneL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Jfh9S8vHSTCoY4U55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HfzeucIjjqFxekAZJ5u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gfOUfs9Gyu0tyy2zEEjZ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BPvBrPur1EKDl2nywEKmu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V73Tl8fjFxBCIqqKMHn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vfjfrFinac7hoTS6jo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pIk3Pal9SwmaqMzFSxJ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JS3UFb70VnTiUUuE8sC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rvRRaL4X9okm9yFO05w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RWUXTsq2UF0rLmgkMub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psvEfKlfIToVsTXbHfj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Wkhb7c4AVvJdoTOSqWTj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W2aQpahHp9nqvbm3C9b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fu4mPOmgAJqoe1hNTj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PYoDvmjJ87y2QUmkOrS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LOIsvsnksLDg0Pf5PnRB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G5N82lmhNKOCpvGJks3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Sln6Vs5Rl2G2hiQnkYn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806</Words>
  <Application>Microsoft Office PowerPoint</Application>
  <PresentationFormat>On-screen Show (4:3)</PresentationFormat>
  <Paragraphs>149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Curriculum and Instruction Council</vt:lpstr>
      <vt:lpstr>Welcome and Introductions</vt:lpstr>
      <vt:lpstr>PowerPoint Presentation</vt:lpstr>
      <vt:lpstr>Dignity Act</vt:lpstr>
      <vt:lpstr>Dignity Act</vt:lpstr>
      <vt:lpstr>Standards</vt:lpstr>
      <vt:lpstr>Other Updates</vt:lpstr>
      <vt:lpstr>Legislative Updates</vt:lpstr>
      <vt:lpstr>IT&amp;D</vt:lpstr>
      <vt:lpstr>CI&amp;A</vt:lpstr>
      <vt:lpstr>PowerPoint Presentation</vt:lpstr>
      <vt:lpstr>Teacher Centers</vt:lpstr>
      <vt:lpstr>Solution Tree Common Assessment Institute</vt:lpstr>
      <vt:lpstr>SLO Example &amp; Bank Development</vt:lpstr>
      <vt:lpstr>PBL Cohort</vt:lpstr>
      <vt:lpstr>PowerPoint Presentation</vt:lpstr>
      <vt:lpstr>Math Solutions</vt:lpstr>
      <vt:lpstr>NT News</vt:lpstr>
      <vt:lpstr>Regional Assessment Development ???</vt:lpstr>
      <vt:lpstr>RTTT Planning</vt:lpstr>
      <vt:lpstr>SLO Updates</vt:lpstr>
      <vt:lpstr>SLO Updates</vt:lpstr>
      <vt:lpstr>APPR Dates…</vt:lpstr>
      <vt:lpstr>APPR Bands</vt:lpstr>
      <vt:lpstr>3-8 Scoring</vt:lpstr>
      <vt:lpstr>Curriculum and Instruction Council</vt:lpstr>
    </vt:vector>
  </TitlesOfParts>
  <Company>OCM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and Instruction Council</dc:title>
  <dc:creator>ocm boces</dc:creator>
  <cp:lastModifiedBy>Jeff Craig</cp:lastModifiedBy>
  <cp:revision>357</cp:revision>
  <cp:lastPrinted>2012-04-18T16:45:27Z</cp:lastPrinted>
  <dcterms:created xsi:type="dcterms:W3CDTF">2008-12-11T11:43:58Z</dcterms:created>
  <dcterms:modified xsi:type="dcterms:W3CDTF">2012-04-18T16:45:29Z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1fIMoygnGzrukcQjBe0UwaSFQDGXNJyOrnYWjNLkiPMU</vt:lpwstr>
  </property>
  <property fmtid="{D5CDD505-2E9C-101B-9397-08002B2CF9AE}" pid="4" name="Google.Documents.RevisionId">
    <vt:lpwstr>03340315955878454443</vt:lpwstr>
  </property>
  <property fmtid="{D5CDD505-2E9C-101B-9397-08002B2CF9AE}" pid="5" name="Google.Documents.PreviousRevisionId">
    <vt:lpwstr>13672786787443965966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