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7.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8.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9.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0.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2.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3.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4.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5.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16.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7.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8.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9.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0.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22.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3.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4.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handoutMasterIdLst>
    <p:handoutMasterId r:id="rId37"/>
  </p:handoutMasterIdLst>
  <p:sldIdLst>
    <p:sldId id="256" r:id="rId3"/>
    <p:sldId id="257" r:id="rId4"/>
    <p:sldId id="501" r:id="rId5"/>
    <p:sldId id="560" r:id="rId6"/>
    <p:sldId id="559" r:id="rId7"/>
    <p:sldId id="569" r:id="rId8"/>
    <p:sldId id="571" r:id="rId9"/>
    <p:sldId id="570" r:id="rId10"/>
    <p:sldId id="561" r:id="rId11"/>
    <p:sldId id="582" r:id="rId12"/>
    <p:sldId id="458" r:id="rId13"/>
    <p:sldId id="404" r:id="rId14"/>
    <p:sldId id="572" r:id="rId15"/>
    <p:sldId id="573" r:id="rId16"/>
    <p:sldId id="574" r:id="rId17"/>
    <p:sldId id="575" r:id="rId18"/>
    <p:sldId id="498" r:id="rId19"/>
    <p:sldId id="568" r:id="rId20"/>
    <p:sldId id="558" r:id="rId21"/>
    <p:sldId id="564" r:id="rId22"/>
    <p:sldId id="567" r:id="rId23"/>
    <p:sldId id="576" r:id="rId24"/>
    <p:sldId id="583" r:id="rId25"/>
    <p:sldId id="565" r:id="rId26"/>
    <p:sldId id="566" r:id="rId27"/>
    <p:sldId id="503" r:id="rId28"/>
    <p:sldId id="515" r:id="rId29"/>
    <p:sldId id="578" r:id="rId30"/>
    <p:sldId id="579" r:id="rId31"/>
    <p:sldId id="580" r:id="rId32"/>
    <p:sldId id="581" r:id="rId33"/>
    <p:sldId id="577" r:id="rId34"/>
    <p:sldId id="513"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F21"/>
    <a:srgbClr val="3333FF"/>
    <a:srgbClr val="99CCFF"/>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234" autoAdjust="0"/>
  </p:normalViewPr>
  <p:slideViewPr>
    <p:cSldViewPr>
      <p:cViewPr>
        <p:scale>
          <a:sx n="100" d="100"/>
          <a:sy n="100" d="100"/>
        </p:scale>
        <p:origin x="-1218" y="-14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60" d="100"/>
          <a:sy n="60" d="100"/>
        </p:scale>
        <p:origin x="-247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776DF93-B23F-4DB2-9A72-B5A2345F04A4}" type="datetimeFigureOut">
              <a:rPr lang="en-US" smtClean="0"/>
              <a:t>3/7/2012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2A8E3B2-D99F-436E-BB4F-CA74E6C010A2}" type="slidenum">
              <a:rPr lang="en-US" smtClean="0"/>
              <a:t>‹#›</a:t>
            </a:fld>
            <a:endParaRPr lang="en-US" dirty="0"/>
          </a:p>
        </p:txBody>
      </p:sp>
    </p:spTree>
    <p:extLst>
      <p:ext uri="{BB962C8B-B14F-4D97-AF65-F5344CB8AC3E}">
        <p14:creationId xmlns:p14="http://schemas.microsoft.com/office/powerpoint/2010/main" val="35592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smtClean="0"/>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smtClean="0"/>
            </a:lvl1pPr>
          </a:lstStyle>
          <a:p>
            <a:pPr>
              <a:defRPr/>
            </a:pPr>
            <a:fld id="{2DC8FCA9-83AD-406C-8E33-293FC22CCE00}" type="datetimeFigureOut">
              <a:rPr lang="en-US"/>
              <a:pPr>
                <a:defRPr/>
              </a:pPr>
              <a:t>3/7/2012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smtClean="0"/>
            </a:lvl1pPr>
          </a:lstStyle>
          <a:p>
            <a:pPr>
              <a:defRPr/>
            </a:pPr>
            <a:fld id="{1A9BFE9A-3A24-42A0-B263-44468B3D66B4}" type="slidenum">
              <a:rPr lang="en-US"/>
              <a:pPr>
                <a:defRPr/>
              </a:pPr>
              <a:t>‹#›</a:t>
            </a:fld>
            <a:endParaRPr lang="en-US" dirty="0"/>
          </a:p>
        </p:txBody>
      </p:sp>
    </p:spTree>
    <p:extLst>
      <p:ext uri="{BB962C8B-B14F-4D97-AF65-F5344CB8AC3E}">
        <p14:creationId xmlns:p14="http://schemas.microsoft.com/office/powerpoint/2010/main" val="38695375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9BFE9A-3A24-42A0-B263-44468B3D66B4}" type="slidenum">
              <a:rPr lang="en-US" smtClean="0"/>
              <a:pPr>
                <a:defRPr/>
              </a:pPr>
              <a:t>1</a:t>
            </a:fld>
            <a:endParaRPr lang="en-US" dirty="0"/>
          </a:p>
        </p:txBody>
      </p:sp>
    </p:spTree>
    <p:extLst>
      <p:ext uri="{BB962C8B-B14F-4D97-AF65-F5344CB8AC3E}">
        <p14:creationId xmlns:p14="http://schemas.microsoft.com/office/powerpoint/2010/main" val="3610823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12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17</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18</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23</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24</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25</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26</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27</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3</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28</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29</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30</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31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32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4</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5</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6</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7</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8</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9</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10</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B8752517-B12A-4769-B828-CF16A6F39E62}" type="slidenum">
              <a:rPr lang="en-US"/>
              <a:pPr>
                <a:defRPr/>
              </a:pPr>
              <a:t>‹#›</a:t>
            </a:fld>
            <a:endParaRPr lang="en-US" dirty="0"/>
          </a:p>
        </p:txBody>
      </p:sp>
    </p:spTree>
    <p:extLst>
      <p:ext uri="{BB962C8B-B14F-4D97-AF65-F5344CB8AC3E}">
        <p14:creationId xmlns:p14="http://schemas.microsoft.com/office/powerpoint/2010/main" val="155040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C3EF47BA-1089-4DFD-98C0-0DD710785FAB}" type="slidenum">
              <a:rPr lang="en-US"/>
              <a:pPr>
                <a:defRPr/>
              </a:pPr>
              <a:t>‹#›</a:t>
            </a:fld>
            <a:endParaRPr lang="en-US" dirty="0"/>
          </a:p>
        </p:txBody>
      </p:sp>
    </p:spTree>
    <p:extLst>
      <p:ext uri="{BB962C8B-B14F-4D97-AF65-F5344CB8AC3E}">
        <p14:creationId xmlns:p14="http://schemas.microsoft.com/office/powerpoint/2010/main" val="2333002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7120F158-050F-4BBC-89A2-1DDC44C64777}" type="slidenum">
              <a:rPr lang="en-US"/>
              <a:pPr>
                <a:defRPr/>
              </a:pPr>
              <a:t>‹#›</a:t>
            </a:fld>
            <a:endParaRPr lang="en-US" dirty="0"/>
          </a:p>
        </p:txBody>
      </p:sp>
    </p:spTree>
    <p:extLst>
      <p:ext uri="{BB962C8B-B14F-4D97-AF65-F5344CB8AC3E}">
        <p14:creationId xmlns:p14="http://schemas.microsoft.com/office/powerpoint/2010/main" val="1068106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B6BCE2-591B-40C5-B48B-40F0EEC311D1}" type="datetime1">
              <a:rPr lang="en-US" smtClean="0">
                <a:solidFill>
                  <a:prstClr val="black">
                    <a:tint val="75000"/>
                  </a:prstClr>
                </a:solidFill>
              </a:rPr>
              <a:pPr/>
              <a:t>3/7/2012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As of Jan 9 2012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3E0EB2-3DD4-48C5-BF72-1BC9E65F25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1873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174300-62DE-477E-8C0C-6BE3799F2D28}" type="datetime1">
              <a:rPr lang="en-US" smtClean="0">
                <a:solidFill>
                  <a:prstClr val="black">
                    <a:tint val="75000"/>
                  </a:prstClr>
                </a:solidFill>
              </a:rPr>
              <a:pPr/>
              <a:t>3/7/2012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As of Jan 9 2012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3E0EB2-3DD4-48C5-BF72-1BC9E65F25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3895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E16DA3-6DF4-47AA-9A12-DADAB32A0511}" type="datetime1">
              <a:rPr lang="en-US" smtClean="0">
                <a:solidFill>
                  <a:prstClr val="black">
                    <a:tint val="75000"/>
                  </a:prstClr>
                </a:solidFill>
              </a:rPr>
              <a:pPr/>
              <a:t>3/7/2012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As of Jan 9 2012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3E0EB2-3DD4-48C5-BF72-1BC9E65F25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8257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E71435-010A-41A9-BD42-A4A028CEC9A7}" type="datetime1">
              <a:rPr lang="en-US" smtClean="0">
                <a:solidFill>
                  <a:prstClr val="black">
                    <a:tint val="75000"/>
                  </a:prstClr>
                </a:solidFill>
              </a:rPr>
              <a:pPr/>
              <a:t>3/7/2012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As of Jan 9 2012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3E0EB2-3DD4-48C5-BF72-1BC9E65F25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6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78DA74-467C-41A1-9FE5-AF3D1995D489}" type="datetime1">
              <a:rPr lang="en-US" smtClean="0">
                <a:solidFill>
                  <a:prstClr val="black">
                    <a:tint val="75000"/>
                  </a:prstClr>
                </a:solidFill>
              </a:rPr>
              <a:pPr/>
              <a:t>3/7/2012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As of Jan 9 2012</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3E0EB2-3DD4-48C5-BF72-1BC9E65F25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4613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3E593B-2A1C-4A09-886E-AA3E52069E6C}" type="datetime1">
              <a:rPr lang="en-US" smtClean="0">
                <a:solidFill>
                  <a:prstClr val="black">
                    <a:tint val="75000"/>
                  </a:prstClr>
                </a:solidFill>
              </a:rPr>
              <a:pPr/>
              <a:t>3/7/2012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As of Jan 9 2012</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3E0EB2-3DD4-48C5-BF72-1BC9E65F25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0891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90B68-A3E6-46F0-A3B2-99F5B29BF12F}" type="datetime1">
              <a:rPr lang="en-US" smtClean="0">
                <a:solidFill>
                  <a:prstClr val="black">
                    <a:tint val="75000"/>
                  </a:prstClr>
                </a:solidFill>
              </a:rPr>
              <a:pPr/>
              <a:t>3/7/2012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As of Jan 9 2012</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3E0EB2-3DD4-48C5-BF72-1BC9E65F25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96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03C64-8C27-43CE-8981-253F44B4F39C}" type="datetime1">
              <a:rPr lang="en-US" smtClean="0">
                <a:solidFill>
                  <a:prstClr val="black">
                    <a:tint val="75000"/>
                  </a:prstClr>
                </a:solidFill>
              </a:rPr>
              <a:pPr/>
              <a:t>3/7/2012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As of Jan 9 2012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3E0EB2-3DD4-48C5-BF72-1BC9E65F25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077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6697407E-C7F4-4021-AD3A-EDF809FB199F}" type="slidenum">
              <a:rPr lang="en-US"/>
              <a:pPr>
                <a:defRPr/>
              </a:pPr>
              <a:t>‹#›</a:t>
            </a:fld>
            <a:endParaRPr lang="en-US" dirty="0"/>
          </a:p>
        </p:txBody>
      </p:sp>
    </p:spTree>
    <p:extLst>
      <p:ext uri="{BB962C8B-B14F-4D97-AF65-F5344CB8AC3E}">
        <p14:creationId xmlns:p14="http://schemas.microsoft.com/office/powerpoint/2010/main" val="387623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52D36-53F7-41FF-8E37-9B60FA876F42}" type="datetime1">
              <a:rPr lang="en-US" smtClean="0">
                <a:solidFill>
                  <a:prstClr val="black">
                    <a:tint val="75000"/>
                  </a:prstClr>
                </a:solidFill>
              </a:rPr>
              <a:pPr/>
              <a:t>3/7/2012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As of Jan 9 2012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3E0EB2-3DD4-48C5-BF72-1BC9E65F25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8782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61451-9F82-4B29-8A6B-E9E2D435734A}" type="datetime1">
              <a:rPr lang="en-US" smtClean="0">
                <a:solidFill>
                  <a:prstClr val="black">
                    <a:tint val="75000"/>
                  </a:prstClr>
                </a:solidFill>
              </a:rPr>
              <a:pPr/>
              <a:t>3/7/2012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As of Jan 9 2012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3E0EB2-3DD4-48C5-BF72-1BC9E65F25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1900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C69976-D5DA-4E0F-B3F3-1CFE7CF6E949}" type="datetime1">
              <a:rPr lang="en-US" smtClean="0">
                <a:solidFill>
                  <a:prstClr val="black">
                    <a:tint val="75000"/>
                  </a:prstClr>
                </a:solidFill>
              </a:rPr>
              <a:pPr/>
              <a:t>3/7/2012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As of Jan 9 2012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3E0EB2-3DD4-48C5-BF72-1BC9E65F25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997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7CEA6F8C-B594-4ED0-B642-EE668EF6BA07}" type="slidenum">
              <a:rPr lang="en-US"/>
              <a:pPr>
                <a:defRPr/>
              </a:pPr>
              <a:t>‹#›</a:t>
            </a:fld>
            <a:endParaRPr lang="en-US" dirty="0"/>
          </a:p>
        </p:txBody>
      </p:sp>
    </p:spTree>
    <p:extLst>
      <p:ext uri="{BB962C8B-B14F-4D97-AF65-F5344CB8AC3E}">
        <p14:creationId xmlns:p14="http://schemas.microsoft.com/office/powerpoint/2010/main" val="335500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60A73D7D-43E0-476F-B695-35203AE1389F}" type="slidenum">
              <a:rPr lang="en-US"/>
              <a:pPr>
                <a:defRPr/>
              </a:pPr>
              <a:t>‹#›</a:t>
            </a:fld>
            <a:endParaRPr lang="en-US" dirty="0"/>
          </a:p>
        </p:txBody>
      </p:sp>
    </p:spTree>
    <p:extLst>
      <p:ext uri="{BB962C8B-B14F-4D97-AF65-F5344CB8AC3E}">
        <p14:creationId xmlns:p14="http://schemas.microsoft.com/office/powerpoint/2010/main" val="2398599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6"/>
            </p:custDataLst>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custDataLst>
              <p:tags r:id="rId7"/>
            </p:custDataLst>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custDataLst>
              <p:tags r:id="rId8"/>
            </p:custDataLst>
          </p:nvPr>
        </p:nvSpPr>
        <p:spPr>
          <a:ln/>
        </p:spPr>
        <p:txBody>
          <a:bodyPr/>
          <a:lstStyle>
            <a:lvl1pPr>
              <a:defRPr/>
            </a:lvl1pPr>
          </a:lstStyle>
          <a:p>
            <a:pPr>
              <a:defRPr/>
            </a:pPr>
            <a:fld id="{17A1F396-90D6-4B37-AD8F-4816157C1200}" type="slidenum">
              <a:rPr lang="en-US"/>
              <a:pPr>
                <a:defRPr/>
              </a:pPr>
              <a:t>‹#›</a:t>
            </a:fld>
            <a:endParaRPr lang="en-US" dirty="0"/>
          </a:p>
        </p:txBody>
      </p:sp>
    </p:spTree>
    <p:extLst>
      <p:ext uri="{BB962C8B-B14F-4D97-AF65-F5344CB8AC3E}">
        <p14:creationId xmlns:p14="http://schemas.microsoft.com/office/powerpoint/2010/main" val="2566917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FCB08BA5-A54E-467A-B64B-3533D020217F}" type="slidenum">
              <a:rPr lang="en-US"/>
              <a:pPr>
                <a:defRPr/>
              </a:pPr>
              <a:t>‹#›</a:t>
            </a:fld>
            <a:endParaRPr lang="en-US" dirty="0"/>
          </a:p>
        </p:txBody>
      </p:sp>
    </p:spTree>
    <p:extLst>
      <p:ext uri="{BB962C8B-B14F-4D97-AF65-F5344CB8AC3E}">
        <p14:creationId xmlns:p14="http://schemas.microsoft.com/office/powerpoint/2010/main" val="171765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1AF1C63-4664-4271-B749-007613FF178A}" type="slidenum">
              <a:rPr lang="en-US"/>
              <a:pPr>
                <a:defRPr/>
              </a:pPr>
              <a:t>‹#›</a:t>
            </a:fld>
            <a:endParaRPr lang="en-US" dirty="0"/>
          </a:p>
        </p:txBody>
      </p:sp>
    </p:spTree>
    <p:extLst>
      <p:ext uri="{BB962C8B-B14F-4D97-AF65-F5344CB8AC3E}">
        <p14:creationId xmlns:p14="http://schemas.microsoft.com/office/powerpoint/2010/main" val="140162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C62225DA-B747-4DC7-9D81-1EFCD1C67690}" type="slidenum">
              <a:rPr lang="en-US"/>
              <a:pPr>
                <a:defRPr/>
              </a:pPr>
              <a:t>‹#›</a:t>
            </a:fld>
            <a:endParaRPr lang="en-US" dirty="0"/>
          </a:p>
        </p:txBody>
      </p:sp>
    </p:spTree>
    <p:extLst>
      <p:ext uri="{BB962C8B-B14F-4D97-AF65-F5344CB8AC3E}">
        <p14:creationId xmlns:p14="http://schemas.microsoft.com/office/powerpoint/2010/main" val="112117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5D11FDD7-9504-4B61-89CF-37790DBE0224}" type="slidenum">
              <a:rPr lang="en-US"/>
              <a:pPr>
                <a:defRPr/>
              </a:pPr>
              <a:t>‹#›</a:t>
            </a:fld>
            <a:endParaRPr lang="en-US" dirty="0"/>
          </a:p>
        </p:txBody>
      </p:sp>
    </p:spTree>
    <p:extLst>
      <p:ext uri="{BB962C8B-B14F-4D97-AF65-F5344CB8AC3E}">
        <p14:creationId xmlns:p14="http://schemas.microsoft.com/office/powerpoint/2010/main" val="4129302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8F012E2-3C4B-43B5-B5E9-C8483435A00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BD49AA8-C79E-4C2F-BB5F-D58A75EE1B84}" type="datetime1">
              <a:rPr lang="en-US" smtClean="0">
                <a:solidFill>
                  <a:prstClr val="black">
                    <a:tint val="75000"/>
                  </a:prstClr>
                </a:solidFill>
                <a:latin typeface="Calibri"/>
                <a:cs typeface="+mn-cs"/>
              </a:rPr>
              <a:pPr fontAlgn="auto">
                <a:spcBef>
                  <a:spcPts val="0"/>
                </a:spcBef>
                <a:spcAft>
                  <a:spcPts val="0"/>
                </a:spcAft>
              </a:pPr>
              <a:t>3/7/2012</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Calibri"/>
                <a:cs typeface="+mn-cs"/>
              </a:rPr>
              <a:t>As of Jan 9 2012</a:t>
            </a: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83E0EB2-3DD4-48C5-BF72-1BC9E65F25C6}"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3291381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7.xml"/></Relationships>
</file>

<file path=ppt/slides/_rels/slide10.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1.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100.xm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03.xml"/><Relationship Id="rId7" Type="http://schemas.openxmlformats.org/officeDocument/2006/relationships/slideLayout" Target="../slideLayouts/slideLayout1.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media/image6.jpeg"/><Relationship Id="rId5" Type="http://schemas.openxmlformats.org/officeDocument/2006/relationships/tags" Target="../tags/tag105.xml"/><Relationship Id="rId10" Type="http://schemas.openxmlformats.org/officeDocument/2006/relationships/image" Target="../media/image5.jpeg"/><Relationship Id="rId4" Type="http://schemas.openxmlformats.org/officeDocument/2006/relationships/tags" Target="../tags/tag104.xm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7.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png"/><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12.xml"/><Relationship Id="rId7" Type="http://schemas.openxmlformats.org/officeDocument/2006/relationships/image" Target="../media/image1.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113.xml"/></Relationships>
</file>

<file path=ppt/slides/_rels/slide18.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1.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tags" Target="../tags/tag1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23.xml"/><Relationship Id="rId7" Type="http://schemas.openxmlformats.org/officeDocument/2006/relationships/image" Target="../media/image1.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13.xml"/><Relationship Id="rId5" Type="http://schemas.openxmlformats.org/officeDocument/2006/relationships/slideLayout" Target="../slideLayouts/slideLayout4.xml"/><Relationship Id="rId4" Type="http://schemas.openxmlformats.org/officeDocument/2006/relationships/tags" Target="../tags/tag124.xml"/></Relationships>
</file>

<file path=ppt/slides/_rels/slide22.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tags" Target="../tags/tag128.xml"/></Relationships>
</file>

<file path=ppt/slides/_rels/slide23.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1.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notesSlide" Target="../notesSlides/notesSlide15.xml"/><Relationship Id="rId5" Type="http://schemas.openxmlformats.org/officeDocument/2006/relationships/slideLayout" Target="../slideLayouts/slideLayout4.xml"/><Relationship Id="rId4" Type="http://schemas.openxmlformats.org/officeDocument/2006/relationships/tags" Target="../tags/tag13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12.jpeg"/><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1.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17.xml"/><Relationship Id="rId5" Type="http://schemas.openxmlformats.org/officeDocument/2006/relationships/slideLayout" Target="../slideLayouts/slideLayout4.xml"/><Relationship Id="rId4" Type="http://schemas.openxmlformats.org/officeDocument/2006/relationships/tags" Target="../tags/tag138.xml"/></Relationships>
</file>

<file path=ppt/slides/_rels/slide26.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13.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1.png"/><Relationship Id="rId5" Type="http://schemas.openxmlformats.org/officeDocument/2006/relationships/notesSlide" Target="../notesSlides/notesSlide18.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1.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19.xml"/><Relationship Id="rId5" Type="http://schemas.openxmlformats.org/officeDocument/2006/relationships/slideLayout" Target="../slideLayouts/slideLayout4.xml"/><Relationship Id="rId4" Type="http://schemas.openxmlformats.org/officeDocument/2006/relationships/tags" Target="../tags/tag145.xml"/></Relationships>
</file>

<file path=ppt/slides/_rels/slide28.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1.png"/><Relationship Id="rId5" Type="http://schemas.openxmlformats.org/officeDocument/2006/relationships/notesSlide" Target="../notesSlides/notesSlide20.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51.xml"/><Relationship Id="rId7" Type="http://schemas.openxmlformats.org/officeDocument/2006/relationships/image" Target="../media/image1.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notesSlide" Target="../notesSlides/notesSlide21.xml"/><Relationship Id="rId5" Type="http://schemas.openxmlformats.org/officeDocument/2006/relationships/slideLayout" Target="../slideLayouts/slideLayout4.xml"/><Relationship Id="rId4" Type="http://schemas.openxmlformats.org/officeDocument/2006/relationships/tags" Target="../tags/tag15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55.xml"/><Relationship Id="rId7" Type="http://schemas.openxmlformats.org/officeDocument/2006/relationships/hyperlink" Target="http://www.ocmboces.org/tfiles/folder1666/Tri-State%20ELA%20Rubric%20Slide.pdf" TargetMode="Externa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1.png"/><Relationship Id="rId5" Type="http://schemas.openxmlformats.org/officeDocument/2006/relationships/notesSlide" Target="../notesSlides/notesSlide22.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58.xml"/><Relationship Id="rId7" Type="http://schemas.openxmlformats.org/officeDocument/2006/relationships/hyperlink" Target="http://www.ocmboces.org/tfiles/folder1666/Tri-State%20MATH%20Rubric%20Slides.pdf" TargetMode="Externa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1.png"/><Relationship Id="rId5" Type="http://schemas.openxmlformats.org/officeDocument/2006/relationships/notesSlide" Target="../notesSlides/notesSlide23.xml"/><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1.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24.xml"/><Relationship Id="rId5" Type="http://schemas.openxmlformats.org/officeDocument/2006/relationships/slideLayout" Target="../slideLayouts/slideLayout4.xml"/><Relationship Id="rId4" Type="http://schemas.openxmlformats.org/officeDocument/2006/relationships/tags" Target="../tags/tag162.xml"/></Relationships>
</file>

<file path=ppt/slides/_rels/slide33.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166.xml"/></Relationships>
</file>

<file path=ppt/slides/_rels/slide4.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1.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76.xml"/></Relationships>
</file>

<file path=ppt/slides/_rels/slide5.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80.xml"/></Relationships>
</file>

<file path=ppt/slides/_rels/slide6.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tags" Target="../tags/tag84.xml"/></Relationships>
</file>

<file path=ppt/slides/_rels/slide7.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88.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91.xml"/><Relationship Id="rId7" Type="http://schemas.openxmlformats.org/officeDocument/2006/relationships/image" Target="../media/image3.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92.xml"/></Relationships>
</file>

<file path=ppt/slides/_rels/slide9.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1.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tags" Target="../tags/tag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custDataLst>
              <p:tags r:id="rId2"/>
            </p:custDataLst>
          </p:nvPr>
        </p:nvSpPr>
        <p:spPr/>
        <p:txBody>
          <a:bodyPr/>
          <a:lstStyle/>
          <a:p>
            <a:pPr eaLnBrk="1" hangingPunct="1"/>
            <a:r>
              <a:rPr lang="en-US" b="1" dirty="0" smtClean="0"/>
              <a:t>Curriculum and Instruction Council</a:t>
            </a:r>
          </a:p>
        </p:txBody>
      </p:sp>
      <p:pic>
        <p:nvPicPr>
          <p:cNvPr id="2051" name="Picture 4" descr="Logotiff"/>
          <p:cNvPicPr>
            <a:picLocks noGrp="1" noChangeAspect="1" noChangeArrowheads="1"/>
          </p:cNvPicPr>
          <p:nvPr>
            <p:ph type="subTitle" idx="1"/>
            <p:custDataLst>
              <p:tags r:id="rId3"/>
            </p:custDataLst>
          </p:nvPr>
        </p:nvPicPr>
        <p:blipFill>
          <a:blip r:embed="rId7">
            <a:extLst>
              <a:ext uri="{28A0092B-C50C-407E-A947-70E740481C1C}">
                <a14:useLocalDpi xmlns:a14="http://schemas.microsoft.com/office/drawing/2010/main" val="0"/>
              </a:ext>
            </a:extLst>
          </a:blip>
          <a:srcRect/>
          <a:stretch>
            <a:fillRect/>
          </a:stretch>
        </p:blipFill>
        <p:spPr>
          <a:xfrm>
            <a:off x="4624388" y="304800"/>
            <a:ext cx="4214812" cy="996950"/>
          </a:xfrm>
          <a:noFill/>
        </p:spPr>
      </p:pic>
      <p:sp>
        <p:nvSpPr>
          <p:cNvPr id="2052" name="Text Box 5"/>
          <p:cNvSpPr txBox="1">
            <a:spLocks noChangeArrowheads="1"/>
          </p:cNvSpPr>
          <p:nvPr>
            <p:custDataLst>
              <p:tags r:id="rId4"/>
            </p:custDataLst>
          </p:nvPr>
        </p:nvSpPr>
        <p:spPr bwMode="auto">
          <a:xfrm>
            <a:off x="1295400" y="3962400"/>
            <a:ext cx="640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dirty="0" smtClean="0"/>
              <a:t>March, 2012</a:t>
            </a:r>
            <a:endParaRPr lang="en-US" sz="36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eaLnBrk="1" hangingPunct="1"/>
            <a:r>
              <a:rPr lang="en-US" sz="6000" b="1" dirty="0" smtClean="0"/>
              <a:t>Other Updates</a:t>
            </a:r>
          </a:p>
        </p:txBody>
      </p:sp>
      <p:sp>
        <p:nvSpPr>
          <p:cNvPr id="4099" name="Rectangle 3"/>
          <p:cNvSpPr>
            <a:spLocks noGrp="1" noChangeArrowheads="1"/>
          </p:cNvSpPr>
          <p:nvPr>
            <p:ph type="body" sz="half" idx="1"/>
            <p:custDataLst>
              <p:tags r:id="rId3"/>
            </p:custDataLst>
          </p:nvPr>
        </p:nvSpPr>
        <p:spPr>
          <a:xfrm>
            <a:off x="381000" y="1447800"/>
            <a:ext cx="8763000" cy="5410200"/>
          </a:xfrm>
        </p:spPr>
        <p:txBody>
          <a:bodyPr/>
          <a:lstStyle/>
          <a:p>
            <a:pPr eaLnBrk="1" hangingPunct="1">
              <a:spcBef>
                <a:spcPts val="0"/>
              </a:spcBef>
              <a:spcAft>
                <a:spcPts val="600"/>
              </a:spcAft>
            </a:pPr>
            <a:r>
              <a:rPr lang="en-US" sz="4000" spc="-80" dirty="0" smtClean="0"/>
              <a:t>Mandate hearing – action???</a:t>
            </a:r>
          </a:p>
          <a:p>
            <a:pPr eaLnBrk="1" hangingPunct="1">
              <a:spcBef>
                <a:spcPts val="0"/>
              </a:spcBef>
              <a:spcAft>
                <a:spcPts val="600"/>
              </a:spcAft>
            </a:pPr>
            <a:r>
              <a:rPr lang="en-US" sz="4000" spc="-80" smtClean="0"/>
              <a:t>Assessment timeline, $$$???</a:t>
            </a:r>
            <a:endParaRPr lang="en-US" sz="4000" spc="-80" dirty="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9693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custDataLst>
              <p:tags r:id="rId2"/>
            </p:custDataLst>
          </p:nvPr>
        </p:nvSpPr>
        <p:spPr>
          <a:xfrm>
            <a:off x="457200" y="152400"/>
            <a:ext cx="5867400" cy="1470025"/>
          </a:xfrm>
        </p:spPr>
        <p:txBody>
          <a:bodyPr/>
          <a:lstStyle/>
          <a:p>
            <a:pPr eaLnBrk="1" hangingPunct="1"/>
            <a:r>
              <a:rPr lang="en-US" b="1" dirty="0" smtClean="0"/>
              <a:t>Legislative Updates</a:t>
            </a:r>
          </a:p>
        </p:txBody>
      </p:sp>
      <p:pic>
        <p:nvPicPr>
          <p:cNvPr id="6147" name="Picture 3" descr="Logotiff"/>
          <p:cNvPicPr>
            <a:picLocks noGrp="1" noChangeAspect="1" noChangeArrowheads="1"/>
          </p:cNvPicPr>
          <p:nvPr>
            <p:ph type="subTitle" idx="1"/>
            <p:custDataLst>
              <p:tags r:id="rId3"/>
            </p:custDataLst>
          </p:nvPr>
        </p:nvPicPr>
        <p:blipFill>
          <a:blip r:embed="rId8">
            <a:extLst>
              <a:ext uri="{28A0092B-C50C-407E-A947-70E740481C1C}">
                <a14:useLocalDpi xmlns:a14="http://schemas.microsoft.com/office/drawing/2010/main" val="0"/>
              </a:ext>
            </a:extLst>
          </a:blip>
          <a:srcRect/>
          <a:stretch>
            <a:fillRect/>
          </a:stretch>
        </p:blipFill>
        <p:spPr>
          <a:xfrm>
            <a:off x="6715125" y="147638"/>
            <a:ext cx="2276475" cy="538162"/>
          </a:xfrm>
          <a:noFill/>
        </p:spPr>
      </p:pic>
      <p:pic>
        <p:nvPicPr>
          <p:cNvPr id="6148" name="Picture 10" descr="albany_skyline"/>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914400" y="3657600"/>
            <a:ext cx="3838575" cy="24622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8" descr="nys_capitol-none-z0-w400-h300"/>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2133600" y="1524000"/>
            <a:ext cx="3810000" cy="28575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6" descr="20090608025910!NYSED"/>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5562600" y="1828800"/>
            <a:ext cx="2960688" cy="44291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83622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5334000" cy="884237"/>
          </a:xfrm>
        </p:spPr>
        <p:txBody>
          <a:bodyPr/>
          <a:lstStyle/>
          <a:p>
            <a:pPr algn="ctr" eaLnBrk="1" hangingPunct="1"/>
            <a:r>
              <a:rPr lang="en-US" sz="6000" b="1" dirty="0" smtClean="0"/>
              <a:t>IT&amp;D</a:t>
            </a:r>
          </a:p>
        </p:txBody>
      </p:sp>
      <p:pic>
        <p:nvPicPr>
          <p:cNvPr id="6" name="Picture 3" descr="Logotiff"/>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9313" y="1828800"/>
            <a:ext cx="490537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40122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6765678"/>
              </p:ext>
            </p:extLst>
          </p:nvPr>
        </p:nvGraphicFramePr>
        <p:xfrm>
          <a:off x="381000" y="152400"/>
          <a:ext cx="8305801" cy="6085532"/>
        </p:xfrm>
        <a:graphic>
          <a:graphicData uri="http://schemas.openxmlformats.org/drawingml/2006/table">
            <a:tbl>
              <a:tblPr firstRow="1" bandRow="1">
                <a:tableStyleId>{5C22544A-7EE6-4342-B048-85BDC9FD1C3A}</a:tableStyleId>
              </a:tblPr>
              <a:tblGrid>
                <a:gridCol w="1339645"/>
                <a:gridCol w="3483078"/>
                <a:gridCol w="3483078"/>
              </a:tblGrid>
              <a:tr h="660970">
                <a:tc>
                  <a:txBody>
                    <a:bodyPr/>
                    <a:lstStyle/>
                    <a:p>
                      <a:r>
                        <a:rPr lang="en-US" dirty="0" smtClean="0">
                          <a:solidFill>
                            <a:srgbClr val="FF0000"/>
                          </a:solidFill>
                        </a:rPr>
                        <a:t>Target Language</a:t>
                      </a:r>
                      <a:endParaRPr lang="en-US" dirty="0">
                        <a:solidFill>
                          <a:srgbClr val="FF0000"/>
                        </a:solidFill>
                      </a:endParaRPr>
                    </a:p>
                  </a:txBody>
                  <a:tcPr/>
                </a:tc>
                <a:tc>
                  <a:txBody>
                    <a:bodyPr/>
                    <a:lstStyle/>
                    <a:p>
                      <a:r>
                        <a:rPr lang="en-US" dirty="0" smtClean="0">
                          <a:solidFill>
                            <a:srgbClr val="FF0000"/>
                          </a:solidFill>
                        </a:rPr>
                        <a:t>Participating Districts</a:t>
                      </a:r>
                      <a:endParaRPr lang="en-US" dirty="0">
                        <a:solidFill>
                          <a:srgbClr val="FF0000"/>
                        </a:solidFill>
                      </a:endParaRPr>
                    </a:p>
                  </a:txBody>
                  <a:tcPr/>
                </a:tc>
                <a:tc>
                  <a:txBody>
                    <a:bodyPr/>
                    <a:lstStyle/>
                    <a:p>
                      <a:r>
                        <a:rPr lang="en-US" dirty="0" smtClean="0">
                          <a:solidFill>
                            <a:srgbClr val="FF0000"/>
                          </a:solidFill>
                        </a:rPr>
                        <a:t>Status</a:t>
                      </a:r>
                      <a:endParaRPr lang="en-US" dirty="0">
                        <a:solidFill>
                          <a:srgbClr val="FF0000"/>
                        </a:solidFill>
                      </a:endParaRPr>
                    </a:p>
                  </a:txBody>
                  <a:tcPr/>
                </a:tc>
              </a:tr>
              <a:tr h="1321942">
                <a:tc>
                  <a:txBody>
                    <a:bodyPr/>
                    <a:lstStyle/>
                    <a:p>
                      <a:r>
                        <a:rPr lang="en-US" sz="1600" dirty="0" smtClean="0"/>
                        <a:t>French</a:t>
                      </a:r>
                      <a:endParaRPr lang="en-US" sz="1600" dirty="0"/>
                    </a:p>
                  </a:txBody>
                  <a:tcPr/>
                </a:tc>
                <a:tc>
                  <a:txBody>
                    <a:bodyPr/>
                    <a:lstStyle/>
                    <a:p>
                      <a:r>
                        <a:rPr lang="en-US" sz="1600" dirty="0" smtClean="0"/>
                        <a:t>Fayetteville-Manlius, LaFayette, Liverpool, W. Genesee, Westhill, Tully, Baldwinsville</a:t>
                      </a:r>
                      <a:endParaRPr lang="en-US" sz="1600" dirty="0"/>
                    </a:p>
                  </a:txBody>
                  <a:tcPr/>
                </a:tc>
                <a:tc>
                  <a:txBody>
                    <a:bodyPr/>
                    <a:lstStyle/>
                    <a:p>
                      <a:r>
                        <a:rPr lang="en-US" sz="1600" dirty="0" smtClean="0"/>
                        <a:t>One exam finished</a:t>
                      </a:r>
                    </a:p>
                    <a:p>
                      <a:r>
                        <a:rPr lang="en-US" sz="1600" dirty="0" smtClean="0"/>
                        <a:t>Second exam in proofing status</a:t>
                      </a:r>
                    </a:p>
                    <a:p>
                      <a:endParaRPr lang="en-US" sz="1600" dirty="0" smtClean="0"/>
                    </a:p>
                    <a:p>
                      <a:r>
                        <a:rPr lang="en-US" sz="1600" dirty="0" smtClean="0"/>
                        <a:t>Indications are will need to  meet ½ day </a:t>
                      </a:r>
                      <a:endParaRPr lang="en-US" sz="1600" dirty="0"/>
                    </a:p>
                  </a:txBody>
                  <a:tcPr/>
                </a:tc>
              </a:tr>
              <a:tr h="440647">
                <a:tc>
                  <a:txBody>
                    <a:bodyPr/>
                    <a:lstStyle/>
                    <a:p>
                      <a:r>
                        <a:rPr lang="en-US" sz="1600" dirty="0" smtClean="0"/>
                        <a:t>German</a:t>
                      </a:r>
                      <a:endParaRPr lang="en-US" sz="1600" dirty="0"/>
                    </a:p>
                  </a:txBody>
                  <a:tcPr/>
                </a:tc>
                <a:tc>
                  <a:txBody>
                    <a:bodyPr/>
                    <a:lstStyle/>
                    <a:p>
                      <a:r>
                        <a:rPr lang="en-US" sz="1600" dirty="0" smtClean="0"/>
                        <a:t>Fayetteville-Manlius, Baldwinsville</a:t>
                      </a:r>
                      <a:endParaRPr lang="en-US" sz="1600" dirty="0"/>
                    </a:p>
                  </a:txBody>
                  <a:tcPr/>
                </a:tc>
                <a:tc>
                  <a:txBody>
                    <a:bodyPr/>
                    <a:lstStyle/>
                    <a:p>
                      <a:r>
                        <a:rPr lang="en-US" sz="1600" dirty="0" smtClean="0"/>
                        <a:t>Finished</a:t>
                      </a:r>
                      <a:endParaRPr lang="en-US" sz="1600" dirty="0"/>
                    </a:p>
                  </a:txBody>
                  <a:tcPr/>
                </a:tc>
              </a:tr>
              <a:tr h="427259">
                <a:tc>
                  <a:txBody>
                    <a:bodyPr/>
                    <a:lstStyle/>
                    <a:p>
                      <a:r>
                        <a:rPr lang="en-US" sz="1600" dirty="0" smtClean="0"/>
                        <a:t>Italian</a:t>
                      </a:r>
                      <a:endParaRPr lang="en-US" sz="1600" dirty="0"/>
                    </a:p>
                  </a:txBody>
                  <a:tcPr/>
                </a:tc>
                <a:tc>
                  <a:txBody>
                    <a:bodyPr/>
                    <a:lstStyle/>
                    <a:p>
                      <a:r>
                        <a:rPr lang="en-US" sz="1600" dirty="0" smtClean="0"/>
                        <a:t>Solvay</a:t>
                      </a:r>
                      <a:endParaRPr lang="en-US" sz="1600" dirty="0"/>
                    </a:p>
                  </a:txBody>
                  <a:tcPr/>
                </a:tc>
                <a:tc>
                  <a:txBody>
                    <a:bodyPr/>
                    <a:lstStyle/>
                    <a:p>
                      <a:r>
                        <a:rPr lang="en-US" sz="1600" dirty="0" smtClean="0"/>
                        <a:t>One exam finished</a:t>
                      </a:r>
                      <a:endParaRPr lang="en-US" sz="1600" dirty="0"/>
                    </a:p>
                  </a:txBody>
                  <a:tcPr/>
                </a:tc>
              </a:tr>
              <a:tr h="600918">
                <a:tc>
                  <a:txBody>
                    <a:bodyPr/>
                    <a:lstStyle/>
                    <a:p>
                      <a:r>
                        <a:rPr lang="en-US" sz="1600" dirty="0" smtClean="0"/>
                        <a:t>Latin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Fayetteville-Manlius, Liverpool</a:t>
                      </a:r>
                    </a:p>
                    <a:p>
                      <a:endParaRPr lang="en-US" sz="1600" dirty="0"/>
                    </a:p>
                  </a:txBody>
                  <a:tcPr/>
                </a:tc>
                <a:tc>
                  <a:txBody>
                    <a:bodyPr/>
                    <a:lstStyle/>
                    <a:p>
                      <a:r>
                        <a:rPr lang="en-US" sz="1600" dirty="0" smtClean="0"/>
                        <a:t>One exam finished</a:t>
                      </a:r>
                    </a:p>
                    <a:p>
                      <a:r>
                        <a:rPr lang="en-US" sz="1600" dirty="0" smtClean="0"/>
                        <a:t>Second  exam in proofing</a:t>
                      </a:r>
                      <a:endParaRPr lang="en-US" sz="1600" dirty="0"/>
                    </a:p>
                  </a:txBody>
                  <a:tcPr/>
                </a:tc>
              </a:tr>
              <a:tr h="2633796">
                <a:tc>
                  <a:txBody>
                    <a:bodyPr/>
                    <a:lstStyle/>
                    <a:p>
                      <a:r>
                        <a:rPr lang="en-US" sz="1600" dirty="0" smtClean="0"/>
                        <a:t>Spanish</a:t>
                      </a:r>
                      <a:endParaRPr lang="en-US" sz="1600" dirty="0"/>
                    </a:p>
                  </a:txBody>
                  <a:tcPr/>
                </a:tc>
                <a:tc>
                  <a:txBody>
                    <a:bodyPr/>
                    <a:lstStyle/>
                    <a:p>
                      <a:r>
                        <a:rPr lang="en-US" sz="1600" dirty="0" smtClean="0"/>
                        <a:t>Fabius-Pompey, Fayetteville-Manlius, LaFayette, Marathon, N. Syracuse, OCM, Solvay, Sandy Creek, W. Genesee, Westhill, Tully, Baldwinsville, DeRuyter</a:t>
                      </a:r>
                      <a:endParaRPr lang="en-US" sz="1600" dirty="0"/>
                    </a:p>
                  </a:txBody>
                  <a:tcPr/>
                </a:tc>
                <a:tc>
                  <a:txBody>
                    <a:bodyPr/>
                    <a:lstStyle/>
                    <a:p>
                      <a:r>
                        <a:rPr lang="en-US" sz="1600" dirty="0" smtClean="0"/>
                        <a:t>Four exams finished</a:t>
                      </a:r>
                    </a:p>
                    <a:p>
                      <a:r>
                        <a:rPr lang="en-US" sz="1600" dirty="0" smtClean="0"/>
                        <a:t>Completing final formatting</a:t>
                      </a:r>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i="1" dirty="0" smtClean="0"/>
                        <a:t>Note: Practice exams are also completed prior to proofing status for all target languages.</a:t>
                      </a:r>
                      <a:endParaRPr lang="en-US" sz="1600" i="1" dirty="0"/>
                    </a:p>
                  </a:txBody>
                  <a:tcPr/>
                </a:tc>
              </a:tr>
            </a:tbl>
          </a:graphicData>
        </a:graphic>
      </p:graphicFrame>
    </p:spTree>
    <p:extLst>
      <p:ext uri="{BB962C8B-B14F-4D97-AF65-F5344CB8AC3E}">
        <p14:creationId xmlns:p14="http://schemas.microsoft.com/office/powerpoint/2010/main" val="284657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LOTE Group Requests:</a:t>
            </a:r>
            <a:endParaRPr lang="en-US" dirty="0"/>
          </a:p>
        </p:txBody>
      </p:sp>
      <p:sp>
        <p:nvSpPr>
          <p:cNvPr id="3" name="Content Placeholder 2"/>
          <p:cNvSpPr>
            <a:spLocks noGrp="1"/>
          </p:cNvSpPr>
          <p:nvPr>
            <p:ph idx="1"/>
          </p:nvPr>
        </p:nvSpPr>
        <p:spPr/>
        <p:txBody>
          <a:bodyPr/>
          <a:lstStyle/>
          <a:p>
            <a:r>
              <a:rPr lang="en-US" sz="2800" dirty="0" smtClean="0"/>
              <a:t>Consistent common administration- Regents schedule suggests Monday June 18</a:t>
            </a:r>
            <a:endParaRPr lang="en-US" sz="2800" dirty="0"/>
          </a:p>
          <a:p>
            <a:r>
              <a:rPr lang="en-US" sz="2800" dirty="0" smtClean="0"/>
              <a:t>That there is one consistent version of tests administered in June – and that they don’t know which one in advance.</a:t>
            </a:r>
            <a:endParaRPr lang="en-US" sz="2800" dirty="0"/>
          </a:p>
        </p:txBody>
      </p:sp>
      <p:pic>
        <p:nvPicPr>
          <p:cNvPr id="1026" name="Picture 2" descr="C:\Users\lradicel\AppData\Local\Microsoft\Windows\Temporary Internet Files\Content.IE5\222SRUZ8\MP9004393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191000"/>
            <a:ext cx="2743200" cy="183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3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CI&amp;A:</a:t>
            </a:r>
            <a:endParaRPr lang="en-US" dirty="0"/>
          </a:p>
        </p:txBody>
      </p:sp>
      <p:sp>
        <p:nvSpPr>
          <p:cNvPr id="3" name="Content Placeholder 2"/>
          <p:cNvSpPr>
            <a:spLocks noGrp="1"/>
          </p:cNvSpPr>
          <p:nvPr>
            <p:ph idx="1"/>
          </p:nvPr>
        </p:nvSpPr>
        <p:spPr/>
        <p:txBody>
          <a:bodyPr/>
          <a:lstStyle/>
          <a:p>
            <a:r>
              <a:rPr lang="en-US" dirty="0" smtClean="0"/>
              <a:t>Literacy Strategies: Vocabulary- March 14</a:t>
            </a:r>
          </a:p>
          <a:p>
            <a:endParaRPr lang="en-US" dirty="0" smtClean="0"/>
          </a:p>
          <a:p>
            <a:r>
              <a:rPr lang="en-US" dirty="0" smtClean="0"/>
              <a:t>Co-Teaching: Now What- March 15</a:t>
            </a:r>
          </a:p>
          <a:p>
            <a:endParaRPr lang="en-US" dirty="0" smtClean="0"/>
          </a:p>
          <a:p>
            <a:r>
              <a:rPr lang="en-US" dirty="0" smtClean="0"/>
              <a:t>Teaching with Poverty in Mind- March 22</a:t>
            </a:r>
          </a:p>
          <a:p>
            <a:endParaRPr lang="en-US" dirty="0" smtClean="0"/>
          </a:p>
          <a:p>
            <a:r>
              <a:rPr lang="en-US" dirty="0" smtClean="0"/>
              <a:t>Responsive Classroom Level One- March 26</a:t>
            </a:r>
            <a:endParaRPr lang="en-US" dirty="0"/>
          </a:p>
        </p:txBody>
      </p:sp>
      <p:pic>
        <p:nvPicPr>
          <p:cNvPr id="2051" name="Picture 3" descr="C:\Users\lradicel\AppData\Local\Microsoft\Windows\Temporary Internet Files\Content.IE5\IYB6OLTX\MC9001979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152401"/>
            <a:ext cx="1514475" cy="141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113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Summer 2012- Draft</a:t>
            </a:r>
            <a:br>
              <a:rPr lang="en-US" dirty="0" smtClean="0"/>
            </a:br>
            <a:r>
              <a:rPr lang="en-US" sz="3600" dirty="0" smtClean="0"/>
              <a:t>Based on February BCIC data</a:t>
            </a:r>
            <a:endParaRPr lang="en-US" sz="3600" dirty="0"/>
          </a:p>
        </p:txBody>
      </p:sp>
      <p:sp>
        <p:nvSpPr>
          <p:cNvPr id="3" name="Content Placeholder 2"/>
          <p:cNvSpPr>
            <a:spLocks noGrp="1"/>
          </p:cNvSpPr>
          <p:nvPr>
            <p:ph idx="1"/>
          </p:nvPr>
        </p:nvSpPr>
        <p:spPr/>
        <p:txBody>
          <a:bodyPr>
            <a:normAutofit fontScale="85000" lnSpcReduction="10000"/>
          </a:bodyPr>
          <a:lstStyle/>
          <a:p>
            <a:r>
              <a:rPr lang="en-US" dirty="0" smtClean="0"/>
              <a:t>CCLS ELA Getting Started –June 28</a:t>
            </a:r>
          </a:p>
          <a:p>
            <a:r>
              <a:rPr lang="en-US" dirty="0" smtClean="0"/>
              <a:t>CCLS Literacy -July 11</a:t>
            </a:r>
          </a:p>
          <a:p>
            <a:r>
              <a:rPr lang="en-US" dirty="0" smtClean="0"/>
              <a:t>CCLS ELA Design Instruction K-5- August 9</a:t>
            </a:r>
          </a:p>
          <a:p>
            <a:r>
              <a:rPr lang="en-US" dirty="0" smtClean="0"/>
              <a:t>CCLS ELA Design Instruction 6-12- August 22</a:t>
            </a:r>
          </a:p>
          <a:p>
            <a:r>
              <a:rPr lang="en-US" dirty="0" smtClean="0"/>
              <a:t>Formative Assessment How and What- Aug 16</a:t>
            </a:r>
          </a:p>
          <a:p>
            <a:r>
              <a:rPr lang="en-US" dirty="0" smtClean="0"/>
              <a:t>Responsive Classroom I- Aug 13-17</a:t>
            </a:r>
          </a:p>
          <a:p>
            <a:r>
              <a:rPr lang="en-US" dirty="0" smtClean="0"/>
              <a:t>Project Based Learning- August 20-23 (two days each for elementary and secondary- third day to follow in September) </a:t>
            </a:r>
            <a:endParaRPr lang="en-US" dirty="0"/>
          </a:p>
        </p:txBody>
      </p:sp>
    </p:spTree>
    <p:extLst>
      <p:ext uri="{BB962C8B-B14F-4D97-AF65-F5344CB8AC3E}">
        <p14:creationId xmlns:p14="http://schemas.microsoft.com/office/powerpoint/2010/main" val="2334848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CI&amp;A</a:t>
            </a:r>
          </a:p>
        </p:txBody>
      </p:sp>
      <p:pic>
        <p:nvPicPr>
          <p:cNvPr id="6" name="Picture 3" descr="Logotiff"/>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custDataLst>
              <p:tags r:id="rId4"/>
            </p:custDataLst>
          </p:nvPr>
        </p:nvSpPr>
        <p:spPr bwMode="auto">
          <a:xfrm>
            <a:off x="381000" y="1447800"/>
            <a:ext cx="8610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eaLnBrk="1" hangingPunct="1">
              <a:spcBef>
                <a:spcPts val="0"/>
              </a:spcBef>
              <a:spcAft>
                <a:spcPts val="1200"/>
              </a:spcAft>
            </a:pPr>
            <a:r>
              <a:rPr lang="en-US" sz="4800" spc="-80" dirty="0" smtClean="0"/>
              <a:t>Upcoming Sessions</a:t>
            </a:r>
            <a:endParaRPr lang="en-US" sz="4400" spc="-80" dirty="0" smtClean="0"/>
          </a:p>
          <a:p>
            <a:pPr eaLnBrk="1" hangingPunct="1">
              <a:spcBef>
                <a:spcPts val="0"/>
              </a:spcBef>
              <a:spcAft>
                <a:spcPts val="1200"/>
              </a:spcAft>
            </a:pPr>
            <a:endParaRPr lang="en-US" sz="4400" spc="-80" dirty="0" smtClean="0">
              <a:solidFill>
                <a:srgbClr val="0070C0"/>
              </a:solidFill>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2743200"/>
            <a:ext cx="4488877"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05731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PBL</a:t>
            </a:r>
          </a:p>
        </p:txBody>
      </p:sp>
      <p:sp>
        <p:nvSpPr>
          <p:cNvPr id="4099" name="Rectangle 3"/>
          <p:cNvSpPr>
            <a:spLocks noGrp="1" noChangeArrowheads="1"/>
          </p:cNvSpPr>
          <p:nvPr>
            <p:ph type="body" sz="half" idx="1"/>
            <p:custDataLst>
              <p:tags r:id="rId3"/>
            </p:custDataLst>
          </p:nvPr>
        </p:nvSpPr>
        <p:spPr>
          <a:xfrm>
            <a:off x="381000" y="1447800"/>
            <a:ext cx="8610600" cy="5486400"/>
          </a:xfrm>
        </p:spPr>
        <p:txBody>
          <a:bodyPr/>
          <a:lstStyle/>
          <a:p>
            <a:pPr eaLnBrk="1" hangingPunct="1">
              <a:spcBef>
                <a:spcPts val="0"/>
              </a:spcBef>
              <a:spcAft>
                <a:spcPts val="1200"/>
              </a:spcAft>
            </a:pPr>
            <a:r>
              <a:rPr lang="en-US" sz="4800" spc="-80" dirty="0" smtClean="0"/>
              <a:t>Should we schedule summer sessions?</a:t>
            </a:r>
          </a:p>
          <a:p>
            <a:pPr eaLnBrk="1" hangingPunct="1">
              <a:spcBef>
                <a:spcPts val="0"/>
              </a:spcBef>
              <a:spcAft>
                <a:spcPts val="1200"/>
              </a:spcAft>
            </a:pPr>
            <a:r>
              <a:rPr lang="en-US" sz="4800" spc="-80" dirty="0" smtClean="0"/>
              <a:t>2 days summer, one day in November</a:t>
            </a:r>
          </a:p>
          <a:p>
            <a:pPr eaLnBrk="1" hangingPunct="1">
              <a:spcBef>
                <a:spcPts val="0"/>
              </a:spcBef>
              <a:spcAft>
                <a:spcPts val="1200"/>
              </a:spcAft>
            </a:pPr>
            <a:r>
              <a:rPr lang="en-US" sz="4800" spc="-80" dirty="0" smtClean="0"/>
              <a:t>Elementary cohort?</a:t>
            </a:r>
          </a:p>
          <a:p>
            <a:pPr eaLnBrk="1" hangingPunct="1">
              <a:spcBef>
                <a:spcPts val="0"/>
              </a:spcBef>
              <a:spcAft>
                <a:spcPts val="1200"/>
              </a:spcAft>
            </a:pPr>
            <a:r>
              <a:rPr lang="en-US" sz="4800" spc="-80" dirty="0" smtClean="0"/>
              <a:t>Secondary cohort?</a:t>
            </a:r>
          </a:p>
          <a:p>
            <a:pPr eaLnBrk="1" hangingPunct="1">
              <a:spcBef>
                <a:spcPts val="0"/>
              </a:spcBef>
              <a:spcAft>
                <a:spcPts val="1200"/>
              </a:spcAft>
            </a:pPr>
            <a:endParaRPr lang="en-US" sz="4800" spc="-80" dirty="0" smtClean="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82699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84442497"/>
              </p:ext>
            </p:extLst>
          </p:nvPr>
        </p:nvGraphicFramePr>
        <p:xfrm>
          <a:off x="609600" y="1219200"/>
          <a:ext cx="7543799" cy="5181600"/>
        </p:xfrm>
        <a:graphic>
          <a:graphicData uri="http://schemas.openxmlformats.org/drawingml/2006/table">
            <a:tbl>
              <a:tblPr firstRow="1" bandRow="1">
                <a:tableStyleId>{5C22544A-7EE6-4342-B048-85BDC9FD1C3A}</a:tableStyleId>
              </a:tblPr>
              <a:tblGrid>
                <a:gridCol w="1885950"/>
                <a:gridCol w="754380"/>
                <a:gridCol w="4903469"/>
              </a:tblGrid>
              <a:tr h="737719">
                <a:tc>
                  <a:txBody>
                    <a:bodyPr/>
                    <a:lstStyle/>
                    <a:p>
                      <a:r>
                        <a:rPr lang="en-US" dirty="0" smtClean="0"/>
                        <a:t>Target Language</a:t>
                      </a:r>
                      <a:endParaRPr lang="en-US" dirty="0"/>
                    </a:p>
                  </a:txBody>
                  <a:tcPr/>
                </a:tc>
                <a:tc>
                  <a:txBody>
                    <a:bodyPr/>
                    <a:lstStyle/>
                    <a:p>
                      <a:endParaRPr lang="en-US" dirty="0"/>
                    </a:p>
                  </a:txBody>
                  <a:tcPr/>
                </a:tc>
                <a:tc>
                  <a:txBody>
                    <a:bodyPr/>
                    <a:lstStyle/>
                    <a:p>
                      <a:r>
                        <a:rPr lang="en-US" dirty="0" smtClean="0"/>
                        <a:t>Participating Districts</a:t>
                      </a:r>
                      <a:endParaRPr lang="en-US" dirty="0"/>
                    </a:p>
                  </a:txBody>
                  <a:tcPr/>
                </a:tc>
              </a:tr>
              <a:tr h="427409">
                <a:tc>
                  <a:txBody>
                    <a:bodyPr/>
                    <a:lstStyle/>
                    <a:p>
                      <a:r>
                        <a:rPr lang="en-US" dirty="0" smtClean="0"/>
                        <a:t>Chinese</a:t>
                      </a:r>
                      <a:endParaRPr lang="en-US" dirty="0"/>
                    </a:p>
                  </a:txBody>
                  <a:tcPr/>
                </a:tc>
                <a:tc>
                  <a:txBody>
                    <a:bodyPr/>
                    <a:lstStyle/>
                    <a:p>
                      <a:r>
                        <a:rPr lang="en-US" dirty="0" smtClean="0"/>
                        <a:t>0</a:t>
                      </a:r>
                      <a:endParaRPr lang="en-US" dirty="0"/>
                    </a:p>
                  </a:txBody>
                  <a:tcPr/>
                </a:tc>
                <a:tc>
                  <a:txBody>
                    <a:bodyPr/>
                    <a:lstStyle/>
                    <a:p>
                      <a:endParaRPr lang="en-US" dirty="0"/>
                    </a:p>
                  </a:txBody>
                  <a:tcPr/>
                </a:tc>
              </a:tr>
              <a:tr h="1053885">
                <a:tc>
                  <a:txBody>
                    <a:bodyPr/>
                    <a:lstStyle/>
                    <a:p>
                      <a:r>
                        <a:rPr lang="en-US" dirty="0" smtClean="0"/>
                        <a:t>French</a:t>
                      </a:r>
                      <a:endParaRPr lang="en-US" dirty="0"/>
                    </a:p>
                  </a:txBody>
                  <a:tcPr/>
                </a:tc>
                <a:tc>
                  <a:txBody>
                    <a:bodyPr/>
                    <a:lstStyle/>
                    <a:p>
                      <a:r>
                        <a:rPr lang="en-US" dirty="0" smtClean="0"/>
                        <a:t>7</a:t>
                      </a:r>
                      <a:endParaRPr lang="en-US" dirty="0"/>
                    </a:p>
                  </a:txBody>
                  <a:tcPr/>
                </a:tc>
                <a:tc>
                  <a:txBody>
                    <a:bodyPr/>
                    <a:lstStyle/>
                    <a:p>
                      <a:r>
                        <a:rPr lang="en-US" dirty="0" smtClean="0"/>
                        <a:t>Fayetteville-Manlius, LaFayette, Liverpool, W. Genesee, Westhill, Tully, Baldwinsville</a:t>
                      </a:r>
                      <a:endParaRPr lang="en-US" dirty="0"/>
                    </a:p>
                  </a:txBody>
                  <a:tcPr/>
                </a:tc>
              </a:tr>
              <a:tr h="427409">
                <a:tc>
                  <a:txBody>
                    <a:bodyPr/>
                    <a:lstStyle/>
                    <a:p>
                      <a:r>
                        <a:rPr lang="en-US" dirty="0" smtClean="0"/>
                        <a:t>German</a:t>
                      </a:r>
                      <a:endParaRPr lang="en-US" dirty="0"/>
                    </a:p>
                  </a:txBody>
                  <a:tcPr/>
                </a:tc>
                <a:tc>
                  <a:txBody>
                    <a:bodyPr/>
                    <a:lstStyle/>
                    <a:p>
                      <a:r>
                        <a:rPr lang="en-US" dirty="0" smtClean="0"/>
                        <a:t>2</a:t>
                      </a:r>
                      <a:endParaRPr lang="en-US" dirty="0"/>
                    </a:p>
                  </a:txBody>
                  <a:tcPr/>
                </a:tc>
                <a:tc>
                  <a:txBody>
                    <a:bodyPr/>
                    <a:lstStyle/>
                    <a:p>
                      <a:r>
                        <a:rPr lang="en-US" dirty="0" smtClean="0"/>
                        <a:t>Fayetteville-Manlius, Baldwinsville</a:t>
                      </a:r>
                      <a:endParaRPr lang="en-US" dirty="0"/>
                    </a:p>
                  </a:txBody>
                  <a:tcPr/>
                </a:tc>
              </a:tr>
              <a:tr h="427409">
                <a:tc>
                  <a:txBody>
                    <a:bodyPr/>
                    <a:lstStyle/>
                    <a:p>
                      <a:r>
                        <a:rPr lang="en-US" dirty="0" smtClean="0"/>
                        <a:t>Italian</a:t>
                      </a:r>
                      <a:endParaRPr lang="en-US" dirty="0"/>
                    </a:p>
                  </a:txBody>
                  <a:tcPr/>
                </a:tc>
                <a:tc>
                  <a:txBody>
                    <a:bodyPr/>
                    <a:lstStyle/>
                    <a:p>
                      <a:r>
                        <a:rPr lang="en-US" dirty="0" smtClean="0"/>
                        <a:t>2</a:t>
                      </a:r>
                      <a:endParaRPr lang="en-US" dirty="0"/>
                    </a:p>
                  </a:txBody>
                  <a:tcPr/>
                </a:tc>
                <a:tc>
                  <a:txBody>
                    <a:bodyPr/>
                    <a:lstStyle/>
                    <a:p>
                      <a:r>
                        <a:rPr lang="en-US" dirty="0" smtClean="0"/>
                        <a:t>Solvay</a:t>
                      </a:r>
                      <a:endParaRPr lang="en-US" dirty="0"/>
                    </a:p>
                  </a:txBody>
                  <a:tcPr/>
                </a:tc>
              </a:tr>
              <a:tr h="737719">
                <a:tc>
                  <a:txBody>
                    <a:bodyPr/>
                    <a:lstStyle/>
                    <a:p>
                      <a:r>
                        <a:rPr lang="en-US" dirty="0" smtClean="0"/>
                        <a:t>Latin</a:t>
                      </a:r>
                      <a:endParaRPr lang="en-US" dirty="0"/>
                    </a:p>
                  </a:txBody>
                  <a:tcPr/>
                </a:tc>
                <a:tc>
                  <a:txBody>
                    <a:bodyPr/>
                    <a:lstStyle/>
                    <a:p>
                      <a:r>
                        <a:rPr lang="en-US" dirty="0" smtClean="0"/>
                        <a:t>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Fayetteville-Manlius, Liverpool</a:t>
                      </a:r>
                    </a:p>
                    <a:p>
                      <a:endParaRPr lang="en-US" dirty="0"/>
                    </a:p>
                  </a:txBody>
                  <a:tcPr/>
                </a:tc>
              </a:tr>
              <a:tr h="1370050">
                <a:tc>
                  <a:txBody>
                    <a:bodyPr/>
                    <a:lstStyle/>
                    <a:p>
                      <a:r>
                        <a:rPr lang="en-US" dirty="0" smtClean="0"/>
                        <a:t>Spanish</a:t>
                      </a:r>
                      <a:endParaRPr lang="en-US" dirty="0"/>
                    </a:p>
                  </a:txBody>
                  <a:tcPr/>
                </a:tc>
                <a:tc>
                  <a:txBody>
                    <a:bodyPr/>
                    <a:lstStyle/>
                    <a:p>
                      <a:r>
                        <a:rPr lang="en-US" dirty="0" smtClean="0"/>
                        <a:t>15</a:t>
                      </a:r>
                      <a:endParaRPr lang="en-US" dirty="0"/>
                    </a:p>
                  </a:txBody>
                  <a:tcPr/>
                </a:tc>
                <a:tc>
                  <a:txBody>
                    <a:bodyPr/>
                    <a:lstStyle/>
                    <a:p>
                      <a:r>
                        <a:rPr lang="en-US" dirty="0" smtClean="0"/>
                        <a:t>Fabius-Pompey, Fayetteville-Manlius, LaFayette, Marathon, N. Syracuse, OCM, Solvay, Sandy Creek, W. Genesee, Westhill, Tully, Baldwinsville, DeRuyter</a:t>
                      </a:r>
                      <a:endParaRPr lang="en-US" dirty="0"/>
                    </a:p>
                  </a:txBody>
                  <a:tcPr/>
                </a:tc>
              </a:tr>
            </a:tbl>
          </a:graphicData>
        </a:graphic>
      </p:graphicFrame>
      <p:sp>
        <p:nvSpPr>
          <p:cNvPr id="3" name="Footer Placeholder 2"/>
          <p:cNvSpPr>
            <a:spLocks noGrp="1"/>
          </p:cNvSpPr>
          <p:nvPr>
            <p:ph type="ftr" sz="quarter" idx="11"/>
          </p:nvPr>
        </p:nvSpPr>
        <p:spPr/>
        <p:txBody>
          <a:bodyPr/>
          <a:lstStyle/>
          <a:p>
            <a:r>
              <a:rPr lang="en-US" dirty="0" smtClean="0">
                <a:solidFill>
                  <a:prstClr val="black">
                    <a:tint val="75000"/>
                  </a:prstClr>
                </a:solidFill>
              </a:rPr>
              <a:t>As of Jan 9 2012</a:t>
            </a:r>
            <a:endParaRPr lang="en-US" dirty="0">
              <a:solidFill>
                <a:prstClr val="black">
                  <a:tint val="75000"/>
                </a:prstClr>
              </a:solidFill>
            </a:endParaRPr>
          </a:p>
        </p:txBody>
      </p:sp>
      <p:sp>
        <p:nvSpPr>
          <p:cNvPr id="4" name="Rectangle 2"/>
          <p:cNvSpPr txBox="1">
            <a:spLocks noChangeArrowheads="1"/>
          </p:cNvSpPr>
          <p:nvPr>
            <p:custDataLst>
              <p:tags r:id="rId1"/>
            </p:custDataLst>
          </p:nvPr>
        </p:nvSpPr>
        <p:spPr>
          <a:xfrm>
            <a:off x="304800" y="228600"/>
            <a:ext cx="6248400" cy="884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t>Checkpoint B</a:t>
            </a:r>
          </a:p>
        </p:txBody>
      </p:sp>
      <p:pic>
        <p:nvPicPr>
          <p:cNvPr id="5" name="Picture 3" descr="Logotiff"/>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817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custDataLst>
              <p:tags r:id="rId2"/>
            </p:custDataLst>
          </p:nvPr>
        </p:nvSpPr>
        <p:spPr>
          <a:xfrm>
            <a:off x="457200" y="152400"/>
            <a:ext cx="5867400" cy="1470025"/>
          </a:xfrm>
        </p:spPr>
        <p:txBody>
          <a:bodyPr/>
          <a:lstStyle/>
          <a:p>
            <a:pPr eaLnBrk="1" hangingPunct="1"/>
            <a:r>
              <a:rPr lang="en-US" b="1" dirty="0" smtClean="0"/>
              <a:t>Welcome and Introductions</a:t>
            </a:r>
          </a:p>
        </p:txBody>
      </p:sp>
      <p:pic>
        <p:nvPicPr>
          <p:cNvPr id="3075" name="Picture 3" descr="Logotiff"/>
          <p:cNvPicPr>
            <a:picLocks noGrp="1" noChangeAspect="1" noChangeArrowheads="1"/>
          </p:cNvPicPr>
          <p:nvPr>
            <p:ph type="subTitle" idx="1"/>
            <p:custDataLst>
              <p:tags r:id="rId3"/>
            </p:custDataLst>
          </p:nvPr>
        </p:nvPicPr>
        <p:blipFill>
          <a:blip r:embed="rId5">
            <a:extLst>
              <a:ext uri="{28A0092B-C50C-407E-A947-70E740481C1C}">
                <a14:useLocalDpi xmlns:a14="http://schemas.microsoft.com/office/drawing/2010/main" val="0"/>
              </a:ext>
            </a:extLst>
          </a:blip>
          <a:srcRect/>
          <a:stretch>
            <a:fillRect/>
          </a:stretch>
        </p:blipFill>
        <p:spPr>
          <a:xfrm>
            <a:off x="6715125" y="147638"/>
            <a:ext cx="2276475" cy="538162"/>
          </a:xfr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2568752"/>
              </p:ext>
            </p:extLst>
          </p:nvPr>
        </p:nvGraphicFramePr>
        <p:xfrm>
          <a:off x="914400" y="119375"/>
          <a:ext cx="6934200" cy="6588726"/>
        </p:xfrm>
        <a:graphic>
          <a:graphicData uri="http://schemas.openxmlformats.org/drawingml/2006/table">
            <a:tbl>
              <a:tblPr firstRow="1" firstCol="1" bandRow="1">
                <a:tableStyleId>{5C22544A-7EE6-4342-B048-85BDC9FD1C3A}</a:tableStyleId>
              </a:tblPr>
              <a:tblGrid>
                <a:gridCol w="2157886"/>
                <a:gridCol w="2388157"/>
                <a:gridCol w="2388157"/>
              </a:tblGrid>
              <a:tr h="417095">
                <a:tc>
                  <a:txBody>
                    <a:bodyPr/>
                    <a:lstStyle/>
                    <a:p>
                      <a:pPr marL="0" marR="0" algn="ctr">
                        <a:spcBef>
                          <a:spcPts val="0"/>
                        </a:spcBef>
                        <a:spcAft>
                          <a:spcPts val="0"/>
                        </a:spcAft>
                        <a:tabLst>
                          <a:tab pos="800100" algn="r"/>
                          <a:tab pos="914400" algn="l"/>
                        </a:tabLst>
                      </a:pPr>
                      <a:r>
                        <a:rPr lang="en-US" sz="1300" dirty="0">
                          <a:effectLst/>
                        </a:rPr>
                        <a:t> </a:t>
                      </a:r>
                      <a:endParaRPr lang="en-US" sz="1300" dirty="0">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solidFill>
                            <a:srgbClr val="FF0000"/>
                          </a:solidFill>
                          <a:effectLst/>
                        </a:rPr>
                        <a:t>BOCES Network Team Districts</a:t>
                      </a:r>
                      <a:endParaRPr lang="en-US" sz="1300" dirty="0">
                        <a:solidFill>
                          <a:srgbClr val="FF0000"/>
                        </a:solidFill>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solidFill>
                            <a:srgbClr val="FF0000"/>
                          </a:solidFill>
                          <a:effectLst/>
                        </a:rPr>
                        <a:t>Non-Network Team Districts</a:t>
                      </a:r>
                      <a:endParaRPr lang="en-US" sz="1300" dirty="0">
                        <a:solidFill>
                          <a:srgbClr val="FF0000"/>
                        </a:solidFill>
                        <a:effectLst/>
                        <a:latin typeface="Times New Roman"/>
                        <a:ea typeface="Times New Roman"/>
                      </a:endParaRPr>
                    </a:p>
                  </a:txBody>
                  <a:tcPr marL="78205" marR="78205" marT="0" marB="0" anchor="ctr"/>
                </a:tc>
              </a:tr>
              <a:tr h="417095">
                <a:tc>
                  <a:txBody>
                    <a:bodyPr/>
                    <a:lstStyle/>
                    <a:p>
                      <a:pPr marL="0" marR="0" algn="ctr">
                        <a:spcBef>
                          <a:spcPts val="0"/>
                        </a:spcBef>
                        <a:spcAft>
                          <a:spcPts val="0"/>
                        </a:spcAft>
                        <a:tabLst>
                          <a:tab pos="800100" algn="r"/>
                          <a:tab pos="914400" algn="l"/>
                        </a:tabLst>
                      </a:pPr>
                      <a:r>
                        <a:rPr lang="en-US" sz="1300" dirty="0">
                          <a:solidFill>
                            <a:srgbClr val="FF0000"/>
                          </a:solidFill>
                          <a:effectLst/>
                        </a:rPr>
                        <a:t>CI&amp;A Workshops</a:t>
                      </a:r>
                      <a:endParaRPr lang="en-US" sz="1300" dirty="0">
                        <a:solidFill>
                          <a:srgbClr val="FF0000"/>
                        </a:solidFill>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effectLst/>
                        </a:rPr>
                        <a:t>Unlimited; no balance kept</a:t>
                      </a:r>
                      <a:endParaRPr lang="en-US" sz="1300" dirty="0">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effectLst/>
                        </a:rPr>
                        <a:t>Unlimited; no balance kept</a:t>
                      </a:r>
                      <a:endParaRPr lang="en-US" sz="1300" dirty="0">
                        <a:effectLst/>
                        <a:latin typeface="Times New Roman"/>
                        <a:ea typeface="Times New Roman"/>
                      </a:endParaRPr>
                    </a:p>
                  </a:txBody>
                  <a:tcPr marL="78205" marR="78205" marT="0" marB="0" anchor="ctr"/>
                </a:tc>
              </a:tr>
              <a:tr h="645918">
                <a:tc>
                  <a:txBody>
                    <a:bodyPr/>
                    <a:lstStyle/>
                    <a:p>
                      <a:pPr marL="0" marR="0" algn="ctr">
                        <a:spcBef>
                          <a:spcPts val="0"/>
                        </a:spcBef>
                        <a:spcAft>
                          <a:spcPts val="0"/>
                        </a:spcAft>
                        <a:tabLst>
                          <a:tab pos="800100" algn="r"/>
                          <a:tab pos="914400" algn="l"/>
                        </a:tabLst>
                      </a:pPr>
                      <a:r>
                        <a:rPr lang="en-US" sz="1300" dirty="0">
                          <a:solidFill>
                            <a:srgbClr val="FF0000"/>
                          </a:solidFill>
                          <a:effectLst/>
                        </a:rPr>
                        <a:t>CI&amp;A Onsite Days</a:t>
                      </a:r>
                      <a:endParaRPr lang="en-US" sz="1300" dirty="0">
                        <a:solidFill>
                          <a:srgbClr val="FF0000"/>
                        </a:solidFill>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effectLst/>
                        </a:rPr>
                        <a:t>1, 2, or 3 days depending on district size (unscheduled days released in February)</a:t>
                      </a:r>
                      <a:endParaRPr lang="en-US" sz="1300" dirty="0">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effectLst/>
                        </a:rPr>
                        <a:t>1, 2, or 3 days depending on district size</a:t>
                      </a:r>
                      <a:endParaRPr lang="en-US" sz="1300" dirty="0">
                        <a:effectLst/>
                        <a:latin typeface="Times New Roman"/>
                        <a:ea typeface="Times New Roman"/>
                      </a:endParaRPr>
                    </a:p>
                  </a:txBody>
                  <a:tcPr marL="78205" marR="78205" marT="0" marB="0" anchor="ctr"/>
                </a:tc>
              </a:tr>
              <a:tr h="610394">
                <a:tc>
                  <a:txBody>
                    <a:bodyPr/>
                    <a:lstStyle/>
                    <a:p>
                      <a:pPr marL="0" marR="0" algn="ctr">
                        <a:spcBef>
                          <a:spcPts val="0"/>
                        </a:spcBef>
                        <a:spcAft>
                          <a:spcPts val="0"/>
                        </a:spcAft>
                        <a:tabLst>
                          <a:tab pos="800100" algn="r"/>
                          <a:tab pos="914400" algn="l"/>
                        </a:tabLst>
                      </a:pPr>
                      <a:r>
                        <a:rPr lang="en-US" sz="1300" dirty="0">
                          <a:solidFill>
                            <a:srgbClr val="FF0000"/>
                          </a:solidFill>
                          <a:effectLst/>
                        </a:rPr>
                        <a:t>Network Team Workshops &amp; Large-Group Meetings</a:t>
                      </a:r>
                      <a:endParaRPr lang="en-US" sz="1300" dirty="0">
                        <a:solidFill>
                          <a:srgbClr val="FF0000"/>
                        </a:solidFill>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effectLst/>
                        </a:rPr>
                        <a:t>Unlimited</a:t>
                      </a:r>
                      <a:endParaRPr lang="en-US" sz="1300" dirty="0">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effectLst/>
                        </a:rPr>
                        <a:t>Unlimited</a:t>
                      </a:r>
                      <a:endParaRPr lang="en-US" sz="1300" dirty="0">
                        <a:effectLst/>
                        <a:latin typeface="Times New Roman"/>
                        <a:ea typeface="Times New Roman"/>
                      </a:endParaRPr>
                    </a:p>
                  </a:txBody>
                  <a:tcPr marL="78205" marR="78205" marT="0" marB="0" anchor="ctr"/>
                </a:tc>
              </a:tr>
              <a:tr h="417095">
                <a:tc>
                  <a:txBody>
                    <a:bodyPr/>
                    <a:lstStyle/>
                    <a:p>
                      <a:pPr marL="0" marR="0" algn="ctr">
                        <a:spcBef>
                          <a:spcPts val="0"/>
                        </a:spcBef>
                        <a:spcAft>
                          <a:spcPts val="0"/>
                        </a:spcAft>
                        <a:tabLst>
                          <a:tab pos="800100" algn="r"/>
                          <a:tab pos="914400" algn="l"/>
                        </a:tabLst>
                      </a:pPr>
                      <a:r>
                        <a:rPr lang="en-US" sz="1300" dirty="0" smtClean="0">
                          <a:solidFill>
                            <a:srgbClr val="FF0000"/>
                          </a:solidFill>
                          <a:effectLst/>
                        </a:rPr>
                        <a:t>3-8 &amp; Regents  </a:t>
                      </a:r>
                      <a:r>
                        <a:rPr lang="en-US" sz="1300" dirty="0">
                          <a:solidFill>
                            <a:srgbClr val="FF0000"/>
                          </a:solidFill>
                          <a:effectLst/>
                        </a:rPr>
                        <a:t>Regional Scoring</a:t>
                      </a:r>
                      <a:endParaRPr lang="en-US" sz="1300" dirty="0">
                        <a:solidFill>
                          <a:srgbClr val="FF0000"/>
                        </a:solidFill>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effectLst/>
                        </a:rPr>
                        <a:t>Included at </a:t>
                      </a:r>
                      <a:r>
                        <a:rPr lang="en-US" sz="1300" dirty="0" smtClean="0">
                          <a:effectLst/>
                        </a:rPr>
                        <a:t>hub</a:t>
                      </a:r>
                      <a:r>
                        <a:rPr lang="en-US" sz="1300" baseline="0" dirty="0" smtClean="0">
                          <a:effectLst/>
                        </a:rPr>
                        <a:t> </a:t>
                      </a:r>
                      <a:r>
                        <a:rPr lang="en-US" sz="1300" dirty="0" smtClean="0">
                          <a:effectLst/>
                        </a:rPr>
                        <a:t>locations</a:t>
                      </a:r>
                      <a:endParaRPr lang="en-US" sz="1300" dirty="0">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smtClean="0">
                          <a:effectLst/>
                        </a:rPr>
                        <a:t>Included at hub</a:t>
                      </a:r>
                      <a:r>
                        <a:rPr lang="en-US" sz="1300" baseline="0" dirty="0" smtClean="0">
                          <a:effectLst/>
                        </a:rPr>
                        <a:t> </a:t>
                      </a:r>
                      <a:r>
                        <a:rPr lang="en-US" sz="1300" dirty="0" smtClean="0">
                          <a:effectLst/>
                        </a:rPr>
                        <a:t>locations</a:t>
                      </a:r>
                      <a:endParaRPr lang="en-US" sz="1300" dirty="0">
                        <a:effectLst/>
                        <a:latin typeface="Times New Roman"/>
                        <a:ea typeface="Times New Roman"/>
                      </a:endParaRPr>
                    </a:p>
                  </a:txBody>
                  <a:tcPr marL="78205" marR="78205" marT="0" marB="0" anchor="ctr"/>
                </a:tc>
              </a:tr>
              <a:tr h="813858">
                <a:tc>
                  <a:txBody>
                    <a:bodyPr/>
                    <a:lstStyle/>
                    <a:p>
                      <a:pPr marL="0" marR="0" algn="ctr">
                        <a:spcBef>
                          <a:spcPts val="0"/>
                        </a:spcBef>
                        <a:spcAft>
                          <a:spcPts val="0"/>
                        </a:spcAft>
                        <a:tabLst>
                          <a:tab pos="800100" algn="r"/>
                          <a:tab pos="914400" algn="l"/>
                        </a:tabLst>
                      </a:pPr>
                      <a:r>
                        <a:rPr lang="en-US" sz="1300" dirty="0">
                          <a:solidFill>
                            <a:srgbClr val="FF0000"/>
                          </a:solidFill>
                          <a:effectLst/>
                        </a:rPr>
                        <a:t>School Improvement Projects</a:t>
                      </a:r>
                      <a:endParaRPr lang="en-US" sz="1300" dirty="0">
                        <a:solidFill>
                          <a:srgbClr val="FF0000"/>
                        </a:solidFill>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effectLst/>
                        </a:rPr>
                        <a:t>No change, can be run either as a share or follow up (within 18 months of original event)</a:t>
                      </a:r>
                      <a:endParaRPr lang="en-US" sz="1300" dirty="0">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effectLst/>
                        </a:rPr>
                        <a:t>No change, can be run either as a share or follow up (within 18 months of original event)</a:t>
                      </a:r>
                      <a:endParaRPr lang="en-US" sz="1300" dirty="0">
                        <a:effectLst/>
                        <a:latin typeface="Times New Roman"/>
                        <a:ea typeface="Times New Roman"/>
                      </a:endParaRPr>
                    </a:p>
                  </a:txBody>
                  <a:tcPr marL="78205" marR="78205" marT="0" marB="0" anchor="ctr"/>
                </a:tc>
              </a:tr>
              <a:tr h="813858">
                <a:tc>
                  <a:txBody>
                    <a:bodyPr/>
                    <a:lstStyle/>
                    <a:p>
                      <a:pPr marL="0" marR="0" algn="ctr">
                        <a:spcBef>
                          <a:spcPts val="0"/>
                        </a:spcBef>
                        <a:spcAft>
                          <a:spcPts val="0"/>
                        </a:spcAft>
                        <a:tabLst>
                          <a:tab pos="800100" algn="r"/>
                          <a:tab pos="914400" algn="l"/>
                        </a:tabLst>
                      </a:pPr>
                      <a:r>
                        <a:rPr lang="en-US" sz="1300" dirty="0">
                          <a:solidFill>
                            <a:srgbClr val="FF0000"/>
                          </a:solidFill>
                          <a:effectLst/>
                        </a:rPr>
                        <a:t>NYS Reform Agenda District-Specific Planning and Technical Assistance</a:t>
                      </a:r>
                      <a:endParaRPr lang="en-US" sz="1300" dirty="0">
                        <a:solidFill>
                          <a:srgbClr val="FF0000"/>
                        </a:solidFill>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effectLst/>
                        </a:rPr>
                        <a:t>Unlimited</a:t>
                      </a:r>
                      <a:endParaRPr lang="en-US" sz="1300" dirty="0">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effectLst/>
                        </a:rPr>
                        <a:t>Billed per diem</a:t>
                      </a:r>
                      <a:endParaRPr lang="en-US" sz="1300" dirty="0">
                        <a:effectLst/>
                        <a:latin typeface="Times New Roman"/>
                        <a:ea typeface="Times New Roman"/>
                      </a:endParaRPr>
                    </a:p>
                  </a:txBody>
                  <a:tcPr marL="78205" marR="78205" marT="0" marB="0" anchor="ctr"/>
                </a:tc>
              </a:tr>
              <a:tr h="417095">
                <a:tc>
                  <a:txBody>
                    <a:bodyPr/>
                    <a:lstStyle/>
                    <a:p>
                      <a:pPr marL="0" marR="0" algn="ctr">
                        <a:spcBef>
                          <a:spcPts val="0"/>
                        </a:spcBef>
                        <a:spcAft>
                          <a:spcPts val="0"/>
                        </a:spcAft>
                        <a:tabLst>
                          <a:tab pos="800100" algn="r"/>
                          <a:tab pos="914400" algn="l"/>
                        </a:tabLst>
                      </a:pPr>
                      <a:r>
                        <a:rPr lang="en-US" sz="1300" dirty="0">
                          <a:solidFill>
                            <a:srgbClr val="FF0000"/>
                          </a:solidFill>
                          <a:effectLst/>
                        </a:rPr>
                        <a:t>Network Team Onsite Support</a:t>
                      </a:r>
                      <a:endParaRPr lang="en-US" sz="1300" dirty="0">
                        <a:solidFill>
                          <a:srgbClr val="FF0000"/>
                        </a:solidFill>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effectLst/>
                        </a:rPr>
                        <a:t> Up to 5 days (unscheduled days released in February)</a:t>
                      </a:r>
                      <a:endParaRPr lang="en-US" sz="1300" dirty="0">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effectLst/>
                        </a:rPr>
                        <a:t>Billed per diem</a:t>
                      </a:r>
                      <a:endParaRPr lang="en-US" sz="1300" dirty="0">
                        <a:effectLst/>
                        <a:latin typeface="Times New Roman"/>
                        <a:ea typeface="Times New Roman"/>
                      </a:endParaRPr>
                    </a:p>
                  </a:txBody>
                  <a:tcPr marL="78205" marR="78205" marT="0" marB="0" anchor="ctr"/>
                </a:tc>
              </a:tr>
              <a:tr h="417095">
                <a:tc>
                  <a:txBody>
                    <a:bodyPr/>
                    <a:lstStyle/>
                    <a:p>
                      <a:pPr marL="0" marR="0" algn="ctr">
                        <a:spcBef>
                          <a:spcPts val="0"/>
                        </a:spcBef>
                        <a:spcAft>
                          <a:spcPts val="0"/>
                        </a:spcAft>
                        <a:tabLst>
                          <a:tab pos="800100" algn="r"/>
                          <a:tab pos="914400" algn="l"/>
                        </a:tabLst>
                      </a:pPr>
                      <a:r>
                        <a:rPr lang="en-US" sz="1300" dirty="0">
                          <a:solidFill>
                            <a:srgbClr val="FF0000"/>
                          </a:solidFill>
                          <a:effectLst/>
                        </a:rPr>
                        <a:t>Lead Evaluator Training</a:t>
                      </a:r>
                      <a:endParaRPr lang="en-US" sz="1300" dirty="0">
                        <a:solidFill>
                          <a:srgbClr val="FF0000"/>
                        </a:solidFill>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effectLst/>
                        </a:rPr>
                        <a:t>Unlimited</a:t>
                      </a:r>
                      <a:endParaRPr lang="en-US" sz="1300" dirty="0">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effectLst/>
                        </a:rPr>
                        <a:t>Billed per participant</a:t>
                      </a:r>
                      <a:endParaRPr lang="en-US" sz="1300" dirty="0">
                        <a:effectLst/>
                        <a:latin typeface="Times New Roman"/>
                        <a:ea typeface="Times New Roman"/>
                      </a:endParaRPr>
                    </a:p>
                  </a:txBody>
                  <a:tcPr marL="78205" marR="78205" marT="0" marB="0" anchor="ctr"/>
                </a:tc>
              </a:tr>
              <a:tr h="417095">
                <a:tc>
                  <a:txBody>
                    <a:bodyPr/>
                    <a:lstStyle/>
                    <a:p>
                      <a:pPr marL="0" marR="0" algn="ctr">
                        <a:spcBef>
                          <a:spcPts val="0"/>
                        </a:spcBef>
                        <a:spcAft>
                          <a:spcPts val="0"/>
                        </a:spcAft>
                        <a:tabLst>
                          <a:tab pos="800100" algn="r"/>
                          <a:tab pos="914400" algn="l"/>
                        </a:tabLst>
                      </a:pPr>
                      <a:r>
                        <a:rPr lang="en-US" sz="1300" dirty="0">
                          <a:solidFill>
                            <a:srgbClr val="FF0000"/>
                          </a:solidFill>
                          <a:effectLst/>
                        </a:rPr>
                        <a:t>Principal Evaluator Training</a:t>
                      </a:r>
                      <a:endParaRPr lang="en-US" sz="1300" dirty="0">
                        <a:solidFill>
                          <a:srgbClr val="FF0000"/>
                        </a:solidFill>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effectLst/>
                        </a:rPr>
                        <a:t>Unlimited</a:t>
                      </a:r>
                      <a:endParaRPr lang="en-US" sz="1300" dirty="0">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a:effectLst/>
                        </a:rPr>
                        <a:t>Billed per Participant</a:t>
                      </a:r>
                      <a:endParaRPr lang="en-US" sz="1300" dirty="0">
                        <a:effectLst/>
                        <a:latin typeface="Times New Roman"/>
                        <a:ea typeface="Times New Roman"/>
                      </a:endParaRPr>
                    </a:p>
                  </a:txBody>
                  <a:tcPr marL="78205" marR="78205" marT="0" marB="0" anchor="ctr"/>
                </a:tc>
              </a:tr>
              <a:tr h="1202128">
                <a:tc>
                  <a:txBody>
                    <a:bodyPr/>
                    <a:lstStyle/>
                    <a:p>
                      <a:pPr marL="0" marR="0" algn="ctr">
                        <a:spcBef>
                          <a:spcPts val="0"/>
                        </a:spcBef>
                        <a:spcAft>
                          <a:spcPts val="0"/>
                        </a:spcAft>
                        <a:tabLst>
                          <a:tab pos="800100" algn="r"/>
                          <a:tab pos="914400" algn="l"/>
                        </a:tabLst>
                      </a:pPr>
                      <a:r>
                        <a:rPr lang="en-US" sz="1300" dirty="0" smtClean="0">
                          <a:solidFill>
                            <a:srgbClr val="FF0000"/>
                          </a:solidFill>
                          <a:effectLst/>
                        </a:rPr>
                        <a:t>Large-scale</a:t>
                      </a:r>
                      <a:r>
                        <a:rPr lang="en-US" sz="1300" baseline="0" dirty="0" smtClean="0">
                          <a:solidFill>
                            <a:srgbClr val="FF0000"/>
                          </a:solidFill>
                          <a:effectLst/>
                        </a:rPr>
                        <a:t> Regional Events (Solution Tree, Math Solutions, etc.)</a:t>
                      </a:r>
                      <a:endParaRPr lang="en-US" sz="1300" dirty="0">
                        <a:solidFill>
                          <a:srgbClr val="FF0000"/>
                        </a:solidFill>
                        <a:effectLst/>
                        <a:latin typeface="Times New Roman"/>
                        <a:ea typeface="Times New Roman"/>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smtClean="0">
                          <a:effectLst/>
                        </a:rPr>
                        <a:t>Continued</a:t>
                      </a:r>
                      <a:r>
                        <a:rPr lang="en-US" sz="1300" baseline="0" dirty="0" smtClean="0">
                          <a:effectLst/>
                        </a:rPr>
                        <a:t> subsidization for free seats</a:t>
                      </a:r>
                      <a:endParaRPr lang="en-US" sz="1300" dirty="0">
                        <a:effectLst/>
                      </a:endParaRPr>
                    </a:p>
                  </a:txBody>
                  <a:tcPr marL="78205" marR="78205" marT="0" marB="0" anchor="ctr"/>
                </a:tc>
                <a:tc>
                  <a:txBody>
                    <a:bodyPr/>
                    <a:lstStyle/>
                    <a:p>
                      <a:pPr marL="0" marR="0" algn="ctr">
                        <a:spcBef>
                          <a:spcPts val="0"/>
                        </a:spcBef>
                        <a:spcAft>
                          <a:spcPts val="0"/>
                        </a:spcAft>
                        <a:tabLst>
                          <a:tab pos="800100" algn="r"/>
                          <a:tab pos="914400" algn="l"/>
                        </a:tabLst>
                      </a:pPr>
                      <a:r>
                        <a:rPr lang="en-US" sz="1300" dirty="0" smtClean="0">
                          <a:effectLst/>
                        </a:rPr>
                        <a:t>Seats at cost (run through School Improvement)</a:t>
                      </a:r>
                      <a:endParaRPr lang="en-US" sz="1300" dirty="0">
                        <a:effectLst/>
                        <a:latin typeface="Times New Roman"/>
                        <a:ea typeface="Times New Roman"/>
                      </a:endParaRPr>
                    </a:p>
                  </a:txBody>
                  <a:tcPr marL="78205" marR="78205" marT="0" marB="0" anchor="ctr"/>
                </a:tc>
              </a:tr>
            </a:tbl>
          </a:graphicData>
        </a:graphic>
      </p:graphicFrame>
      <p:sp>
        <p:nvSpPr>
          <p:cNvPr id="3" name="Rectangle 2"/>
          <p:cNvSpPr txBox="1">
            <a:spLocks noChangeArrowheads="1"/>
          </p:cNvSpPr>
          <p:nvPr>
            <p:custDataLst>
              <p:tags r:id="rId1"/>
            </p:custDataLst>
          </p:nvPr>
        </p:nvSpPr>
        <p:spPr bwMode="auto">
          <a:xfrm rot="5400000">
            <a:off x="4556919" y="2986881"/>
            <a:ext cx="80772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6000" b="1" dirty="0" smtClean="0">
                <a:solidFill>
                  <a:schemeClr val="bg1"/>
                </a:solidFill>
              </a:rPr>
              <a:t>Next Year</a:t>
            </a:r>
          </a:p>
        </p:txBody>
      </p:sp>
    </p:spTree>
    <p:extLst>
      <p:ext uri="{BB962C8B-B14F-4D97-AF65-F5344CB8AC3E}">
        <p14:creationId xmlns:p14="http://schemas.microsoft.com/office/powerpoint/2010/main" val="294484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custDataLst>
              <p:tags r:id="rId2"/>
            </p:custDataLst>
          </p:nvPr>
        </p:nvSpPr>
        <p:spPr>
          <a:xfrm>
            <a:off x="228600" y="1676400"/>
            <a:ext cx="5562600" cy="5257800"/>
          </a:xfrm>
        </p:spPr>
        <p:txBody>
          <a:bodyPr/>
          <a:lstStyle/>
          <a:p>
            <a:pPr eaLnBrk="1" hangingPunct="1">
              <a:spcBef>
                <a:spcPts val="0"/>
              </a:spcBef>
              <a:spcAft>
                <a:spcPts val="1200"/>
              </a:spcAft>
            </a:pPr>
            <a:r>
              <a:rPr lang="en-US" sz="4000" spc="-80" dirty="0" smtClean="0"/>
              <a:t>June 25</a:t>
            </a:r>
            <a:r>
              <a:rPr lang="en-US" sz="4000" spc="-80" baseline="30000" dirty="0" smtClean="0"/>
              <a:t>th</a:t>
            </a:r>
            <a:r>
              <a:rPr lang="en-US" sz="4000" spc="-80" dirty="0" smtClean="0"/>
              <a:t> &amp; 26</a:t>
            </a:r>
            <a:r>
              <a:rPr lang="en-US" sz="4000" spc="-80" baseline="30000" dirty="0" smtClean="0"/>
              <a:t>th</a:t>
            </a:r>
            <a:endParaRPr lang="en-US" sz="4000" spc="-80" dirty="0"/>
          </a:p>
          <a:p>
            <a:pPr eaLnBrk="1" hangingPunct="1">
              <a:spcBef>
                <a:spcPts val="0"/>
              </a:spcBef>
              <a:spcAft>
                <a:spcPts val="1200"/>
              </a:spcAft>
            </a:pPr>
            <a:r>
              <a:rPr lang="en-US" sz="4000" spc="-80" dirty="0" smtClean="0"/>
              <a:t>Rodax 8</a:t>
            </a:r>
          </a:p>
          <a:p>
            <a:pPr eaLnBrk="1" hangingPunct="1">
              <a:spcBef>
                <a:spcPts val="0"/>
              </a:spcBef>
              <a:spcAft>
                <a:spcPts val="1200"/>
              </a:spcAft>
            </a:pPr>
            <a:r>
              <a:rPr lang="en-US" sz="4000" spc="-80" dirty="0" smtClean="0"/>
              <a:t>Limited to 100 educators</a:t>
            </a:r>
          </a:p>
          <a:p>
            <a:pPr eaLnBrk="1" hangingPunct="1">
              <a:spcBef>
                <a:spcPts val="0"/>
              </a:spcBef>
              <a:spcAft>
                <a:spcPts val="1200"/>
              </a:spcAft>
            </a:pPr>
            <a:r>
              <a:rPr lang="en-US" sz="4000" spc="-80" dirty="0" smtClean="0"/>
              <a:t>Teachers and leaders</a:t>
            </a:r>
          </a:p>
          <a:p>
            <a:pPr eaLnBrk="1" hangingPunct="1">
              <a:spcBef>
                <a:spcPts val="0"/>
              </a:spcBef>
              <a:spcAft>
                <a:spcPts val="1200"/>
              </a:spcAft>
            </a:pPr>
            <a:r>
              <a:rPr lang="en-US" sz="4000" spc="-80" dirty="0" smtClean="0"/>
              <a:t>w/ CNY Teacher Center</a:t>
            </a:r>
          </a:p>
          <a:p>
            <a:pPr eaLnBrk="1" hangingPunct="1">
              <a:spcBef>
                <a:spcPts val="0"/>
              </a:spcBef>
              <a:spcAft>
                <a:spcPts val="1200"/>
              </a:spcAft>
            </a:pPr>
            <a:endParaRPr lang="en-US" sz="4000" spc="-80" dirty="0" smtClean="0"/>
          </a:p>
          <a:p>
            <a:pPr marL="0" indent="0" eaLnBrk="1" hangingPunct="1">
              <a:spcBef>
                <a:spcPts val="0"/>
              </a:spcBef>
              <a:spcAft>
                <a:spcPts val="1200"/>
              </a:spcAft>
              <a:buNone/>
            </a:pPr>
            <a:endParaRPr lang="en-US" sz="4000" spc="-80" dirty="0" smtClean="0"/>
          </a:p>
        </p:txBody>
      </p:sp>
      <p:pic>
        <p:nvPicPr>
          <p:cNvPr id="6" name="Picture 3" descr="Logotiff"/>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custDataLst>
              <p:tags r:id="rId4"/>
            </p:custDataLst>
          </p:nvPr>
        </p:nvSpPr>
        <p:spPr>
          <a:xfrm>
            <a:off x="152400" y="228600"/>
            <a:ext cx="7010399" cy="1143000"/>
          </a:xfrm>
        </p:spPr>
        <p:txBody>
          <a:bodyPr/>
          <a:lstStyle/>
          <a:p>
            <a:pPr algn="ctr" eaLnBrk="1" hangingPunct="1"/>
            <a:r>
              <a:rPr lang="en-US" sz="4800" b="1" dirty="0" smtClean="0"/>
              <a:t>Solution Tree Common Assessment Institute</a:t>
            </a: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1755705"/>
            <a:ext cx="2895600" cy="374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5334000" y="4688377"/>
            <a:ext cx="3505200" cy="985255"/>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rot="548483">
            <a:off x="3904091" y="5331564"/>
            <a:ext cx="6037624" cy="707886"/>
          </a:xfrm>
          <a:prstGeom prst="rect">
            <a:avLst/>
          </a:prstGeom>
          <a:noFill/>
        </p:spPr>
        <p:txBody>
          <a:bodyPr wrap="square" rtlCol="0">
            <a:spAutoFit/>
          </a:bodyPr>
          <a:lstStyle/>
          <a:p>
            <a:pPr algn="ctr"/>
            <a:r>
              <a:rPr lang="en-US" sz="4000" b="1" dirty="0" smtClean="0">
                <a:solidFill>
                  <a:srgbClr val="FFFF00"/>
                </a:solidFill>
              </a:rPr>
              <a:t>BOTH AUTHORS!</a:t>
            </a:r>
            <a:endParaRPr lang="en-US" sz="3200" b="1" dirty="0">
              <a:solidFill>
                <a:srgbClr val="FFFF00"/>
              </a:solidFill>
            </a:endParaRPr>
          </a:p>
        </p:txBody>
      </p:sp>
    </p:spTree>
    <p:custDataLst>
      <p:tags r:id="rId1"/>
    </p:custDataLst>
    <p:extLst>
      <p:ext uri="{BB962C8B-B14F-4D97-AF65-F5344CB8AC3E}">
        <p14:creationId xmlns:p14="http://schemas.microsoft.com/office/powerpoint/2010/main" val="3669124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custDataLst>
              <p:tags r:id="rId2"/>
            </p:custDataLst>
          </p:nvPr>
        </p:nvSpPr>
        <p:spPr>
          <a:xfrm>
            <a:off x="228600" y="1676400"/>
            <a:ext cx="8610600" cy="5257800"/>
          </a:xfrm>
        </p:spPr>
        <p:txBody>
          <a:bodyPr/>
          <a:lstStyle/>
          <a:p>
            <a:pPr eaLnBrk="1" hangingPunct="1">
              <a:spcBef>
                <a:spcPts val="0"/>
              </a:spcBef>
              <a:spcAft>
                <a:spcPts val="1200"/>
              </a:spcAft>
            </a:pPr>
            <a:r>
              <a:rPr lang="en-US" sz="3200" spc="-80" dirty="0" smtClean="0"/>
              <a:t>Teams of 2-3 teachers (on-line application)</a:t>
            </a:r>
          </a:p>
          <a:p>
            <a:pPr eaLnBrk="1" hangingPunct="1">
              <a:spcBef>
                <a:spcPts val="0"/>
              </a:spcBef>
              <a:spcAft>
                <a:spcPts val="1200"/>
              </a:spcAft>
            </a:pPr>
            <a:r>
              <a:rPr lang="en-US" sz="3200" spc="-80" dirty="0" smtClean="0"/>
              <a:t>Create SLO example (post in bank)</a:t>
            </a:r>
          </a:p>
          <a:p>
            <a:pPr eaLnBrk="1" hangingPunct="1">
              <a:spcBef>
                <a:spcPts val="0"/>
              </a:spcBef>
              <a:spcAft>
                <a:spcPts val="1200"/>
              </a:spcAft>
            </a:pPr>
            <a:r>
              <a:rPr lang="en-US" sz="3200" spc="-80" dirty="0" smtClean="0"/>
              <a:t>All content areas/bands</a:t>
            </a:r>
          </a:p>
          <a:p>
            <a:pPr eaLnBrk="1" hangingPunct="1">
              <a:spcBef>
                <a:spcPts val="0"/>
              </a:spcBef>
              <a:spcAft>
                <a:spcPts val="1200"/>
              </a:spcAft>
            </a:pPr>
            <a:r>
              <a:rPr lang="en-US" sz="3200" spc="-80" dirty="0" smtClean="0"/>
              <a:t>Required 1 hr training</a:t>
            </a:r>
          </a:p>
          <a:p>
            <a:pPr eaLnBrk="1" hangingPunct="1">
              <a:spcBef>
                <a:spcPts val="0"/>
              </a:spcBef>
              <a:spcAft>
                <a:spcPts val="1200"/>
              </a:spcAft>
            </a:pPr>
            <a:r>
              <a:rPr lang="en-US" sz="3200" spc="-80" dirty="0" smtClean="0"/>
              <a:t>3 hrs to create example</a:t>
            </a:r>
          </a:p>
          <a:p>
            <a:pPr eaLnBrk="1" hangingPunct="1">
              <a:spcBef>
                <a:spcPts val="0"/>
              </a:spcBef>
              <a:spcAft>
                <a:spcPts val="1200"/>
              </a:spcAft>
            </a:pPr>
            <a:r>
              <a:rPr lang="en-US" sz="3200" spc="-80" dirty="0" smtClean="0"/>
              <a:t>$25/hour = $100 each teacher for acceptable example</a:t>
            </a:r>
          </a:p>
          <a:p>
            <a:pPr eaLnBrk="1" hangingPunct="1">
              <a:spcBef>
                <a:spcPts val="0"/>
              </a:spcBef>
              <a:spcAft>
                <a:spcPts val="1200"/>
              </a:spcAft>
            </a:pPr>
            <a:r>
              <a:rPr lang="en-US" sz="3200" spc="-80" dirty="0"/>
              <a:t> w/ CNY Teacher Center</a:t>
            </a:r>
          </a:p>
          <a:p>
            <a:pPr eaLnBrk="1" hangingPunct="1">
              <a:spcBef>
                <a:spcPts val="0"/>
              </a:spcBef>
              <a:spcAft>
                <a:spcPts val="1200"/>
              </a:spcAft>
            </a:pPr>
            <a:endParaRPr lang="en-US" sz="3200" spc="-80" dirty="0" smtClean="0"/>
          </a:p>
          <a:p>
            <a:pPr eaLnBrk="1" hangingPunct="1">
              <a:spcBef>
                <a:spcPts val="0"/>
              </a:spcBef>
              <a:spcAft>
                <a:spcPts val="1200"/>
              </a:spcAft>
            </a:pPr>
            <a:endParaRPr lang="en-US" sz="3200" spc="-80" dirty="0" smtClean="0"/>
          </a:p>
          <a:p>
            <a:pPr marL="0" indent="0" eaLnBrk="1" hangingPunct="1">
              <a:spcBef>
                <a:spcPts val="0"/>
              </a:spcBef>
              <a:spcAft>
                <a:spcPts val="1200"/>
              </a:spcAft>
              <a:buNone/>
            </a:pPr>
            <a:endParaRPr lang="en-US" sz="3200" spc="-80" dirty="0" smtClean="0"/>
          </a:p>
        </p:txBody>
      </p:sp>
      <p:pic>
        <p:nvPicPr>
          <p:cNvPr id="6" name="Picture 3" descr="Logotiff"/>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custDataLst>
              <p:tags r:id="rId4"/>
            </p:custDataLst>
          </p:nvPr>
        </p:nvSpPr>
        <p:spPr>
          <a:xfrm>
            <a:off x="152400" y="228600"/>
            <a:ext cx="7010399" cy="1143000"/>
          </a:xfrm>
        </p:spPr>
        <p:txBody>
          <a:bodyPr/>
          <a:lstStyle/>
          <a:p>
            <a:pPr algn="ctr" eaLnBrk="1" hangingPunct="1"/>
            <a:r>
              <a:rPr lang="en-US" sz="4800" b="1" dirty="0" smtClean="0"/>
              <a:t>SLO Example &amp;</a:t>
            </a:r>
            <a:br>
              <a:rPr lang="en-US" sz="4800" b="1" dirty="0" smtClean="0"/>
            </a:br>
            <a:r>
              <a:rPr lang="en-US" sz="4800" b="1" dirty="0" smtClean="0"/>
              <a:t>Bank Development</a:t>
            </a:r>
          </a:p>
        </p:txBody>
      </p:sp>
    </p:spTree>
    <p:custDataLst>
      <p:tags r:id="rId1"/>
    </p:custDataLst>
    <p:extLst>
      <p:ext uri="{BB962C8B-B14F-4D97-AF65-F5344CB8AC3E}">
        <p14:creationId xmlns:p14="http://schemas.microsoft.com/office/powerpoint/2010/main" val="4122145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custDataLst>
              <p:tags r:id="rId2"/>
            </p:custDataLst>
          </p:nvPr>
        </p:nvSpPr>
        <p:spPr>
          <a:xfrm>
            <a:off x="228600" y="1676400"/>
            <a:ext cx="8610600" cy="5257800"/>
          </a:xfrm>
        </p:spPr>
        <p:txBody>
          <a:bodyPr/>
          <a:lstStyle/>
          <a:p>
            <a:pPr eaLnBrk="1" hangingPunct="1">
              <a:spcBef>
                <a:spcPts val="0"/>
              </a:spcBef>
              <a:spcAft>
                <a:spcPts val="1200"/>
              </a:spcAft>
            </a:pPr>
            <a:r>
              <a:rPr lang="en-US" sz="3200" spc="-80" dirty="0" smtClean="0"/>
              <a:t>Ken Kay suggestion</a:t>
            </a:r>
          </a:p>
          <a:p>
            <a:pPr eaLnBrk="1" hangingPunct="1">
              <a:spcBef>
                <a:spcPts val="0"/>
              </a:spcBef>
              <a:spcAft>
                <a:spcPts val="1200"/>
              </a:spcAft>
            </a:pPr>
            <a:r>
              <a:rPr lang="en-US" sz="3200" spc="-80" dirty="0" smtClean="0"/>
              <a:t>“Civility”</a:t>
            </a:r>
          </a:p>
          <a:p>
            <a:pPr eaLnBrk="1" hangingPunct="1">
              <a:spcBef>
                <a:spcPts val="0"/>
              </a:spcBef>
              <a:spcAft>
                <a:spcPts val="1200"/>
              </a:spcAft>
            </a:pPr>
            <a:r>
              <a:rPr lang="en-US" sz="3200" spc="-80" dirty="0" smtClean="0"/>
              <a:t>What if students created a rubric</a:t>
            </a:r>
          </a:p>
          <a:p>
            <a:pPr eaLnBrk="1" hangingPunct="1">
              <a:spcBef>
                <a:spcPts val="0"/>
              </a:spcBef>
              <a:spcAft>
                <a:spcPts val="1200"/>
              </a:spcAft>
            </a:pPr>
            <a:r>
              <a:rPr lang="en-US" sz="3200" spc="-80" dirty="0" smtClean="0"/>
              <a:t>Apply it to the campaign</a:t>
            </a:r>
          </a:p>
          <a:p>
            <a:pPr eaLnBrk="1" hangingPunct="1">
              <a:spcBef>
                <a:spcPts val="0"/>
              </a:spcBef>
              <a:spcAft>
                <a:spcPts val="1200"/>
              </a:spcAft>
            </a:pPr>
            <a:endParaRPr lang="en-US" sz="3200" spc="-80" dirty="0"/>
          </a:p>
          <a:p>
            <a:pPr eaLnBrk="1" hangingPunct="1">
              <a:spcBef>
                <a:spcPts val="0"/>
              </a:spcBef>
              <a:spcAft>
                <a:spcPts val="1200"/>
              </a:spcAft>
            </a:pPr>
            <a:endParaRPr lang="en-US" sz="3200" spc="-80" dirty="0" smtClean="0"/>
          </a:p>
          <a:p>
            <a:pPr eaLnBrk="1" hangingPunct="1">
              <a:spcBef>
                <a:spcPts val="0"/>
              </a:spcBef>
              <a:spcAft>
                <a:spcPts val="1200"/>
              </a:spcAft>
            </a:pPr>
            <a:endParaRPr lang="en-US" sz="3200" spc="-80" dirty="0" smtClean="0"/>
          </a:p>
          <a:p>
            <a:pPr marL="0" indent="0" eaLnBrk="1" hangingPunct="1">
              <a:spcBef>
                <a:spcPts val="0"/>
              </a:spcBef>
              <a:spcAft>
                <a:spcPts val="1200"/>
              </a:spcAft>
              <a:buNone/>
            </a:pPr>
            <a:endParaRPr lang="en-US" sz="3200" spc="-80" dirty="0" smtClean="0"/>
          </a:p>
        </p:txBody>
      </p:sp>
      <p:pic>
        <p:nvPicPr>
          <p:cNvPr id="6" name="Picture 3" descr="Logotiff"/>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custDataLst>
              <p:tags r:id="rId4"/>
            </p:custDataLst>
          </p:nvPr>
        </p:nvSpPr>
        <p:spPr>
          <a:xfrm>
            <a:off x="152400" y="228600"/>
            <a:ext cx="7010399" cy="1143000"/>
          </a:xfrm>
        </p:spPr>
        <p:txBody>
          <a:bodyPr/>
          <a:lstStyle/>
          <a:p>
            <a:pPr algn="ctr" eaLnBrk="1" hangingPunct="1"/>
            <a:r>
              <a:rPr lang="en-US" sz="4800" b="1" dirty="0" smtClean="0"/>
              <a:t>An Idea for the 5</a:t>
            </a:r>
            <a:r>
              <a:rPr lang="en-US" sz="4800" b="1" baseline="30000" dirty="0" smtClean="0"/>
              <a:t>th</a:t>
            </a:r>
            <a:r>
              <a:rPr lang="en-US" sz="4800" b="1" dirty="0" smtClean="0"/>
              <a:t> C</a:t>
            </a:r>
          </a:p>
        </p:txBody>
      </p:sp>
    </p:spTree>
    <p:custDataLst>
      <p:tags r:id="rId1"/>
    </p:custDataLst>
    <p:extLst>
      <p:ext uri="{BB962C8B-B14F-4D97-AF65-F5344CB8AC3E}">
        <p14:creationId xmlns:p14="http://schemas.microsoft.com/office/powerpoint/2010/main" val="39785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impeccable.files.wordpress.com/2012/01/little-engine-that-could.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76200"/>
            <a:ext cx="9992510" cy="69747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custDataLst>
              <p:tags r:id="rId2"/>
            </p:custDataLst>
          </p:nvPr>
        </p:nvSpPr>
        <p:spPr bwMode="auto">
          <a:xfrm rot="5400000">
            <a:off x="4556919" y="2986881"/>
            <a:ext cx="80772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6000" b="1" dirty="0" smtClean="0">
                <a:solidFill>
                  <a:schemeClr val="bg1"/>
                </a:solidFill>
              </a:rPr>
              <a:t>Race To The Top</a:t>
            </a:r>
          </a:p>
        </p:txBody>
      </p:sp>
      <p:sp>
        <p:nvSpPr>
          <p:cNvPr id="2" name="Oval Callout 1"/>
          <p:cNvSpPr/>
          <p:nvPr/>
        </p:nvSpPr>
        <p:spPr>
          <a:xfrm rot="18717202" flipH="1">
            <a:off x="554869" y="989817"/>
            <a:ext cx="3722460" cy="270856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914400" y="1447800"/>
            <a:ext cx="3032178" cy="830997"/>
          </a:xfrm>
          <a:prstGeom prst="rect">
            <a:avLst/>
          </a:prstGeom>
          <a:noFill/>
        </p:spPr>
        <p:txBody>
          <a:bodyPr wrap="square" rtlCol="0">
            <a:spAutoFit/>
          </a:bodyPr>
          <a:lstStyle/>
          <a:p>
            <a:pPr algn="ctr"/>
            <a:r>
              <a:rPr lang="en-US" sz="2400" b="1" dirty="0" smtClean="0"/>
              <a:t>I think I can</a:t>
            </a:r>
          </a:p>
          <a:p>
            <a:pPr algn="ctr"/>
            <a:r>
              <a:rPr lang="en-US" sz="2400" b="1" dirty="0" smtClean="0"/>
              <a:t>I think I can…</a:t>
            </a:r>
            <a:endParaRPr lang="en-US" sz="2400" b="1" dirty="0"/>
          </a:p>
        </p:txBody>
      </p:sp>
    </p:spTree>
    <p:custDataLst>
      <p:tags r:id="rId1"/>
    </p:custDataLst>
    <p:extLst>
      <p:ext uri="{BB962C8B-B14F-4D97-AF65-F5344CB8AC3E}">
        <p14:creationId xmlns:p14="http://schemas.microsoft.com/office/powerpoint/2010/main" val="3608621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152401" y="228600"/>
            <a:ext cx="6562724" cy="884237"/>
          </a:xfrm>
        </p:spPr>
        <p:txBody>
          <a:bodyPr/>
          <a:lstStyle/>
          <a:p>
            <a:pPr algn="ctr" eaLnBrk="1" hangingPunct="1"/>
            <a:r>
              <a:rPr lang="en-US" sz="6000" b="1" dirty="0" smtClean="0"/>
              <a:t>Math Solutions</a:t>
            </a:r>
          </a:p>
        </p:txBody>
      </p:sp>
      <p:sp>
        <p:nvSpPr>
          <p:cNvPr id="4099" name="Rectangle 3"/>
          <p:cNvSpPr>
            <a:spLocks noGrp="1" noChangeArrowheads="1"/>
          </p:cNvSpPr>
          <p:nvPr>
            <p:ph type="body" sz="half" idx="1"/>
            <p:custDataLst>
              <p:tags r:id="rId3"/>
            </p:custDataLst>
          </p:nvPr>
        </p:nvSpPr>
        <p:spPr>
          <a:xfrm>
            <a:off x="228600" y="1447800"/>
            <a:ext cx="9067800" cy="5486400"/>
          </a:xfrm>
        </p:spPr>
        <p:txBody>
          <a:bodyPr/>
          <a:lstStyle/>
          <a:p>
            <a:pPr eaLnBrk="1" hangingPunct="1">
              <a:spcBef>
                <a:spcPts val="0"/>
              </a:spcBef>
              <a:spcAft>
                <a:spcPts val="1200"/>
              </a:spcAft>
            </a:pPr>
            <a:r>
              <a:rPr lang="en-US" sz="4800" spc="-80" dirty="0" smtClean="0"/>
              <a:t>K-8 teachers of math</a:t>
            </a:r>
          </a:p>
          <a:p>
            <a:pPr eaLnBrk="1" hangingPunct="1">
              <a:spcBef>
                <a:spcPts val="0"/>
              </a:spcBef>
              <a:spcAft>
                <a:spcPts val="1200"/>
              </a:spcAft>
            </a:pPr>
            <a:r>
              <a:rPr lang="en-US" sz="4800" spc="-80" dirty="0" smtClean="0"/>
              <a:t>K-2, 3-5, 6-8 bands</a:t>
            </a:r>
          </a:p>
          <a:p>
            <a:pPr eaLnBrk="1" hangingPunct="1">
              <a:spcBef>
                <a:spcPts val="0"/>
              </a:spcBef>
              <a:spcAft>
                <a:spcPts val="1200"/>
              </a:spcAft>
            </a:pPr>
            <a:r>
              <a:rPr lang="en-US" sz="4800" spc="-80" dirty="0" smtClean="0"/>
              <a:t>3 days</a:t>
            </a:r>
          </a:p>
          <a:p>
            <a:pPr eaLnBrk="1" hangingPunct="1">
              <a:spcBef>
                <a:spcPts val="0"/>
              </a:spcBef>
              <a:spcAft>
                <a:spcPts val="1200"/>
              </a:spcAft>
            </a:pPr>
            <a:r>
              <a:rPr lang="en-US" sz="4800" spc="-80" dirty="0" smtClean="0"/>
              <a:t>Use NT funds for institute</a:t>
            </a:r>
          </a:p>
          <a:p>
            <a:pPr eaLnBrk="1" hangingPunct="1">
              <a:spcBef>
                <a:spcPts val="0"/>
              </a:spcBef>
              <a:spcAft>
                <a:spcPts val="1200"/>
              </a:spcAft>
            </a:pPr>
            <a:r>
              <a:rPr lang="en-US" sz="4800" spc="-80" dirty="0" smtClean="0"/>
              <a:t>August 8, 9, 10 (Rodax/Henry)</a:t>
            </a:r>
          </a:p>
          <a:p>
            <a:pPr marL="0" indent="0" eaLnBrk="1" hangingPunct="1">
              <a:spcBef>
                <a:spcPts val="0"/>
              </a:spcBef>
              <a:spcAft>
                <a:spcPts val="1200"/>
              </a:spcAft>
              <a:buNone/>
            </a:pPr>
            <a:endParaRPr lang="en-US" sz="4800" spc="-80" dirty="0" smtClean="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65473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4800" b="1" dirty="0" smtClean="0"/>
              <a:t>RTTT Road Map</a:t>
            </a:r>
          </a:p>
        </p:txBody>
      </p:sp>
      <p:pic>
        <p:nvPicPr>
          <p:cNvPr id="6" name="Picture 3" descr="Logotiff"/>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313" t="19532" r="52187" b="11523"/>
          <a:stretch/>
        </p:blipFill>
        <p:spPr bwMode="auto">
          <a:xfrm>
            <a:off x="609600" y="1219200"/>
            <a:ext cx="7897170" cy="5124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228600" y="2438400"/>
            <a:ext cx="8382000" cy="2133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269567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152401" y="228600"/>
            <a:ext cx="6562724" cy="884237"/>
          </a:xfrm>
        </p:spPr>
        <p:txBody>
          <a:bodyPr/>
          <a:lstStyle/>
          <a:p>
            <a:pPr algn="ctr" eaLnBrk="1" hangingPunct="1"/>
            <a:r>
              <a:rPr lang="en-US" sz="6000" b="1" dirty="0" smtClean="0"/>
              <a:t>Six Shifts of DDI</a:t>
            </a:r>
          </a:p>
        </p:txBody>
      </p:sp>
      <p:pic>
        <p:nvPicPr>
          <p:cNvPr id="6" name="Picture 3" descr="Logotiff"/>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74662017"/>
              </p:ext>
            </p:extLst>
          </p:nvPr>
        </p:nvGraphicFramePr>
        <p:xfrm>
          <a:off x="4572000" y="1582969"/>
          <a:ext cx="3923046" cy="4247687"/>
        </p:xfrm>
        <a:graphic>
          <a:graphicData uri="http://schemas.openxmlformats.org/drawingml/2006/table">
            <a:tbl>
              <a:tblPr/>
              <a:tblGrid>
                <a:gridCol w="371400"/>
                <a:gridCol w="743926"/>
                <a:gridCol w="2807720"/>
              </a:tblGrid>
              <a:tr h="148991">
                <a:tc>
                  <a:txBody>
                    <a:bodyPr/>
                    <a:lstStyle/>
                    <a:p>
                      <a:pPr marR="0" indent="0" algn="ctr" rtl="0">
                        <a:lnSpc>
                          <a:spcPct val="114000"/>
                        </a:lnSpc>
                        <a:spcBef>
                          <a:spcPts val="0"/>
                        </a:spcBef>
                        <a:spcAft>
                          <a:spcPts val="0"/>
                        </a:spcAft>
                      </a:pPr>
                      <a:r>
                        <a:rPr lang="en-US" sz="800" kern="1400" dirty="0">
                          <a:solidFill>
                            <a:srgbClr val="000000"/>
                          </a:solidFill>
                          <a:effectLst/>
                          <a:latin typeface="Rockwell"/>
                        </a:rPr>
                        <a:t> </a:t>
                      </a:r>
                    </a:p>
                  </a:txBody>
                  <a:tcPr marL="47039" marR="4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l" rtl="0">
                        <a:lnSpc>
                          <a:spcPct val="114000"/>
                        </a:lnSpc>
                        <a:spcBef>
                          <a:spcPts val="0"/>
                        </a:spcBef>
                        <a:spcAft>
                          <a:spcPts val="0"/>
                        </a:spcAft>
                      </a:pPr>
                      <a:r>
                        <a:rPr lang="en-US" sz="800" kern="1400" dirty="0">
                          <a:solidFill>
                            <a:srgbClr val="000000"/>
                          </a:solidFill>
                          <a:effectLst/>
                          <a:latin typeface="Rockwell"/>
                        </a:rPr>
                        <a:t> </a:t>
                      </a:r>
                    </a:p>
                  </a:txBody>
                  <a:tcPr marL="47039" marR="4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l" rtl="0">
                        <a:lnSpc>
                          <a:spcPct val="114000"/>
                        </a:lnSpc>
                        <a:spcBef>
                          <a:spcPts val="0"/>
                        </a:spcBef>
                        <a:spcAft>
                          <a:spcPts val="0"/>
                        </a:spcAft>
                      </a:pPr>
                      <a:r>
                        <a:rPr lang="en-US" sz="1100" kern="1400" dirty="0">
                          <a:solidFill>
                            <a:srgbClr val="6D0000"/>
                          </a:solidFill>
                          <a:effectLst/>
                          <a:latin typeface="Rockwell"/>
                        </a:rPr>
                        <a:t>Shifts in Data Driven Instruction</a:t>
                      </a:r>
                      <a:endParaRPr lang="en-US" sz="800" kern="1400" dirty="0">
                        <a:solidFill>
                          <a:srgbClr val="000000"/>
                        </a:solidFill>
                        <a:effectLst/>
                        <a:latin typeface="Rockwell"/>
                      </a:endParaRPr>
                    </a:p>
                  </a:txBody>
                  <a:tcPr marL="47039" marR="47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r>
              <a:tr h="62260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1</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Data belongs with teachers working collaboratively</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Collaboration of teachers is expected and valued. Teachers work together and take collective responsibility for student learning. Sufficient time for meaningful collaboration is built into every schedule. Protocols are in place to guide data inquiry processes.</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92791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2</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Emphasis on formative assessment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balanced assessment system uses classroom assessments, common formative assessments, common interim assessments, and summative assessments to paint a balanced picture of student progress. Unlike summative assessments, formative assessments take on a more  prominent role in the balanced assessment system due to the quality and immediacy of the data collected. To reflect this importance, common assessments are calendared, administered, scored, and analyzed collaboratively.</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570406">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3</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Assess what is important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guaranteed and viable curriculum is provided to all students and drives the assessment system. Teachers clearly identify, communicate, and assess the knowledge, skills, and dispositions that are the priority for each unit and course.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615214">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4</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Take meaningful action</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Rather than waiting on summative data, teachers quickly respond to the data gathered from formative and interim assessments. It is this careful examination of student work that creates the foundation for all current and future curriculum, program, and instructional decisions.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59234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5</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commitment to continuous improvement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The status quo can never be an option. All educators must constantly search for better ways to achieve mutual goals and increase achievement for all students. All programs, policies, and practices are continually assessed on their contribution to student learning.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667498">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6</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Commitment to student involvement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The power of formative assessments are only truly recognized when students are included as users of the data. Therefore, students must play an integral role in the assessment process. Students must be able to assess and monitor their own progress in order to set individual goals for learning.</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bl>
          </a:graphicData>
        </a:graphic>
      </p:graphicFrame>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9" name="Rectangle 3"/>
          <p:cNvSpPr txBox="1">
            <a:spLocks noChangeArrowheads="1"/>
          </p:cNvSpPr>
          <p:nvPr>
            <p:custDataLst>
              <p:tags r:id="rId4"/>
            </p:custDataLst>
          </p:nvPr>
        </p:nvSpPr>
        <p:spPr bwMode="auto">
          <a:xfrm>
            <a:off x="228600" y="1447800"/>
            <a:ext cx="9067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eaLnBrk="1" hangingPunct="1">
              <a:spcBef>
                <a:spcPts val="0"/>
              </a:spcBef>
              <a:spcAft>
                <a:spcPts val="1200"/>
              </a:spcAft>
            </a:pPr>
            <a:r>
              <a:rPr lang="en-US" sz="3200" spc="-80" dirty="0"/>
              <a:t>Data belongs with </a:t>
            </a:r>
            <a:r>
              <a:rPr lang="en-US" sz="3200" spc="-80" dirty="0" smtClean="0"/>
              <a:t>teachers</a:t>
            </a:r>
            <a:br>
              <a:rPr lang="en-US" sz="3200" spc="-80" dirty="0" smtClean="0"/>
            </a:br>
            <a:r>
              <a:rPr lang="en-US" sz="3200" spc="-80" dirty="0" smtClean="0"/>
              <a:t>working </a:t>
            </a:r>
            <a:r>
              <a:rPr lang="en-US" sz="3200" spc="-80" dirty="0"/>
              <a:t>collaboratively</a:t>
            </a:r>
          </a:p>
          <a:p>
            <a:pPr eaLnBrk="1" hangingPunct="1">
              <a:spcBef>
                <a:spcPts val="0"/>
              </a:spcBef>
              <a:spcAft>
                <a:spcPts val="1200"/>
              </a:spcAft>
            </a:pPr>
            <a:r>
              <a:rPr lang="en-US" sz="3200" spc="-80" dirty="0"/>
              <a:t>Emphasis on formative assessment</a:t>
            </a:r>
          </a:p>
          <a:p>
            <a:pPr eaLnBrk="1" hangingPunct="1">
              <a:spcBef>
                <a:spcPts val="0"/>
              </a:spcBef>
              <a:spcAft>
                <a:spcPts val="1200"/>
              </a:spcAft>
            </a:pPr>
            <a:r>
              <a:rPr lang="en-US" sz="3200" spc="-80" dirty="0"/>
              <a:t>Assess what is important</a:t>
            </a:r>
          </a:p>
          <a:p>
            <a:pPr eaLnBrk="1" hangingPunct="1">
              <a:spcBef>
                <a:spcPts val="0"/>
              </a:spcBef>
              <a:spcAft>
                <a:spcPts val="1200"/>
              </a:spcAft>
            </a:pPr>
            <a:r>
              <a:rPr lang="en-US" sz="3200" spc="-80" dirty="0"/>
              <a:t>Take meaningful action</a:t>
            </a:r>
          </a:p>
          <a:p>
            <a:pPr eaLnBrk="1" hangingPunct="1">
              <a:spcBef>
                <a:spcPts val="0"/>
              </a:spcBef>
              <a:spcAft>
                <a:spcPts val="1200"/>
              </a:spcAft>
            </a:pPr>
            <a:r>
              <a:rPr lang="en-US" sz="3200" spc="-80" dirty="0"/>
              <a:t>A commitment to continuous improvement</a:t>
            </a:r>
          </a:p>
          <a:p>
            <a:pPr eaLnBrk="1" hangingPunct="1">
              <a:spcBef>
                <a:spcPts val="0"/>
              </a:spcBef>
              <a:spcAft>
                <a:spcPts val="1200"/>
              </a:spcAft>
            </a:pPr>
            <a:r>
              <a:rPr lang="en-US" sz="3200" spc="-80" dirty="0"/>
              <a:t>Commitment to student involvement</a:t>
            </a:r>
          </a:p>
        </p:txBody>
      </p:sp>
    </p:spTree>
    <p:custDataLst>
      <p:tags r:id="rId1"/>
    </p:custDataLst>
    <p:extLst>
      <p:ext uri="{BB962C8B-B14F-4D97-AF65-F5344CB8AC3E}">
        <p14:creationId xmlns:p14="http://schemas.microsoft.com/office/powerpoint/2010/main" val="523037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152401" y="334963"/>
            <a:ext cx="6562724" cy="884237"/>
          </a:xfrm>
        </p:spPr>
        <p:txBody>
          <a:bodyPr/>
          <a:lstStyle/>
          <a:p>
            <a:pPr algn="ctr" eaLnBrk="1" hangingPunct="1"/>
            <a:r>
              <a:rPr lang="en-US" b="1" dirty="0" smtClean="0"/>
              <a:t>Balanced Assessment System</a:t>
            </a:r>
          </a:p>
        </p:txBody>
      </p:sp>
      <p:pic>
        <p:nvPicPr>
          <p:cNvPr id="6" name="Picture 3" descr="Logotiff"/>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46674454"/>
              </p:ext>
            </p:extLst>
          </p:nvPr>
        </p:nvGraphicFramePr>
        <p:xfrm>
          <a:off x="457200" y="1600200"/>
          <a:ext cx="8208544" cy="4902628"/>
        </p:xfrm>
        <a:graphic>
          <a:graphicData uri="http://schemas.openxmlformats.org/drawingml/2006/table">
            <a:tbl>
              <a:tblPr/>
              <a:tblGrid>
                <a:gridCol w="1137088"/>
                <a:gridCol w="1178576"/>
                <a:gridCol w="1178576"/>
                <a:gridCol w="1178576"/>
                <a:gridCol w="1178576"/>
                <a:gridCol w="1178576"/>
                <a:gridCol w="1178576"/>
              </a:tblGrid>
              <a:tr h="993352">
                <a:tc>
                  <a:txBody>
                    <a:bodyPr/>
                    <a:lstStyle/>
                    <a:p>
                      <a:pPr marR="0" indent="0" algn="ctr" rtl="0">
                        <a:lnSpc>
                          <a:spcPct val="114000"/>
                        </a:lnSpc>
                        <a:spcBef>
                          <a:spcPts val="0"/>
                        </a:spcBef>
                        <a:spcAft>
                          <a:spcPts val="0"/>
                        </a:spcAft>
                      </a:pPr>
                      <a:r>
                        <a:rPr lang="en-US" sz="1100" kern="1400" dirty="0">
                          <a:solidFill>
                            <a:srgbClr val="000000"/>
                          </a:solidFill>
                          <a:effectLst/>
                          <a:latin typeface="Rockwell"/>
                        </a:rPr>
                        <a:t> </a:t>
                      </a:r>
                    </a:p>
                  </a:txBody>
                  <a:tcPr marL="61262" marR="6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gridSpan="2">
                  <a:txBody>
                    <a:bodyPr/>
                    <a:lstStyle/>
                    <a:p>
                      <a:pPr marR="0" indent="0" algn="ctr" rtl="0">
                        <a:lnSpc>
                          <a:spcPct val="114000"/>
                        </a:lnSpc>
                        <a:spcBef>
                          <a:spcPts val="0"/>
                        </a:spcBef>
                        <a:spcAft>
                          <a:spcPts val="0"/>
                        </a:spcAft>
                      </a:pPr>
                      <a:r>
                        <a:rPr lang="en-US" sz="1100" kern="1400" dirty="0">
                          <a:solidFill>
                            <a:srgbClr val="000000"/>
                          </a:solidFill>
                          <a:effectLst/>
                          <a:latin typeface="Rockwell"/>
                        </a:rPr>
                        <a:t>  </a:t>
                      </a:r>
                      <a:r>
                        <a:rPr lang="en-US" sz="1400" kern="1400" dirty="0">
                          <a:solidFill>
                            <a:srgbClr val="6D0000"/>
                          </a:solidFill>
                          <a:effectLst/>
                          <a:latin typeface="Rockwell"/>
                        </a:rPr>
                        <a:t>Classroom Assessments</a:t>
                      </a:r>
                      <a:endParaRPr lang="en-US" sz="1100" kern="1400" dirty="0">
                        <a:solidFill>
                          <a:srgbClr val="000000"/>
                        </a:solidFill>
                        <a:effectLst/>
                        <a:latin typeface="Rockwell"/>
                      </a:endParaRPr>
                    </a:p>
                  </a:txBody>
                  <a:tcPr marL="61262" marR="6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hMerge="1">
                  <a:txBody>
                    <a:bodyPr/>
                    <a:lstStyle/>
                    <a:p>
                      <a:endParaRPr lang="en-US"/>
                    </a:p>
                  </a:txBody>
                  <a:tcPr/>
                </a:tc>
                <a:tc>
                  <a:txBody>
                    <a:bodyPr/>
                    <a:lstStyle/>
                    <a:p>
                      <a:pPr marR="0" indent="0" algn="ctr" rtl="0">
                        <a:lnSpc>
                          <a:spcPct val="114000"/>
                        </a:lnSpc>
                        <a:spcBef>
                          <a:spcPts val="0"/>
                        </a:spcBef>
                        <a:spcAft>
                          <a:spcPts val="0"/>
                        </a:spcAft>
                      </a:pPr>
                      <a:r>
                        <a:rPr lang="en-US" sz="1400" kern="1400" dirty="0">
                          <a:solidFill>
                            <a:srgbClr val="6D0000"/>
                          </a:solidFill>
                          <a:effectLst/>
                          <a:latin typeface="Rockwell"/>
                        </a:rPr>
                        <a:t>Common Formative Assessments</a:t>
                      </a:r>
                      <a:endParaRPr lang="en-US" sz="1100" kern="1400" dirty="0">
                        <a:solidFill>
                          <a:srgbClr val="000000"/>
                        </a:solidFill>
                        <a:effectLst/>
                        <a:latin typeface="Rockwell"/>
                      </a:endParaRPr>
                    </a:p>
                  </a:txBody>
                  <a:tcPr marL="61262" marR="6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ctr" rtl="0">
                        <a:lnSpc>
                          <a:spcPct val="114000"/>
                        </a:lnSpc>
                        <a:spcBef>
                          <a:spcPts val="0"/>
                        </a:spcBef>
                        <a:spcAft>
                          <a:spcPts val="0"/>
                        </a:spcAft>
                      </a:pPr>
                      <a:r>
                        <a:rPr lang="en-US" sz="1400" kern="1400" dirty="0">
                          <a:solidFill>
                            <a:srgbClr val="6D0000"/>
                          </a:solidFill>
                          <a:effectLst/>
                          <a:latin typeface="Rockwell"/>
                        </a:rPr>
                        <a:t>Common Interim Assessments</a:t>
                      </a:r>
                      <a:endParaRPr lang="en-US" sz="1100" kern="1400" dirty="0">
                        <a:solidFill>
                          <a:srgbClr val="000000"/>
                        </a:solidFill>
                        <a:effectLst/>
                        <a:latin typeface="Rockwell"/>
                      </a:endParaRPr>
                    </a:p>
                  </a:txBody>
                  <a:tcPr marL="61262" marR="6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ctr" rtl="0">
                        <a:lnSpc>
                          <a:spcPct val="114000"/>
                        </a:lnSpc>
                        <a:spcBef>
                          <a:spcPts val="0"/>
                        </a:spcBef>
                        <a:spcAft>
                          <a:spcPts val="0"/>
                        </a:spcAft>
                      </a:pPr>
                      <a:r>
                        <a:rPr lang="en-US" sz="1400" kern="1400" dirty="0">
                          <a:solidFill>
                            <a:srgbClr val="6D0000"/>
                          </a:solidFill>
                          <a:effectLst/>
                          <a:latin typeface="Rockwell"/>
                        </a:rPr>
                        <a:t>Student Learning Objectives</a:t>
                      </a:r>
                      <a:endParaRPr lang="en-US" sz="1100" kern="1400" dirty="0">
                        <a:solidFill>
                          <a:srgbClr val="000000"/>
                        </a:solidFill>
                        <a:effectLst/>
                        <a:latin typeface="Rockwell"/>
                      </a:endParaRPr>
                    </a:p>
                  </a:txBody>
                  <a:tcPr marL="61262" marR="6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ctr" rtl="0">
                        <a:lnSpc>
                          <a:spcPct val="114000"/>
                        </a:lnSpc>
                        <a:spcBef>
                          <a:spcPts val="0"/>
                        </a:spcBef>
                        <a:spcAft>
                          <a:spcPts val="0"/>
                        </a:spcAft>
                      </a:pPr>
                      <a:r>
                        <a:rPr lang="en-US" sz="1400" kern="1400" dirty="0">
                          <a:solidFill>
                            <a:srgbClr val="6D0000"/>
                          </a:solidFill>
                          <a:effectLst/>
                          <a:latin typeface="Rockwell"/>
                        </a:rPr>
                        <a:t>External Assessments</a:t>
                      </a:r>
                      <a:endParaRPr lang="en-US" sz="1100" kern="1400" dirty="0">
                        <a:solidFill>
                          <a:srgbClr val="000000"/>
                        </a:solidFill>
                        <a:effectLst/>
                        <a:latin typeface="Rockwell"/>
                      </a:endParaRPr>
                    </a:p>
                  </a:txBody>
                  <a:tcPr marL="61262" marR="6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r>
              <a:tr h="1132077">
                <a:tc>
                  <a:txBody>
                    <a:bodyPr/>
                    <a:lstStyle/>
                    <a:p>
                      <a:pPr marR="0" indent="0" algn="r" rtl="0">
                        <a:lnSpc>
                          <a:spcPct val="114000"/>
                        </a:lnSpc>
                        <a:spcBef>
                          <a:spcPts val="0"/>
                        </a:spcBef>
                        <a:spcAft>
                          <a:spcPts val="0"/>
                        </a:spcAft>
                      </a:pPr>
                      <a:r>
                        <a:rPr lang="en-US" sz="1400" kern="1400" dirty="0">
                          <a:solidFill>
                            <a:srgbClr val="6D0000"/>
                          </a:solidFill>
                          <a:effectLst/>
                          <a:latin typeface="Rockwell"/>
                        </a:rPr>
                        <a:t>Examples</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Worksheets, classroom response, whiteboards, exit tickets, conferences, student self-assessment</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Chapter/unit tests, final projects</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Common tasks and prompts assessed with rubric, quizzes </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Performances, tests, or writing prompts given every 6-8 weeks</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Growth measures designed for use with the APPR growth and local achievement</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3-8 tests, Regents exams, SAT, AP</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895106">
                <a:tc>
                  <a:txBody>
                    <a:bodyPr/>
                    <a:lstStyle/>
                    <a:p>
                      <a:pPr marR="0" indent="0" algn="r" rtl="0">
                        <a:lnSpc>
                          <a:spcPct val="114000"/>
                        </a:lnSpc>
                        <a:spcBef>
                          <a:spcPts val="0"/>
                        </a:spcBef>
                        <a:spcAft>
                          <a:spcPts val="0"/>
                        </a:spcAft>
                      </a:pPr>
                      <a:r>
                        <a:rPr lang="en-US" sz="1400" kern="1400" dirty="0">
                          <a:solidFill>
                            <a:srgbClr val="6D0000"/>
                          </a:solidFill>
                          <a:effectLst/>
                          <a:latin typeface="Rockwell"/>
                        </a:rPr>
                        <a:t>Format</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Very formative; can be diagnostic if used prior to instruction</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Mostly summative</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Formative</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Formative and summative</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Summative</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Very summative</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943003">
                <a:tc>
                  <a:txBody>
                    <a:bodyPr/>
                    <a:lstStyle/>
                    <a:p>
                      <a:pPr marR="0" indent="0" algn="r" rtl="0">
                        <a:lnSpc>
                          <a:spcPct val="114000"/>
                        </a:lnSpc>
                        <a:spcBef>
                          <a:spcPts val="0"/>
                        </a:spcBef>
                        <a:spcAft>
                          <a:spcPts val="0"/>
                        </a:spcAft>
                      </a:pPr>
                      <a:r>
                        <a:rPr lang="en-US" sz="1400" kern="1400" dirty="0">
                          <a:solidFill>
                            <a:srgbClr val="6D0000"/>
                          </a:solidFill>
                          <a:effectLst/>
                          <a:latin typeface="Rockwell"/>
                        </a:rPr>
                        <a:t>Responsibility</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Classroom teachers</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Classroom teachers</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gridSpan="2">
                  <a:txBody>
                    <a:bodyPr/>
                    <a:lstStyle/>
                    <a:p>
                      <a:pPr marR="0" indent="0" algn="l" rtl="0">
                        <a:lnSpc>
                          <a:spcPct val="114000"/>
                        </a:lnSpc>
                        <a:spcBef>
                          <a:spcPts val="0"/>
                        </a:spcBef>
                        <a:spcAft>
                          <a:spcPts val="0"/>
                        </a:spcAft>
                      </a:pPr>
                      <a:r>
                        <a:rPr lang="en-US" sz="900" kern="1400" dirty="0">
                          <a:solidFill>
                            <a:srgbClr val="585858"/>
                          </a:solidFill>
                          <a:effectLst/>
                          <a:latin typeface="Arial"/>
                        </a:rPr>
                        <a:t>Grade level/discipline teams of teachers working together. District teams of representative  teachers may also look at the data</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hMerge="1">
                  <a:txBody>
                    <a:bodyPr/>
                    <a:lstStyle/>
                    <a:p>
                      <a:endParaRPr lang="en-US"/>
                    </a:p>
                  </a:txBody>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Teachers and lead evaluators/principals</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An external group of “experts”</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939090">
                <a:tc>
                  <a:txBody>
                    <a:bodyPr/>
                    <a:lstStyle/>
                    <a:p>
                      <a:pPr marR="0" indent="0" algn="r" rtl="0">
                        <a:lnSpc>
                          <a:spcPct val="114000"/>
                        </a:lnSpc>
                        <a:spcBef>
                          <a:spcPts val="0"/>
                        </a:spcBef>
                        <a:spcAft>
                          <a:spcPts val="0"/>
                        </a:spcAft>
                      </a:pPr>
                      <a:r>
                        <a:rPr lang="en-US" sz="1400" kern="1400" dirty="0">
                          <a:solidFill>
                            <a:srgbClr val="6D0000"/>
                          </a:solidFill>
                          <a:effectLst/>
                          <a:latin typeface="Rockwell"/>
                        </a:rPr>
                        <a:t>Purpose</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Provides immediate feedback and guides instructional decisions</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Provision of grades</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gridSpan="2">
                  <a:txBody>
                    <a:bodyPr/>
                    <a:lstStyle/>
                    <a:p>
                      <a:pPr marR="0" indent="0" algn="l" rtl="0">
                        <a:lnSpc>
                          <a:spcPct val="114000"/>
                        </a:lnSpc>
                        <a:spcBef>
                          <a:spcPts val="0"/>
                        </a:spcBef>
                        <a:spcAft>
                          <a:spcPts val="0"/>
                        </a:spcAft>
                      </a:pPr>
                      <a:r>
                        <a:rPr lang="en-US" sz="900" kern="1400" dirty="0">
                          <a:solidFill>
                            <a:srgbClr val="585858"/>
                          </a:solidFill>
                          <a:effectLst/>
                          <a:latin typeface="Arial"/>
                        </a:rPr>
                        <a:t>To assess student learning in order to make instructional decisions. Also serves to assess curriculum, instruction, and pacing.</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hMerge="1">
                  <a:txBody>
                    <a:bodyPr/>
                    <a:lstStyle/>
                    <a:p>
                      <a:endParaRPr lang="en-US"/>
                    </a:p>
                  </a:txBody>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Conversion to scores for use in teacher and principal evaluation</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900" kern="1400" dirty="0">
                          <a:solidFill>
                            <a:srgbClr val="585858"/>
                          </a:solidFill>
                          <a:effectLst/>
                          <a:latin typeface="Arial"/>
                        </a:rPr>
                        <a:t>Accountability and placement</a:t>
                      </a:r>
                      <a:endParaRPr lang="en-US" sz="1100" kern="1400" dirty="0">
                        <a:solidFill>
                          <a:srgbClr val="000000"/>
                        </a:solidFill>
                        <a:effectLst/>
                        <a:latin typeface="Rockwell"/>
                      </a:endParaRPr>
                    </a:p>
                  </a:txBody>
                  <a:tcPr marL="61262" marR="61262" marT="0" marB="0" anchor="ctr">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bl>
          </a:graphicData>
        </a:graphic>
      </p:graphicFrame>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Tree>
    <p:custDataLst>
      <p:tags r:id="rId1"/>
    </p:custDataLst>
    <p:extLst>
      <p:ext uri="{BB962C8B-B14F-4D97-AF65-F5344CB8AC3E}">
        <p14:creationId xmlns:p14="http://schemas.microsoft.com/office/powerpoint/2010/main" val="3726116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custDataLst>
              <p:tags r:id="rId2"/>
            </p:custDataLst>
          </p:nvPr>
        </p:nvSpPr>
        <p:spPr>
          <a:xfrm>
            <a:off x="228600" y="1371600"/>
            <a:ext cx="5562600" cy="5257800"/>
          </a:xfrm>
        </p:spPr>
        <p:txBody>
          <a:bodyPr/>
          <a:lstStyle/>
          <a:p>
            <a:pPr eaLnBrk="1" hangingPunct="1">
              <a:spcBef>
                <a:spcPts val="0"/>
              </a:spcBef>
              <a:spcAft>
                <a:spcPts val="1200"/>
              </a:spcAft>
            </a:pPr>
            <a:r>
              <a:rPr lang="en-US" sz="3200" spc="-80" dirty="0" smtClean="0"/>
              <a:t>PLC</a:t>
            </a:r>
          </a:p>
          <a:p>
            <a:pPr eaLnBrk="1" hangingPunct="1">
              <a:spcBef>
                <a:spcPts val="0"/>
              </a:spcBef>
              <a:spcAft>
                <a:spcPts val="1200"/>
              </a:spcAft>
            </a:pPr>
            <a:r>
              <a:rPr lang="en-US" sz="3200" spc="-80" dirty="0" smtClean="0"/>
              <a:t>Assessment System</a:t>
            </a:r>
          </a:p>
          <a:p>
            <a:pPr eaLnBrk="1" hangingPunct="1">
              <a:spcBef>
                <a:spcPts val="0"/>
              </a:spcBef>
              <a:spcAft>
                <a:spcPts val="1200"/>
              </a:spcAft>
            </a:pPr>
            <a:r>
              <a:rPr lang="en-US" sz="3200" spc="-80" dirty="0" smtClean="0"/>
              <a:t>Prioritization</a:t>
            </a:r>
          </a:p>
          <a:p>
            <a:pPr eaLnBrk="1" hangingPunct="1">
              <a:spcBef>
                <a:spcPts val="0"/>
              </a:spcBef>
              <a:spcAft>
                <a:spcPts val="1200"/>
              </a:spcAft>
            </a:pPr>
            <a:r>
              <a:rPr lang="en-US" sz="3200" spc="-80" dirty="0" smtClean="0"/>
              <a:t>Unpacking</a:t>
            </a:r>
          </a:p>
          <a:p>
            <a:pPr eaLnBrk="1" hangingPunct="1">
              <a:spcBef>
                <a:spcPts val="0"/>
              </a:spcBef>
              <a:spcAft>
                <a:spcPts val="1200"/>
              </a:spcAft>
            </a:pPr>
            <a:r>
              <a:rPr lang="en-US" sz="3200" spc="-80" dirty="0" smtClean="0"/>
              <a:t>Assessment Design</a:t>
            </a:r>
          </a:p>
          <a:p>
            <a:pPr eaLnBrk="1" hangingPunct="1">
              <a:spcBef>
                <a:spcPts val="0"/>
              </a:spcBef>
              <a:spcAft>
                <a:spcPts val="1200"/>
              </a:spcAft>
            </a:pPr>
            <a:r>
              <a:rPr lang="en-US" sz="3200" spc="-80" dirty="0" smtClean="0"/>
              <a:t>Planning &amp; Mapping</a:t>
            </a:r>
          </a:p>
          <a:p>
            <a:pPr eaLnBrk="1" hangingPunct="1">
              <a:spcBef>
                <a:spcPts val="0"/>
              </a:spcBef>
              <a:spcAft>
                <a:spcPts val="1200"/>
              </a:spcAft>
            </a:pPr>
            <a:r>
              <a:rPr lang="en-US" sz="3200" spc="-80" dirty="0" smtClean="0"/>
              <a:t>Taking Action</a:t>
            </a:r>
          </a:p>
          <a:p>
            <a:pPr eaLnBrk="1" hangingPunct="1">
              <a:spcBef>
                <a:spcPts val="0"/>
              </a:spcBef>
              <a:spcAft>
                <a:spcPts val="1200"/>
              </a:spcAft>
            </a:pPr>
            <a:r>
              <a:rPr lang="en-US" sz="3200" spc="-80" dirty="0" smtClean="0"/>
              <a:t>Involving Students</a:t>
            </a:r>
          </a:p>
          <a:p>
            <a:pPr eaLnBrk="1" hangingPunct="1">
              <a:spcBef>
                <a:spcPts val="0"/>
              </a:spcBef>
              <a:spcAft>
                <a:spcPts val="1200"/>
              </a:spcAft>
            </a:pPr>
            <a:endParaRPr lang="en-US" sz="3200" spc="-80" dirty="0" smtClean="0"/>
          </a:p>
          <a:p>
            <a:pPr marL="0" indent="0" eaLnBrk="1" hangingPunct="1">
              <a:spcBef>
                <a:spcPts val="0"/>
              </a:spcBef>
              <a:spcAft>
                <a:spcPts val="1200"/>
              </a:spcAft>
              <a:buNone/>
            </a:pPr>
            <a:endParaRPr lang="en-US" sz="3200" spc="-80" dirty="0" smtClean="0"/>
          </a:p>
        </p:txBody>
      </p:sp>
      <p:pic>
        <p:nvPicPr>
          <p:cNvPr id="6" name="Picture 3" descr="Logotiff"/>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custDataLst>
              <p:tags r:id="rId4"/>
            </p:custDataLst>
          </p:nvPr>
        </p:nvSpPr>
        <p:spPr>
          <a:xfrm>
            <a:off x="152400" y="228600"/>
            <a:ext cx="7010399" cy="1143000"/>
          </a:xfrm>
        </p:spPr>
        <p:txBody>
          <a:bodyPr/>
          <a:lstStyle/>
          <a:p>
            <a:pPr algn="ctr" eaLnBrk="1" hangingPunct="1"/>
            <a:r>
              <a:rPr lang="en-US" sz="4800" b="1" dirty="0" smtClean="0"/>
              <a:t>DDI “text”</a:t>
            </a: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1755705"/>
            <a:ext cx="2895600" cy="374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72225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050" y="-1"/>
            <a:ext cx="9163050" cy="701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custDataLst>
              <p:tags r:id="rId2"/>
            </p:custDataLst>
          </p:nvPr>
        </p:nvSpPr>
        <p:spPr bwMode="auto">
          <a:xfrm rot="5400000">
            <a:off x="4556919" y="2986881"/>
            <a:ext cx="80772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6000" b="1" dirty="0" smtClean="0">
                <a:solidFill>
                  <a:schemeClr val="bg1"/>
                </a:solidFill>
              </a:rPr>
              <a:t>State Ed Update</a:t>
            </a:r>
          </a:p>
        </p:txBody>
      </p:sp>
      <p:sp>
        <p:nvSpPr>
          <p:cNvPr id="2" name="Oval Callout 1"/>
          <p:cNvSpPr/>
          <p:nvPr/>
        </p:nvSpPr>
        <p:spPr>
          <a:xfrm rot="19551750" flipH="1">
            <a:off x="309873" y="241635"/>
            <a:ext cx="3270793" cy="237991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857071"/>
            <a:ext cx="2514600" cy="1200329"/>
          </a:xfrm>
          <a:prstGeom prst="rect">
            <a:avLst/>
          </a:prstGeom>
          <a:noFill/>
        </p:spPr>
        <p:txBody>
          <a:bodyPr wrap="square" rtlCol="0">
            <a:spAutoFit/>
          </a:bodyPr>
          <a:lstStyle/>
          <a:p>
            <a:pPr algn="ctr"/>
            <a:r>
              <a:rPr lang="en-US" sz="2400" b="1" dirty="0" smtClean="0"/>
              <a:t>Maybe we’ll have an early budget!</a:t>
            </a:r>
            <a:endParaRPr lang="en-US" sz="2400" b="1" dirty="0"/>
          </a:p>
        </p:txBody>
      </p:sp>
    </p:spTree>
    <p:custDataLst>
      <p:tags r:id="rId1"/>
    </p:custDataLst>
    <p:extLst>
      <p:ext uri="{BB962C8B-B14F-4D97-AF65-F5344CB8AC3E}">
        <p14:creationId xmlns:p14="http://schemas.microsoft.com/office/powerpoint/2010/main" val="1282259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152401" y="334963"/>
            <a:ext cx="6562724" cy="884237"/>
          </a:xfrm>
        </p:spPr>
        <p:txBody>
          <a:bodyPr/>
          <a:lstStyle/>
          <a:p>
            <a:pPr algn="ctr" eaLnBrk="1" hangingPunct="1"/>
            <a:r>
              <a:rPr lang="en-US" b="1" dirty="0" smtClean="0"/>
              <a:t>Upgrading “units”</a:t>
            </a:r>
          </a:p>
        </p:txBody>
      </p:sp>
      <p:pic>
        <p:nvPicPr>
          <p:cNvPr id="6" name="Picture 3" descr="Logotiff"/>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7170" name="Picture 2">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943" t="16002" r="58372" b="35506"/>
          <a:stretch/>
        </p:blipFill>
        <p:spPr bwMode="auto">
          <a:xfrm>
            <a:off x="304800" y="1657121"/>
            <a:ext cx="8422018" cy="43348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99649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152401" y="334963"/>
            <a:ext cx="6562724" cy="884237"/>
          </a:xfrm>
        </p:spPr>
        <p:txBody>
          <a:bodyPr/>
          <a:lstStyle/>
          <a:p>
            <a:pPr algn="ctr" eaLnBrk="1" hangingPunct="1"/>
            <a:r>
              <a:rPr lang="en-US" b="1" dirty="0" smtClean="0"/>
              <a:t>Upgrading “units”</a:t>
            </a:r>
          </a:p>
        </p:txBody>
      </p:sp>
      <p:pic>
        <p:nvPicPr>
          <p:cNvPr id="6" name="Picture 3" descr="Logotiff"/>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8194" name="Picture 2">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815" t="16164" r="59332" b="32274"/>
          <a:stretch/>
        </p:blipFill>
        <p:spPr bwMode="auto">
          <a:xfrm>
            <a:off x="228600" y="1371600"/>
            <a:ext cx="8763000" cy="49042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00021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152401" y="228600"/>
            <a:ext cx="6562724" cy="884237"/>
          </a:xfrm>
        </p:spPr>
        <p:txBody>
          <a:bodyPr/>
          <a:lstStyle/>
          <a:p>
            <a:pPr algn="ctr" eaLnBrk="1" hangingPunct="1"/>
            <a:r>
              <a:rPr lang="en-US" sz="6000" b="1" dirty="0" smtClean="0"/>
              <a:t>Regional Scoring</a:t>
            </a:r>
          </a:p>
        </p:txBody>
      </p:sp>
      <p:sp>
        <p:nvSpPr>
          <p:cNvPr id="4099" name="Rectangle 3"/>
          <p:cNvSpPr>
            <a:spLocks noGrp="1" noChangeArrowheads="1"/>
          </p:cNvSpPr>
          <p:nvPr>
            <p:ph type="body" sz="half" idx="1"/>
            <p:custDataLst>
              <p:tags r:id="rId3"/>
            </p:custDataLst>
          </p:nvPr>
        </p:nvSpPr>
        <p:spPr>
          <a:xfrm>
            <a:off x="381000" y="1447800"/>
            <a:ext cx="8610600" cy="5486400"/>
          </a:xfrm>
        </p:spPr>
        <p:txBody>
          <a:bodyPr/>
          <a:lstStyle/>
          <a:p>
            <a:pPr eaLnBrk="1" hangingPunct="1">
              <a:spcBef>
                <a:spcPts val="0"/>
              </a:spcBef>
              <a:spcAft>
                <a:spcPts val="1200"/>
              </a:spcAft>
            </a:pPr>
            <a:r>
              <a:rPr lang="en-US" sz="4800" spc="-80" dirty="0" smtClean="0"/>
              <a:t>Hub meetings</a:t>
            </a:r>
          </a:p>
          <a:p>
            <a:pPr eaLnBrk="1" hangingPunct="1">
              <a:spcBef>
                <a:spcPts val="0"/>
              </a:spcBef>
              <a:spcAft>
                <a:spcPts val="1200"/>
              </a:spcAft>
            </a:pPr>
            <a:r>
              <a:rPr lang="en-US" sz="4800" spc="-80" dirty="0" smtClean="0"/>
              <a:t>Pick-up?</a:t>
            </a:r>
          </a:p>
          <a:p>
            <a:pPr eaLnBrk="1" hangingPunct="1">
              <a:spcBef>
                <a:spcPts val="0"/>
              </a:spcBef>
              <a:spcAft>
                <a:spcPts val="1200"/>
              </a:spcAft>
            </a:pPr>
            <a:r>
              <a:rPr lang="en-US" sz="4800" spc="-80" dirty="0" smtClean="0"/>
              <a:t>What questions are popping up?</a:t>
            </a:r>
          </a:p>
          <a:p>
            <a:pPr eaLnBrk="1" hangingPunct="1">
              <a:spcBef>
                <a:spcPts val="0"/>
              </a:spcBef>
              <a:spcAft>
                <a:spcPts val="1200"/>
              </a:spcAft>
            </a:pPr>
            <a:r>
              <a:rPr lang="en-US" sz="4800" spc="-80" dirty="0" smtClean="0"/>
              <a:t>Next steps?</a:t>
            </a:r>
          </a:p>
          <a:p>
            <a:pPr marL="0" indent="0" eaLnBrk="1" hangingPunct="1">
              <a:spcBef>
                <a:spcPts val="0"/>
              </a:spcBef>
              <a:spcAft>
                <a:spcPts val="1200"/>
              </a:spcAft>
              <a:buNone/>
            </a:pPr>
            <a:endParaRPr lang="en-US" sz="4800" spc="-80" dirty="0" smtClean="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77401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custDataLst>
              <p:tags r:id="rId2"/>
            </p:custDataLst>
          </p:nvPr>
        </p:nvSpPr>
        <p:spPr/>
        <p:txBody>
          <a:bodyPr/>
          <a:lstStyle/>
          <a:p>
            <a:pPr eaLnBrk="1" hangingPunct="1"/>
            <a:r>
              <a:rPr lang="en-US" b="1" dirty="0" smtClean="0"/>
              <a:t>Curriculum and Instruction Council</a:t>
            </a:r>
          </a:p>
        </p:txBody>
      </p:sp>
      <p:pic>
        <p:nvPicPr>
          <p:cNvPr id="2051" name="Picture 4" descr="Logotiff"/>
          <p:cNvPicPr>
            <a:picLocks noGrp="1" noChangeAspect="1" noChangeArrowheads="1"/>
          </p:cNvPicPr>
          <p:nvPr>
            <p:ph type="subTitle" idx="1"/>
            <p:custDataLst>
              <p:tags r:id="rId3"/>
            </p:custDataLst>
          </p:nvPr>
        </p:nvPicPr>
        <p:blipFill>
          <a:blip r:embed="rId6">
            <a:extLst>
              <a:ext uri="{28A0092B-C50C-407E-A947-70E740481C1C}">
                <a14:useLocalDpi xmlns:a14="http://schemas.microsoft.com/office/drawing/2010/main" val="0"/>
              </a:ext>
            </a:extLst>
          </a:blip>
          <a:srcRect/>
          <a:stretch>
            <a:fillRect/>
          </a:stretch>
        </p:blipFill>
        <p:spPr>
          <a:xfrm>
            <a:off x="4624388" y="304800"/>
            <a:ext cx="4214812" cy="996950"/>
          </a:xfrm>
          <a:noFill/>
        </p:spPr>
      </p:pic>
      <p:sp>
        <p:nvSpPr>
          <p:cNvPr id="2052" name="Text Box 5"/>
          <p:cNvSpPr txBox="1">
            <a:spLocks noChangeArrowheads="1"/>
          </p:cNvSpPr>
          <p:nvPr>
            <p:custDataLst>
              <p:tags r:id="rId4"/>
            </p:custDataLst>
          </p:nvPr>
        </p:nvSpPr>
        <p:spPr bwMode="auto">
          <a:xfrm>
            <a:off x="1143000" y="4009072"/>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dirty="0" smtClean="0"/>
              <a:t>Next Meeting: April 19, 2012</a:t>
            </a:r>
          </a:p>
        </p:txBody>
      </p:sp>
    </p:spTree>
    <p:custDataLst>
      <p:tags r:id="rId1"/>
    </p:custDataLst>
    <p:extLst>
      <p:ext uri="{BB962C8B-B14F-4D97-AF65-F5344CB8AC3E}">
        <p14:creationId xmlns:p14="http://schemas.microsoft.com/office/powerpoint/2010/main" val="1895760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Dignity Act</a:t>
            </a:r>
          </a:p>
        </p:txBody>
      </p:sp>
      <p:sp>
        <p:nvSpPr>
          <p:cNvPr id="4099" name="Rectangle 3"/>
          <p:cNvSpPr>
            <a:spLocks noGrp="1" noChangeArrowheads="1"/>
          </p:cNvSpPr>
          <p:nvPr>
            <p:ph type="body" sz="half" idx="1"/>
            <p:custDataLst>
              <p:tags r:id="rId3"/>
            </p:custDataLst>
          </p:nvPr>
        </p:nvSpPr>
        <p:spPr>
          <a:xfrm>
            <a:off x="381000" y="1447800"/>
            <a:ext cx="8763000" cy="5410200"/>
          </a:xfrm>
        </p:spPr>
        <p:txBody>
          <a:bodyPr/>
          <a:lstStyle/>
          <a:p>
            <a:pPr marL="0" indent="0" eaLnBrk="1" hangingPunct="1">
              <a:spcBef>
                <a:spcPts val="0"/>
              </a:spcBef>
              <a:spcAft>
                <a:spcPts val="1200"/>
              </a:spcAft>
              <a:buNone/>
            </a:pPr>
            <a:r>
              <a:rPr lang="en-US" sz="4800" spc="-80" dirty="0" smtClean="0"/>
              <a:t>Requirements still look like:</a:t>
            </a:r>
          </a:p>
          <a:p>
            <a:pPr eaLnBrk="1" hangingPunct="1">
              <a:spcBef>
                <a:spcPts val="0"/>
              </a:spcBef>
              <a:spcAft>
                <a:spcPts val="1200"/>
              </a:spcAft>
            </a:pPr>
            <a:r>
              <a:rPr lang="en-US" sz="4000" spc="-80" dirty="0" smtClean="0"/>
              <a:t>Revised VADIR reporting</a:t>
            </a:r>
          </a:p>
          <a:p>
            <a:pPr eaLnBrk="1" hangingPunct="1">
              <a:spcBef>
                <a:spcPts val="0"/>
              </a:spcBef>
              <a:spcAft>
                <a:spcPts val="1200"/>
              </a:spcAft>
            </a:pPr>
            <a:r>
              <a:rPr lang="en-US" sz="4000" spc="-80" dirty="0" smtClean="0"/>
              <a:t>Trained point person for each building</a:t>
            </a:r>
          </a:p>
          <a:p>
            <a:pPr eaLnBrk="1" hangingPunct="1">
              <a:spcBef>
                <a:spcPts val="0"/>
              </a:spcBef>
              <a:spcAft>
                <a:spcPts val="1200"/>
              </a:spcAft>
            </a:pPr>
            <a:r>
              <a:rPr lang="en-US" sz="4000" spc="-80" dirty="0" smtClean="0"/>
              <a:t>Annual education requirements for teachers and students</a:t>
            </a:r>
          </a:p>
          <a:p>
            <a:pPr eaLnBrk="1" hangingPunct="1">
              <a:spcBef>
                <a:spcPts val="0"/>
              </a:spcBef>
              <a:spcAft>
                <a:spcPts val="1200"/>
              </a:spcAft>
            </a:pPr>
            <a:r>
              <a:rPr lang="en-US" sz="4000" spc="-80" dirty="0" smtClean="0"/>
              <a:t>Revisions to Codes of Conduct</a:t>
            </a:r>
          </a:p>
          <a:p>
            <a:pPr eaLnBrk="1" hangingPunct="1">
              <a:spcBef>
                <a:spcPts val="0"/>
              </a:spcBef>
              <a:spcAft>
                <a:spcPts val="1200"/>
              </a:spcAft>
            </a:pPr>
            <a:endParaRPr lang="en-US" sz="4400" spc="-80" dirty="0" smtClean="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04542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Dignity Act</a:t>
            </a:r>
          </a:p>
        </p:txBody>
      </p:sp>
      <p:sp>
        <p:nvSpPr>
          <p:cNvPr id="4099" name="Rectangle 3"/>
          <p:cNvSpPr>
            <a:spLocks noGrp="1" noChangeArrowheads="1"/>
          </p:cNvSpPr>
          <p:nvPr>
            <p:ph type="body" sz="half" idx="1"/>
            <p:custDataLst>
              <p:tags r:id="rId3"/>
            </p:custDataLst>
          </p:nvPr>
        </p:nvSpPr>
        <p:spPr>
          <a:xfrm>
            <a:off x="381000" y="1447800"/>
            <a:ext cx="8610600" cy="4572000"/>
          </a:xfrm>
        </p:spPr>
        <p:txBody>
          <a:bodyPr/>
          <a:lstStyle/>
          <a:p>
            <a:pPr eaLnBrk="1" hangingPunct="1">
              <a:spcBef>
                <a:spcPts val="0"/>
              </a:spcBef>
              <a:spcAft>
                <a:spcPts val="1200"/>
              </a:spcAft>
            </a:pPr>
            <a:r>
              <a:rPr lang="en-US" sz="4400" spc="-80" dirty="0" smtClean="0"/>
              <a:t>Support for schools available from Youth Development (inside of School Improvement); $850/building ($</a:t>
            </a:r>
            <a:r>
              <a:rPr lang="en-US" sz="4400" spc="-80" smtClean="0"/>
              <a:t>1050 non-components</a:t>
            </a:r>
            <a:r>
              <a:rPr lang="en-US" sz="4400" spc="-80" dirty="0" smtClean="0"/>
              <a:t>)</a:t>
            </a:r>
          </a:p>
          <a:p>
            <a:pPr eaLnBrk="1" hangingPunct="1">
              <a:spcBef>
                <a:spcPts val="0"/>
              </a:spcBef>
              <a:spcAft>
                <a:spcPts val="1200"/>
              </a:spcAft>
            </a:pPr>
            <a:r>
              <a:rPr lang="en-US" sz="4400" spc="-80" dirty="0" smtClean="0"/>
              <a:t>“Advance” training on May 21st</a:t>
            </a:r>
          </a:p>
          <a:p>
            <a:pPr eaLnBrk="1" hangingPunct="1">
              <a:spcBef>
                <a:spcPts val="0"/>
              </a:spcBef>
              <a:spcAft>
                <a:spcPts val="1200"/>
              </a:spcAft>
            </a:pPr>
            <a:endParaRPr lang="en-US" sz="4400" spc="-80" dirty="0" smtClean="0"/>
          </a:p>
          <a:p>
            <a:pPr eaLnBrk="1" hangingPunct="1">
              <a:spcBef>
                <a:spcPts val="0"/>
              </a:spcBef>
              <a:spcAft>
                <a:spcPts val="1200"/>
              </a:spcAft>
            </a:pPr>
            <a:endParaRPr lang="en-US" sz="4000" spc="-80" dirty="0" smtClean="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83232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Dignity Act</a:t>
            </a:r>
          </a:p>
        </p:txBody>
      </p:sp>
      <p:sp>
        <p:nvSpPr>
          <p:cNvPr id="4099" name="Rectangle 3"/>
          <p:cNvSpPr>
            <a:spLocks noGrp="1" noChangeArrowheads="1"/>
          </p:cNvSpPr>
          <p:nvPr>
            <p:ph type="body" sz="half" idx="1"/>
            <p:custDataLst>
              <p:tags r:id="rId3"/>
            </p:custDataLst>
          </p:nvPr>
        </p:nvSpPr>
        <p:spPr>
          <a:xfrm>
            <a:off x="381000" y="1447800"/>
            <a:ext cx="8763000" cy="4572000"/>
          </a:xfrm>
        </p:spPr>
        <p:txBody>
          <a:bodyPr/>
          <a:lstStyle/>
          <a:p>
            <a:pPr eaLnBrk="1" hangingPunct="1">
              <a:spcBef>
                <a:spcPts val="0"/>
              </a:spcBef>
              <a:spcAft>
                <a:spcPts val="1200"/>
              </a:spcAft>
            </a:pPr>
            <a:r>
              <a:rPr lang="en-US" sz="3200" spc="-80" dirty="0" smtClean="0"/>
              <a:t>Annual </a:t>
            </a:r>
            <a:r>
              <a:rPr lang="en-US" sz="3200" spc="-80" dirty="0"/>
              <a:t>training for </a:t>
            </a:r>
            <a:r>
              <a:rPr lang="en-US" sz="3200" spc="-80" dirty="0" smtClean="0"/>
              <a:t>Coordinators &amp; </a:t>
            </a:r>
            <a:r>
              <a:rPr lang="en-US" sz="3200" spc="-80" dirty="0" smtClean="0"/>
              <a:t>Compliance </a:t>
            </a:r>
            <a:r>
              <a:rPr lang="en-US" sz="3200" spc="-80" dirty="0"/>
              <a:t>Officers</a:t>
            </a:r>
          </a:p>
          <a:p>
            <a:pPr eaLnBrk="1" hangingPunct="1">
              <a:spcBef>
                <a:spcPts val="0"/>
              </a:spcBef>
              <a:spcAft>
                <a:spcPts val="1200"/>
              </a:spcAft>
            </a:pPr>
            <a:r>
              <a:rPr lang="en-US" sz="3200" spc="-80" dirty="0"/>
              <a:t>N</a:t>
            </a:r>
            <a:r>
              <a:rPr lang="en-US" sz="3200" spc="-80" dirty="0" smtClean="0"/>
              <a:t>ewsletter; webinars; seminars; workshops</a:t>
            </a:r>
            <a:endParaRPr lang="en-US" sz="3200" spc="-80" dirty="0"/>
          </a:p>
          <a:p>
            <a:pPr eaLnBrk="1" hangingPunct="1">
              <a:spcBef>
                <a:spcPts val="0"/>
              </a:spcBef>
              <a:spcAft>
                <a:spcPts val="1200"/>
              </a:spcAft>
            </a:pPr>
            <a:r>
              <a:rPr lang="en-US" sz="3200" spc="-80" dirty="0" smtClean="0"/>
              <a:t>Annual </a:t>
            </a:r>
            <a:r>
              <a:rPr lang="en-US" sz="3200" spc="-80" dirty="0"/>
              <a:t>faculty meeting presentation for </a:t>
            </a:r>
            <a:r>
              <a:rPr lang="en-US" sz="3200" spc="-80" dirty="0" smtClean="0"/>
              <a:t>school</a:t>
            </a:r>
            <a:endParaRPr lang="en-US" sz="3200" spc="-80" dirty="0"/>
          </a:p>
          <a:p>
            <a:pPr eaLnBrk="1" hangingPunct="1">
              <a:spcBef>
                <a:spcPts val="0"/>
              </a:spcBef>
              <a:spcAft>
                <a:spcPts val="1200"/>
              </a:spcAft>
            </a:pPr>
            <a:r>
              <a:rPr lang="en-US" sz="3200" spc="-80" dirty="0" smtClean="0"/>
              <a:t>Technical assistance</a:t>
            </a:r>
          </a:p>
          <a:p>
            <a:pPr eaLnBrk="1" hangingPunct="1">
              <a:spcBef>
                <a:spcPts val="0"/>
              </a:spcBef>
              <a:spcAft>
                <a:spcPts val="1200"/>
              </a:spcAft>
            </a:pPr>
            <a:r>
              <a:rPr lang="en-US" sz="3200" spc="-80" dirty="0"/>
              <a:t>S</a:t>
            </a:r>
            <a:r>
              <a:rPr lang="en-US" sz="3200" spc="-80" dirty="0" smtClean="0"/>
              <a:t>chool </a:t>
            </a:r>
            <a:r>
              <a:rPr lang="en-US" sz="3200" spc="-80" dirty="0"/>
              <a:t>climate surveys</a:t>
            </a:r>
          </a:p>
          <a:p>
            <a:pPr eaLnBrk="1" hangingPunct="1">
              <a:spcBef>
                <a:spcPts val="0"/>
              </a:spcBef>
              <a:spcAft>
                <a:spcPts val="1200"/>
              </a:spcAft>
            </a:pPr>
            <a:r>
              <a:rPr lang="en-US" sz="3200" spc="-80" dirty="0" smtClean="0"/>
              <a:t>Dignity </a:t>
            </a:r>
            <a:r>
              <a:rPr lang="en-US" sz="3200" spc="-80" dirty="0"/>
              <a:t>Act instructional materials </a:t>
            </a:r>
            <a:r>
              <a:rPr lang="en-US" sz="3200" spc="-80" dirty="0" smtClean="0"/>
              <a:t>and resources</a:t>
            </a:r>
            <a:endParaRPr lang="en-US" sz="3200" spc="-80" dirty="0"/>
          </a:p>
          <a:p>
            <a:pPr eaLnBrk="1" hangingPunct="1">
              <a:spcBef>
                <a:spcPts val="0"/>
              </a:spcBef>
              <a:spcAft>
                <a:spcPts val="1200"/>
              </a:spcAft>
            </a:pPr>
            <a:endParaRPr lang="en-US" sz="3200" spc="-80" dirty="0" smtClean="0"/>
          </a:p>
          <a:p>
            <a:pPr eaLnBrk="1" hangingPunct="1">
              <a:spcBef>
                <a:spcPts val="0"/>
              </a:spcBef>
              <a:spcAft>
                <a:spcPts val="1200"/>
              </a:spcAft>
            </a:pPr>
            <a:endParaRPr lang="en-US" spc="-80" dirty="0" smtClean="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56361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algn="ctr" eaLnBrk="1" hangingPunct="1"/>
            <a:r>
              <a:rPr lang="en-US" sz="6000" b="1" dirty="0" smtClean="0"/>
              <a:t>Standards</a:t>
            </a:r>
          </a:p>
        </p:txBody>
      </p:sp>
      <p:sp>
        <p:nvSpPr>
          <p:cNvPr id="4099" name="Rectangle 3"/>
          <p:cNvSpPr>
            <a:spLocks noGrp="1" noChangeArrowheads="1"/>
          </p:cNvSpPr>
          <p:nvPr>
            <p:ph type="body" sz="half" idx="1"/>
            <p:custDataLst>
              <p:tags r:id="rId3"/>
            </p:custDataLst>
          </p:nvPr>
        </p:nvSpPr>
        <p:spPr>
          <a:xfrm>
            <a:off x="381000" y="1447800"/>
            <a:ext cx="8763000" cy="5410200"/>
          </a:xfrm>
        </p:spPr>
        <p:txBody>
          <a:bodyPr/>
          <a:lstStyle/>
          <a:p>
            <a:pPr eaLnBrk="1" hangingPunct="1">
              <a:spcBef>
                <a:spcPts val="0"/>
              </a:spcBef>
              <a:spcAft>
                <a:spcPts val="600"/>
              </a:spcAft>
            </a:pPr>
            <a:r>
              <a:rPr lang="en-US" sz="4000" spc="-80" dirty="0" smtClean="0"/>
              <a:t>The </a:t>
            </a:r>
            <a:r>
              <a:rPr lang="en-US" sz="4000" spc="-80" dirty="0"/>
              <a:t>Next Generation Science Standards are due out in draft form this spring and are scheduled to be finalized by next winter. </a:t>
            </a:r>
            <a:endParaRPr lang="en-US" sz="4000" spc="-80" dirty="0" smtClean="0"/>
          </a:p>
          <a:p>
            <a:pPr eaLnBrk="1" hangingPunct="1">
              <a:spcBef>
                <a:spcPts val="0"/>
              </a:spcBef>
              <a:spcAft>
                <a:spcPts val="600"/>
              </a:spcAft>
            </a:pPr>
            <a:r>
              <a:rPr lang="en-US" sz="4000" spc="-80" dirty="0" smtClean="0"/>
              <a:t>Pending </a:t>
            </a:r>
            <a:r>
              <a:rPr lang="en-US" sz="4000" spc="-80" dirty="0"/>
              <a:t>Regents approval, Common Core-aligned Social Studies Standards should be released this </a:t>
            </a:r>
            <a:r>
              <a:rPr lang="en-US" sz="4000" spc="-80" dirty="0" smtClean="0"/>
              <a:t>spring</a:t>
            </a:r>
            <a:r>
              <a:rPr lang="en-US" sz="4000" spc="-80" dirty="0"/>
              <a:t> </a:t>
            </a:r>
            <a:r>
              <a:rPr lang="en-US" sz="4000" spc="-80" dirty="0" smtClean="0"/>
              <a:t>???</a:t>
            </a:r>
            <a:endParaRPr lang="en-US" sz="4000" spc="-80" dirty="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79283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eaLnBrk="1" hangingPunct="1"/>
            <a:r>
              <a:rPr lang="en-US" sz="4000" b="1" dirty="0"/>
              <a:t>CR 100.5 Accountability</a:t>
            </a:r>
            <a:endParaRPr lang="en-US" sz="4000" b="1" dirty="0" smtClean="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8225" y="2057400"/>
            <a:ext cx="37338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3"/>
          <p:cNvSpPr>
            <a:spLocks noGrp="1" noChangeArrowheads="1"/>
          </p:cNvSpPr>
          <p:nvPr>
            <p:ph type="body" sz="half" idx="1"/>
            <p:custDataLst>
              <p:tags r:id="rId3"/>
            </p:custDataLst>
          </p:nvPr>
        </p:nvSpPr>
        <p:spPr>
          <a:xfrm>
            <a:off x="381000" y="1447800"/>
            <a:ext cx="8763000" cy="5410200"/>
          </a:xfrm>
        </p:spPr>
        <p:txBody>
          <a:bodyPr/>
          <a:lstStyle/>
          <a:p>
            <a:pPr eaLnBrk="1" hangingPunct="1">
              <a:spcBef>
                <a:spcPts val="0"/>
              </a:spcBef>
              <a:spcAft>
                <a:spcPts val="600"/>
              </a:spcAft>
            </a:pPr>
            <a:r>
              <a:rPr lang="en-US" sz="4000" spc="-80" dirty="0" smtClean="0"/>
              <a:t>Credit acquisition</a:t>
            </a:r>
          </a:p>
          <a:p>
            <a:pPr eaLnBrk="1" hangingPunct="1">
              <a:spcBef>
                <a:spcPts val="0"/>
              </a:spcBef>
              <a:spcAft>
                <a:spcPts val="600"/>
              </a:spcAft>
            </a:pPr>
            <a:r>
              <a:rPr lang="en-US" sz="4000" spc="-80" dirty="0"/>
              <a:t>L</a:t>
            </a:r>
            <a:r>
              <a:rPr lang="en-US" sz="4000" spc="-80" dirty="0" smtClean="0"/>
              <a:t>aboratory requirements</a:t>
            </a:r>
          </a:p>
          <a:p>
            <a:pPr eaLnBrk="1" hangingPunct="1">
              <a:spcBef>
                <a:spcPts val="0"/>
              </a:spcBef>
              <a:spcAft>
                <a:spcPts val="600"/>
              </a:spcAft>
            </a:pPr>
            <a:r>
              <a:rPr lang="en-US" sz="4000" spc="-80" dirty="0"/>
              <a:t>D</a:t>
            </a:r>
            <a:r>
              <a:rPr lang="en-US" sz="4000" spc="-80" dirty="0" smtClean="0"/>
              <a:t>iploma awarding</a:t>
            </a:r>
          </a:p>
          <a:p>
            <a:pPr eaLnBrk="1" hangingPunct="1">
              <a:spcBef>
                <a:spcPts val="0"/>
              </a:spcBef>
              <a:spcAft>
                <a:spcPts val="600"/>
              </a:spcAft>
            </a:pPr>
            <a:r>
              <a:rPr lang="en-US" sz="4000" spc="-80" dirty="0"/>
              <a:t>C</a:t>
            </a:r>
            <a:r>
              <a:rPr lang="en-US" sz="4000" spc="-80" dirty="0" smtClean="0"/>
              <a:t>redit </a:t>
            </a:r>
            <a:r>
              <a:rPr lang="en-US" sz="4000" spc="-80" dirty="0"/>
              <a:t>recovery</a:t>
            </a:r>
          </a:p>
        </p:txBody>
      </p:sp>
      <p:pic>
        <p:nvPicPr>
          <p:cNvPr id="6" name="Picture 3" descr="Logotiff"/>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96480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304800" y="228600"/>
            <a:ext cx="6248400" cy="884237"/>
          </a:xfrm>
        </p:spPr>
        <p:txBody>
          <a:bodyPr/>
          <a:lstStyle/>
          <a:p>
            <a:pPr eaLnBrk="1" hangingPunct="1"/>
            <a:r>
              <a:rPr lang="en-US" sz="6000" b="1" dirty="0"/>
              <a:t>ESEA Waiver</a:t>
            </a:r>
            <a:endParaRPr lang="en-US" sz="6000" b="1" dirty="0" smtClean="0"/>
          </a:p>
        </p:txBody>
      </p:sp>
      <p:sp>
        <p:nvSpPr>
          <p:cNvPr id="4099" name="Rectangle 3"/>
          <p:cNvSpPr>
            <a:spLocks noGrp="1" noChangeArrowheads="1"/>
          </p:cNvSpPr>
          <p:nvPr>
            <p:ph type="body" sz="half" idx="1"/>
            <p:custDataLst>
              <p:tags r:id="rId3"/>
            </p:custDataLst>
          </p:nvPr>
        </p:nvSpPr>
        <p:spPr>
          <a:xfrm>
            <a:off x="381000" y="1447800"/>
            <a:ext cx="8763000" cy="5410200"/>
          </a:xfrm>
        </p:spPr>
        <p:txBody>
          <a:bodyPr/>
          <a:lstStyle/>
          <a:p>
            <a:pPr eaLnBrk="1" hangingPunct="1">
              <a:spcBef>
                <a:spcPts val="0"/>
              </a:spcBef>
              <a:spcAft>
                <a:spcPts val="600"/>
              </a:spcAft>
            </a:pPr>
            <a:r>
              <a:rPr lang="en-US" sz="4000" spc="-80" dirty="0" smtClean="0"/>
              <a:t>Local </a:t>
            </a:r>
            <a:r>
              <a:rPr lang="en-US" sz="4000" spc="-80" dirty="0"/>
              <a:t>assistance plan </a:t>
            </a:r>
            <a:r>
              <a:rPr lang="en-US" sz="4000" spc="-80" dirty="0" smtClean="0"/>
              <a:t>schools</a:t>
            </a:r>
          </a:p>
          <a:p>
            <a:pPr eaLnBrk="1" hangingPunct="1">
              <a:spcBef>
                <a:spcPts val="0"/>
              </a:spcBef>
              <a:spcAft>
                <a:spcPts val="600"/>
              </a:spcAft>
            </a:pPr>
            <a:r>
              <a:rPr lang="en-US" sz="4000" spc="-80" dirty="0" smtClean="0"/>
              <a:t>Focus </a:t>
            </a:r>
            <a:r>
              <a:rPr lang="en-US" sz="4000" spc="-80" dirty="0"/>
              <a:t>districts and subsequently identified </a:t>
            </a:r>
            <a:r>
              <a:rPr lang="en-US" sz="4000" spc="-80" dirty="0" smtClean="0"/>
              <a:t>schools</a:t>
            </a:r>
          </a:p>
          <a:p>
            <a:pPr eaLnBrk="1" hangingPunct="1">
              <a:spcBef>
                <a:spcPts val="0"/>
              </a:spcBef>
              <a:spcAft>
                <a:spcPts val="600"/>
              </a:spcAft>
            </a:pPr>
            <a:r>
              <a:rPr lang="en-US" sz="4000" spc="-80" dirty="0"/>
              <a:t>P</a:t>
            </a:r>
            <a:r>
              <a:rPr lang="en-US" sz="4000" spc="-80" dirty="0" smtClean="0"/>
              <a:t>riority schools</a:t>
            </a:r>
            <a:endParaRPr lang="en-US" sz="4000" spc="-80" dirty="0"/>
          </a:p>
          <a:p>
            <a:pPr eaLnBrk="1" hangingPunct="1">
              <a:spcBef>
                <a:spcPts val="0"/>
              </a:spcBef>
              <a:spcAft>
                <a:spcPts val="600"/>
              </a:spcAft>
            </a:pPr>
            <a:r>
              <a:rPr lang="en-US" sz="4000" spc="-80" dirty="0"/>
              <a:t>Reward and recognition </a:t>
            </a:r>
            <a:r>
              <a:rPr lang="en-US" sz="4000" spc="-80" dirty="0" smtClean="0"/>
              <a:t>schools</a:t>
            </a:r>
            <a:endParaRPr lang="en-US" sz="4000" spc="-80" dirty="0"/>
          </a:p>
        </p:txBody>
      </p:sp>
      <p:pic>
        <p:nvPicPr>
          <p:cNvPr id="6" name="Picture 3" descr="Logotif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715125" y="147638"/>
            <a:ext cx="2276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97271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yxXMn3IWuHUE48OxNVw7wg"/>
</p:tagLst>
</file>

<file path=ppt/tags/tag10.xml><?xml version="1.0" encoding="utf-8"?>
<p:tagLst xmlns:a="http://schemas.openxmlformats.org/drawingml/2006/main" xmlns:r="http://schemas.openxmlformats.org/officeDocument/2006/relationships" xmlns:p="http://schemas.openxmlformats.org/presentationml/2006/main">
  <p:tag name="DVSHAPEID" val="fOdYuYnrbWkfa6060HhFzS"/>
</p:tagLst>
</file>

<file path=ppt/tags/tag100.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01.xml><?xml version="1.0" encoding="utf-8"?>
<p:tagLst xmlns:a="http://schemas.openxmlformats.org/drawingml/2006/main" xmlns:r="http://schemas.openxmlformats.org/officeDocument/2006/relationships" xmlns:p="http://schemas.openxmlformats.org/presentationml/2006/main">
  <p:tag name="DVSECTIONID" val="zrvRRaL4X9okm9yFO05www"/>
</p:tagLst>
</file>

<file path=ppt/tags/tag102.xml><?xml version="1.0" encoding="utf-8"?>
<p:tagLst xmlns:a="http://schemas.openxmlformats.org/drawingml/2006/main" xmlns:r="http://schemas.openxmlformats.org/officeDocument/2006/relationships" xmlns:p="http://schemas.openxmlformats.org/presentationml/2006/main">
  <p:tag name="DVSHAPEID" val="jhpsvEfKlfIToVsTXbHfj9"/>
</p:tagLst>
</file>

<file path=ppt/tags/tag103.xml><?xml version="1.0" encoding="utf-8"?>
<p:tagLst xmlns:a="http://schemas.openxmlformats.org/drawingml/2006/main" xmlns:r="http://schemas.openxmlformats.org/officeDocument/2006/relationships" xmlns:p="http://schemas.openxmlformats.org/presentationml/2006/main">
  <p:tag name="DVSHAPEID" val="TYWkhb7c4AVvJdoTOSqWTj"/>
</p:tagLst>
</file>

<file path=ppt/tags/tag104.xml><?xml version="1.0" encoding="utf-8"?>
<p:tagLst xmlns:a="http://schemas.openxmlformats.org/drawingml/2006/main" xmlns:r="http://schemas.openxmlformats.org/officeDocument/2006/relationships" xmlns:p="http://schemas.openxmlformats.org/presentationml/2006/main">
  <p:tag name="DVSHAPEID" val="fwW2aQpahHp9nqvbm3C9b7"/>
</p:tagLst>
</file>

<file path=ppt/tags/tag105.xml><?xml version="1.0" encoding="utf-8"?>
<p:tagLst xmlns:a="http://schemas.openxmlformats.org/drawingml/2006/main" xmlns:r="http://schemas.openxmlformats.org/officeDocument/2006/relationships" xmlns:p="http://schemas.openxmlformats.org/presentationml/2006/main">
  <p:tag name="DVSHAPEID" val="YTcfu4mPOmgAJqoe1hNTjd"/>
</p:tagLst>
</file>

<file path=ppt/tags/tag106.xml><?xml version="1.0" encoding="utf-8"?>
<p:tagLst xmlns:a="http://schemas.openxmlformats.org/drawingml/2006/main" xmlns:r="http://schemas.openxmlformats.org/officeDocument/2006/relationships" xmlns:p="http://schemas.openxmlformats.org/presentationml/2006/main">
  <p:tag name="DVSHAPEID" val="5zPYoDvmjJ87y2QUmkOrS2"/>
</p:tagLst>
</file>

<file path=ppt/tags/tag107.xml><?xml version="1.0" encoding="utf-8"?>
<p:tagLst xmlns:a="http://schemas.openxmlformats.org/drawingml/2006/main" xmlns:r="http://schemas.openxmlformats.org/officeDocument/2006/relationships" xmlns:p="http://schemas.openxmlformats.org/presentationml/2006/main">
  <p:tag name="DVSECTIONID" val="7GLOIsvsnksLDg0Pf5PnRB"/>
</p:tagLst>
</file>

<file path=ppt/tags/tag108.xml><?xml version="1.0" encoding="utf-8"?>
<p:tagLst xmlns:a="http://schemas.openxmlformats.org/drawingml/2006/main" xmlns:r="http://schemas.openxmlformats.org/officeDocument/2006/relationships" xmlns:p="http://schemas.openxmlformats.org/presentationml/2006/main">
  <p:tag name="DVSHAPEID" val="TNG5N82lmhNKOCpvGJks3w"/>
</p:tagLst>
</file>

<file path=ppt/tags/tag109.xml><?xml version="1.0" encoding="utf-8"?>
<p:tagLst xmlns:a="http://schemas.openxmlformats.org/drawingml/2006/main" xmlns:r="http://schemas.openxmlformats.org/officeDocument/2006/relationships" xmlns:p="http://schemas.openxmlformats.org/presentationml/2006/main">
  <p:tag name="DVSHAPEID" val="sCSln6Vs5Rl2G2hiQnkYnQ"/>
</p:tagLst>
</file>

<file path=ppt/tags/tag11.xml><?xml version="1.0" encoding="utf-8"?>
<p:tagLst xmlns:a="http://schemas.openxmlformats.org/drawingml/2006/main" xmlns:r="http://schemas.openxmlformats.org/officeDocument/2006/relationships" xmlns:p="http://schemas.openxmlformats.org/presentationml/2006/main">
  <p:tag name="DVSHAPEID" val="teit97nNF8xWn3JVtV4YQY"/>
</p:tagLst>
</file>

<file path=ppt/tags/tag110.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11.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12.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13.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14.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15.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16.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17.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18.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19.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2.xml><?xml version="1.0" encoding="utf-8"?>
<p:tagLst xmlns:a="http://schemas.openxmlformats.org/drawingml/2006/main" xmlns:r="http://schemas.openxmlformats.org/officeDocument/2006/relationships" xmlns:p="http://schemas.openxmlformats.org/presentationml/2006/main">
  <p:tag name="DVSHAPEID" val="kLhFmak4dvNmlZG1Pf3ngc"/>
</p:tagLst>
</file>

<file path=ppt/tags/tag120.xml><?xml version="1.0" encoding="utf-8"?>
<p:tagLst xmlns:a="http://schemas.openxmlformats.org/drawingml/2006/main" xmlns:r="http://schemas.openxmlformats.org/officeDocument/2006/relationships" xmlns:p="http://schemas.openxmlformats.org/presentationml/2006/main">
  <p:tag name="DVSHAPEID" val="qkIxWenQXf3NF28ax6S8ca"/>
</p:tagLst>
</file>

<file path=ppt/tags/tag121.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22.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23.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24.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25.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26.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27.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28.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29.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3.xml><?xml version="1.0" encoding="utf-8"?>
<p:tagLst xmlns:a="http://schemas.openxmlformats.org/drawingml/2006/main" xmlns:r="http://schemas.openxmlformats.org/officeDocument/2006/relationships" xmlns:p="http://schemas.openxmlformats.org/presentationml/2006/main">
  <p:tag name="DVSHAPEID" val="HdIXm5elAA1uTwbtLdtBV1"/>
</p:tagLst>
</file>

<file path=ppt/tags/tag130.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31.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32.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33.xml><?xml version="1.0" encoding="utf-8"?>
<p:tagLst xmlns:a="http://schemas.openxmlformats.org/drawingml/2006/main" xmlns:r="http://schemas.openxmlformats.org/officeDocument/2006/relationships" xmlns:p="http://schemas.openxmlformats.org/presentationml/2006/main">
  <p:tag name="DVSECTIONID" val="EFM2aMWZWLyKXjrfcV5dDC"/>
</p:tagLst>
</file>

<file path=ppt/tags/tag134.xml><?xml version="1.0" encoding="utf-8"?>
<p:tagLst xmlns:a="http://schemas.openxmlformats.org/drawingml/2006/main" xmlns:r="http://schemas.openxmlformats.org/officeDocument/2006/relationships" xmlns:p="http://schemas.openxmlformats.org/presentationml/2006/main">
  <p:tag name="DVSHAPEID" val="qkIxWenQXf3NF28ax6S8ca"/>
</p:tagLst>
</file>

<file path=ppt/tags/tag135.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36.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37.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38.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39.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4.xml><?xml version="1.0" encoding="utf-8"?>
<p:tagLst xmlns:a="http://schemas.openxmlformats.org/drawingml/2006/main" xmlns:r="http://schemas.openxmlformats.org/officeDocument/2006/relationships" xmlns:p="http://schemas.openxmlformats.org/presentationml/2006/main">
  <p:tag name="DVSHAPEID" val="91IJfs6PVtI833WoNfPRVc"/>
</p:tagLst>
</file>

<file path=ppt/tags/tag140.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41.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42.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43.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44.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45.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46.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47.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48.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49.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5.xml><?xml version="1.0" encoding="utf-8"?>
<p:tagLst xmlns:a="http://schemas.openxmlformats.org/drawingml/2006/main" xmlns:r="http://schemas.openxmlformats.org/officeDocument/2006/relationships" xmlns:p="http://schemas.openxmlformats.org/presentationml/2006/main">
  <p:tag name="DVSHAPEID" val="kQ69PltQUEhG4HeDPLfLFy"/>
</p:tagLst>
</file>

<file path=ppt/tags/tag150.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51.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52.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53.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54.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55.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56.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57.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58.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59.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6.xml><?xml version="1.0" encoding="utf-8"?>
<p:tagLst xmlns:a="http://schemas.openxmlformats.org/drawingml/2006/main" xmlns:r="http://schemas.openxmlformats.org/officeDocument/2006/relationships" xmlns:p="http://schemas.openxmlformats.org/presentationml/2006/main">
  <p:tag name="DVSHAPEID" val="MLt8wmpeM46WGSD6DKl4y3"/>
</p:tagLst>
</file>

<file path=ppt/tags/tag160.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161.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162.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163.xml><?xml version="1.0" encoding="utf-8"?>
<p:tagLst xmlns:a="http://schemas.openxmlformats.org/drawingml/2006/main" xmlns:r="http://schemas.openxmlformats.org/officeDocument/2006/relationships" xmlns:p="http://schemas.openxmlformats.org/presentationml/2006/main">
  <p:tag name="DVSECTIONID" val="HcFpABiYKLiSOcCgGGlozV"/>
</p:tagLst>
</file>

<file path=ppt/tags/tag164.xml><?xml version="1.0" encoding="utf-8"?>
<p:tagLst xmlns:a="http://schemas.openxmlformats.org/drawingml/2006/main" xmlns:r="http://schemas.openxmlformats.org/officeDocument/2006/relationships" xmlns:p="http://schemas.openxmlformats.org/presentationml/2006/main">
  <p:tag name="DVSHAPEID" val="RpItaI1w8vasOo72vy4lUo"/>
</p:tagLst>
</file>

<file path=ppt/tags/tag165.xml><?xml version="1.0" encoding="utf-8"?>
<p:tagLst xmlns:a="http://schemas.openxmlformats.org/drawingml/2006/main" xmlns:r="http://schemas.openxmlformats.org/officeDocument/2006/relationships" xmlns:p="http://schemas.openxmlformats.org/presentationml/2006/main">
  <p:tag name="DVSHAPEID" val="BHE5cuPAlBu6lK8SZQFVRO"/>
</p:tagLst>
</file>

<file path=ppt/tags/tag166.xml><?xml version="1.0" encoding="utf-8"?>
<p:tagLst xmlns:a="http://schemas.openxmlformats.org/drawingml/2006/main" xmlns:r="http://schemas.openxmlformats.org/officeDocument/2006/relationships" xmlns:p="http://schemas.openxmlformats.org/presentationml/2006/main">
  <p:tag name="DVSHAPEID" val="6yjLMknkV3MtO0O5vwGy9z"/>
</p:tagLst>
</file>

<file path=ppt/tags/tag17.xml><?xml version="1.0" encoding="utf-8"?>
<p:tagLst xmlns:a="http://schemas.openxmlformats.org/drawingml/2006/main" xmlns:r="http://schemas.openxmlformats.org/officeDocument/2006/relationships" xmlns:p="http://schemas.openxmlformats.org/presentationml/2006/main">
  <p:tag name="DVSHAPEID" val="QnYfaap3BaxL3kFHO7qGSd"/>
</p:tagLst>
</file>

<file path=ppt/tags/tag18.xml><?xml version="1.0" encoding="utf-8"?>
<p:tagLst xmlns:a="http://schemas.openxmlformats.org/drawingml/2006/main" xmlns:r="http://schemas.openxmlformats.org/officeDocument/2006/relationships" xmlns:p="http://schemas.openxmlformats.org/presentationml/2006/main">
  <p:tag name="DVSHAPEID" val="z70mZJ8upA0JU69hcfOIsW"/>
</p:tagLst>
</file>

<file path=ppt/tags/tag19.xml><?xml version="1.0" encoding="utf-8"?>
<p:tagLst xmlns:a="http://schemas.openxmlformats.org/drawingml/2006/main" xmlns:r="http://schemas.openxmlformats.org/officeDocument/2006/relationships" xmlns:p="http://schemas.openxmlformats.org/presentationml/2006/main">
  <p:tag name="DVSHAPEID" val="pUOiqVWeESaDNQeOaGV6KW"/>
</p:tagLst>
</file>

<file path=ppt/tags/tag2.xml><?xml version="1.0" encoding="utf-8"?>
<p:tagLst xmlns:a="http://schemas.openxmlformats.org/drawingml/2006/main" xmlns:r="http://schemas.openxmlformats.org/officeDocument/2006/relationships" xmlns:p="http://schemas.openxmlformats.org/presentationml/2006/main">
  <p:tag name="DVSHAPEID" val="7IQS6ic7K83Ob5ObOzusFd"/>
</p:tagLst>
</file>

<file path=ppt/tags/tag20.xml><?xml version="1.0" encoding="utf-8"?>
<p:tagLst xmlns:a="http://schemas.openxmlformats.org/drawingml/2006/main" xmlns:r="http://schemas.openxmlformats.org/officeDocument/2006/relationships" xmlns:p="http://schemas.openxmlformats.org/presentationml/2006/main">
  <p:tag name="DVSHAPEID" val="LkqzxxUbRaKDI6xHjcybW7"/>
</p:tagLst>
</file>

<file path=ppt/tags/tag21.xml><?xml version="1.0" encoding="utf-8"?>
<p:tagLst xmlns:a="http://schemas.openxmlformats.org/drawingml/2006/main" xmlns:r="http://schemas.openxmlformats.org/officeDocument/2006/relationships" xmlns:p="http://schemas.openxmlformats.org/presentationml/2006/main">
  <p:tag name="DVSHAPEID" val="yhji2o48Nlbt8tSQoojs10"/>
</p:tagLst>
</file>

<file path=ppt/tags/tag22.xml><?xml version="1.0" encoding="utf-8"?>
<p:tagLst xmlns:a="http://schemas.openxmlformats.org/drawingml/2006/main" xmlns:r="http://schemas.openxmlformats.org/officeDocument/2006/relationships" xmlns:p="http://schemas.openxmlformats.org/presentationml/2006/main">
  <p:tag name="DVSHAPEID" val="S988gtnIxzZEM8gfuw6Jno"/>
</p:tagLst>
</file>

<file path=ppt/tags/tag23.xml><?xml version="1.0" encoding="utf-8"?>
<p:tagLst xmlns:a="http://schemas.openxmlformats.org/drawingml/2006/main" xmlns:r="http://schemas.openxmlformats.org/officeDocument/2006/relationships" xmlns:p="http://schemas.openxmlformats.org/presentationml/2006/main">
  <p:tag name="DVSHAPEID" val="rfX4OsO9Rt6xo99T8BL5NC"/>
</p:tagLst>
</file>

<file path=ppt/tags/tag24.xml><?xml version="1.0" encoding="utf-8"?>
<p:tagLst xmlns:a="http://schemas.openxmlformats.org/drawingml/2006/main" xmlns:r="http://schemas.openxmlformats.org/officeDocument/2006/relationships" xmlns:p="http://schemas.openxmlformats.org/presentationml/2006/main">
  <p:tag name="DVSHAPEID" val="tuGKA8UNlhDtHTabFUToHv"/>
</p:tagLst>
</file>

<file path=ppt/tags/tag25.xml><?xml version="1.0" encoding="utf-8"?>
<p:tagLst xmlns:a="http://schemas.openxmlformats.org/drawingml/2006/main" xmlns:r="http://schemas.openxmlformats.org/officeDocument/2006/relationships" xmlns:p="http://schemas.openxmlformats.org/presentationml/2006/main">
  <p:tag name="DVSHAPEID" val="yfJ65AovYiAPMtn4SGf48O"/>
</p:tagLst>
</file>

<file path=ppt/tags/tag26.xml><?xml version="1.0" encoding="utf-8"?>
<p:tagLst xmlns:a="http://schemas.openxmlformats.org/drawingml/2006/main" xmlns:r="http://schemas.openxmlformats.org/officeDocument/2006/relationships" xmlns:p="http://schemas.openxmlformats.org/presentationml/2006/main">
  <p:tag name="DVSHAPEID" val="TVrgJWWQbpUXVr0t2jpQjl"/>
</p:tagLst>
</file>

<file path=ppt/tags/tag27.xml><?xml version="1.0" encoding="utf-8"?>
<p:tagLst xmlns:a="http://schemas.openxmlformats.org/drawingml/2006/main" xmlns:r="http://schemas.openxmlformats.org/officeDocument/2006/relationships" xmlns:p="http://schemas.openxmlformats.org/presentationml/2006/main">
  <p:tag name="DVSHAPEID" val="SS7HOA2d8DnJlOEPRrz76b"/>
</p:tagLst>
</file>

<file path=ppt/tags/tag28.xml><?xml version="1.0" encoding="utf-8"?>
<p:tagLst xmlns:a="http://schemas.openxmlformats.org/drawingml/2006/main" xmlns:r="http://schemas.openxmlformats.org/officeDocument/2006/relationships" xmlns:p="http://schemas.openxmlformats.org/presentationml/2006/main">
  <p:tag name="DVSHAPEID" val="UOxW3pDVFhuy2z918lOYgh"/>
</p:tagLst>
</file>

<file path=ppt/tags/tag29.xml><?xml version="1.0" encoding="utf-8"?>
<p:tagLst xmlns:a="http://schemas.openxmlformats.org/drawingml/2006/main" xmlns:r="http://schemas.openxmlformats.org/officeDocument/2006/relationships" xmlns:p="http://schemas.openxmlformats.org/presentationml/2006/main">
  <p:tag name="DVSHAPEID" val="zc6cOdrXhceHXi9RxDzdY6"/>
</p:tagLst>
</file>

<file path=ppt/tags/tag3.xml><?xml version="1.0" encoding="utf-8"?>
<p:tagLst xmlns:a="http://schemas.openxmlformats.org/drawingml/2006/main" xmlns:r="http://schemas.openxmlformats.org/officeDocument/2006/relationships" xmlns:p="http://schemas.openxmlformats.org/presentationml/2006/main">
  <p:tag name="DVSHAPEID" val="KKOTQQD5o9liqfWuXpKnXL"/>
</p:tagLst>
</file>

<file path=ppt/tags/tag30.xml><?xml version="1.0" encoding="utf-8"?>
<p:tagLst xmlns:a="http://schemas.openxmlformats.org/drawingml/2006/main" xmlns:r="http://schemas.openxmlformats.org/officeDocument/2006/relationships" xmlns:p="http://schemas.openxmlformats.org/presentationml/2006/main">
  <p:tag name="DVSHAPEID" val="fML5GPidi8UDflPRAptH0h"/>
</p:tagLst>
</file>

<file path=ppt/tags/tag31.xml><?xml version="1.0" encoding="utf-8"?>
<p:tagLst xmlns:a="http://schemas.openxmlformats.org/drawingml/2006/main" xmlns:r="http://schemas.openxmlformats.org/officeDocument/2006/relationships" xmlns:p="http://schemas.openxmlformats.org/presentationml/2006/main">
  <p:tag name="DVSHAPEID" val="jlBQSgNbo3jtXjqIxCF3T6"/>
</p:tagLst>
</file>

<file path=ppt/tags/tag32.xml><?xml version="1.0" encoding="utf-8"?>
<p:tagLst xmlns:a="http://schemas.openxmlformats.org/drawingml/2006/main" xmlns:r="http://schemas.openxmlformats.org/officeDocument/2006/relationships" xmlns:p="http://schemas.openxmlformats.org/presentationml/2006/main">
  <p:tag name="DVSHAPEID" val="Mk3O2G2aJh5XsqtPX1q7JQ"/>
</p:tagLst>
</file>

<file path=ppt/tags/tag33.xml><?xml version="1.0" encoding="utf-8"?>
<p:tagLst xmlns:a="http://schemas.openxmlformats.org/drawingml/2006/main" xmlns:r="http://schemas.openxmlformats.org/officeDocument/2006/relationships" xmlns:p="http://schemas.openxmlformats.org/presentationml/2006/main">
  <p:tag name="DVSHAPEID" val="jMowqRSR1XodyhN4e79ek2"/>
</p:tagLst>
</file>

<file path=ppt/tags/tag34.xml><?xml version="1.0" encoding="utf-8"?>
<p:tagLst xmlns:a="http://schemas.openxmlformats.org/drawingml/2006/main" xmlns:r="http://schemas.openxmlformats.org/officeDocument/2006/relationships" xmlns:p="http://schemas.openxmlformats.org/presentationml/2006/main">
  <p:tag name="DVSHAPEID" val="n0R0fHEDDLnW0gqwgaiRf8"/>
</p:tagLst>
</file>

<file path=ppt/tags/tag35.xml><?xml version="1.0" encoding="utf-8"?>
<p:tagLst xmlns:a="http://schemas.openxmlformats.org/drawingml/2006/main" xmlns:r="http://schemas.openxmlformats.org/officeDocument/2006/relationships" xmlns:p="http://schemas.openxmlformats.org/presentationml/2006/main">
  <p:tag name="DVSHAPEID" val="yfRc2SNiYvwhooEpCacojC"/>
</p:tagLst>
</file>

<file path=ppt/tags/tag36.xml><?xml version="1.0" encoding="utf-8"?>
<p:tagLst xmlns:a="http://schemas.openxmlformats.org/drawingml/2006/main" xmlns:r="http://schemas.openxmlformats.org/officeDocument/2006/relationships" xmlns:p="http://schemas.openxmlformats.org/presentationml/2006/main">
  <p:tag name="DVSHAPEID" val="QCgwEIRYWtMerB92FMQkNR"/>
</p:tagLst>
</file>

<file path=ppt/tags/tag37.xml><?xml version="1.0" encoding="utf-8"?>
<p:tagLst xmlns:a="http://schemas.openxmlformats.org/drawingml/2006/main" xmlns:r="http://schemas.openxmlformats.org/officeDocument/2006/relationships" xmlns:p="http://schemas.openxmlformats.org/presentationml/2006/main">
  <p:tag name="DVSHAPEID" val="qJS1RQx7EROWofWve4rZz2"/>
</p:tagLst>
</file>

<file path=ppt/tags/tag38.xml><?xml version="1.0" encoding="utf-8"?>
<p:tagLst xmlns:a="http://schemas.openxmlformats.org/drawingml/2006/main" xmlns:r="http://schemas.openxmlformats.org/officeDocument/2006/relationships" xmlns:p="http://schemas.openxmlformats.org/presentationml/2006/main">
  <p:tag name="DVSHAPEID" val="uaW3gzvqxZPYbxECR0qOPV"/>
</p:tagLst>
</file>

<file path=ppt/tags/tag39.xml><?xml version="1.0" encoding="utf-8"?>
<p:tagLst xmlns:a="http://schemas.openxmlformats.org/drawingml/2006/main" xmlns:r="http://schemas.openxmlformats.org/officeDocument/2006/relationships" xmlns:p="http://schemas.openxmlformats.org/presentationml/2006/main">
  <p:tag name="DVSHAPEID" val="pvdT69xLTNineH5OAYCdjP"/>
</p:tagLst>
</file>

<file path=ppt/tags/tag4.xml><?xml version="1.0" encoding="utf-8"?>
<p:tagLst xmlns:a="http://schemas.openxmlformats.org/drawingml/2006/main" xmlns:r="http://schemas.openxmlformats.org/officeDocument/2006/relationships" xmlns:p="http://schemas.openxmlformats.org/presentationml/2006/main">
  <p:tag name="DVSHAPEID" val="AgXJJB6WC4BTX53crmtEKU"/>
</p:tagLst>
</file>

<file path=ppt/tags/tag40.xml><?xml version="1.0" encoding="utf-8"?>
<p:tagLst xmlns:a="http://schemas.openxmlformats.org/drawingml/2006/main" xmlns:r="http://schemas.openxmlformats.org/officeDocument/2006/relationships" xmlns:p="http://schemas.openxmlformats.org/presentationml/2006/main">
  <p:tag name="DVSHAPEID" val="7q3pRCdqyKdzKrQmslTL51"/>
</p:tagLst>
</file>

<file path=ppt/tags/tag41.xml><?xml version="1.0" encoding="utf-8"?>
<p:tagLst xmlns:a="http://schemas.openxmlformats.org/drawingml/2006/main" xmlns:r="http://schemas.openxmlformats.org/officeDocument/2006/relationships" xmlns:p="http://schemas.openxmlformats.org/presentationml/2006/main">
  <p:tag name="DVSHAPEID" val="GOiWx3pscBBAoMPHhVysex"/>
</p:tagLst>
</file>

<file path=ppt/tags/tag42.xml><?xml version="1.0" encoding="utf-8"?>
<p:tagLst xmlns:a="http://schemas.openxmlformats.org/drawingml/2006/main" xmlns:r="http://schemas.openxmlformats.org/officeDocument/2006/relationships" xmlns:p="http://schemas.openxmlformats.org/presentationml/2006/main">
  <p:tag name="DVSHAPEID" val="9FWDYdvgkxJ5Jf6U5a16xC"/>
</p:tagLst>
</file>

<file path=ppt/tags/tag43.xml><?xml version="1.0" encoding="utf-8"?>
<p:tagLst xmlns:a="http://schemas.openxmlformats.org/drawingml/2006/main" xmlns:r="http://schemas.openxmlformats.org/officeDocument/2006/relationships" xmlns:p="http://schemas.openxmlformats.org/presentationml/2006/main">
  <p:tag name="DVSHAPEID" val="Xa33xK4YdDM8EDZT5bWWh3"/>
</p:tagLst>
</file>

<file path=ppt/tags/tag44.xml><?xml version="1.0" encoding="utf-8"?>
<p:tagLst xmlns:a="http://schemas.openxmlformats.org/drawingml/2006/main" xmlns:r="http://schemas.openxmlformats.org/officeDocument/2006/relationships" xmlns:p="http://schemas.openxmlformats.org/presentationml/2006/main">
  <p:tag name="DVSHAPEID" val="Qi3ABnPor8ZxHMAUGKblk6"/>
</p:tagLst>
</file>

<file path=ppt/tags/tag45.xml><?xml version="1.0" encoding="utf-8"?>
<p:tagLst xmlns:a="http://schemas.openxmlformats.org/drawingml/2006/main" xmlns:r="http://schemas.openxmlformats.org/officeDocument/2006/relationships" xmlns:p="http://schemas.openxmlformats.org/presentationml/2006/main">
  <p:tag name="DVSHAPEID" val="jBAtVc4P9BkTkLZX9H8OcE"/>
</p:tagLst>
</file>

<file path=ppt/tags/tag46.xml><?xml version="1.0" encoding="utf-8"?>
<p:tagLst xmlns:a="http://schemas.openxmlformats.org/drawingml/2006/main" xmlns:r="http://schemas.openxmlformats.org/officeDocument/2006/relationships" xmlns:p="http://schemas.openxmlformats.org/presentationml/2006/main">
  <p:tag name="DVSHAPEID" val="87VdiavbKVJKYsZ8rDjBYo"/>
</p:tagLst>
</file>

<file path=ppt/tags/tag47.xml><?xml version="1.0" encoding="utf-8"?>
<p:tagLst xmlns:a="http://schemas.openxmlformats.org/drawingml/2006/main" xmlns:r="http://schemas.openxmlformats.org/officeDocument/2006/relationships" xmlns:p="http://schemas.openxmlformats.org/presentationml/2006/main">
  <p:tag name="DVSHAPEID" val="dNrPUJBudvTFstxHTUjYQo"/>
</p:tagLst>
</file>

<file path=ppt/tags/tag48.xml><?xml version="1.0" encoding="utf-8"?>
<p:tagLst xmlns:a="http://schemas.openxmlformats.org/drawingml/2006/main" xmlns:r="http://schemas.openxmlformats.org/officeDocument/2006/relationships" xmlns:p="http://schemas.openxmlformats.org/presentationml/2006/main">
  <p:tag name="DVSHAPEID" val="azMxX1fuvAFKT7LtfMAfId"/>
</p:tagLst>
</file>

<file path=ppt/tags/tag49.xml><?xml version="1.0" encoding="utf-8"?>
<p:tagLst xmlns:a="http://schemas.openxmlformats.org/drawingml/2006/main" xmlns:r="http://schemas.openxmlformats.org/officeDocument/2006/relationships" xmlns:p="http://schemas.openxmlformats.org/presentationml/2006/main">
  <p:tag name="DVSHAPEID" val="QjZwAKKph0xODR2nMAfI0i"/>
</p:tagLst>
</file>

<file path=ppt/tags/tag5.xml><?xml version="1.0" encoding="utf-8"?>
<p:tagLst xmlns:a="http://schemas.openxmlformats.org/drawingml/2006/main" xmlns:r="http://schemas.openxmlformats.org/officeDocument/2006/relationships" xmlns:p="http://schemas.openxmlformats.org/presentationml/2006/main">
  <p:tag name="DVSHAPEID" val="sTEyfjC4IigZayW761Yrxh"/>
</p:tagLst>
</file>

<file path=ppt/tags/tag50.xml><?xml version="1.0" encoding="utf-8"?>
<p:tagLst xmlns:a="http://schemas.openxmlformats.org/drawingml/2006/main" xmlns:r="http://schemas.openxmlformats.org/officeDocument/2006/relationships" xmlns:p="http://schemas.openxmlformats.org/presentationml/2006/main">
  <p:tag name="DVSHAPEID" val="ZIzpVpFxnAFWJsxqquK6iF"/>
</p:tagLst>
</file>

<file path=ppt/tags/tag51.xml><?xml version="1.0" encoding="utf-8"?>
<p:tagLst xmlns:a="http://schemas.openxmlformats.org/drawingml/2006/main" xmlns:r="http://schemas.openxmlformats.org/officeDocument/2006/relationships" xmlns:p="http://schemas.openxmlformats.org/presentationml/2006/main">
  <p:tag name="DVSHAPEID" val="c5uTqS0Z00dxkhXbOkKKCX"/>
</p:tagLst>
</file>

<file path=ppt/tags/tag52.xml><?xml version="1.0" encoding="utf-8"?>
<p:tagLst xmlns:a="http://schemas.openxmlformats.org/drawingml/2006/main" xmlns:r="http://schemas.openxmlformats.org/officeDocument/2006/relationships" xmlns:p="http://schemas.openxmlformats.org/presentationml/2006/main">
  <p:tag name="DVSHAPEID" val="8G8zPl9LXT0kvtU1ZMxnAE"/>
</p:tagLst>
</file>

<file path=ppt/tags/tag53.xml><?xml version="1.0" encoding="utf-8"?>
<p:tagLst xmlns:a="http://schemas.openxmlformats.org/drawingml/2006/main" xmlns:r="http://schemas.openxmlformats.org/officeDocument/2006/relationships" xmlns:p="http://schemas.openxmlformats.org/presentationml/2006/main">
  <p:tag name="DVSHAPEID" val="Jb8ftfFqmy2fWOLQ2EQe3j"/>
</p:tagLst>
</file>

<file path=ppt/tags/tag54.xml><?xml version="1.0" encoding="utf-8"?>
<p:tagLst xmlns:a="http://schemas.openxmlformats.org/drawingml/2006/main" xmlns:r="http://schemas.openxmlformats.org/officeDocument/2006/relationships" xmlns:p="http://schemas.openxmlformats.org/presentationml/2006/main">
  <p:tag name="DVSHAPEID" val="xZLtgMlXcemtXXrzRU5wxs"/>
</p:tagLst>
</file>

<file path=ppt/tags/tag55.xml><?xml version="1.0" encoding="utf-8"?>
<p:tagLst xmlns:a="http://schemas.openxmlformats.org/drawingml/2006/main" xmlns:r="http://schemas.openxmlformats.org/officeDocument/2006/relationships" xmlns:p="http://schemas.openxmlformats.org/presentationml/2006/main">
  <p:tag name="DVSHAPEID" val="hgx6g8JSxlBpD8u0YT5plO"/>
</p:tagLst>
</file>

<file path=ppt/tags/tag56.xml><?xml version="1.0" encoding="utf-8"?>
<p:tagLst xmlns:a="http://schemas.openxmlformats.org/drawingml/2006/main" xmlns:r="http://schemas.openxmlformats.org/officeDocument/2006/relationships" xmlns:p="http://schemas.openxmlformats.org/presentationml/2006/main">
  <p:tag name="DVSHAPEID" val="StRNptNV9wM5IvVavddkG0"/>
</p:tagLst>
</file>

<file path=ppt/tags/tag57.xml><?xml version="1.0" encoding="utf-8"?>
<p:tagLst xmlns:a="http://schemas.openxmlformats.org/drawingml/2006/main" xmlns:r="http://schemas.openxmlformats.org/officeDocument/2006/relationships" xmlns:p="http://schemas.openxmlformats.org/presentationml/2006/main">
  <p:tag name="DVSHAPEID" val="Sxji5RVcr86tn4ftIg5Bc4"/>
</p:tagLst>
</file>

<file path=ppt/tags/tag58.xml><?xml version="1.0" encoding="utf-8"?>
<p:tagLst xmlns:a="http://schemas.openxmlformats.org/drawingml/2006/main" xmlns:r="http://schemas.openxmlformats.org/officeDocument/2006/relationships" xmlns:p="http://schemas.openxmlformats.org/presentationml/2006/main">
  <p:tag name="DVSHAPEID" val="DyqY4OnSb07SAju7oW0X4E"/>
</p:tagLst>
</file>

<file path=ppt/tags/tag59.xml><?xml version="1.0" encoding="utf-8"?>
<p:tagLst xmlns:a="http://schemas.openxmlformats.org/drawingml/2006/main" xmlns:r="http://schemas.openxmlformats.org/officeDocument/2006/relationships" xmlns:p="http://schemas.openxmlformats.org/presentationml/2006/main">
  <p:tag name="DVSHAPEID" val="Yf7RU2uXe5ONUKS6M7OzW5"/>
</p:tagLst>
</file>

<file path=ppt/tags/tag6.xml><?xml version="1.0" encoding="utf-8"?>
<p:tagLst xmlns:a="http://schemas.openxmlformats.org/drawingml/2006/main" xmlns:r="http://schemas.openxmlformats.org/officeDocument/2006/relationships" xmlns:p="http://schemas.openxmlformats.org/presentationml/2006/main">
  <p:tag name="DVSHAPEID" val="HxhQqKYoTi1GO44bmNkxmj"/>
</p:tagLst>
</file>

<file path=ppt/tags/tag60.xml><?xml version="1.0" encoding="utf-8"?>
<p:tagLst xmlns:a="http://schemas.openxmlformats.org/drawingml/2006/main" xmlns:r="http://schemas.openxmlformats.org/officeDocument/2006/relationships" xmlns:p="http://schemas.openxmlformats.org/presentationml/2006/main">
  <p:tag name="DVSHAPEID" val="lvtVYAR9BeZZzaRcTkneL2"/>
</p:tagLst>
</file>

<file path=ppt/tags/tag61.xml><?xml version="1.0" encoding="utf-8"?>
<p:tagLst xmlns:a="http://schemas.openxmlformats.org/drawingml/2006/main" xmlns:r="http://schemas.openxmlformats.org/officeDocument/2006/relationships" xmlns:p="http://schemas.openxmlformats.org/presentationml/2006/main">
  <p:tag name="DVSHAPEID" val="4NoJfh9S8vHSTCoY4U55tA"/>
</p:tagLst>
</file>

<file path=ppt/tags/tag62.xml><?xml version="1.0" encoding="utf-8"?>
<p:tagLst xmlns:a="http://schemas.openxmlformats.org/drawingml/2006/main" xmlns:r="http://schemas.openxmlformats.org/officeDocument/2006/relationships" xmlns:p="http://schemas.openxmlformats.org/presentationml/2006/main">
  <p:tag name="DVSHAPEID" val="NVaHfzeucIjjqFxekAZJ5u"/>
</p:tagLst>
</file>

<file path=ppt/tags/tag63.xml><?xml version="1.0" encoding="utf-8"?>
<p:tagLst xmlns:a="http://schemas.openxmlformats.org/drawingml/2006/main" xmlns:r="http://schemas.openxmlformats.org/officeDocument/2006/relationships" xmlns:p="http://schemas.openxmlformats.org/presentationml/2006/main">
  <p:tag name="DVSHAPEID" val="hHgfOUfs9Gyu0tyy2zEEjZ"/>
</p:tagLst>
</file>

<file path=ppt/tags/tag64.xml><?xml version="1.0" encoding="utf-8"?>
<p:tagLst xmlns:a="http://schemas.openxmlformats.org/drawingml/2006/main" xmlns:r="http://schemas.openxmlformats.org/officeDocument/2006/relationships" xmlns:p="http://schemas.openxmlformats.org/presentationml/2006/main">
  <p:tag name="DVSECTIONID" val="HcFpABiYKLiSOcCgGGlozV"/>
</p:tagLst>
</file>

<file path=ppt/tags/tag65.xml><?xml version="1.0" encoding="utf-8"?>
<p:tagLst xmlns:a="http://schemas.openxmlformats.org/drawingml/2006/main" xmlns:r="http://schemas.openxmlformats.org/officeDocument/2006/relationships" xmlns:p="http://schemas.openxmlformats.org/presentationml/2006/main">
  <p:tag name="DVSHAPEID" val="RpItaI1w8vasOo72vy4lUo"/>
</p:tagLst>
</file>

<file path=ppt/tags/tag66.xml><?xml version="1.0" encoding="utf-8"?>
<p:tagLst xmlns:a="http://schemas.openxmlformats.org/drawingml/2006/main" xmlns:r="http://schemas.openxmlformats.org/officeDocument/2006/relationships" xmlns:p="http://schemas.openxmlformats.org/presentationml/2006/main">
  <p:tag name="DVSHAPEID" val="BHE5cuPAlBu6lK8SZQFVRO"/>
</p:tagLst>
</file>

<file path=ppt/tags/tag67.xml><?xml version="1.0" encoding="utf-8"?>
<p:tagLst xmlns:a="http://schemas.openxmlformats.org/drawingml/2006/main" xmlns:r="http://schemas.openxmlformats.org/officeDocument/2006/relationships" xmlns:p="http://schemas.openxmlformats.org/presentationml/2006/main">
  <p:tag name="DVSHAPEID" val="6yjLMknkV3MtO0O5vwGy9z"/>
</p:tagLst>
</file>

<file path=ppt/tags/tag68.xml><?xml version="1.0" encoding="utf-8"?>
<p:tagLst xmlns:a="http://schemas.openxmlformats.org/drawingml/2006/main" xmlns:r="http://schemas.openxmlformats.org/officeDocument/2006/relationships" xmlns:p="http://schemas.openxmlformats.org/presentationml/2006/main">
  <p:tag name="DVSECTIONID" val="7BPvBrPur1EKDl2nywEKmu"/>
</p:tagLst>
</file>

<file path=ppt/tags/tag69.xml><?xml version="1.0" encoding="utf-8"?>
<p:tagLst xmlns:a="http://schemas.openxmlformats.org/drawingml/2006/main" xmlns:r="http://schemas.openxmlformats.org/officeDocument/2006/relationships" xmlns:p="http://schemas.openxmlformats.org/presentationml/2006/main">
  <p:tag name="DVSHAPEID" val="kSV73Tl8fjFxBCIqqKMHnN"/>
</p:tagLst>
</file>

<file path=ppt/tags/tag7.xml><?xml version="1.0" encoding="utf-8"?>
<p:tagLst xmlns:a="http://schemas.openxmlformats.org/drawingml/2006/main" xmlns:r="http://schemas.openxmlformats.org/officeDocument/2006/relationships" xmlns:p="http://schemas.openxmlformats.org/presentationml/2006/main">
  <p:tag name="DVSHAPEID" val="DYVvfjfrFinac7hoTS6joX"/>
</p:tagLst>
</file>

<file path=ppt/tags/tag70.xml><?xml version="1.0" encoding="utf-8"?>
<p:tagLst xmlns:a="http://schemas.openxmlformats.org/drawingml/2006/main" xmlns:r="http://schemas.openxmlformats.org/officeDocument/2006/relationships" xmlns:p="http://schemas.openxmlformats.org/presentationml/2006/main">
  <p:tag name="DVSHAPEID" val="X1pIk3Pal9SwmaqMzFSxJd"/>
</p:tagLst>
</file>

<file path=ppt/tags/tag71.xml><?xml version="1.0" encoding="utf-8"?>
<p:tagLst xmlns:a="http://schemas.openxmlformats.org/drawingml/2006/main" xmlns:r="http://schemas.openxmlformats.org/officeDocument/2006/relationships" xmlns:p="http://schemas.openxmlformats.org/presentationml/2006/main">
  <p:tag name="DVSECTIONID" val="EFM2aMWZWLyKXjrfcV5dDC"/>
</p:tagLst>
</file>

<file path=ppt/tags/tag72.xml><?xml version="1.0" encoding="utf-8"?>
<p:tagLst xmlns:a="http://schemas.openxmlformats.org/drawingml/2006/main" xmlns:r="http://schemas.openxmlformats.org/officeDocument/2006/relationships" xmlns:p="http://schemas.openxmlformats.org/presentationml/2006/main">
  <p:tag name="DVSHAPEID" val="qkIxWenQXf3NF28ax6S8ca"/>
</p:tagLst>
</file>

<file path=ppt/tags/tag73.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74.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75.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76.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77.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78.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79.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8.xml><?xml version="1.0" encoding="utf-8"?>
<p:tagLst xmlns:a="http://schemas.openxmlformats.org/drawingml/2006/main" xmlns:r="http://schemas.openxmlformats.org/officeDocument/2006/relationships" xmlns:p="http://schemas.openxmlformats.org/presentationml/2006/main">
  <p:tag name="DVSHAPEID" val="XtJS3UFb70VnTiUUuE8sCI"/>
</p:tagLst>
</file>

<file path=ppt/tags/tag80.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81.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82.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83.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84.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85.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86.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87.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88.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89.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9.xml><?xml version="1.0" encoding="utf-8"?>
<p:tagLst xmlns:a="http://schemas.openxmlformats.org/drawingml/2006/main" xmlns:r="http://schemas.openxmlformats.org/officeDocument/2006/relationships" xmlns:p="http://schemas.openxmlformats.org/presentationml/2006/main">
  <p:tag name="DVSHAPEID" val="jDRWUXTsq2UF0rLmgkMubm"/>
</p:tagLst>
</file>

<file path=ppt/tags/tag90.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91.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92.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93.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94.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95.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96.xml><?xml version="1.0" encoding="utf-8"?>
<p:tagLst xmlns:a="http://schemas.openxmlformats.org/drawingml/2006/main" xmlns:r="http://schemas.openxmlformats.org/officeDocument/2006/relationships" xmlns:p="http://schemas.openxmlformats.org/presentationml/2006/main">
  <p:tag name="DVSHAPEID" val="Z8L1P2n15DXD3bCk4shhWP"/>
</p:tagLst>
</file>

<file path=ppt/tags/tag97.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98.xml><?xml version="1.0" encoding="utf-8"?>
<p:tagLst xmlns:a="http://schemas.openxmlformats.org/drawingml/2006/main" xmlns:r="http://schemas.openxmlformats.org/officeDocument/2006/relationships" xmlns:p="http://schemas.openxmlformats.org/presentationml/2006/main">
  <p:tag name="DVSHAPEID" val="zNsDSUI2smvi4wF3xtzeFW"/>
</p:tagLst>
</file>

<file path=ppt/tags/tag99.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2509</TotalTime>
  <Words>1456</Words>
  <Application>Microsoft Office PowerPoint</Application>
  <PresentationFormat>On-screen Show (4:3)</PresentationFormat>
  <Paragraphs>285</Paragraphs>
  <Slides>33</Slides>
  <Notes>24</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Default Design</vt:lpstr>
      <vt:lpstr>Office Theme</vt:lpstr>
      <vt:lpstr>Curriculum and Instruction Council</vt:lpstr>
      <vt:lpstr>Welcome and Introductions</vt:lpstr>
      <vt:lpstr>PowerPoint Presentation</vt:lpstr>
      <vt:lpstr>Dignity Act</vt:lpstr>
      <vt:lpstr>Dignity Act</vt:lpstr>
      <vt:lpstr>Dignity Act</vt:lpstr>
      <vt:lpstr>Standards</vt:lpstr>
      <vt:lpstr>CR 100.5 Accountability</vt:lpstr>
      <vt:lpstr>ESEA Waiver</vt:lpstr>
      <vt:lpstr>Other Updates</vt:lpstr>
      <vt:lpstr>Legislative Updates</vt:lpstr>
      <vt:lpstr>IT&amp;D</vt:lpstr>
      <vt:lpstr>PowerPoint Presentation</vt:lpstr>
      <vt:lpstr>LOTE Group Requests:</vt:lpstr>
      <vt:lpstr>Upcoming CI&amp;A:</vt:lpstr>
      <vt:lpstr>Summer 2012- Draft Based on February BCIC data</vt:lpstr>
      <vt:lpstr>CI&amp;A</vt:lpstr>
      <vt:lpstr>PBL</vt:lpstr>
      <vt:lpstr>PowerPoint Presentation</vt:lpstr>
      <vt:lpstr>PowerPoint Presentation</vt:lpstr>
      <vt:lpstr>Solution Tree Common Assessment Institute</vt:lpstr>
      <vt:lpstr>SLO Example &amp; Bank Development</vt:lpstr>
      <vt:lpstr>An Idea for the 5th C</vt:lpstr>
      <vt:lpstr>PowerPoint Presentation</vt:lpstr>
      <vt:lpstr>Math Solutions</vt:lpstr>
      <vt:lpstr>RTTT Road Map</vt:lpstr>
      <vt:lpstr>Six Shifts of DDI</vt:lpstr>
      <vt:lpstr>Balanced Assessment System</vt:lpstr>
      <vt:lpstr>DDI “text”</vt:lpstr>
      <vt:lpstr>Upgrading “units”</vt:lpstr>
      <vt:lpstr>Upgrading “units”</vt:lpstr>
      <vt:lpstr>Regional Scoring</vt:lpstr>
      <vt:lpstr>Curriculum and Instruction Council</vt:lpstr>
    </vt:vector>
  </TitlesOfParts>
  <Company>OCM BOCES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and Instruction Council</dc:title>
  <dc:creator>ocm boces</dc:creator>
  <cp:lastModifiedBy>jcraig</cp:lastModifiedBy>
  <cp:revision>346</cp:revision>
  <cp:lastPrinted>2011-06-08T11:30:43Z</cp:lastPrinted>
  <dcterms:created xsi:type="dcterms:W3CDTF">2008-12-11T11:43:58Z</dcterms:created>
  <dcterms:modified xsi:type="dcterms:W3CDTF">2012-03-08T01:30:16Z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1fIMoygnGzrukcQjBe0UwaSFQDGXNJyOrnYWjNLkiPMU</vt:lpwstr>
  </property>
  <property fmtid="{D5CDD505-2E9C-101B-9397-08002B2CF9AE}" pid="4" name="Google.Documents.RevisionId">
    <vt:lpwstr>03340315955878454443</vt:lpwstr>
  </property>
  <property fmtid="{D5CDD505-2E9C-101B-9397-08002B2CF9AE}" pid="5" name="Google.Documents.PreviousRevisionId">
    <vt:lpwstr>13672786787443965966</vt:lpwstr>
  </property>
  <property fmtid="{D5CDD505-2E9C-101B-9397-08002B2CF9AE}" pid="6" name="Google.Documents.PluginVersion">
    <vt:lpwstr>2.0.2026.3768</vt:lpwstr>
  </property>
  <property fmtid="{D5CDD505-2E9C-101B-9397-08002B2CF9AE}" pid="7" name="Google.Documents.MergeIncapabilityFlags">
    <vt:i4>0</vt:i4>
  </property>
</Properties>
</file>