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84" r:id="rId3"/>
  </p:sldMasterIdLst>
  <p:notesMasterIdLst>
    <p:notesMasterId r:id="rId51"/>
  </p:notesMasterIdLst>
  <p:handoutMasterIdLst>
    <p:handoutMasterId r:id="rId52"/>
  </p:handoutMasterIdLst>
  <p:sldIdLst>
    <p:sldId id="256" r:id="rId4"/>
    <p:sldId id="257" r:id="rId5"/>
    <p:sldId id="322" r:id="rId6"/>
    <p:sldId id="421" r:id="rId7"/>
    <p:sldId id="422" r:id="rId8"/>
    <p:sldId id="423" r:id="rId9"/>
    <p:sldId id="424" r:id="rId10"/>
    <p:sldId id="425" r:id="rId11"/>
    <p:sldId id="426" r:id="rId12"/>
    <p:sldId id="427" r:id="rId13"/>
    <p:sldId id="428" r:id="rId14"/>
    <p:sldId id="429" r:id="rId15"/>
    <p:sldId id="431" r:id="rId16"/>
    <p:sldId id="432" r:id="rId17"/>
    <p:sldId id="436" r:id="rId18"/>
    <p:sldId id="278" r:id="rId19"/>
    <p:sldId id="439" r:id="rId20"/>
    <p:sldId id="440" r:id="rId21"/>
    <p:sldId id="441" r:id="rId22"/>
    <p:sldId id="447" r:id="rId23"/>
    <p:sldId id="448" r:id="rId24"/>
    <p:sldId id="442" r:id="rId25"/>
    <p:sldId id="279" r:id="rId26"/>
    <p:sldId id="389" r:id="rId27"/>
    <p:sldId id="285" r:id="rId28"/>
    <p:sldId id="418" r:id="rId29"/>
    <p:sldId id="360" r:id="rId30"/>
    <p:sldId id="391" r:id="rId31"/>
    <p:sldId id="419" r:id="rId32"/>
    <p:sldId id="376" r:id="rId33"/>
    <p:sldId id="396" r:id="rId34"/>
    <p:sldId id="397" r:id="rId35"/>
    <p:sldId id="393" r:id="rId36"/>
    <p:sldId id="443" r:id="rId37"/>
    <p:sldId id="392" r:id="rId38"/>
    <p:sldId id="381" r:id="rId39"/>
    <p:sldId id="417" r:id="rId40"/>
    <p:sldId id="445" r:id="rId41"/>
    <p:sldId id="379" r:id="rId42"/>
    <p:sldId id="444" r:id="rId43"/>
    <p:sldId id="326" r:id="rId44"/>
    <p:sldId id="446" r:id="rId45"/>
    <p:sldId id="297" r:id="rId46"/>
    <p:sldId id="300" r:id="rId47"/>
    <p:sldId id="437" r:id="rId48"/>
    <p:sldId id="438" r:id="rId49"/>
    <p:sldId id="304" r:id="rId5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6884"/>
    <a:srgbClr val="008FC5"/>
    <a:srgbClr val="3C53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06" autoAdjust="0"/>
    <p:restoredTop sz="86131" autoAdjust="0"/>
  </p:normalViewPr>
  <p:slideViewPr>
    <p:cSldViewPr snapToGrid="0" snapToObjects="1">
      <p:cViewPr>
        <p:scale>
          <a:sx n="70" d="100"/>
          <a:sy n="70" d="100"/>
        </p:scale>
        <p:origin x="-900" y="-7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CA0B6E-1D46-43F6-A2A6-7B4770E9559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4345F9-4709-4D83-9702-F338F63B148E}">
      <dgm:prSet phldrT="[Text]"/>
      <dgm:spPr/>
      <dgm:t>
        <a:bodyPr/>
        <a:lstStyle/>
        <a:p>
          <a:r>
            <a:rPr lang="en-US" dirty="0" smtClean="0"/>
            <a:t>PK-2</a:t>
          </a:r>
          <a:endParaRPr lang="en-US" dirty="0"/>
        </a:p>
      </dgm:t>
    </dgm:pt>
    <dgm:pt modelId="{AFB0179C-36D0-4940-8EE3-B58378E71A03}" type="parTrans" cxnId="{77BCE0F2-AC51-49DA-92E2-ABA5979F1F59}">
      <dgm:prSet/>
      <dgm:spPr/>
      <dgm:t>
        <a:bodyPr/>
        <a:lstStyle/>
        <a:p>
          <a:endParaRPr lang="en-US"/>
        </a:p>
      </dgm:t>
    </dgm:pt>
    <dgm:pt modelId="{7A666F98-9D36-45BC-AB1A-DD32B22F90B2}" type="sibTrans" cxnId="{77BCE0F2-AC51-49DA-92E2-ABA5979F1F59}">
      <dgm:prSet/>
      <dgm:spPr/>
      <dgm:t>
        <a:bodyPr/>
        <a:lstStyle/>
        <a:p>
          <a:endParaRPr lang="en-US"/>
        </a:p>
      </dgm:t>
    </dgm:pt>
    <dgm:pt modelId="{5767C9B3-7AB1-4DFA-AEB7-5E75C63D690D}">
      <dgm:prSet phldrT="[Text]"/>
      <dgm:spPr/>
      <dgm:t>
        <a:bodyPr/>
        <a:lstStyle/>
        <a:p>
          <a:r>
            <a:rPr lang="en-US" dirty="0" smtClean="0"/>
            <a:t>Core Knowledge Language Arts</a:t>
          </a:r>
          <a:endParaRPr lang="en-US" dirty="0"/>
        </a:p>
      </dgm:t>
    </dgm:pt>
    <dgm:pt modelId="{AAEA0B40-C06A-4E4E-A1A0-CD8D66DFB776}" type="parTrans" cxnId="{BDAD3130-8083-41BE-AE65-298E00599B03}">
      <dgm:prSet/>
      <dgm:spPr/>
      <dgm:t>
        <a:bodyPr/>
        <a:lstStyle/>
        <a:p>
          <a:endParaRPr lang="en-US"/>
        </a:p>
      </dgm:t>
    </dgm:pt>
    <dgm:pt modelId="{027CE31E-4F2D-488D-BA1D-9A9EA283F3EA}" type="sibTrans" cxnId="{BDAD3130-8083-41BE-AE65-298E00599B03}">
      <dgm:prSet/>
      <dgm:spPr/>
      <dgm:t>
        <a:bodyPr/>
        <a:lstStyle/>
        <a:p>
          <a:endParaRPr lang="en-US"/>
        </a:p>
      </dgm:t>
    </dgm:pt>
    <dgm:pt modelId="{E19F1E10-95FF-4A1D-B879-081430B3C97C}">
      <dgm:prSet phldrT="[Text]"/>
      <dgm:spPr/>
      <dgm:t>
        <a:bodyPr/>
        <a:lstStyle/>
        <a:p>
          <a:r>
            <a:rPr lang="en-US" dirty="0" smtClean="0"/>
            <a:t>Skills Strand</a:t>
          </a:r>
          <a:endParaRPr lang="en-US" dirty="0"/>
        </a:p>
      </dgm:t>
    </dgm:pt>
    <dgm:pt modelId="{3B61BACE-BA09-4C0D-93AB-931AE98181AE}" type="parTrans" cxnId="{76F0D43D-3F9B-4138-87B7-8BEFEBB87F4E}">
      <dgm:prSet/>
      <dgm:spPr/>
      <dgm:t>
        <a:bodyPr/>
        <a:lstStyle/>
        <a:p>
          <a:endParaRPr lang="en-US"/>
        </a:p>
      </dgm:t>
    </dgm:pt>
    <dgm:pt modelId="{903DF6C0-B050-4B54-8D3B-3F82F3C2D8E9}" type="sibTrans" cxnId="{76F0D43D-3F9B-4138-87B7-8BEFEBB87F4E}">
      <dgm:prSet/>
      <dgm:spPr/>
      <dgm:t>
        <a:bodyPr/>
        <a:lstStyle/>
        <a:p>
          <a:endParaRPr lang="en-US"/>
        </a:p>
      </dgm:t>
    </dgm:pt>
    <dgm:pt modelId="{890AC9C8-C0CA-46CF-A26C-32307FA37BC3}">
      <dgm:prSet phldrT="[Text]"/>
      <dgm:spPr/>
      <dgm:t>
        <a:bodyPr/>
        <a:lstStyle/>
        <a:p>
          <a:r>
            <a:rPr lang="en-US" dirty="0" smtClean="0"/>
            <a:t>3-8</a:t>
          </a:r>
          <a:endParaRPr lang="en-US" dirty="0"/>
        </a:p>
      </dgm:t>
    </dgm:pt>
    <dgm:pt modelId="{7D2BABC6-5AFF-4657-8A4A-0AB09DC6E34E}" type="parTrans" cxnId="{1D7A19D2-9DE5-42A3-983B-082754C28CFC}">
      <dgm:prSet/>
      <dgm:spPr/>
      <dgm:t>
        <a:bodyPr/>
        <a:lstStyle/>
        <a:p>
          <a:endParaRPr lang="en-US"/>
        </a:p>
      </dgm:t>
    </dgm:pt>
    <dgm:pt modelId="{6113BA86-F6DD-4CCC-96AE-6E491E8B5ADE}" type="sibTrans" cxnId="{1D7A19D2-9DE5-42A3-983B-082754C28CFC}">
      <dgm:prSet/>
      <dgm:spPr/>
      <dgm:t>
        <a:bodyPr/>
        <a:lstStyle/>
        <a:p>
          <a:endParaRPr lang="en-US"/>
        </a:p>
      </dgm:t>
    </dgm:pt>
    <dgm:pt modelId="{5D8753E9-0246-4B54-89DA-1EDC1D50EFD1}">
      <dgm:prSet phldrT="[Text]"/>
      <dgm:spPr/>
      <dgm:t>
        <a:bodyPr/>
        <a:lstStyle/>
        <a:p>
          <a:r>
            <a:rPr lang="en-US" dirty="0" smtClean="0"/>
            <a:t>Content-embedded instruction more evident at 3-5</a:t>
          </a:r>
          <a:endParaRPr lang="en-US" dirty="0"/>
        </a:p>
      </dgm:t>
    </dgm:pt>
    <dgm:pt modelId="{33E1B564-3D1B-4350-A17C-8F0726F989E2}" type="parTrans" cxnId="{8075CFE3-C52E-462E-BB8B-348C9BE70B92}">
      <dgm:prSet/>
      <dgm:spPr/>
      <dgm:t>
        <a:bodyPr/>
        <a:lstStyle/>
        <a:p>
          <a:endParaRPr lang="en-US"/>
        </a:p>
      </dgm:t>
    </dgm:pt>
    <dgm:pt modelId="{06D8CAF9-7580-411B-9FE5-53E996E6C913}" type="sibTrans" cxnId="{8075CFE3-C52E-462E-BB8B-348C9BE70B92}">
      <dgm:prSet/>
      <dgm:spPr/>
      <dgm:t>
        <a:bodyPr/>
        <a:lstStyle/>
        <a:p>
          <a:endParaRPr lang="en-US"/>
        </a:p>
      </dgm:t>
    </dgm:pt>
    <dgm:pt modelId="{2563E990-26EC-4AFA-B0C2-1D85739076B0}">
      <dgm:prSet phldrT="[Text]"/>
      <dgm:spPr/>
      <dgm:t>
        <a:bodyPr/>
        <a:lstStyle/>
        <a:p>
          <a:r>
            <a:rPr lang="en-US" dirty="0" smtClean="0"/>
            <a:t>Emphasis on complex text, evidence-based discussions and writings</a:t>
          </a:r>
          <a:endParaRPr lang="en-US" dirty="0"/>
        </a:p>
      </dgm:t>
    </dgm:pt>
    <dgm:pt modelId="{6DAF6AEC-8BB6-4D74-B00C-D05BB518364D}" type="parTrans" cxnId="{D294F7E8-0566-4751-870D-C475D02370F8}">
      <dgm:prSet/>
      <dgm:spPr/>
      <dgm:t>
        <a:bodyPr/>
        <a:lstStyle/>
        <a:p>
          <a:endParaRPr lang="en-US"/>
        </a:p>
      </dgm:t>
    </dgm:pt>
    <dgm:pt modelId="{9D5094F5-42D5-4998-8DA5-56870F4CDB10}" type="sibTrans" cxnId="{D294F7E8-0566-4751-870D-C475D02370F8}">
      <dgm:prSet/>
      <dgm:spPr/>
      <dgm:t>
        <a:bodyPr/>
        <a:lstStyle/>
        <a:p>
          <a:endParaRPr lang="en-US"/>
        </a:p>
      </dgm:t>
    </dgm:pt>
    <dgm:pt modelId="{DA009D4C-B92E-449B-B1DE-852A43CBE322}">
      <dgm:prSet phldrT="[Text]"/>
      <dgm:spPr/>
      <dgm:t>
        <a:bodyPr/>
        <a:lstStyle/>
        <a:p>
          <a:r>
            <a:rPr lang="en-US" dirty="0" smtClean="0"/>
            <a:t>9-12</a:t>
          </a:r>
          <a:endParaRPr lang="en-US" dirty="0"/>
        </a:p>
      </dgm:t>
    </dgm:pt>
    <dgm:pt modelId="{D86A2FAB-0756-4C8B-8E61-4ACEAB0B7D69}" type="parTrans" cxnId="{4942E13B-EC3B-45F0-B486-8B70E0D836D1}">
      <dgm:prSet/>
      <dgm:spPr/>
      <dgm:t>
        <a:bodyPr/>
        <a:lstStyle/>
        <a:p>
          <a:endParaRPr lang="en-US"/>
        </a:p>
      </dgm:t>
    </dgm:pt>
    <dgm:pt modelId="{70F32530-C706-47F9-AD05-F767ECECF095}" type="sibTrans" cxnId="{4942E13B-EC3B-45F0-B486-8B70E0D836D1}">
      <dgm:prSet/>
      <dgm:spPr/>
      <dgm:t>
        <a:bodyPr/>
        <a:lstStyle/>
        <a:p>
          <a:endParaRPr lang="en-US"/>
        </a:p>
      </dgm:t>
    </dgm:pt>
    <dgm:pt modelId="{38CADC50-6CA5-452B-ADFA-F26BFE4F6510}">
      <dgm:prSet phldrT="[Text]"/>
      <dgm:spPr/>
      <dgm:t>
        <a:bodyPr/>
        <a:lstStyle/>
        <a:p>
          <a:r>
            <a:rPr lang="en-US" dirty="0" smtClean="0"/>
            <a:t>O’Dell Education &amp; Public Consulting Group</a:t>
          </a:r>
          <a:endParaRPr lang="en-US" dirty="0"/>
        </a:p>
      </dgm:t>
    </dgm:pt>
    <dgm:pt modelId="{D2723002-D40F-4788-A9FF-75A1A6C19C19}" type="parTrans" cxnId="{1FA58B96-8C43-4BD5-AAB0-BC4D47F3856C}">
      <dgm:prSet/>
      <dgm:spPr/>
      <dgm:t>
        <a:bodyPr/>
        <a:lstStyle/>
        <a:p>
          <a:endParaRPr lang="en-US"/>
        </a:p>
      </dgm:t>
    </dgm:pt>
    <dgm:pt modelId="{17EFF37C-FD76-4EB4-92B2-4C902F04F97D}" type="sibTrans" cxnId="{1FA58B96-8C43-4BD5-AAB0-BC4D47F3856C}">
      <dgm:prSet/>
      <dgm:spPr/>
      <dgm:t>
        <a:bodyPr/>
        <a:lstStyle/>
        <a:p>
          <a:endParaRPr lang="en-US"/>
        </a:p>
      </dgm:t>
    </dgm:pt>
    <dgm:pt modelId="{066DF826-2CE9-4386-8F20-E4025F119026}">
      <dgm:prSet phldrT="[Text]"/>
      <dgm:spPr/>
      <dgm:t>
        <a:bodyPr/>
        <a:lstStyle/>
        <a:p>
          <a:r>
            <a:rPr lang="en-US" dirty="0" smtClean="0"/>
            <a:t>Evidence-Based Claims (1 in a series of 4)</a:t>
          </a:r>
          <a:endParaRPr lang="en-US" dirty="0"/>
        </a:p>
      </dgm:t>
    </dgm:pt>
    <dgm:pt modelId="{18F245C3-E3D2-46AE-A731-9826039C5E6D}" type="parTrans" cxnId="{72FD2FEA-2B02-46C9-92E9-F1A7FA87C73A}">
      <dgm:prSet/>
      <dgm:spPr/>
      <dgm:t>
        <a:bodyPr/>
        <a:lstStyle/>
        <a:p>
          <a:endParaRPr lang="en-US"/>
        </a:p>
      </dgm:t>
    </dgm:pt>
    <dgm:pt modelId="{1ECD73AF-41D6-43B9-80A3-6CE36E6AFC78}" type="sibTrans" cxnId="{72FD2FEA-2B02-46C9-92E9-F1A7FA87C73A}">
      <dgm:prSet/>
      <dgm:spPr/>
      <dgm:t>
        <a:bodyPr/>
        <a:lstStyle/>
        <a:p>
          <a:endParaRPr lang="en-US"/>
        </a:p>
      </dgm:t>
    </dgm:pt>
    <dgm:pt modelId="{3D65738D-CC8D-41B8-A5A9-FEBE3A0057FD}">
      <dgm:prSet phldrT="[Text]"/>
      <dgm:spPr/>
      <dgm:t>
        <a:bodyPr/>
        <a:lstStyle/>
        <a:p>
          <a:r>
            <a:rPr lang="en-US" dirty="0" smtClean="0"/>
            <a:t>Listening &amp; Learning Strand</a:t>
          </a:r>
          <a:endParaRPr lang="en-US" dirty="0"/>
        </a:p>
      </dgm:t>
    </dgm:pt>
    <dgm:pt modelId="{9434940D-8395-436A-844D-1FEF089225CF}" type="parTrans" cxnId="{39290B65-53F8-44A9-938B-D09AF62BF526}">
      <dgm:prSet/>
      <dgm:spPr/>
      <dgm:t>
        <a:bodyPr/>
        <a:lstStyle/>
        <a:p>
          <a:endParaRPr lang="en-US"/>
        </a:p>
      </dgm:t>
    </dgm:pt>
    <dgm:pt modelId="{89730B69-C4D1-4A3B-AF4F-E64469482CA7}" type="sibTrans" cxnId="{39290B65-53F8-44A9-938B-D09AF62BF526}">
      <dgm:prSet/>
      <dgm:spPr/>
      <dgm:t>
        <a:bodyPr/>
        <a:lstStyle/>
        <a:p>
          <a:endParaRPr lang="en-US"/>
        </a:p>
      </dgm:t>
    </dgm:pt>
    <dgm:pt modelId="{5A26DE25-C4B3-431C-ACD5-83105C295A85}">
      <dgm:prSet phldrT="[Text]"/>
      <dgm:spPr/>
      <dgm:t>
        <a:bodyPr/>
        <a:lstStyle/>
        <a:p>
          <a:r>
            <a:rPr lang="en-US" dirty="0" smtClean="0"/>
            <a:t>Expeditionary Learning &amp; O’Dell Education</a:t>
          </a:r>
          <a:endParaRPr lang="en-US" dirty="0"/>
        </a:p>
      </dgm:t>
    </dgm:pt>
    <dgm:pt modelId="{F7DE870C-4BAD-482A-B4A1-E2C4A16BE42C}" type="parTrans" cxnId="{CCCFA688-0271-4FFD-8A71-043A8C30DE53}">
      <dgm:prSet/>
      <dgm:spPr/>
      <dgm:t>
        <a:bodyPr/>
        <a:lstStyle/>
        <a:p>
          <a:endParaRPr lang="en-US"/>
        </a:p>
      </dgm:t>
    </dgm:pt>
    <dgm:pt modelId="{CE63E3F0-8C97-4F26-9D10-4CA15D4DF181}" type="sibTrans" cxnId="{CCCFA688-0271-4FFD-8A71-043A8C30DE53}">
      <dgm:prSet/>
      <dgm:spPr/>
      <dgm:t>
        <a:bodyPr/>
        <a:lstStyle/>
        <a:p>
          <a:endParaRPr lang="en-US"/>
        </a:p>
      </dgm:t>
    </dgm:pt>
    <dgm:pt modelId="{06EE5675-BFD6-4351-BE84-7F669B5442BB}">
      <dgm:prSet phldrT="[Text]"/>
      <dgm:spPr/>
      <dgm:t>
        <a:bodyPr/>
        <a:lstStyle/>
        <a:p>
          <a:r>
            <a:rPr lang="en-US" dirty="0" smtClean="0"/>
            <a:t>Progression of skills</a:t>
          </a:r>
          <a:endParaRPr lang="en-US" dirty="0"/>
        </a:p>
      </dgm:t>
    </dgm:pt>
    <dgm:pt modelId="{F62A9CCB-92A0-4A51-A8EB-4B11664E15EC}" type="parTrans" cxnId="{F7667B42-1E68-4731-9BB3-EF8B9E4CAFF3}">
      <dgm:prSet/>
      <dgm:spPr/>
    </dgm:pt>
    <dgm:pt modelId="{5769757B-158A-4CBE-887A-8CFC4A87A9CA}" type="sibTrans" cxnId="{F7667B42-1E68-4731-9BB3-EF8B9E4CAFF3}">
      <dgm:prSet/>
      <dgm:spPr/>
    </dgm:pt>
    <dgm:pt modelId="{29C17839-7DE3-426E-BE21-8C0284A32032}">
      <dgm:prSet phldrT="[Text]"/>
      <dgm:spPr/>
      <dgm:t>
        <a:bodyPr/>
        <a:lstStyle/>
        <a:p>
          <a:r>
            <a:rPr lang="en-US" dirty="0" smtClean="0"/>
            <a:t>Guided Reading Accountable Independent Reading (GRAIR)</a:t>
          </a:r>
          <a:endParaRPr lang="en-US" dirty="0"/>
        </a:p>
      </dgm:t>
    </dgm:pt>
    <dgm:pt modelId="{937FB902-14C6-4F4A-9B8E-C5732DC702D5}" type="parTrans" cxnId="{62A0ACCA-C967-4F1C-8B24-DCB5BC58C102}">
      <dgm:prSet/>
      <dgm:spPr/>
    </dgm:pt>
    <dgm:pt modelId="{83E5FA4E-B2D7-461A-AAA5-AFEDB4B3224A}" type="sibTrans" cxnId="{62A0ACCA-C967-4F1C-8B24-DCB5BC58C102}">
      <dgm:prSet/>
      <dgm:spPr/>
    </dgm:pt>
    <dgm:pt modelId="{1E33FAF2-2514-47F6-A484-161CFC979B7D}">
      <dgm:prSet phldrT="[Text]"/>
      <dgm:spPr/>
      <dgm:t>
        <a:bodyPr/>
        <a:lstStyle/>
        <a:p>
          <a:r>
            <a:rPr lang="en-US" dirty="0" smtClean="0"/>
            <a:t>6 Modules/3 Units  per Module  </a:t>
          </a:r>
          <a:endParaRPr lang="en-US" dirty="0"/>
        </a:p>
      </dgm:t>
    </dgm:pt>
    <dgm:pt modelId="{CE4DB945-6349-47CB-A0FF-6F7FE77C7EA7}" type="parTrans" cxnId="{51D01B8C-26E2-4011-A05A-2E2988F42D08}">
      <dgm:prSet/>
      <dgm:spPr/>
    </dgm:pt>
    <dgm:pt modelId="{601D7A09-447F-4FF9-976E-B3548A2D640D}" type="sibTrans" cxnId="{51D01B8C-26E2-4011-A05A-2E2988F42D08}">
      <dgm:prSet/>
      <dgm:spPr/>
    </dgm:pt>
    <dgm:pt modelId="{ACE64CFB-F531-44A1-8BC5-534CD42904D8}">
      <dgm:prSet phldrT="[Text]"/>
      <dgm:spPr/>
      <dgm:t>
        <a:bodyPr/>
        <a:lstStyle/>
        <a:p>
          <a:endParaRPr lang="en-US" dirty="0"/>
        </a:p>
      </dgm:t>
    </dgm:pt>
    <dgm:pt modelId="{89ABE3DA-D853-421E-A7B6-EDAB3FE2279D}" type="parTrans" cxnId="{1D19985E-4B71-43E6-80E2-E76AFDF7072A}">
      <dgm:prSet/>
      <dgm:spPr/>
    </dgm:pt>
    <dgm:pt modelId="{560FE75D-0225-4554-AA57-6BF51B95578A}" type="sibTrans" cxnId="{1D19985E-4B71-43E6-80E2-E76AFDF7072A}">
      <dgm:prSet/>
      <dgm:spPr/>
    </dgm:pt>
    <dgm:pt modelId="{8B2CF335-254D-46EC-9415-711E3CE2C9A5}">
      <dgm:prSet phldrT="[Text]"/>
      <dgm:spPr/>
      <dgm:t>
        <a:bodyPr/>
        <a:lstStyle/>
        <a:p>
          <a:r>
            <a:rPr lang="en-US" dirty="0" smtClean="0"/>
            <a:t>Emphasis on complex text, evidence-based discussions and writings</a:t>
          </a:r>
          <a:endParaRPr lang="en-US" dirty="0"/>
        </a:p>
      </dgm:t>
    </dgm:pt>
    <dgm:pt modelId="{F3E1C053-5C9A-4998-BB0F-159A015BB7E4}" type="parTrans" cxnId="{FAF5A166-4EF4-4A1B-8526-C174B7B2E377}">
      <dgm:prSet/>
      <dgm:spPr/>
    </dgm:pt>
    <dgm:pt modelId="{A21B66DD-41E3-48E7-9BB1-F802694CAAD4}" type="sibTrans" cxnId="{FAF5A166-4EF4-4A1B-8526-C174B7B2E377}">
      <dgm:prSet/>
      <dgm:spPr/>
    </dgm:pt>
    <dgm:pt modelId="{7D97D86E-2DD3-4A2E-AE3B-65CCBF1FA542}" type="pres">
      <dgm:prSet presAssocID="{E1CA0B6E-1D46-43F6-A2A6-7B4770E9559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CAA6ED-3A52-4154-802E-8F092CE5D505}" type="pres">
      <dgm:prSet presAssocID="{F14345F9-4709-4D83-9702-F338F63B148E}" presName="linNode" presStyleCnt="0"/>
      <dgm:spPr/>
    </dgm:pt>
    <dgm:pt modelId="{F0471388-A163-43CD-9925-AACAC7B0AF8A}" type="pres">
      <dgm:prSet presAssocID="{F14345F9-4709-4D83-9702-F338F63B148E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C82B7A-B26E-449C-9964-4E16B6FE2009}" type="pres">
      <dgm:prSet presAssocID="{F14345F9-4709-4D83-9702-F338F63B148E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A065B5-B078-4038-B237-8C3A07B5F90A}" type="pres">
      <dgm:prSet presAssocID="{7A666F98-9D36-45BC-AB1A-DD32B22F90B2}" presName="sp" presStyleCnt="0"/>
      <dgm:spPr/>
    </dgm:pt>
    <dgm:pt modelId="{6E3F091B-C494-4D97-A3B7-761A7535F6D8}" type="pres">
      <dgm:prSet presAssocID="{890AC9C8-C0CA-46CF-A26C-32307FA37BC3}" presName="linNode" presStyleCnt="0"/>
      <dgm:spPr/>
    </dgm:pt>
    <dgm:pt modelId="{065F6B3F-3985-42B9-A394-3B37F3F875BE}" type="pres">
      <dgm:prSet presAssocID="{890AC9C8-C0CA-46CF-A26C-32307FA37BC3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CA9605-DEF8-452D-8B5A-29B855C7480A}" type="pres">
      <dgm:prSet presAssocID="{890AC9C8-C0CA-46CF-A26C-32307FA37BC3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80C7C2-D4D1-4A7D-8DF0-8FF085BF9A14}" type="pres">
      <dgm:prSet presAssocID="{6113BA86-F6DD-4CCC-96AE-6E491E8B5ADE}" presName="sp" presStyleCnt="0"/>
      <dgm:spPr/>
    </dgm:pt>
    <dgm:pt modelId="{6E3E0C78-A2FD-4C8F-95CA-0941C863EC46}" type="pres">
      <dgm:prSet presAssocID="{DA009D4C-B92E-449B-B1DE-852A43CBE322}" presName="linNode" presStyleCnt="0"/>
      <dgm:spPr/>
    </dgm:pt>
    <dgm:pt modelId="{32AD2AAB-2CE9-449A-8E62-75A399ED4424}" type="pres">
      <dgm:prSet presAssocID="{DA009D4C-B92E-449B-B1DE-852A43CBE322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FCDEC0-BFCF-4E4E-A2C0-2F49D1935C19}" type="pres">
      <dgm:prSet presAssocID="{DA009D4C-B92E-449B-B1DE-852A43CBE322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7A19D2-9DE5-42A3-983B-082754C28CFC}" srcId="{E1CA0B6E-1D46-43F6-A2A6-7B4770E9559B}" destId="{890AC9C8-C0CA-46CF-A26C-32307FA37BC3}" srcOrd="1" destOrd="0" parTransId="{7D2BABC6-5AFF-4657-8A4A-0AB09DC6E34E}" sibTransId="{6113BA86-F6DD-4CCC-96AE-6E491E8B5ADE}"/>
    <dgm:cxn modelId="{B5518D58-F73C-4A3B-B6DC-A5343322DDA0}" type="presOf" srcId="{5A26DE25-C4B3-431C-ACD5-83105C295A85}" destId="{80CA9605-DEF8-452D-8B5A-29B855C7480A}" srcOrd="0" destOrd="0" presId="urn:microsoft.com/office/officeart/2005/8/layout/vList5"/>
    <dgm:cxn modelId="{81BF7D58-9003-41F7-9283-0F4E2EB1D2A5}" type="presOf" srcId="{890AC9C8-C0CA-46CF-A26C-32307FA37BC3}" destId="{065F6B3F-3985-42B9-A394-3B37F3F875BE}" srcOrd="0" destOrd="0" presId="urn:microsoft.com/office/officeart/2005/8/layout/vList5"/>
    <dgm:cxn modelId="{5D87E17E-D97A-48B7-ACC3-FC35FA524A3F}" type="presOf" srcId="{2563E990-26EC-4AFA-B0C2-1D85739076B0}" destId="{80CA9605-DEF8-452D-8B5A-29B855C7480A}" srcOrd="0" destOrd="3" presId="urn:microsoft.com/office/officeart/2005/8/layout/vList5"/>
    <dgm:cxn modelId="{8C4E24E2-4F1A-4303-9F57-4C76931E3847}" type="presOf" srcId="{DA009D4C-B92E-449B-B1DE-852A43CBE322}" destId="{32AD2AAB-2CE9-449A-8E62-75A399ED4424}" srcOrd="0" destOrd="0" presId="urn:microsoft.com/office/officeart/2005/8/layout/vList5"/>
    <dgm:cxn modelId="{72FD2FEA-2B02-46C9-92E9-F1A7FA87C73A}" srcId="{DA009D4C-B92E-449B-B1DE-852A43CBE322}" destId="{066DF826-2CE9-4386-8F20-E4025F119026}" srcOrd="1" destOrd="0" parTransId="{18F245C3-E3D2-46AE-A731-9826039C5E6D}" sibTransId="{1ECD73AF-41D6-43B9-80A3-6CE36E6AFC78}"/>
    <dgm:cxn modelId="{39290B65-53F8-44A9-938B-D09AF62BF526}" srcId="{F14345F9-4709-4D83-9702-F338F63B148E}" destId="{3D65738D-CC8D-41B8-A5A9-FEBE3A0057FD}" srcOrd="2" destOrd="0" parTransId="{9434940D-8395-436A-844D-1FEF089225CF}" sibTransId="{89730B69-C4D1-4A3B-AF4F-E64469482CA7}"/>
    <dgm:cxn modelId="{FAF5A166-4EF4-4A1B-8526-C174B7B2E377}" srcId="{DA009D4C-B92E-449B-B1DE-852A43CBE322}" destId="{8B2CF335-254D-46EC-9415-711E3CE2C9A5}" srcOrd="2" destOrd="0" parTransId="{F3E1C053-5C9A-4998-BB0F-159A015BB7E4}" sibTransId="{A21B66DD-41E3-48E7-9BB1-F802694CAAD4}"/>
    <dgm:cxn modelId="{F4F80293-B76A-4749-96C3-D7EA54ED4091}" type="presOf" srcId="{06EE5675-BFD6-4351-BE84-7F669B5442BB}" destId="{80CA9605-DEF8-452D-8B5A-29B855C7480A}" srcOrd="0" destOrd="4" presId="urn:microsoft.com/office/officeart/2005/8/layout/vList5"/>
    <dgm:cxn modelId="{AE1418A2-3BE7-4278-A200-D3E2F2410771}" type="presOf" srcId="{5D8753E9-0246-4B54-89DA-1EDC1D50EFD1}" destId="{80CA9605-DEF8-452D-8B5A-29B855C7480A}" srcOrd="0" destOrd="2" presId="urn:microsoft.com/office/officeart/2005/8/layout/vList5"/>
    <dgm:cxn modelId="{51D01B8C-26E2-4011-A05A-2E2988F42D08}" srcId="{890AC9C8-C0CA-46CF-A26C-32307FA37BC3}" destId="{1E33FAF2-2514-47F6-A484-161CFC979B7D}" srcOrd="1" destOrd="0" parTransId="{CE4DB945-6349-47CB-A0FF-6F7FE77C7EA7}" sibTransId="{601D7A09-447F-4FF9-976E-B3548A2D640D}"/>
    <dgm:cxn modelId="{6C1313AA-9440-4C11-AF3C-D4CB94B4CA2F}" type="presOf" srcId="{8B2CF335-254D-46EC-9415-711E3CE2C9A5}" destId="{F9FCDEC0-BFCF-4E4E-A2C0-2F49D1935C19}" srcOrd="0" destOrd="2" presId="urn:microsoft.com/office/officeart/2005/8/layout/vList5"/>
    <dgm:cxn modelId="{CCCFA688-0271-4FFD-8A71-043A8C30DE53}" srcId="{890AC9C8-C0CA-46CF-A26C-32307FA37BC3}" destId="{5A26DE25-C4B3-431C-ACD5-83105C295A85}" srcOrd="0" destOrd="0" parTransId="{F7DE870C-4BAD-482A-B4A1-E2C4A16BE42C}" sibTransId="{CE63E3F0-8C97-4F26-9D10-4CA15D4DF181}"/>
    <dgm:cxn modelId="{2F687881-A3E0-4DB4-A1ED-6FE17FD78FBE}" type="presOf" srcId="{F14345F9-4709-4D83-9702-F338F63B148E}" destId="{F0471388-A163-43CD-9925-AACAC7B0AF8A}" srcOrd="0" destOrd="0" presId="urn:microsoft.com/office/officeart/2005/8/layout/vList5"/>
    <dgm:cxn modelId="{D294F7E8-0566-4751-870D-C475D02370F8}" srcId="{890AC9C8-C0CA-46CF-A26C-32307FA37BC3}" destId="{2563E990-26EC-4AFA-B0C2-1D85739076B0}" srcOrd="3" destOrd="0" parTransId="{6DAF6AEC-8BB6-4D74-B00C-D05BB518364D}" sibTransId="{9D5094F5-42D5-4998-8DA5-56870F4CDB10}"/>
    <dgm:cxn modelId="{BDAD3130-8083-41BE-AE65-298E00599B03}" srcId="{F14345F9-4709-4D83-9702-F338F63B148E}" destId="{5767C9B3-7AB1-4DFA-AEB7-5E75C63D690D}" srcOrd="0" destOrd="0" parTransId="{AAEA0B40-C06A-4E4E-A1A0-CD8D66DFB776}" sibTransId="{027CE31E-4F2D-488D-BA1D-9A9EA283F3EA}"/>
    <dgm:cxn modelId="{4942E13B-EC3B-45F0-B486-8B70E0D836D1}" srcId="{E1CA0B6E-1D46-43F6-A2A6-7B4770E9559B}" destId="{DA009D4C-B92E-449B-B1DE-852A43CBE322}" srcOrd="2" destOrd="0" parTransId="{D86A2FAB-0756-4C8B-8E61-4ACEAB0B7D69}" sibTransId="{70F32530-C706-47F9-AD05-F767ECECF095}"/>
    <dgm:cxn modelId="{9E599817-472A-4AB9-9DD5-C950CBA35FFA}" type="presOf" srcId="{5767C9B3-7AB1-4DFA-AEB7-5E75C63D690D}" destId="{AFC82B7A-B26E-449C-9964-4E16B6FE2009}" srcOrd="0" destOrd="0" presId="urn:microsoft.com/office/officeart/2005/8/layout/vList5"/>
    <dgm:cxn modelId="{76F0D43D-3F9B-4138-87B7-8BEFEBB87F4E}" srcId="{F14345F9-4709-4D83-9702-F338F63B148E}" destId="{E19F1E10-95FF-4A1D-B879-081430B3C97C}" srcOrd="1" destOrd="0" parTransId="{3B61BACE-BA09-4C0D-93AB-931AE98181AE}" sibTransId="{903DF6C0-B050-4B54-8D3B-3F82F3C2D8E9}"/>
    <dgm:cxn modelId="{8075CFE3-C52E-462E-BB8B-348C9BE70B92}" srcId="{890AC9C8-C0CA-46CF-A26C-32307FA37BC3}" destId="{5D8753E9-0246-4B54-89DA-1EDC1D50EFD1}" srcOrd="2" destOrd="0" parTransId="{33E1B564-3D1B-4350-A17C-8F0726F989E2}" sibTransId="{06D8CAF9-7580-411B-9FE5-53E996E6C913}"/>
    <dgm:cxn modelId="{62A0ACCA-C967-4F1C-8B24-DCB5BC58C102}" srcId="{F14345F9-4709-4D83-9702-F338F63B148E}" destId="{29C17839-7DE3-426E-BE21-8C0284A32032}" srcOrd="3" destOrd="0" parTransId="{937FB902-14C6-4F4A-9B8E-C5732DC702D5}" sibTransId="{83E5FA4E-B2D7-461A-AAA5-AFEDB4B3224A}"/>
    <dgm:cxn modelId="{9599DB67-D3B4-4CB8-800D-A1BE44A66775}" type="presOf" srcId="{E1CA0B6E-1D46-43F6-A2A6-7B4770E9559B}" destId="{7D97D86E-2DD3-4A2E-AE3B-65CCBF1FA542}" srcOrd="0" destOrd="0" presId="urn:microsoft.com/office/officeart/2005/8/layout/vList5"/>
    <dgm:cxn modelId="{F9B927A5-3D6D-4B86-A966-80B5E23FD389}" type="presOf" srcId="{38CADC50-6CA5-452B-ADFA-F26BFE4F6510}" destId="{F9FCDEC0-BFCF-4E4E-A2C0-2F49D1935C19}" srcOrd="0" destOrd="0" presId="urn:microsoft.com/office/officeart/2005/8/layout/vList5"/>
    <dgm:cxn modelId="{9ABFA618-C3A5-4B59-938C-F824B64208EC}" type="presOf" srcId="{1E33FAF2-2514-47F6-A484-161CFC979B7D}" destId="{80CA9605-DEF8-452D-8B5A-29B855C7480A}" srcOrd="0" destOrd="1" presId="urn:microsoft.com/office/officeart/2005/8/layout/vList5"/>
    <dgm:cxn modelId="{F7667B42-1E68-4731-9BB3-EF8B9E4CAFF3}" srcId="{890AC9C8-C0CA-46CF-A26C-32307FA37BC3}" destId="{06EE5675-BFD6-4351-BE84-7F669B5442BB}" srcOrd="4" destOrd="0" parTransId="{F62A9CCB-92A0-4A51-A8EB-4B11664E15EC}" sibTransId="{5769757B-158A-4CBE-887A-8CFC4A87A9CA}"/>
    <dgm:cxn modelId="{3FBCB078-8D0E-42D9-BC8F-423FF1503C46}" type="presOf" srcId="{E19F1E10-95FF-4A1D-B879-081430B3C97C}" destId="{AFC82B7A-B26E-449C-9964-4E16B6FE2009}" srcOrd="0" destOrd="1" presId="urn:microsoft.com/office/officeart/2005/8/layout/vList5"/>
    <dgm:cxn modelId="{1FA58B96-8C43-4BD5-AAB0-BC4D47F3856C}" srcId="{DA009D4C-B92E-449B-B1DE-852A43CBE322}" destId="{38CADC50-6CA5-452B-ADFA-F26BFE4F6510}" srcOrd="0" destOrd="0" parTransId="{D2723002-D40F-4788-A9FF-75A1A6C19C19}" sibTransId="{17EFF37C-FD76-4EB4-92B2-4C902F04F97D}"/>
    <dgm:cxn modelId="{402AB223-6124-4D33-94F2-A22D6E49EC0F}" type="presOf" srcId="{3D65738D-CC8D-41B8-A5A9-FEBE3A0057FD}" destId="{AFC82B7A-B26E-449C-9964-4E16B6FE2009}" srcOrd="0" destOrd="2" presId="urn:microsoft.com/office/officeart/2005/8/layout/vList5"/>
    <dgm:cxn modelId="{1D19985E-4B71-43E6-80E2-E76AFDF7072A}" srcId="{DA009D4C-B92E-449B-B1DE-852A43CBE322}" destId="{ACE64CFB-F531-44A1-8BC5-534CD42904D8}" srcOrd="3" destOrd="0" parTransId="{89ABE3DA-D853-421E-A7B6-EDAB3FE2279D}" sibTransId="{560FE75D-0225-4554-AA57-6BF51B95578A}"/>
    <dgm:cxn modelId="{5277C64D-0289-438F-826B-93E9C1217E78}" type="presOf" srcId="{066DF826-2CE9-4386-8F20-E4025F119026}" destId="{F9FCDEC0-BFCF-4E4E-A2C0-2F49D1935C19}" srcOrd="0" destOrd="1" presId="urn:microsoft.com/office/officeart/2005/8/layout/vList5"/>
    <dgm:cxn modelId="{8CEF6474-760F-41B6-9E37-26242B7566AA}" type="presOf" srcId="{29C17839-7DE3-426E-BE21-8C0284A32032}" destId="{AFC82B7A-B26E-449C-9964-4E16B6FE2009}" srcOrd="0" destOrd="3" presId="urn:microsoft.com/office/officeart/2005/8/layout/vList5"/>
    <dgm:cxn modelId="{7A507991-4F37-435E-9805-7A38DB5CF3E2}" type="presOf" srcId="{ACE64CFB-F531-44A1-8BC5-534CD42904D8}" destId="{F9FCDEC0-BFCF-4E4E-A2C0-2F49D1935C19}" srcOrd="0" destOrd="3" presId="urn:microsoft.com/office/officeart/2005/8/layout/vList5"/>
    <dgm:cxn modelId="{77BCE0F2-AC51-49DA-92E2-ABA5979F1F59}" srcId="{E1CA0B6E-1D46-43F6-A2A6-7B4770E9559B}" destId="{F14345F9-4709-4D83-9702-F338F63B148E}" srcOrd="0" destOrd="0" parTransId="{AFB0179C-36D0-4940-8EE3-B58378E71A03}" sibTransId="{7A666F98-9D36-45BC-AB1A-DD32B22F90B2}"/>
    <dgm:cxn modelId="{1EB68E50-CC13-4AFA-BABD-BC1F32E0973C}" type="presParOf" srcId="{7D97D86E-2DD3-4A2E-AE3B-65CCBF1FA542}" destId="{F3CAA6ED-3A52-4154-802E-8F092CE5D505}" srcOrd="0" destOrd="0" presId="urn:microsoft.com/office/officeart/2005/8/layout/vList5"/>
    <dgm:cxn modelId="{1DE5F71E-5E03-48F4-BA80-7D7383F07A9F}" type="presParOf" srcId="{F3CAA6ED-3A52-4154-802E-8F092CE5D505}" destId="{F0471388-A163-43CD-9925-AACAC7B0AF8A}" srcOrd="0" destOrd="0" presId="urn:microsoft.com/office/officeart/2005/8/layout/vList5"/>
    <dgm:cxn modelId="{6691AADA-F6E6-45A3-8BE1-9DAF2A36DD24}" type="presParOf" srcId="{F3CAA6ED-3A52-4154-802E-8F092CE5D505}" destId="{AFC82B7A-B26E-449C-9964-4E16B6FE2009}" srcOrd="1" destOrd="0" presId="urn:microsoft.com/office/officeart/2005/8/layout/vList5"/>
    <dgm:cxn modelId="{639E0752-F252-4743-962E-6A6F75CB4B19}" type="presParOf" srcId="{7D97D86E-2DD3-4A2E-AE3B-65CCBF1FA542}" destId="{F2A065B5-B078-4038-B237-8C3A07B5F90A}" srcOrd="1" destOrd="0" presId="urn:microsoft.com/office/officeart/2005/8/layout/vList5"/>
    <dgm:cxn modelId="{A13D2770-8643-4B10-909E-31AB7E8E10D2}" type="presParOf" srcId="{7D97D86E-2DD3-4A2E-AE3B-65CCBF1FA542}" destId="{6E3F091B-C494-4D97-A3B7-761A7535F6D8}" srcOrd="2" destOrd="0" presId="urn:microsoft.com/office/officeart/2005/8/layout/vList5"/>
    <dgm:cxn modelId="{075D7D8D-0924-44C6-8615-4D280DB60D9F}" type="presParOf" srcId="{6E3F091B-C494-4D97-A3B7-761A7535F6D8}" destId="{065F6B3F-3985-42B9-A394-3B37F3F875BE}" srcOrd="0" destOrd="0" presId="urn:microsoft.com/office/officeart/2005/8/layout/vList5"/>
    <dgm:cxn modelId="{57259AAC-A170-4CEF-8588-6F7755ABE0F4}" type="presParOf" srcId="{6E3F091B-C494-4D97-A3B7-761A7535F6D8}" destId="{80CA9605-DEF8-452D-8B5A-29B855C7480A}" srcOrd="1" destOrd="0" presId="urn:microsoft.com/office/officeart/2005/8/layout/vList5"/>
    <dgm:cxn modelId="{500CA94D-76B9-4378-964F-8D06543781FE}" type="presParOf" srcId="{7D97D86E-2DD3-4A2E-AE3B-65CCBF1FA542}" destId="{3E80C7C2-D4D1-4A7D-8DF0-8FF085BF9A14}" srcOrd="3" destOrd="0" presId="urn:microsoft.com/office/officeart/2005/8/layout/vList5"/>
    <dgm:cxn modelId="{727BF923-650D-497E-9DC6-1E01925C8495}" type="presParOf" srcId="{7D97D86E-2DD3-4A2E-AE3B-65CCBF1FA542}" destId="{6E3E0C78-A2FD-4C8F-95CA-0941C863EC46}" srcOrd="4" destOrd="0" presId="urn:microsoft.com/office/officeart/2005/8/layout/vList5"/>
    <dgm:cxn modelId="{2574435A-19E7-4C4E-A5FF-9AD5924D9809}" type="presParOf" srcId="{6E3E0C78-A2FD-4C8F-95CA-0941C863EC46}" destId="{32AD2AAB-2CE9-449A-8E62-75A399ED4424}" srcOrd="0" destOrd="0" presId="urn:microsoft.com/office/officeart/2005/8/layout/vList5"/>
    <dgm:cxn modelId="{9274094A-8BE5-4A69-89D5-E8CC9241B746}" type="presParOf" srcId="{6E3E0C78-A2FD-4C8F-95CA-0941C863EC46}" destId="{F9FCDEC0-BFCF-4E4E-A2C0-2F49D1935C1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CA0B6E-1D46-43F6-A2A6-7B4770E9559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4345F9-4709-4D83-9702-F338F63B148E}">
      <dgm:prSet phldrT="[Text]"/>
      <dgm:spPr/>
      <dgm:t>
        <a:bodyPr/>
        <a:lstStyle/>
        <a:p>
          <a:r>
            <a:rPr lang="en-US" dirty="0" smtClean="0"/>
            <a:t>PK-2</a:t>
          </a:r>
          <a:endParaRPr lang="en-US" dirty="0"/>
        </a:p>
      </dgm:t>
    </dgm:pt>
    <dgm:pt modelId="{AFB0179C-36D0-4940-8EE3-B58378E71A03}" type="parTrans" cxnId="{77BCE0F2-AC51-49DA-92E2-ABA5979F1F59}">
      <dgm:prSet/>
      <dgm:spPr/>
      <dgm:t>
        <a:bodyPr/>
        <a:lstStyle/>
        <a:p>
          <a:endParaRPr lang="en-US"/>
        </a:p>
      </dgm:t>
    </dgm:pt>
    <dgm:pt modelId="{7A666F98-9D36-45BC-AB1A-DD32B22F90B2}" type="sibTrans" cxnId="{77BCE0F2-AC51-49DA-92E2-ABA5979F1F59}">
      <dgm:prSet/>
      <dgm:spPr/>
      <dgm:t>
        <a:bodyPr/>
        <a:lstStyle/>
        <a:p>
          <a:endParaRPr lang="en-US"/>
        </a:p>
      </dgm:t>
    </dgm:pt>
    <dgm:pt modelId="{5767C9B3-7AB1-4DFA-AEB7-5E75C63D690D}">
      <dgm:prSet phldrT="[Text]"/>
      <dgm:spPr/>
      <dgm:t>
        <a:bodyPr/>
        <a:lstStyle/>
        <a:p>
          <a:r>
            <a:rPr lang="en-US" dirty="0" smtClean="0"/>
            <a:t>Each strand is 1 hour</a:t>
          </a:r>
          <a:endParaRPr lang="en-US" dirty="0"/>
        </a:p>
      </dgm:t>
    </dgm:pt>
    <dgm:pt modelId="{AAEA0B40-C06A-4E4E-A1A0-CD8D66DFB776}" type="parTrans" cxnId="{BDAD3130-8083-41BE-AE65-298E00599B03}">
      <dgm:prSet/>
      <dgm:spPr/>
      <dgm:t>
        <a:bodyPr/>
        <a:lstStyle/>
        <a:p>
          <a:endParaRPr lang="en-US"/>
        </a:p>
      </dgm:t>
    </dgm:pt>
    <dgm:pt modelId="{027CE31E-4F2D-488D-BA1D-9A9EA283F3EA}" type="sibTrans" cxnId="{BDAD3130-8083-41BE-AE65-298E00599B03}">
      <dgm:prSet/>
      <dgm:spPr/>
      <dgm:t>
        <a:bodyPr/>
        <a:lstStyle/>
        <a:p>
          <a:endParaRPr lang="en-US"/>
        </a:p>
      </dgm:t>
    </dgm:pt>
    <dgm:pt modelId="{890AC9C8-C0CA-46CF-A26C-32307FA37BC3}">
      <dgm:prSet phldrT="[Text]"/>
      <dgm:spPr/>
      <dgm:t>
        <a:bodyPr/>
        <a:lstStyle/>
        <a:p>
          <a:r>
            <a:rPr lang="en-US" dirty="0" smtClean="0"/>
            <a:t>3-8</a:t>
          </a:r>
          <a:endParaRPr lang="en-US" dirty="0"/>
        </a:p>
      </dgm:t>
    </dgm:pt>
    <dgm:pt modelId="{7D2BABC6-5AFF-4657-8A4A-0AB09DC6E34E}" type="parTrans" cxnId="{1D7A19D2-9DE5-42A3-983B-082754C28CFC}">
      <dgm:prSet/>
      <dgm:spPr/>
      <dgm:t>
        <a:bodyPr/>
        <a:lstStyle/>
        <a:p>
          <a:endParaRPr lang="en-US"/>
        </a:p>
      </dgm:t>
    </dgm:pt>
    <dgm:pt modelId="{6113BA86-F6DD-4CCC-96AE-6E491E8B5ADE}" type="sibTrans" cxnId="{1D7A19D2-9DE5-42A3-983B-082754C28CFC}">
      <dgm:prSet/>
      <dgm:spPr/>
      <dgm:t>
        <a:bodyPr/>
        <a:lstStyle/>
        <a:p>
          <a:endParaRPr lang="en-US"/>
        </a:p>
      </dgm:t>
    </dgm:pt>
    <dgm:pt modelId="{5D8753E9-0246-4B54-89DA-1EDC1D50EFD1}">
      <dgm:prSet phldrT="[Text]"/>
      <dgm:spPr/>
      <dgm:t>
        <a:bodyPr/>
        <a:lstStyle/>
        <a:p>
          <a:r>
            <a:rPr lang="en-US" dirty="0" smtClean="0"/>
            <a:t>Each lesson is one hour</a:t>
          </a:r>
          <a:endParaRPr lang="en-US" dirty="0"/>
        </a:p>
      </dgm:t>
    </dgm:pt>
    <dgm:pt modelId="{33E1B564-3D1B-4350-A17C-8F0726F989E2}" type="parTrans" cxnId="{8075CFE3-C52E-462E-BB8B-348C9BE70B92}">
      <dgm:prSet/>
      <dgm:spPr/>
      <dgm:t>
        <a:bodyPr/>
        <a:lstStyle/>
        <a:p>
          <a:endParaRPr lang="en-US"/>
        </a:p>
      </dgm:t>
    </dgm:pt>
    <dgm:pt modelId="{06D8CAF9-7580-411B-9FE5-53E996E6C913}" type="sibTrans" cxnId="{8075CFE3-C52E-462E-BB8B-348C9BE70B92}">
      <dgm:prSet/>
      <dgm:spPr/>
      <dgm:t>
        <a:bodyPr/>
        <a:lstStyle/>
        <a:p>
          <a:endParaRPr lang="en-US"/>
        </a:p>
      </dgm:t>
    </dgm:pt>
    <dgm:pt modelId="{DA009D4C-B92E-449B-B1DE-852A43CBE322}">
      <dgm:prSet phldrT="[Text]"/>
      <dgm:spPr/>
      <dgm:t>
        <a:bodyPr/>
        <a:lstStyle/>
        <a:p>
          <a:r>
            <a:rPr lang="en-US" dirty="0" smtClean="0"/>
            <a:t>9-12</a:t>
          </a:r>
          <a:endParaRPr lang="en-US" dirty="0"/>
        </a:p>
      </dgm:t>
    </dgm:pt>
    <dgm:pt modelId="{D86A2FAB-0756-4C8B-8E61-4ACEAB0B7D69}" type="parTrans" cxnId="{4942E13B-EC3B-45F0-B486-8B70E0D836D1}">
      <dgm:prSet/>
      <dgm:spPr/>
      <dgm:t>
        <a:bodyPr/>
        <a:lstStyle/>
        <a:p>
          <a:endParaRPr lang="en-US"/>
        </a:p>
      </dgm:t>
    </dgm:pt>
    <dgm:pt modelId="{70F32530-C706-47F9-AD05-F767ECECF095}" type="sibTrans" cxnId="{4942E13B-EC3B-45F0-B486-8B70E0D836D1}">
      <dgm:prSet/>
      <dgm:spPr/>
      <dgm:t>
        <a:bodyPr/>
        <a:lstStyle/>
        <a:p>
          <a:endParaRPr lang="en-US"/>
        </a:p>
      </dgm:t>
    </dgm:pt>
    <dgm:pt modelId="{38CADC50-6CA5-452B-ADFA-F26BFE4F6510}">
      <dgm:prSet phldrT="[Text]"/>
      <dgm:spPr/>
      <dgm:t>
        <a:bodyPr/>
        <a:lstStyle/>
        <a:p>
          <a:r>
            <a:rPr lang="en-US" dirty="0" smtClean="0"/>
            <a:t>Intense focus on evidence-based questioning, discussion, &amp; writing</a:t>
          </a:r>
          <a:endParaRPr lang="en-US" dirty="0"/>
        </a:p>
      </dgm:t>
    </dgm:pt>
    <dgm:pt modelId="{D2723002-D40F-4788-A9FF-75A1A6C19C19}" type="parTrans" cxnId="{1FA58B96-8C43-4BD5-AAB0-BC4D47F3856C}">
      <dgm:prSet/>
      <dgm:spPr/>
      <dgm:t>
        <a:bodyPr/>
        <a:lstStyle/>
        <a:p>
          <a:endParaRPr lang="en-US"/>
        </a:p>
      </dgm:t>
    </dgm:pt>
    <dgm:pt modelId="{17EFF37C-FD76-4EB4-92B2-4C902F04F97D}" type="sibTrans" cxnId="{1FA58B96-8C43-4BD5-AAB0-BC4D47F3856C}">
      <dgm:prSet/>
      <dgm:spPr/>
      <dgm:t>
        <a:bodyPr/>
        <a:lstStyle/>
        <a:p>
          <a:endParaRPr lang="en-US"/>
        </a:p>
      </dgm:t>
    </dgm:pt>
    <dgm:pt modelId="{066DF826-2CE9-4386-8F20-E4025F119026}">
      <dgm:prSet phldrT="[Text]"/>
      <dgm:spPr/>
      <dgm:t>
        <a:bodyPr/>
        <a:lstStyle/>
        <a:p>
          <a:r>
            <a:rPr lang="en-US" dirty="0" smtClean="0"/>
            <a:t>Text accompanies the modules</a:t>
          </a:r>
          <a:endParaRPr lang="en-US" dirty="0"/>
        </a:p>
      </dgm:t>
    </dgm:pt>
    <dgm:pt modelId="{18F245C3-E3D2-46AE-A731-9826039C5E6D}" type="parTrans" cxnId="{72FD2FEA-2B02-46C9-92E9-F1A7FA87C73A}">
      <dgm:prSet/>
      <dgm:spPr/>
      <dgm:t>
        <a:bodyPr/>
        <a:lstStyle/>
        <a:p>
          <a:endParaRPr lang="en-US"/>
        </a:p>
      </dgm:t>
    </dgm:pt>
    <dgm:pt modelId="{1ECD73AF-41D6-43B9-80A3-6CE36E6AFC78}" type="sibTrans" cxnId="{72FD2FEA-2B02-46C9-92E9-F1A7FA87C73A}">
      <dgm:prSet/>
      <dgm:spPr/>
      <dgm:t>
        <a:bodyPr/>
        <a:lstStyle/>
        <a:p>
          <a:endParaRPr lang="en-US"/>
        </a:p>
      </dgm:t>
    </dgm:pt>
    <dgm:pt modelId="{B165ADBB-BAF9-4F36-8F9F-E8FAD7214F6D}">
      <dgm:prSet phldrT="[Text]"/>
      <dgm:spPr/>
      <dgm:t>
        <a:bodyPr/>
        <a:lstStyle/>
        <a:p>
          <a:endParaRPr lang="en-US" dirty="0"/>
        </a:p>
      </dgm:t>
    </dgm:pt>
    <dgm:pt modelId="{EF501E1F-8075-42B5-8843-2D96E730BE91}" type="parTrans" cxnId="{79266FEE-E58C-42B5-BDA3-4DC7E028E011}">
      <dgm:prSet/>
      <dgm:spPr/>
      <dgm:t>
        <a:bodyPr/>
        <a:lstStyle/>
        <a:p>
          <a:endParaRPr lang="en-US"/>
        </a:p>
      </dgm:t>
    </dgm:pt>
    <dgm:pt modelId="{287B4429-0482-4609-8C25-8BAAE11E15FC}" type="sibTrans" cxnId="{79266FEE-E58C-42B5-BDA3-4DC7E028E011}">
      <dgm:prSet/>
      <dgm:spPr/>
      <dgm:t>
        <a:bodyPr/>
        <a:lstStyle/>
        <a:p>
          <a:endParaRPr lang="en-US"/>
        </a:p>
      </dgm:t>
    </dgm:pt>
    <dgm:pt modelId="{04C52FB3-F958-44F1-8889-923106FDADE8}">
      <dgm:prSet phldrT="[Text]"/>
      <dgm:spPr/>
      <dgm:t>
        <a:bodyPr/>
        <a:lstStyle/>
        <a:p>
          <a:r>
            <a:rPr lang="en-US" dirty="0" smtClean="0"/>
            <a:t>Guided Reading is on your own</a:t>
          </a:r>
          <a:endParaRPr lang="en-US" dirty="0"/>
        </a:p>
      </dgm:t>
    </dgm:pt>
    <dgm:pt modelId="{38DE3AD5-8A65-43A4-95BD-CE91FEA9BC7B}" type="parTrans" cxnId="{CEF3AAA4-BE87-41D5-AA74-98F0C92DEDD4}">
      <dgm:prSet/>
      <dgm:spPr/>
      <dgm:t>
        <a:bodyPr/>
        <a:lstStyle/>
        <a:p>
          <a:endParaRPr lang="en-US"/>
        </a:p>
      </dgm:t>
    </dgm:pt>
    <dgm:pt modelId="{CD13C1B6-B630-4410-B6A4-507FC37F56F0}" type="sibTrans" cxnId="{CEF3AAA4-BE87-41D5-AA74-98F0C92DEDD4}">
      <dgm:prSet/>
      <dgm:spPr/>
      <dgm:t>
        <a:bodyPr/>
        <a:lstStyle/>
        <a:p>
          <a:endParaRPr lang="en-US"/>
        </a:p>
      </dgm:t>
    </dgm:pt>
    <dgm:pt modelId="{F1B4F245-8DAA-42DD-BBA5-B28749758B41}">
      <dgm:prSet phldrT="[Text]"/>
      <dgm:spPr/>
      <dgm:t>
        <a:bodyPr/>
        <a:lstStyle/>
        <a:p>
          <a:r>
            <a:rPr lang="en-US" dirty="0" smtClean="0"/>
            <a:t>Listening &amp; Language has the most potential</a:t>
          </a:r>
          <a:endParaRPr lang="en-US" dirty="0"/>
        </a:p>
      </dgm:t>
    </dgm:pt>
    <dgm:pt modelId="{A083ECA7-7F47-4AA0-8186-9440EB2C19C5}" type="parTrans" cxnId="{A4DEA2DC-350F-4347-934A-5331AC361A35}">
      <dgm:prSet/>
      <dgm:spPr/>
      <dgm:t>
        <a:bodyPr/>
        <a:lstStyle/>
        <a:p>
          <a:endParaRPr lang="en-US"/>
        </a:p>
      </dgm:t>
    </dgm:pt>
    <dgm:pt modelId="{753D5CD6-D9F4-4804-B5CB-ACE4CB09A1D8}" type="sibTrans" cxnId="{A4DEA2DC-350F-4347-934A-5331AC361A35}">
      <dgm:prSet/>
      <dgm:spPr/>
      <dgm:t>
        <a:bodyPr/>
        <a:lstStyle/>
        <a:p>
          <a:endParaRPr lang="en-US"/>
        </a:p>
      </dgm:t>
    </dgm:pt>
    <dgm:pt modelId="{CAE77BA4-831A-4BAF-A9B4-A398153E60A5}">
      <dgm:prSet phldrT="[Text]"/>
      <dgm:spPr/>
      <dgm:t>
        <a:bodyPr/>
        <a:lstStyle/>
        <a:p>
          <a:r>
            <a:rPr lang="en-US" dirty="0" smtClean="0"/>
            <a:t>Eliminate Science &amp; SS instruction if adopting the L&amp;L strand</a:t>
          </a:r>
          <a:endParaRPr lang="en-US" dirty="0"/>
        </a:p>
      </dgm:t>
    </dgm:pt>
    <dgm:pt modelId="{17ED8A59-4951-4680-9CB5-3B10DB07CA4F}" type="parTrans" cxnId="{6A388C66-9FE9-4285-B1D5-18CE8C95510D}">
      <dgm:prSet/>
      <dgm:spPr/>
      <dgm:t>
        <a:bodyPr/>
        <a:lstStyle/>
        <a:p>
          <a:endParaRPr lang="en-US"/>
        </a:p>
      </dgm:t>
    </dgm:pt>
    <dgm:pt modelId="{E0484492-1072-4C84-83E2-C7B6FBCAB64B}" type="sibTrans" cxnId="{6A388C66-9FE9-4285-B1D5-18CE8C95510D}">
      <dgm:prSet/>
      <dgm:spPr/>
      <dgm:t>
        <a:bodyPr/>
        <a:lstStyle/>
        <a:p>
          <a:endParaRPr lang="en-US"/>
        </a:p>
      </dgm:t>
    </dgm:pt>
    <dgm:pt modelId="{21A0CDD1-A201-48FD-BB6D-ADA4FD82238F}">
      <dgm:prSet phldrT="[Text]"/>
      <dgm:spPr/>
      <dgm:t>
        <a:bodyPr/>
        <a:lstStyle/>
        <a:p>
          <a:r>
            <a:rPr lang="en-US" dirty="0" smtClean="0"/>
            <a:t>Lessons are strategically built to scaffold learning</a:t>
          </a:r>
          <a:endParaRPr lang="en-US" dirty="0"/>
        </a:p>
      </dgm:t>
    </dgm:pt>
    <dgm:pt modelId="{79DB2ACC-E0C5-4481-8C2A-994754C63285}" type="parTrans" cxnId="{071FFD6B-FC70-4E65-8C75-92D5D0739B83}">
      <dgm:prSet/>
      <dgm:spPr/>
      <dgm:t>
        <a:bodyPr/>
        <a:lstStyle/>
        <a:p>
          <a:endParaRPr lang="en-US"/>
        </a:p>
      </dgm:t>
    </dgm:pt>
    <dgm:pt modelId="{676001F0-E6EA-4067-AADC-4F2EDD7E8CD0}" type="sibTrans" cxnId="{071FFD6B-FC70-4E65-8C75-92D5D0739B83}">
      <dgm:prSet/>
      <dgm:spPr/>
      <dgm:t>
        <a:bodyPr/>
        <a:lstStyle/>
        <a:p>
          <a:endParaRPr lang="en-US"/>
        </a:p>
      </dgm:t>
    </dgm:pt>
    <dgm:pt modelId="{63AF8EA8-BC4F-4D66-B62A-823A7FC5CADC}">
      <dgm:prSet phldrT="[Text]"/>
      <dgm:spPr/>
      <dgm:t>
        <a:bodyPr/>
        <a:lstStyle/>
        <a:p>
          <a:r>
            <a:rPr lang="en-US" dirty="0" smtClean="0"/>
            <a:t>One module complete for each grade level</a:t>
          </a:r>
          <a:endParaRPr lang="en-US" dirty="0"/>
        </a:p>
      </dgm:t>
    </dgm:pt>
    <dgm:pt modelId="{4D66CF94-2998-49D5-A3B7-2679707F88C6}" type="parTrans" cxnId="{6E1DA91F-BF86-4686-8E2A-7637F0F54771}">
      <dgm:prSet/>
      <dgm:spPr/>
      <dgm:t>
        <a:bodyPr/>
        <a:lstStyle/>
        <a:p>
          <a:endParaRPr lang="en-US"/>
        </a:p>
      </dgm:t>
    </dgm:pt>
    <dgm:pt modelId="{AC6B28B0-2815-4B29-9895-2585002C0E8F}" type="sibTrans" cxnId="{6E1DA91F-BF86-4686-8E2A-7637F0F54771}">
      <dgm:prSet/>
      <dgm:spPr/>
      <dgm:t>
        <a:bodyPr/>
        <a:lstStyle/>
        <a:p>
          <a:endParaRPr lang="en-US"/>
        </a:p>
      </dgm:t>
    </dgm:pt>
    <dgm:pt modelId="{EE02AF40-3EA4-4FB3-9F74-FE7055363A95}">
      <dgm:prSet phldrT="[Text]"/>
      <dgm:spPr/>
      <dgm:t>
        <a:bodyPr/>
        <a:lstStyle/>
        <a:p>
          <a:r>
            <a:rPr lang="en-US" dirty="0" smtClean="0"/>
            <a:t>Texts must be located by teacher</a:t>
          </a:r>
          <a:endParaRPr lang="en-US" dirty="0"/>
        </a:p>
      </dgm:t>
    </dgm:pt>
    <dgm:pt modelId="{AF4B56E3-7D09-4573-98E6-606934E27FE9}" type="parTrans" cxnId="{26E552CA-B03F-4865-B01A-AC18B6220045}">
      <dgm:prSet/>
      <dgm:spPr/>
      <dgm:t>
        <a:bodyPr/>
        <a:lstStyle/>
        <a:p>
          <a:endParaRPr lang="en-US"/>
        </a:p>
      </dgm:t>
    </dgm:pt>
    <dgm:pt modelId="{E67DCA2F-0CFF-4E41-ADD9-B70F24FBA4E2}" type="sibTrans" cxnId="{26E552CA-B03F-4865-B01A-AC18B6220045}">
      <dgm:prSet/>
      <dgm:spPr/>
      <dgm:t>
        <a:bodyPr/>
        <a:lstStyle/>
        <a:p>
          <a:endParaRPr lang="en-US"/>
        </a:p>
      </dgm:t>
    </dgm:pt>
    <dgm:pt modelId="{BF69299D-EE8D-4FF4-89B4-343D2D041966}">
      <dgm:prSet phldrT="[Text]"/>
      <dgm:spPr/>
      <dgm:t>
        <a:bodyPr/>
        <a:lstStyle/>
        <a:p>
          <a:r>
            <a:rPr lang="en-US" dirty="0" smtClean="0"/>
            <a:t>Higher level of text reading &amp; writing</a:t>
          </a:r>
          <a:endParaRPr lang="en-US" dirty="0"/>
        </a:p>
      </dgm:t>
    </dgm:pt>
    <dgm:pt modelId="{615ECD0D-F160-47D5-A8DB-B4714DFB403C}" type="parTrans" cxnId="{D8E228DA-F571-4353-87FC-C5A06390BA2A}">
      <dgm:prSet/>
      <dgm:spPr/>
      <dgm:t>
        <a:bodyPr/>
        <a:lstStyle/>
        <a:p>
          <a:endParaRPr lang="en-US"/>
        </a:p>
      </dgm:t>
    </dgm:pt>
    <dgm:pt modelId="{8E8FDAE8-6141-40F2-ADA2-2AA0C4CFA9C0}" type="sibTrans" cxnId="{D8E228DA-F571-4353-87FC-C5A06390BA2A}">
      <dgm:prSet/>
      <dgm:spPr/>
      <dgm:t>
        <a:bodyPr/>
        <a:lstStyle/>
        <a:p>
          <a:endParaRPr lang="en-US"/>
        </a:p>
      </dgm:t>
    </dgm:pt>
    <dgm:pt modelId="{85B2E9B0-C11A-4ADC-8FDB-D3B097E0A978}">
      <dgm:prSet phldrT="[Text]"/>
      <dgm:spPr/>
      <dgm:t>
        <a:bodyPr/>
        <a:lstStyle/>
        <a:p>
          <a:r>
            <a:rPr lang="en-US" dirty="0" smtClean="0"/>
            <a:t>Heavy emphasis on non-fiction</a:t>
          </a:r>
          <a:endParaRPr lang="en-US" dirty="0"/>
        </a:p>
      </dgm:t>
    </dgm:pt>
    <dgm:pt modelId="{905CA2D6-47E5-45A7-AC9E-609AA1B93366}" type="parTrans" cxnId="{3EC3D8DA-36A5-475A-A49E-0D1D927CF8CE}">
      <dgm:prSet/>
      <dgm:spPr/>
    </dgm:pt>
    <dgm:pt modelId="{6925EE54-9656-40E4-B55C-85CD0079FD34}" type="sibTrans" cxnId="{3EC3D8DA-36A5-475A-A49E-0D1D927CF8CE}">
      <dgm:prSet/>
      <dgm:spPr/>
    </dgm:pt>
    <dgm:pt modelId="{33868427-76E1-4051-8B4D-EE8C2F0C2ECC}">
      <dgm:prSet phldrT="[Text]"/>
      <dgm:spPr/>
      <dgm:t>
        <a:bodyPr/>
        <a:lstStyle/>
        <a:p>
          <a:endParaRPr lang="en-US" dirty="0"/>
        </a:p>
      </dgm:t>
    </dgm:pt>
    <dgm:pt modelId="{5348E9D4-0D58-4A97-BA8B-054689D58553}" type="parTrans" cxnId="{72DCA005-9EC6-4274-BBC1-A765055D6F20}">
      <dgm:prSet/>
      <dgm:spPr/>
    </dgm:pt>
    <dgm:pt modelId="{21B8809E-ACAA-448D-BB1E-54F57DE37F65}" type="sibTrans" cxnId="{72DCA005-9EC6-4274-BBC1-A765055D6F20}">
      <dgm:prSet/>
      <dgm:spPr/>
    </dgm:pt>
    <dgm:pt modelId="{0E338F4A-0B35-4F38-9364-AECE0C603200}">
      <dgm:prSet phldrT="[Text]"/>
      <dgm:spPr/>
      <dgm:t>
        <a:bodyPr/>
        <a:lstStyle/>
        <a:p>
          <a:r>
            <a:rPr lang="en-US" dirty="0" smtClean="0"/>
            <a:t>Academic vocabulary text-referenced </a:t>
          </a:r>
          <a:endParaRPr lang="en-US" dirty="0"/>
        </a:p>
      </dgm:t>
    </dgm:pt>
    <dgm:pt modelId="{6A6258BE-621B-41F5-A251-FCDB927F313A}" type="parTrans" cxnId="{637358D0-B257-4905-8589-10D6A2C0BCD2}">
      <dgm:prSet/>
      <dgm:spPr/>
    </dgm:pt>
    <dgm:pt modelId="{97258932-0417-4899-87C4-B23E054C4174}" type="sibTrans" cxnId="{637358D0-B257-4905-8589-10D6A2C0BCD2}">
      <dgm:prSet/>
      <dgm:spPr/>
    </dgm:pt>
    <dgm:pt modelId="{7D97D86E-2DD3-4A2E-AE3B-65CCBF1FA542}" type="pres">
      <dgm:prSet presAssocID="{E1CA0B6E-1D46-43F6-A2A6-7B4770E9559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CAA6ED-3A52-4154-802E-8F092CE5D505}" type="pres">
      <dgm:prSet presAssocID="{F14345F9-4709-4D83-9702-F338F63B148E}" presName="linNode" presStyleCnt="0"/>
      <dgm:spPr/>
    </dgm:pt>
    <dgm:pt modelId="{F0471388-A163-43CD-9925-AACAC7B0AF8A}" type="pres">
      <dgm:prSet presAssocID="{F14345F9-4709-4D83-9702-F338F63B148E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C82B7A-B26E-449C-9964-4E16B6FE2009}" type="pres">
      <dgm:prSet presAssocID="{F14345F9-4709-4D83-9702-F338F63B148E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A065B5-B078-4038-B237-8C3A07B5F90A}" type="pres">
      <dgm:prSet presAssocID="{7A666F98-9D36-45BC-AB1A-DD32B22F90B2}" presName="sp" presStyleCnt="0"/>
      <dgm:spPr/>
    </dgm:pt>
    <dgm:pt modelId="{6E3F091B-C494-4D97-A3B7-761A7535F6D8}" type="pres">
      <dgm:prSet presAssocID="{890AC9C8-C0CA-46CF-A26C-32307FA37BC3}" presName="linNode" presStyleCnt="0"/>
      <dgm:spPr/>
    </dgm:pt>
    <dgm:pt modelId="{065F6B3F-3985-42B9-A394-3B37F3F875BE}" type="pres">
      <dgm:prSet presAssocID="{890AC9C8-C0CA-46CF-A26C-32307FA37BC3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CA9605-DEF8-452D-8B5A-29B855C7480A}" type="pres">
      <dgm:prSet presAssocID="{890AC9C8-C0CA-46CF-A26C-32307FA37BC3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80C7C2-D4D1-4A7D-8DF0-8FF085BF9A14}" type="pres">
      <dgm:prSet presAssocID="{6113BA86-F6DD-4CCC-96AE-6E491E8B5ADE}" presName="sp" presStyleCnt="0"/>
      <dgm:spPr/>
    </dgm:pt>
    <dgm:pt modelId="{6E3E0C78-A2FD-4C8F-95CA-0941C863EC46}" type="pres">
      <dgm:prSet presAssocID="{DA009D4C-B92E-449B-B1DE-852A43CBE322}" presName="linNode" presStyleCnt="0"/>
      <dgm:spPr/>
    </dgm:pt>
    <dgm:pt modelId="{32AD2AAB-2CE9-449A-8E62-75A399ED4424}" type="pres">
      <dgm:prSet presAssocID="{DA009D4C-B92E-449B-B1DE-852A43CBE322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FCDEC0-BFCF-4E4E-A2C0-2F49D1935C19}" type="pres">
      <dgm:prSet presAssocID="{DA009D4C-B92E-449B-B1DE-852A43CBE322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2241CD-9157-45AB-A569-193F4BE96C96}" type="presOf" srcId="{33868427-76E1-4051-8B4D-EE8C2F0C2ECC}" destId="{F9FCDEC0-BFCF-4E4E-A2C0-2F49D1935C19}" srcOrd="0" destOrd="4" presId="urn:microsoft.com/office/officeart/2005/8/layout/vList5"/>
    <dgm:cxn modelId="{637358D0-B257-4905-8589-10D6A2C0BCD2}" srcId="{DA009D4C-B92E-449B-B1DE-852A43CBE322}" destId="{0E338F4A-0B35-4F38-9364-AECE0C603200}" srcOrd="3" destOrd="0" parTransId="{6A6258BE-621B-41F5-A251-FCDB927F313A}" sibTransId="{97258932-0417-4899-87C4-B23E054C4174}"/>
    <dgm:cxn modelId="{D8E228DA-F571-4353-87FC-C5A06390BA2A}" srcId="{890AC9C8-C0CA-46CF-A26C-32307FA37BC3}" destId="{BF69299D-EE8D-4FF4-89B4-343D2D041966}" srcOrd="1" destOrd="0" parTransId="{615ECD0D-F160-47D5-A8DB-B4714DFB403C}" sibTransId="{8E8FDAE8-6141-40F2-ADA2-2AA0C4CFA9C0}"/>
    <dgm:cxn modelId="{65D645DE-2EEF-4BA2-97D9-45BD3E00C3BF}" type="presOf" srcId="{38CADC50-6CA5-452B-ADFA-F26BFE4F6510}" destId="{F9FCDEC0-BFCF-4E4E-A2C0-2F49D1935C19}" srcOrd="0" destOrd="0" presId="urn:microsoft.com/office/officeart/2005/8/layout/vList5"/>
    <dgm:cxn modelId="{5A2D6004-EDF4-4D14-AF01-48071A2FFA6F}" type="presOf" srcId="{0E338F4A-0B35-4F38-9364-AECE0C603200}" destId="{F9FCDEC0-BFCF-4E4E-A2C0-2F49D1935C19}" srcOrd="0" destOrd="3" presId="urn:microsoft.com/office/officeart/2005/8/layout/vList5"/>
    <dgm:cxn modelId="{6E1DA91F-BF86-4686-8E2A-7637F0F54771}" srcId="{890AC9C8-C0CA-46CF-A26C-32307FA37BC3}" destId="{63AF8EA8-BC4F-4D66-B62A-823A7FC5CADC}" srcOrd="3" destOrd="0" parTransId="{4D66CF94-2998-49D5-A3B7-2679707F88C6}" sibTransId="{AC6B28B0-2815-4B29-9895-2585002C0E8F}"/>
    <dgm:cxn modelId="{26E552CA-B03F-4865-B01A-AC18B6220045}" srcId="{890AC9C8-C0CA-46CF-A26C-32307FA37BC3}" destId="{EE02AF40-3EA4-4FB3-9F74-FE7055363A95}" srcOrd="4" destOrd="0" parTransId="{AF4B56E3-7D09-4573-98E6-606934E27FE9}" sibTransId="{E67DCA2F-0CFF-4E41-ADD9-B70F24FBA4E2}"/>
    <dgm:cxn modelId="{CEF3AAA4-BE87-41D5-AA74-98F0C92DEDD4}" srcId="{F14345F9-4709-4D83-9702-F338F63B148E}" destId="{04C52FB3-F958-44F1-8889-923106FDADE8}" srcOrd="1" destOrd="0" parTransId="{38DE3AD5-8A65-43A4-95BD-CE91FEA9BC7B}" sibTransId="{CD13C1B6-B630-4410-B6A4-507FC37F56F0}"/>
    <dgm:cxn modelId="{A9AE1C4E-1205-44AD-AA04-044377B987A5}" type="presOf" srcId="{DA009D4C-B92E-449B-B1DE-852A43CBE322}" destId="{32AD2AAB-2CE9-449A-8E62-75A399ED4424}" srcOrd="0" destOrd="0" presId="urn:microsoft.com/office/officeart/2005/8/layout/vList5"/>
    <dgm:cxn modelId="{16B4F3A9-FAF9-48C2-9800-3DC50F28119C}" type="presOf" srcId="{CAE77BA4-831A-4BAF-A9B4-A398153E60A5}" destId="{AFC82B7A-B26E-449C-9964-4E16B6FE2009}" srcOrd="0" destOrd="3" presId="urn:microsoft.com/office/officeart/2005/8/layout/vList5"/>
    <dgm:cxn modelId="{071FFD6B-FC70-4E65-8C75-92D5D0739B83}" srcId="{890AC9C8-C0CA-46CF-A26C-32307FA37BC3}" destId="{21A0CDD1-A201-48FD-BB6D-ADA4FD82238F}" srcOrd="2" destOrd="0" parTransId="{79DB2ACC-E0C5-4481-8C2A-994754C63285}" sibTransId="{676001F0-E6EA-4067-AADC-4F2EDD7E8CD0}"/>
    <dgm:cxn modelId="{6A388C66-9FE9-4285-B1D5-18CE8C95510D}" srcId="{F14345F9-4709-4D83-9702-F338F63B148E}" destId="{CAE77BA4-831A-4BAF-A9B4-A398153E60A5}" srcOrd="3" destOrd="0" parTransId="{17ED8A59-4951-4680-9CB5-3B10DB07CA4F}" sibTransId="{E0484492-1072-4C84-83E2-C7B6FBCAB64B}"/>
    <dgm:cxn modelId="{5E593F15-8CA0-4CBF-9D50-2B54AB3FC85E}" type="presOf" srcId="{EE02AF40-3EA4-4FB3-9F74-FE7055363A95}" destId="{80CA9605-DEF8-452D-8B5A-29B855C7480A}" srcOrd="0" destOrd="4" presId="urn:microsoft.com/office/officeart/2005/8/layout/vList5"/>
    <dgm:cxn modelId="{79266FEE-E58C-42B5-BDA3-4DC7E028E011}" srcId="{F14345F9-4709-4D83-9702-F338F63B148E}" destId="{B165ADBB-BAF9-4F36-8F9F-E8FAD7214F6D}" srcOrd="4" destOrd="0" parTransId="{EF501E1F-8075-42B5-8843-2D96E730BE91}" sibTransId="{287B4429-0482-4609-8C25-8BAAE11E15FC}"/>
    <dgm:cxn modelId="{DE7C2D0C-EA09-484F-91CE-11F8E601498E}" type="presOf" srcId="{85B2E9B0-C11A-4ADC-8FDB-D3B097E0A978}" destId="{F9FCDEC0-BFCF-4E4E-A2C0-2F49D1935C19}" srcOrd="0" destOrd="2" presId="urn:microsoft.com/office/officeart/2005/8/layout/vList5"/>
    <dgm:cxn modelId="{4942E13B-EC3B-45F0-B486-8B70E0D836D1}" srcId="{E1CA0B6E-1D46-43F6-A2A6-7B4770E9559B}" destId="{DA009D4C-B92E-449B-B1DE-852A43CBE322}" srcOrd="2" destOrd="0" parTransId="{D86A2FAB-0756-4C8B-8E61-4ACEAB0B7D69}" sibTransId="{70F32530-C706-47F9-AD05-F767ECECF095}"/>
    <dgm:cxn modelId="{D9A714B7-6BAE-45D4-9E3B-EF6190F119EF}" type="presOf" srcId="{BF69299D-EE8D-4FF4-89B4-343D2D041966}" destId="{80CA9605-DEF8-452D-8B5A-29B855C7480A}" srcOrd="0" destOrd="1" presId="urn:microsoft.com/office/officeart/2005/8/layout/vList5"/>
    <dgm:cxn modelId="{11B86C44-DEE5-4378-914A-95DF64D428D4}" type="presOf" srcId="{B165ADBB-BAF9-4F36-8F9F-E8FAD7214F6D}" destId="{AFC82B7A-B26E-449C-9964-4E16B6FE2009}" srcOrd="0" destOrd="4" presId="urn:microsoft.com/office/officeart/2005/8/layout/vList5"/>
    <dgm:cxn modelId="{2CD7AC20-6AC6-4FDF-B778-1417E17D7B67}" type="presOf" srcId="{890AC9C8-C0CA-46CF-A26C-32307FA37BC3}" destId="{065F6B3F-3985-42B9-A394-3B37F3F875BE}" srcOrd="0" destOrd="0" presId="urn:microsoft.com/office/officeart/2005/8/layout/vList5"/>
    <dgm:cxn modelId="{77BCE0F2-AC51-49DA-92E2-ABA5979F1F59}" srcId="{E1CA0B6E-1D46-43F6-A2A6-7B4770E9559B}" destId="{F14345F9-4709-4D83-9702-F338F63B148E}" srcOrd="0" destOrd="0" parTransId="{AFB0179C-36D0-4940-8EE3-B58378E71A03}" sibTransId="{7A666F98-9D36-45BC-AB1A-DD32B22F90B2}"/>
    <dgm:cxn modelId="{72FD2FEA-2B02-46C9-92E9-F1A7FA87C73A}" srcId="{DA009D4C-B92E-449B-B1DE-852A43CBE322}" destId="{066DF826-2CE9-4386-8F20-E4025F119026}" srcOrd="1" destOrd="0" parTransId="{18F245C3-E3D2-46AE-A731-9826039C5E6D}" sibTransId="{1ECD73AF-41D6-43B9-80A3-6CE36E6AFC78}"/>
    <dgm:cxn modelId="{9D747034-E6F0-43A5-BE91-393AFAA132BF}" type="presOf" srcId="{F1B4F245-8DAA-42DD-BBA5-B28749758B41}" destId="{AFC82B7A-B26E-449C-9964-4E16B6FE2009}" srcOrd="0" destOrd="2" presId="urn:microsoft.com/office/officeart/2005/8/layout/vList5"/>
    <dgm:cxn modelId="{7347C36A-D9EF-47EF-9091-D71EC7B7545E}" type="presOf" srcId="{066DF826-2CE9-4386-8F20-E4025F119026}" destId="{F9FCDEC0-BFCF-4E4E-A2C0-2F49D1935C19}" srcOrd="0" destOrd="1" presId="urn:microsoft.com/office/officeart/2005/8/layout/vList5"/>
    <dgm:cxn modelId="{1FA58B96-8C43-4BD5-AAB0-BC4D47F3856C}" srcId="{DA009D4C-B92E-449B-B1DE-852A43CBE322}" destId="{38CADC50-6CA5-452B-ADFA-F26BFE4F6510}" srcOrd="0" destOrd="0" parTransId="{D2723002-D40F-4788-A9FF-75A1A6C19C19}" sibTransId="{17EFF37C-FD76-4EB4-92B2-4C902F04F97D}"/>
    <dgm:cxn modelId="{3EC3D8DA-36A5-475A-A49E-0D1D927CF8CE}" srcId="{DA009D4C-B92E-449B-B1DE-852A43CBE322}" destId="{85B2E9B0-C11A-4ADC-8FDB-D3B097E0A978}" srcOrd="2" destOrd="0" parTransId="{905CA2D6-47E5-45A7-AC9E-609AA1B93366}" sibTransId="{6925EE54-9656-40E4-B55C-85CD0079FD34}"/>
    <dgm:cxn modelId="{0FD5BD68-592F-49DF-888E-F3751CBC5A70}" type="presOf" srcId="{21A0CDD1-A201-48FD-BB6D-ADA4FD82238F}" destId="{80CA9605-DEF8-452D-8B5A-29B855C7480A}" srcOrd="0" destOrd="2" presId="urn:microsoft.com/office/officeart/2005/8/layout/vList5"/>
    <dgm:cxn modelId="{1D7A19D2-9DE5-42A3-983B-082754C28CFC}" srcId="{E1CA0B6E-1D46-43F6-A2A6-7B4770E9559B}" destId="{890AC9C8-C0CA-46CF-A26C-32307FA37BC3}" srcOrd="1" destOrd="0" parTransId="{7D2BABC6-5AFF-4657-8A4A-0AB09DC6E34E}" sibTransId="{6113BA86-F6DD-4CCC-96AE-6E491E8B5ADE}"/>
    <dgm:cxn modelId="{A4DEA2DC-350F-4347-934A-5331AC361A35}" srcId="{F14345F9-4709-4D83-9702-F338F63B148E}" destId="{F1B4F245-8DAA-42DD-BBA5-B28749758B41}" srcOrd="2" destOrd="0" parTransId="{A083ECA7-7F47-4AA0-8186-9440EB2C19C5}" sibTransId="{753D5CD6-D9F4-4804-B5CB-ACE4CB09A1D8}"/>
    <dgm:cxn modelId="{8075CFE3-C52E-462E-BB8B-348C9BE70B92}" srcId="{890AC9C8-C0CA-46CF-A26C-32307FA37BC3}" destId="{5D8753E9-0246-4B54-89DA-1EDC1D50EFD1}" srcOrd="0" destOrd="0" parTransId="{33E1B564-3D1B-4350-A17C-8F0726F989E2}" sibTransId="{06D8CAF9-7580-411B-9FE5-53E996E6C913}"/>
    <dgm:cxn modelId="{C866ECBF-0B9F-47B4-A13C-1A313523BBE1}" type="presOf" srcId="{E1CA0B6E-1D46-43F6-A2A6-7B4770E9559B}" destId="{7D97D86E-2DD3-4A2E-AE3B-65CCBF1FA542}" srcOrd="0" destOrd="0" presId="urn:microsoft.com/office/officeart/2005/8/layout/vList5"/>
    <dgm:cxn modelId="{DD93B36C-2ACF-4266-9F9D-CEAEE2CD3DDF}" type="presOf" srcId="{5D8753E9-0246-4B54-89DA-1EDC1D50EFD1}" destId="{80CA9605-DEF8-452D-8B5A-29B855C7480A}" srcOrd="0" destOrd="0" presId="urn:microsoft.com/office/officeart/2005/8/layout/vList5"/>
    <dgm:cxn modelId="{BDAD3130-8083-41BE-AE65-298E00599B03}" srcId="{F14345F9-4709-4D83-9702-F338F63B148E}" destId="{5767C9B3-7AB1-4DFA-AEB7-5E75C63D690D}" srcOrd="0" destOrd="0" parTransId="{AAEA0B40-C06A-4E4E-A1A0-CD8D66DFB776}" sibTransId="{027CE31E-4F2D-488D-BA1D-9A9EA283F3EA}"/>
    <dgm:cxn modelId="{7FDD6499-86D5-4F08-B6F7-0EF6A50978AB}" type="presOf" srcId="{5767C9B3-7AB1-4DFA-AEB7-5E75C63D690D}" destId="{AFC82B7A-B26E-449C-9964-4E16B6FE2009}" srcOrd="0" destOrd="0" presId="urn:microsoft.com/office/officeart/2005/8/layout/vList5"/>
    <dgm:cxn modelId="{E1BEB0B8-0DB4-47A4-83FD-8CF74F008F10}" type="presOf" srcId="{04C52FB3-F958-44F1-8889-923106FDADE8}" destId="{AFC82B7A-B26E-449C-9964-4E16B6FE2009}" srcOrd="0" destOrd="1" presId="urn:microsoft.com/office/officeart/2005/8/layout/vList5"/>
    <dgm:cxn modelId="{72DCA005-9EC6-4274-BBC1-A765055D6F20}" srcId="{DA009D4C-B92E-449B-B1DE-852A43CBE322}" destId="{33868427-76E1-4051-8B4D-EE8C2F0C2ECC}" srcOrd="4" destOrd="0" parTransId="{5348E9D4-0D58-4A97-BA8B-054689D58553}" sibTransId="{21B8809E-ACAA-448D-BB1E-54F57DE37F65}"/>
    <dgm:cxn modelId="{7878D75A-2FBE-45FE-AD18-FEC41812F9E4}" type="presOf" srcId="{63AF8EA8-BC4F-4D66-B62A-823A7FC5CADC}" destId="{80CA9605-DEF8-452D-8B5A-29B855C7480A}" srcOrd="0" destOrd="3" presId="urn:microsoft.com/office/officeart/2005/8/layout/vList5"/>
    <dgm:cxn modelId="{82EB8594-270B-4048-87C4-7AC89E31196A}" type="presOf" srcId="{F14345F9-4709-4D83-9702-F338F63B148E}" destId="{F0471388-A163-43CD-9925-AACAC7B0AF8A}" srcOrd="0" destOrd="0" presId="urn:microsoft.com/office/officeart/2005/8/layout/vList5"/>
    <dgm:cxn modelId="{81E85660-07ED-4C9A-BEF5-95150BF52A41}" type="presParOf" srcId="{7D97D86E-2DD3-4A2E-AE3B-65CCBF1FA542}" destId="{F3CAA6ED-3A52-4154-802E-8F092CE5D505}" srcOrd="0" destOrd="0" presId="urn:microsoft.com/office/officeart/2005/8/layout/vList5"/>
    <dgm:cxn modelId="{ED18F651-3F5E-4F51-8E46-8181A1E7ECDE}" type="presParOf" srcId="{F3CAA6ED-3A52-4154-802E-8F092CE5D505}" destId="{F0471388-A163-43CD-9925-AACAC7B0AF8A}" srcOrd="0" destOrd="0" presId="urn:microsoft.com/office/officeart/2005/8/layout/vList5"/>
    <dgm:cxn modelId="{CF4808E3-0880-4A72-A4A8-3DD1ACFEF125}" type="presParOf" srcId="{F3CAA6ED-3A52-4154-802E-8F092CE5D505}" destId="{AFC82B7A-B26E-449C-9964-4E16B6FE2009}" srcOrd="1" destOrd="0" presId="urn:microsoft.com/office/officeart/2005/8/layout/vList5"/>
    <dgm:cxn modelId="{5C4AFB31-242B-4242-8A15-E7C5C3B355E5}" type="presParOf" srcId="{7D97D86E-2DD3-4A2E-AE3B-65CCBF1FA542}" destId="{F2A065B5-B078-4038-B237-8C3A07B5F90A}" srcOrd="1" destOrd="0" presId="urn:microsoft.com/office/officeart/2005/8/layout/vList5"/>
    <dgm:cxn modelId="{74362CF0-73FE-4A15-AF33-C5D18788F88E}" type="presParOf" srcId="{7D97D86E-2DD3-4A2E-AE3B-65CCBF1FA542}" destId="{6E3F091B-C494-4D97-A3B7-761A7535F6D8}" srcOrd="2" destOrd="0" presId="urn:microsoft.com/office/officeart/2005/8/layout/vList5"/>
    <dgm:cxn modelId="{E9AF6BB6-02D8-45D3-A92D-FE55B48344AB}" type="presParOf" srcId="{6E3F091B-C494-4D97-A3B7-761A7535F6D8}" destId="{065F6B3F-3985-42B9-A394-3B37F3F875BE}" srcOrd="0" destOrd="0" presId="urn:microsoft.com/office/officeart/2005/8/layout/vList5"/>
    <dgm:cxn modelId="{45897D17-BB8C-46C4-9D9D-43C21B6B186E}" type="presParOf" srcId="{6E3F091B-C494-4D97-A3B7-761A7535F6D8}" destId="{80CA9605-DEF8-452D-8B5A-29B855C7480A}" srcOrd="1" destOrd="0" presId="urn:microsoft.com/office/officeart/2005/8/layout/vList5"/>
    <dgm:cxn modelId="{4E624295-6E86-4E0A-8CE3-AA0B893D5651}" type="presParOf" srcId="{7D97D86E-2DD3-4A2E-AE3B-65CCBF1FA542}" destId="{3E80C7C2-D4D1-4A7D-8DF0-8FF085BF9A14}" srcOrd="3" destOrd="0" presId="urn:microsoft.com/office/officeart/2005/8/layout/vList5"/>
    <dgm:cxn modelId="{57D86C56-DD86-413E-A573-B4F571C36306}" type="presParOf" srcId="{7D97D86E-2DD3-4A2E-AE3B-65CCBF1FA542}" destId="{6E3E0C78-A2FD-4C8F-95CA-0941C863EC46}" srcOrd="4" destOrd="0" presId="urn:microsoft.com/office/officeart/2005/8/layout/vList5"/>
    <dgm:cxn modelId="{3F528FAA-68D4-4E41-AFFE-A0D38DC995D0}" type="presParOf" srcId="{6E3E0C78-A2FD-4C8F-95CA-0941C863EC46}" destId="{32AD2AAB-2CE9-449A-8E62-75A399ED4424}" srcOrd="0" destOrd="0" presId="urn:microsoft.com/office/officeart/2005/8/layout/vList5"/>
    <dgm:cxn modelId="{B0F8B88B-10AD-4EE4-9EEF-608F324CDFB3}" type="presParOf" srcId="{6E3E0C78-A2FD-4C8F-95CA-0941C863EC46}" destId="{F9FCDEC0-BFCF-4E4E-A2C0-2F49D1935C1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C82B7A-B26E-449C-9964-4E16B6FE2009}">
      <dsp:nvSpPr>
        <dsp:cNvPr id="0" name=""/>
        <dsp:cNvSpPr/>
      </dsp:nvSpPr>
      <dsp:spPr>
        <a:xfrm rot="5400000">
          <a:off x="4931461" y="-1800121"/>
          <a:ext cx="1329332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Core Knowledge Language Arts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Skills Strand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Listening &amp; Learning Strand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Guided Reading Accountable Independent Reading (GRAIR)</a:t>
          </a:r>
          <a:endParaRPr lang="en-US" sz="1400" kern="1200" dirty="0"/>
        </a:p>
      </dsp:txBody>
      <dsp:txXfrm rot="-5400000">
        <a:off x="2962656" y="233577"/>
        <a:ext cx="5202051" cy="1199546"/>
      </dsp:txXfrm>
    </dsp:sp>
    <dsp:sp modelId="{F0471388-A163-43CD-9925-AACAC7B0AF8A}">
      <dsp:nvSpPr>
        <dsp:cNvPr id="0" name=""/>
        <dsp:cNvSpPr/>
      </dsp:nvSpPr>
      <dsp:spPr>
        <a:xfrm>
          <a:off x="0" y="2517"/>
          <a:ext cx="2962656" cy="16616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PK-2</a:t>
          </a:r>
          <a:endParaRPr lang="en-US" sz="6500" kern="1200" dirty="0"/>
        </a:p>
      </dsp:txBody>
      <dsp:txXfrm>
        <a:off x="81116" y="83633"/>
        <a:ext cx="2800424" cy="1499434"/>
      </dsp:txXfrm>
    </dsp:sp>
    <dsp:sp modelId="{80CA9605-DEF8-452D-8B5A-29B855C7480A}">
      <dsp:nvSpPr>
        <dsp:cNvPr id="0" name=""/>
        <dsp:cNvSpPr/>
      </dsp:nvSpPr>
      <dsp:spPr>
        <a:xfrm rot="5400000">
          <a:off x="4931461" y="-55372"/>
          <a:ext cx="1329332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Expeditionary Learning &amp; O’Dell Education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6 Modules/3 Units  per Module 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Content-embedded instruction more evident at 3-5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Emphasis on complex text, evidence-based discussions and writings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Progression of skills</a:t>
          </a:r>
          <a:endParaRPr lang="en-US" sz="1400" kern="1200" dirty="0"/>
        </a:p>
      </dsp:txBody>
      <dsp:txXfrm rot="-5400000">
        <a:off x="2962656" y="1978326"/>
        <a:ext cx="5202051" cy="1199546"/>
      </dsp:txXfrm>
    </dsp:sp>
    <dsp:sp modelId="{065F6B3F-3985-42B9-A394-3B37F3F875BE}">
      <dsp:nvSpPr>
        <dsp:cNvPr id="0" name=""/>
        <dsp:cNvSpPr/>
      </dsp:nvSpPr>
      <dsp:spPr>
        <a:xfrm>
          <a:off x="0" y="1747266"/>
          <a:ext cx="2962656" cy="16616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3-8</a:t>
          </a:r>
          <a:endParaRPr lang="en-US" sz="6500" kern="1200" dirty="0"/>
        </a:p>
      </dsp:txBody>
      <dsp:txXfrm>
        <a:off x="81116" y="1828382"/>
        <a:ext cx="2800424" cy="1499434"/>
      </dsp:txXfrm>
    </dsp:sp>
    <dsp:sp modelId="{F9FCDEC0-BFCF-4E4E-A2C0-2F49D1935C19}">
      <dsp:nvSpPr>
        <dsp:cNvPr id="0" name=""/>
        <dsp:cNvSpPr/>
      </dsp:nvSpPr>
      <dsp:spPr>
        <a:xfrm rot="5400000">
          <a:off x="4931461" y="1689377"/>
          <a:ext cx="1329332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O’Dell Education &amp; Public Consulting Group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Evidence-Based Claims (1 in a series of 4)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Emphasis on complex text, evidence-based discussions and writings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/>
        </a:p>
      </dsp:txBody>
      <dsp:txXfrm rot="-5400000">
        <a:off x="2962656" y="3723076"/>
        <a:ext cx="5202051" cy="1199546"/>
      </dsp:txXfrm>
    </dsp:sp>
    <dsp:sp modelId="{32AD2AAB-2CE9-449A-8E62-75A399ED4424}">
      <dsp:nvSpPr>
        <dsp:cNvPr id="0" name=""/>
        <dsp:cNvSpPr/>
      </dsp:nvSpPr>
      <dsp:spPr>
        <a:xfrm>
          <a:off x="0" y="3492016"/>
          <a:ext cx="2962656" cy="16616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9-12</a:t>
          </a:r>
          <a:endParaRPr lang="en-US" sz="6500" kern="1200" dirty="0"/>
        </a:p>
      </dsp:txBody>
      <dsp:txXfrm>
        <a:off x="81116" y="3573132"/>
        <a:ext cx="2800424" cy="14994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C82B7A-B26E-449C-9964-4E16B6FE2009}">
      <dsp:nvSpPr>
        <dsp:cNvPr id="0" name=""/>
        <dsp:cNvSpPr/>
      </dsp:nvSpPr>
      <dsp:spPr>
        <a:xfrm rot="5400000">
          <a:off x="5096732" y="-1885588"/>
          <a:ext cx="1309687" cy="54132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Each strand is 1 hour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Guided Reading is on your own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Listening &amp; Language has the most potential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Eliminate Science &amp; SS instruction if adopting the L&amp;L strand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/>
        </a:p>
      </dsp:txBody>
      <dsp:txXfrm rot="-5400000">
        <a:off x="3044952" y="230126"/>
        <a:ext cx="5349314" cy="1181819"/>
      </dsp:txXfrm>
    </dsp:sp>
    <dsp:sp modelId="{F0471388-A163-43CD-9925-AACAC7B0AF8A}">
      <dsp:nvSpPr>
        <dsp:cNvPr id="0" name=""/>
        <dsp:cNvSpPr/>
      </dsp:nvSpPr>
      <dsp:spPr>
        <a:xfrm>
          <a:off x="0" y="2480"/>
          <a:ext cx="3044952" cy="16371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PK-2</a:t>
          </a:r>
          <a:endParaRPr lang="en-US" sz="6500" kern="1200" dirty="0"/>
        </a:p>
      </dsp:txBody>
      <dsp:txXfrm>
        <a:off x="79917" y="82397"/>
        <a:ext cx="2885118" cy="1477275"/>
      </dsp:txXfrm>
    </dsp:sp>
    <dsp:sp modelId="{80CA9605-DEF8-452D-8B5A-29B855C7480A}">
      <dsp:nvSpPr>
        <dsp:cNvPr id="0" name=""/>
        <dsp:cNvSpPr/>
      </dsp:nvSpPr>
      <dsp:spPr>
        <a:xfrm rot="5400000">
          <a:off x="5096732" y="-166623"/>
          <a:ext cx="1309687" cy="54132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Each lesson is one hour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Higher level of text reading &amp; writing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Lessons are strategically built to scaffold learning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One module complete for each grade level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Texts must be located by teacher</a:t>
          </a:r>
          <a:endParaRPr lang="en-US" sz="1400" kern="1200" dirty="0"/>
        </a:p>
      </dsp:txBody>
      <dsp:txXfrm rot="-5400000">
        <a:off x="3044952" y="1949091"/>
        <a:ext cx="5349314" cy="1181819"/>
      </dsp:txXfrm>
    </dsp:sp>
    <dsp:sp modelId="{065F6B3F-3985-42B9-A394-3B37F3F875BE}">
      <dsp:nvSpPr>
        <dsp:cNvPr id="0" name=""/>
        <dsp:cNvSpPr/>
      </dsp:nvSpPr>
      <dsp:spPr>
        <a:xfrm>
          <a:off x="0" y="1721445"/>
          <a:ext cx="3044952" cy="16371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3-8</a:t>
          </a:r>
          <a:endParaRPr lang="en-US" sz="6500" kern="1200" dirty="0"/>
        </a:p>
      </dsp:txBody>
      <dsp:txXfrm>
        <a:off x="79917" y="1801362"/>
        <a:ext cx="2885118" cy="1477275"/>
      </dsp:txXfrm>
    </dsp:sp>
    <dsp:sp modelId="{F9FCDEC0-BFCF-4E4E-A2C0-2F49D1935C19}">
      <dsp:nvSpPr>
        <dsp:cNvPr id="0" name=""/>
        <dsp:cNvSpPr/>
      </dsp:nvSpPr>
      <dsp:spPr>
        <a:xfrm rot="5400000">
          <a:off x="5096732" y="1552340"/>
          <a:ext cx="1309687" cy="54132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Intense focus on evidence-based questioning, discussion, &amp; writing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Text accompanies the modules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Heavy emphasis on non-fiction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Academic vocabulary text-referenced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/>
        </a:p>
      </dsp:txBody>
      <dsp:txXfrm rot="-5400000">
        <a:off x="3044952" y="3668054"/>
        <a:ext cx="5349314" cy="1181819"/>
      </dsp:txXfrm>
    </dsp:sp>
    <dsp:sp modelId="{32AD2AAB-2CE9-449A-8E62-75A399ED4424}">
      <dsp:nvSpPr>
        <dsp:cNvPr id="0" name=""/>
        <dsp:cNvSpPr/>
      </dsp:nvSpPr>
      <dsp:spPr>
        <a:xfrm>
          <a:off x="0" y="3440410"/>
          <a:ext cx="3044952" cy="16371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9-12</a:t>
          </a:r>
          <a:endParaRPr lang="en-US" sz="6500" kern="1200" dirty="0"/>
        </a:p>
      </dsp:txBody>
      <dsp:txXfrm>
        <a:off x="79917" y="3520327"/>
        <a:ext cx="2885118" cy="14772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B87B02C-B21B-4BF0-AE9C-BF7BFFED64FA}" type="datetimeFigureOut">
              <a:rPr lang="en-US" smtClean="0"/>
              <a:t>3/20/2013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A955AC-4B03-4A78-A9E2-A36BAA9743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693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DD0274B-D6C0-4EEB-90AC-61756667238E}" type="datetimeFigureOut">
              <a:rPr lang="en-US" smtClean="0"/>
              <a:t>3/20/2013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6EE9C7E-4E1F-4344-9DC8-E124912CB6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01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_Main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67565"/>
            <a:ext cx="7772400" cy="1470025"/>
          </a:xfrm>
        </p:spPr>
        <p:txBody>
          <a:bodyPr>
            <a:normAutofit/>
          </a:bodyPr>
          <a:lstStyle>
            <a:lvl1pPr>
              <a:defRPr sz="4400" b="1" i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2334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76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6068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81630"/>
            <a:ext cx="8229600" cy="4525963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06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992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6068"/>
            <a:ext cx="2057400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6068"/>
            <a:ext cx="6019800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06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525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_Main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67565"/>
            <a:ext cx="7772400" cy="1470025"/>
          </a:xfrm>
        </p:spPr>
        <p:txBody>
          <a:bodyPr>
            <a:normAutofit/>
          </a:bodyPr>
          <a:lstStyle>
            <a:lvl1pPr>
              <a:defRPr sz="4400" b="1" i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2334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330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0915"/>
            <a:ext cx="8229600" cy="4525963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451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39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90915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90915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31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25828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4448"/>
            <a:ext cx="404018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25828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56305"/>
            <a:ext cx="4041775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51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46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635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448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54480"/>
            <a:ext cx="5111750" cy="5853113"/>
          </a:xfrm>
        </p:spPr>
        <p:txBody>
          <a:bodyPr/>
          <a:lstStyle>
            <a:lvl1pPr>
              <a:defRPr sz="3200" b="1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1653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03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0915"/>
            <a:ext cx="8229600" cy="4525963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818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25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6068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81630"/>
            <a:ext cx="8229600" cy="4525963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06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5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6068"/>
            <a:ext cx="2057400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6068"/>
            <a:ext cx="6019800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06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819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67565"/>
            <a:ext cx="7772400" cy="1470025"/>
          </a:xfrm>
        </p:spPr>
        <p:txBody>
          <a:bodyPr>
            <a:normAutofit/>
          </a:bodyPr>
          <a:lstStyle>
            <a:lvl1pPr>
              <a:defRPr sz="4400" b="1" i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2334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199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0915"/>
            <a:ext cx="8229600" cy="4525963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200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8321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90915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90915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347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25828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4448"/>
            <a:ext cx="404018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25828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56305"/>
            <a:ext cx="4041775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4690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729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453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3578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448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54480"/>
            <a:ext cx="5111750" cy="5853113"/>
          </a:xfrm>
        </p:spPr>
        <p:txBody>
          <a:bodyPr/>
          <a:lstStyle>
            <a:lvl1pPr>
              <a:defRPr sz="3200" b="1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1653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5223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588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6068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81630"/>
            <a:ext cx="8229600" cy="4525963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06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0113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6068"/>
            <a:ext cx="2057400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6068"/>
            <a:ext cx="6019800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06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51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90915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90915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41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25828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4448"/>
            <a:ext cx="404018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25828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56305"/>
            <a:ext cx="4041775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616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353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023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67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448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54480"/>
            <a:ext cx="5111750" cy="5853113"/>
          </a:xfrm>
        </p:spPr>
        <p:txBody>
          <a:bodyPr/>
          <a:lstStyle>
            <a:lvl1pPr>
              <a:defRPr sz="3200" b="1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1653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708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4739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89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60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6348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3488" y="644706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78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60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6348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3488" y="644706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286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60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6348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3488" y="644706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822ED5C8-A2B1-FE40-BE4F-E1B4E8067D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45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orms2.nysed.gov/ohe/tsei/irf.cfm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itd.cnyric.org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ocmboces.org/teacherpage.cfm?teacher=2116" TargetMode="Externa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cmboces.org/teacherpage.cfm?teacher=408" TargetMode="Externa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12.nysed.gov/assessment/ei/eigen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12.nysed.gov/assessment/sam/secondary/home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BCIC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March,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09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Reporting Testing Irregularities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Policies regarding how to report testing irregularities have been changed</a:t>
            </a:r>
          </a:p>
          <a:p>
            <a:r>
              <a:rPr lang="en-US" dirty="0"/>
              <a:t>Some irregularities continue to be reported to the Office of State Assessment</a:t>
            </a:r>
          </a:p>
          <a:p>
            <a:r>
              <a:rPr lang="en-US" dirty="0"/>
              <a:t>Others are now reported to the Test Security Unit</a:t>
            </a:r>
          </a:p>
          <a:p>
            <a:r>
              <a:rPr lang="en-US" dirty="0"/>
              <a:t>Information is included in the </a:t>
            </a:r>
            <a:r>
              <a:rPr lang="en-US" i="1" dirty="0"/>
              <a:t>School Administrator’s Manual</a:t>
            </a:r>
            <a:r>
              <a:rPr lang="en-US" dirty="0"/>
              <a:t> for each test</a:t>
            </a:r>
          </a:p>
        </p:txBody>
      </p:sp>
    </p:spTree>
    <p:extLst>
      <p:ext uri="{BB962C8B-B14F-4D97-AF65-F5344CB8AC3E}">
        <p14:creationId xmlns:p14="http://schemas.microsoft.com/office/powerpoint/2010/main" val="97257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Report to Office of State Assessment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r>
              <a:rPr lang="en-US" dirty="0"/>
              <a:t>Violations of communications device policy</a:t>
            </a:r>
          </a:p>
          <a:p>
            <a:r>
              <a:rPr lang="en-US" dirty="0"/>
              <a:t>Confirmed cases of student fraud</a:t>
            </a:r>
          </a:p>
          <a:p>
            <a:r>
              <a:rPr lang="en-US" dirty="0"/>
              <a:t>Interruptions of testing sessions (power outages, fire alarms, etc.)</a:t>
            </a:r>
          </a:p>
          <a:p>
            <a:r>
              <a:rPr lang="en-US" dirty="0"/>
              <a:t>Administrations outside of scheduled time</a:t>
            </a:r>
          </a:p>
          <a:p>
            <a:r>
              <a:rPr lang="en-US" dirty="0"/>
              <a:t>Failure to </a:t>
            </a:r>
            <a:r>
              <a:rPr lang="en-US" dirty="0" smtClean="0"/>
              <a:t>follow </a:t>
            </a:r>
            <a:r>
              <a:rPr lang="en-US" dirty="0"/>
              <a:t>scoring protocols</a:t>
            </a:r>
          </a:p>
          <a:p>
            <a:r>
              <a:rPr lang="en-US" dirty="0"/>
              <a:t>Lost student answer papers</a:t>
            </a:r>
          </a:p>
          <a:p>
            <a:r>
              <a:rPr lang="en-US" dirty="0"/>
              <a:t>Reports should be made via fax or email</a:t>
            </a:r>
          </a:p>
        </p:txBody>
      </p:sp>
    </p:spTree>
    <p:extLst>
      <p:ext uri="{BB962C8B-B14F-4D97-AF65-F5344CB8AC3E}">
        <p14:creationId xmlns:p14="http://schemas.microsoft.com/office/powerpoint/2010/main" val="36174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 to Test Security Unit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School officials or staff providing aid to a student during testing or changing student responses</a:t>
            </a:r>
          </a:p>
          <a:p>
            <a:r>
              <a:rPr lang="en-US" dirty="0"/>
              <a:t>School officials or staff altering or incorrectly recording an exam score</a:t>
            </a:r>
          </a:p>
          <a:p>
            <a:r>
              <a:rPr lang="en-US" dirty="0"/>
              <a:t>School staff instructing other staff to alter an exam score</a:t>
            </a:r>
          </a:p>
          <a:p>
            <a:r>
              <a:rPr lang="en-US" dirty="0"/>
              <a:t>Reports should be made at:</a:t>
            </a:r>
          </a:p>
          <a:p>
            <a:pPr lvl="1"/>
            <a:r>
              <a:rPr lang="en-US" dirty="0">
                <a:hlinkClick r:id="rId2"/>
              </a:rPr>
              <a:t>http://www.forms2.nysed.gov/ohe/tsei/irf.cfm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87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3773" y="365353"/>
            <a:ext cx="8761863" cy="1143000"/>
          </a:xfrm>
        </p:spPr>
        <p:txBody>
          <a:bodyPr>
            <a:normAutofit/>
          </a:bodyPr>
          <a:lstStyle/>
          <a:p>
            <a:r>
              <a:rPr lang="en-US" dirty="0"/>
              <a:t>Scoring Materials: Grades 3-8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Suggested groupings of items for scoring will be provided</a:t>
            </a:r>
          </a:p>
          <a:p>
            <a:r>
              <a:rPr lang="en-US" dirty="0"/>
              <a:t>For each grouping, estimated training and scoring times will be given</a:t>
            </a:r>
          </a:p>
          <a:p>
            <a:r>
              <a:rPr lang="en-US" dirty="0"/>
              <a:t>Scorer training materials for raters will be divided into the suggested item groups</a:t>
            </a:r>
          </a:p>
          <a:p>
            <a:r>
              <a:rPr lang="en-US" dirty="0"/>
              <a:t>Detailed information will be found in the </a:t>
            </a:r>
            <a:r>
              <a:rPr lang="en-US" i="1" dirty="0"/>
              <a:t>Scoring Leader Handbook</a:t>
            </a:r>
            <a:r>
              <a:rPr lang="en-US" dirty="0"/>
              <a:t>, coming soon</a:t>
            </a:r>
          </a:p>
        </p:txBody>
      </p:sp>
    </p:spTree>
    <p:extLst>
      <p:ext uri="{BB962C8B-B14F-4D97-AF65-F5344CB8AC3E}">
        <p14:creationId xmlns:p14="http://schemas.microsoft.com/office/powerpoint/2010/main" val="339727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Scoring Materials: Grades 3-8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The </a:t>
            </a:r>
            <a:r>
              <a:rPr lang="en-US" i="1" dirty="0"/>
              <a:t>Scoring Leader Handbook</a:t>
            </a:r>
            <a:r>
              <a:rPr lang="en-US" dirty="0"/>
              <a:t> will be posted to NYSED’s website soon</a:t>
            </a:r>
          </a:p>
          <a:p>
            <a:pPr>
              <a:lnSpc>
                <a:spcPct val="90000"/>
              </a:lnSpc>
            </a:pPr>
            <a:r>
              <a:rPr lang="en-US" dirty="0"/>
              <a:t>Secure scoring materials will be provided to each school on two CDs (one for ELA, one for math) shortly before scoring</a:t>
            </a:r>
          </a:p>
          <a:p>
            <a:pPr>
              <a:lnSpc>
                <a:spcPct val="90000"/>
              </a:lnSpc>
            </a:pPr>
            <a:r>
              <a:rPr lang="en-US" dirty="0"/>
              <a:t>Three types of training materials will be provided for each test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Training set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Practice set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Consistency assurance set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62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Spring Field Testing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r>
              <a:rPr lang="en-US" dirty="0"/>
              <a:t>Dates for spring field tests:</a:t>
            </a:r>
          </a:p>
          <a:p>
            <a:pPr lvl="1"/>
            <a:r>
              <a:rPr lang="en-US" dirty="0"/>
              <a:t>Grades 3-8 ELA and Math: June 3 - 7</a:t>
            </a:r>
          </a:p>
          <a:p>
            <a:pPr lvl="1"/>
            <a:r>
              <a:rPr lang="en-US" dirty="0"/>
              <a:t>Grades 4 and 8 Science: May 13 - 17</a:t>
            </a:r>
          </a:p>
          <a:p>
            <a:pPr lvl="1"/>
            <a:r>
              <a:rPr lang="en-US" dirty="0"/>
              <a:t>Regents Exams: early May – May 31</a:t>
            </a:r>
          </a:p>
          <a:p>
            <a:r>
              <a:rPr lang="en-US" dirty="0" smtClean="0"/>
              <a:t>“Field </a:t>
            </a:r>
            <a:r>
              <a:rPr lang="en-US" dirty="0"/>
              <a:t>testing is essential to ensure the validity and reliability of the </a:t>
            </a:r>
            <a:r>
              <a:rPr lang="en-US" dirty="0" smtClean="0"/>
              <a:t>assessments”</a:t>
            </a:r>
            <a:endParaRPr lang="en-US" dirty="0"/>
          </a:p>
          <a:p>
            <a:r>
              <a:rPr lang="en-US" dirty="0" smtClean="0"/>
              <a:t>“NYSED’s </a:t>
            </a:r>
            <a:r>
              <a:rPr lang="en-US" dirty="0"/>
              <a:t>goal is to require only the minimum amount of field testing needed to build high quality </a:t>
            </a:r>
            <a:r>
              <a:rPr lang="en-US" dirty="0" smtClean="0"/>
              <a:t>assessments”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62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ITD</a:t>
            </a:r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r="50000" b="5264"/>
          <a:stretch/>
        </p:blipFill>
        <p:spPr bwMode="auto">
          <a:xfrm>
            <a:off x="1010652" y="1285973"/>
            <a:ext cx="7329295" cy="5005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90748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CI&amp;A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dirty="0" smtClean="0"/>
              <a:t>Thank you for responses to guide summer planning</a:t>
            </a:r>
            <a:endParaRPr lang="en-US" dirty="0"/>
          </a:p>
          <a:p>
            <a:r>
              <a:rPr lang="en-US" dirty="0" smtClean="0"/>
              <a:t>Anticipate regional events will be posted early April</a:t>
            </a:r>
          </a:p>
          <a:p>
            <a:r>
              <a:rPr lang="en-US" dirty="0" smtClean="0"/>
              <a:t>Please gather your data and input for survey for 2013-14 next month</a:t>
            </a:r>
          </a:p>
        </p:txBody>
      </p:sp>
      <p:pic>
        <p:nvPicPr>
          <p:cNvPr id="1026" name="Picture 2" descr="C:\Users\lradicel\AppData\Local\Microsoft\Windows\Temporary Internet Files\Content.IE5\RS5QSYA9\MC900438099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4572000"/>
            <a:ext cx="3721100" cy="189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464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782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Proposed for 2013-14:</a:t>
            </a:r>
            <a:br>
              <a:rPr lang="en-US" dirty="0" smtClean="0"/>
            </a:br>
            <a:r>
              <a:rPr lang="en-US" dirty="0" smtClean="0"/>
              <a:t>If you are planning to </a:t>
            </a:r>
            <a:r>
              <a:rPr lang="en-US" b="1" dirty="0" smtClean="0"/>
              <a:t>adopt</a:t>
            </a:r>
            <a:r>
              <a:rPr lang="en-US" dirty="0" smtClean="0"/>
              <a:t> ELA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Integrated professional development and resources approach</a:t>
            </a:r>
          </a:p>
          <a:p>
            <a:pPr lvl="1"/>
            <a:r>
              <a:rPr lang="en-US" dirty="0" smtClean="0"/>
              <a:t>Initial overview session</a:t>
            </a:r>
          </a:p>
          <a:p>
            <a:pPr lvl="1"/>
            <a:r>
              <a:rPr lang="en-US" dirty="0" smtClean="0"/>
              <a:t>Coaching, classroom visits, on-going technical assistance</a:t>
            </a:r>
          </a:p>
          <a:p>
            <a:pPr lvl="1"/>
            <a:r>
              <a:rPr lang="en-US" dirty="0" smtClean="0"/>
              <a:t>Facilitation of data team meetings </a:t>
            </a:r>
          </a:p>
          <a:p>
            <a:pPr lvl="1"/>
            <a:r>
              <a:rPr lang="en-US" dirty="0" smtClean="0"/>
              <a:t>Module overviews and lessons</a:t>
            </a:r>
          </a:p>
          <a:p>
            <a:pPr lvl="1"/>
            <a:r>
              <a:rPr lang="en-US" dirty="0" smtClean="0"/>
              <a:t>Student and teacher text</a:t>
            </a:r>
          </a:p>
          <a:p>
            <a:pPr lvl="1"/>
            <a:r>
              <a:rPr lang="en-US" dirty="0" smtClean="0"/>
              <a:t>Class sets of handouts</a:t>
            </a:r>
            <a:endParaRPr lang="en-US" dirty="0"/>
          </a:p>
        </p:txBody>
      </p:sp>
      <p:sp>
        <p:nvSpPr>
          <p:cNvPr id="4" name="Explosion 1 3"/>
          <p:cNvSpPr/>
          <p:nvPr/>
        </p:nvSpPr>
        <p:spPr>
          <a:xfrm>
            <a:off x="457200" y="228600"/>
            <a:ext cx="914400" cy="914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31457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01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Logistical </a:t>
            </a:r>
            <a:r>
              <a:rPr lang="en-US" dirty="0" smtClean="0"/>
              <a:t>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$1500/teacher for year one; $1000/teacher for subsequent years at same grade level</a:t>
            </a:r>
          </a:p>
          <a:p>
            <a:r>
              <a:rPr lang="en-US" dirty="0" smtClean="0"/>
              <a:t>Materials- printing and texts at OCM BOCES cost</a:t>
            </a:r>
          </a:p>
          <a:p>
            <a:r>
              <a:rPr lang="en-US" dirty="0" smtClean="0"/>
              <a:t>Participation confirmed by June 1 for 2013-14</a:t>
            </a:r>
          </a:p>
          <a:p>
            <a:r>
              <a:rPr lang="en-US" dirty="0" smtClean="0"/>
              <a:t>Specific modules </a:t>
            </a:r>
            <a:r>
              <a:rPr lang="en-US" dirty="0" smtClean="0"/>
              <a:t>(</a:t>
            </a:r>
            <a:r>
              <a:rPr lang="en-US" dirty="0" smtClean="0"/>
              <a:t>within 2 and 3) confirmed by August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093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</a:p>
          <a:p>
            <a:r>
              <a:rPr lang="en-US" dirty="0" smtClean="0"/>
              <a:t>Overview of 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45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PBL</a:t>
            </a:r>
            <a:r>
              <a:rPr lang="en-US" baseline="30000" dirty="0" smtClean="0"/>
              <a:t>NY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955"/>
            <a:ext cx="8229600" cy="4900958"/>
          </a:xfrm>
        </p:spPr>
        <p:txBody>
          <a:bodyPr>
            <a:noAutofit/>
          </a:bodyPr>
          <a:lstStyle/>
          <a:p>
            <a:r>
              <a:rPr lang="en-US" sz="2400" dirty="0" smtClean="0"/>
              <a:t>PBL</a:t>
            </a:r>
            <a:r>
              <a:rPr lang="en-US" sz="2400" baseline="30000" dirty="0" smtClean="0"/>
              <a:t>NY</a:t>
            </a:r>
            <a:r>
              <a:rPr lang="en-US" sz="2400" dirty="0" smtClean="0"/>
              <a:t> Demonstration School</a:t>
            </a:r>
          </a:p>
          <a:p>
            <a:pPr lvl="1"/>
            <a:r>
              <a:rPr lang="en-US" sz="1800" dirty="0" smtClean="0"/>
              <a:t>16-24 </a:t>
            </a:r>
            <a:r>
              <a:rPr lang="en-US" sz="1800" dirty="0"/>
              <a:t>Teachers receive 3 days of PBL 101 in the summer of 2013 (OCM BOCES’ Common </a:t>
            </a:r>
            <a:r>
              <a:rPr lang="en-US" sz="1800" dirty="0" smtClean="0"/>
              <a:t>Core PBL), including training materials</a:t>
            </a:r>
          </a:p>
          <a:p>
            <a:pPr lvl="1"/>
            <a:r>
              <a:rPr lang="en-US" sz="1800" dirty="0" smtClean="0"/>
              <a:t>Teachers </a:t>
            </a:r>
            <a:r>
              <a:rPr lang="en-US" sz="1800" dirty="0"/>
              <a:t>will collaboratively develop a Common Core PBL unit </a:t>
            </a:r>
            <a:r>
              <a:rPr lang="en-US" sz="1800" dirty="0" smtClean="0"/>
              <a:t>for 2013</a:t>
            </a:r>
          </a:p>
          <a:p>
            <a:pPr lvl="1"/>
            <a:r>
              <a:rPr lang="en-US" sz="1800" dirty="0" smtClean="0"/>
              <a:t>Teachers </a:t>
            </a:r>
            <a:r>
              <a:rPr lang="en-US" sz="1800" dirty="0"/>
              <a:t>will collaboratively develop a Common Core PBL unit </a:t>
            </a:r>
            <a:r>
              <a:rPr lang="en-US" sz="1800" dirty="0" smtClean="0"/>
              <a:t>for spring 2014</a:t>
            </a:r>
          </a:p>
          <a:p>
            <a:pPr lvl="1"/>
            <a:r>
              <a:rPr lang="en-US" sz="1800" dirty="0" smtClean="0"/>
              <a:t>Teachers </a:t>
            </a:r>
            <a:r>
              <a:rPr lang="en-US" sz="1800" dirty="0"/>
              <a:t>will receive ½ day release time per month for planning purposes (and/or to meet with PBL</a:t>
            </a:r>
            <a:r>
              <a:rPr lang="en-US" sz="1800" baseline="30000" dirty="0"/>
              <a:t>NY</a:t>
            </a:r>
            <a:r>
              <a:rPr lang="en-US" sz="1800" dirty="0"/>
              <a:t> </a:t>
            </a:r>
            <a:r>
              <a:rPr lang="en-US" sz="1800" dirty="0" smtClean="0"/>
              <a:t>coach)</a:t>
            </a:r>
          </a:p>
          <a:p>
            <a:pPr lvl="1"/>
            <a:r>
              <a:rPr lang="en-US" sz="1800" dirty="0" smtClean="0"/>
              <a:t>Coaching for any additional units</a:t>
            </a:r>
          </a:p>
          <a:p>
            <a:pPr lvl="1"/>
            <a:r>
              <a:rPr lang="en-US" sz="1800" dirty="0" smtClean="0"/>
              <a:t>Units </a:t>
            </a:r>
            <a:r>
              <a:rPr lang="en-US" sz="1800" dirty="0"/>
              <a:t>will be </a:t>
            </a:r>
            <a:r>
              <a:rPr lang="en-US" sz="1800" dirty="0" smtClean="0"/>
              <a:t>with </a:t>
            </a:r>
            <a:r>
              <a:rPr lang="en-US" sz="1800" dirty="0"/>
              <a:t>other PBL</a:t>
            </a:r>
            <a:r>
              <a:rPr lang="en-US" sz="1800" baseline="30000" dirty="0"/>
              <a:t>NY</a:t>
            </a:r>
            <a:r>
              <a:rPr lang="en-US" sz="1800" dirty="0"/>
              <a:t> </a:t>
            </a:r>
            <a:r>
              <a:rPr lang="en-US" sz="1800" dirty="0" smtClean="0"/>
              <a:t>schools, in person and on-line archive</a:t>
            </a:r>
          </a:p>
          <a:p>
            <a:pPr lvl="1"/>
            <a:r>
              <a:rPr lang="en-US" sz="1800" dirty="0" smtClean="0"/>
              <a:t>PBL</a:t>
            </a:r>
            <a:r>
              <a:rPr lang="en-US" sz="1800" baseline="30000" dirty="0" smtClean="0"/>
              <a:t>NY</a:t>
            </a:r>
            <a:r>
              <a:rPr lang="en-US" sz="1800" dirty="0" smtClean="0"/>
              <a:t> coach will </a:t>
            </a:r>
            <a:r>
              <a:rPr lang="en-US" sz="1800" dirty="0"/>
              <a:t>spend one day per week in the school building assisting teachers with their projects, offering resources for projects and helping with the implementation of projects. </a:t>
            </a:r>
            <a:endParaRPr lang="en-US" sz="1800" dirty="0" smtClean="0"/>
          </a:p>
          <a:p>
            <a:pPr lvl="1"/>
            <a:r>
              <a:rPr lang="en-US" sz="1800" dirty="0" smtClean="0"/>
              <a:t>The </a:t>
            </a:r>
            <a:r>
              <a:rPr lang="en-US" sz="1800" dirty="0"/>
              <a:t>cost of one year will is $28,000 dollars, based on 40 days at $700 per day custom, on-site rate. </a:t>
            </a:r>
          </a:p>
        </p:txBody>
      </p:sp>
    </p:spTree>
    <p:extLst>
      <p:ext uri="{BB962C8B-B14F-4D97-AF65-F5344CB8AC3E}">
        <p14:creationId xmlns:p14="http://schemas.microsoft.com/office/powerpoint/2010/main" val="2057513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PBL</a:t>
            </a:r>
            <a:r>
              <a:rPr lang="en-US" baseline="30000" dirty="0" smtClean="0"/>
              <a:t>NY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955"/>
            <a:ext cx="8229600" cy="4900958"/>
          </a:xfrm>
        </p:spPr>
        <p:txBody>
          <a:bodyPr>
            <a:noAutofit/>
          </a:bodyPr>
          <a:lstStyle/>
          <a:p>
            <a:r>
              <a:rPr lang="en-US" sz="3600" dirty="0" smtClean="0"/>
              <a:t>PBL</a:t>
            </a:r>
            <a:r>
              <a:rPr lang="en-US" sz="3600" baseline="30000" dirty="0" smtClean="0"/>
              <a:t>NY</a:t>
            </a:r>
            <a:r>
              <a:rPr lang="en-US" sz="3600" dirty="0" smtClean="0"/>
              <a:t> Summer Institute</a:t>
            </a:r>
          </a:p>
          <a:p>
            <a:pPr lvl="1"/>
            <a:r>
              <a:rPr lang="en-US" dirty="0" smtClean="0"/>
              <a:t>Summer 2014</a:t>
            </a:r>
          </a:p>
          <a:p>
            <a:pPr lvl="1"/>
            <a:r>
              <a:rPr lang="en-US" dirty="0" smtClean="0"/>
              <a:t>Coordinate with Buck Institute</a:t>
            </a:r>
          </a:p>
          <a:p>
            <a:pPr lvl="1"/>
            <a:r>
              <a:rPr lang="en-US" dirty="0" smtClean="0"/>
              <a:t>Similar to PBL WORLD</a:t>
            </a:r>
          </a:p>
          <a:p>
            <a:pPr lvl="1"/>
            <a:r>
              <a:rPr lang="en-US" dirty="0" smtClean="0"/>
              <a:t>Embedded PBL 101</a:t>
            </a:r>
          </a:p>
          <a:p>
            <a:pPr lvl="1"/>
            <a:r>
              <a:rPr lang="en-US" dirty="0" smtClean="0"/>
              <a:t>Special PBL topics</a:t>
            </a:r>
          </a:p>
          <a:p>
            <a:pPr lvl="1"/>
            <a:r>
              <a:rPr lang="en-US" dirty="0" smtClean="0"/>
              <a:t>Keynote addresses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598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Requests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dirty="0" smtClean="0"/>
              <a:t>Due April 15</a:t>
            </a:r>
          </a:p>
          <a:p>
            <a:endParaRPr lang="en-US" dirty="0"/>
          </a:p>
          <a:p>
            <a:r>
              <a:rPr lang="en-US" dirty="0" smtClean="0"/>
              <a:t>Please use realistic amounts for .030</a:t>
            </a:r>
          </a:p>
          <a:p>
            <a:endParaRPr lang="en-US" dirty="0"/>
          </a:p>
          <a:p>
            <a:r>
              <a:rPr lang="en-US" dirty="0" smtClean="0"/>
              <a:t>Reminder- there are additional opportunities for coaching and levels of services and supports</a:t>
            </a:r>
            <a:endParaRPr lang="en-US" dirty="0"/>
          </a:p>
        </p:txBody>
      </p:sp>
      <p:pic>
        <p:nvPicPr>
          <p:cNvPr id="3074" name="Picture 2" descr="C:\Users\lradicel\AppData\Local\Microsoft\Windows\Temporary Internet Files\Content.IE5\WQNS96TW\MC90005497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724400"/>
            <a:ext cx="4313976" cy="202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267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Teacher Centers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0915"/>
            <a:ext cx="8229600" cy="45259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853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Tech High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2419"/>
            <a:ext cx="8229600" cy="114781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Michigan Schools Visited</a:t>
            </a:r>
          </a:p>
          <a:p>
            <a:r>
              <a:rPr lang="en-US" dirty="0" smtClean="0"/>
              <a:t>Next steps?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966" y="4681564"/>
            <a:ext cx="2804614" cy="210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3" y="4681563"/>
            <a:ext cx="2804614" cy="210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89" y="4681564"/>
            <a:ext cx="2804611" cy="2103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89" y="2408828"/>
            <a:ext cx="2804611" cy="210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3" y="2408828"/>
            <a:ext cx="2804614" cy="210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966" y="2408832"/>
            <a:ext cx="2804611" cy="210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058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Race To The Top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(the Regents Reform Agenda)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49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Core Institute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1966" y="3935252"/>
            <a:ext cx="2804614" cy="209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3" y="3935251"/>
            <a:ext cx="2804614" cy="209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189" y="3935252"/>
            <a:ext cx="2804611" cy="2094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189" y="1662520"/>
            <a:ext cx="2804611" cy="2094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3" y="1662516"/>
            <a:ext cx="2804614" cy="209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1966" y="1662520"/>
            <a:ext cx="2804611" cy="2094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685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Math: Lots of Stuff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2663"/>
            <a:ext cx="8686800" cy="5738648"/>
          </a:xfrm>
        </p:spPr>
        <p:txBody>
          <a:bodyPr>
            <a:normAutofit/>
          </a:bodyPr>
          <a:lstStyle/>
          <a:p>
            <a:r>
              <a:rPr lang="en-US" dirty="0" smtClean="0"/>
              <a:t>Administrators </a:t>
            </a:r>
            <a:r>
              <a:rPr lang="en-US" dirty="0"/>
              <a:t>S</a:t>
            </a:r>
            <a:r>
              <a:rPr lang="en-US" dirty="0" smtClean="0"/>
              <a:t>ession March 1</a:t>
            </a:r>
            <a:r>
              <a:rPr lang="en-US" baseline="30000" dirty="0" smtClean="0"/>
              <a:t>st</a:t>
            </a:r>
            <a:r>
              <a:rPr lang="en-US" dirty="0" smtClean="0"/>
              <a:t>, AM ½ day, Doubletree Hotel</a:t>
            </a:r>
          </a:p>
          <a:p>
            <a:r>
              <a:rPr lang="en-US" dirty="0" smtClean="0"/>
              <a:t>Math vertical Trace March 6</a:t>
            </a:r>
            <a:r>
              <a:rPr lang="en-US" baseline="30000" dirty="0" smtClean="0"/>
              <a:t>th</a:t>
            </a:r>
            <a:r>
              <a:rPr lang="en-US" dirty="0" smtClean="0"/>
              <a:t> PM ½ day</a:t>
            </a:r>
          </a:p>
          <a:p>
            <a:r>
              <a:rPr lang="en-US" dirty="0" smtClean="0"/>
              <a:t>Modules Overview March 8</a:t>
            </a:r>
            <a:r>
              <a:rPr lang="en-US" baseline="30000" dirty="0" smtClean="0"/>
              <a:t>th</a:t>
            </a:r>
            <a:r>
              <a:rPr lang="en-US" dirty="0" smtClean="0"/>
              <a:t> PM ½ day</a:t>
            </a:r>
          </a:p>
          <a:p>
            <a:r>
              <a:rPr lang="en-US" dirty="0"/>
              <a:t>Modules Overview March </a:t>
            </a:r>
            <a:r>
              <a:rPr lang="en-US" dirty="0" smtClean="0"/>
              <a:t>18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PM ½ </a:t>
            </a:r>
            <a:r>
              <a:rPr lang="en-US" dirty="0" smtClean="0"/>
              <a:t>day (repeat)</a:t>
            </a:r>
          </a:p>
          <a:p>
            <a:r>
              <a:rPr lang="en-US" dirty="0" smtClean="0"/>
              <a:t>A1 support group starts March 7</a:t>
            </a:r>
            <a:r>
              <a:rPr lang="en-US" baseline="30000" dirty="0" smtClean="0"/>
              <a:t>th </a:t>
            </a:r>
            <a:r>
              <a:rPr lang="en-US" dirty="0"/>
              <a:t>1:30p </a:t>
            </a:r>
            <a:endParaRPr lang="en-US" dirty="0" smtClean="0"/>
          </a:p>
          <a:p>
            <a:r>
              <a:rPr lang="en-US" dirty="0" smtClean="0"/>
              <a:t>Vendor Fair May 10th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2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May 10</a:t>
            </a:r>
            <a:r>
              <a:rPr lang="en-US" baseline="30000" dirty="0" smtClean="0"/>
              <a:t>th</a:t>
            </a:r>
            <a:r>
              <a:rPr lang="en-US" dirty="0" smtClean="0"/>
              <a:t> Vendor Fair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CK-12</a:t>
            </a:r>
          </a:p>
          <a:p>
            <a:r>
              <a:rPr lang="en-US" dirty="0"/>
              <a:t>Connected Math</a:t>
            </a:r>
          </a:p>
          <a:p>
            <a:r>
              <a:rPr lang="en-US" dirty="0"/>
              <a:t>Connecting math concepts</a:t>
            </a:r>
          </a:p>
          <a:p>
            <a:r>
              <a:rPr lang="en-US" dirty="0"/>
              <a:t>Core-Plus Mathematics Project</a:t>
            </a:r>
          </a:p>
          <a:p>
            <a:r>
              <a:rPr lang="en-US" dirty="0"/>
              <a:t>Corrective math</a:t>
            </a:r>
          </a:p>
          <a:p>
            <a:r>
              <a:rPr lang="en-US" dirty="0"/>
              <a:t>Curriculum Associates</a:t>
            </a:r>
          </a:p>
          <a:p>
            <a:r>
              <a:rPr lang="en-US" dirty="0"/>
              <a:t>Digits</a:t>
            </a:r>
          </a:p>
          <a:p>
            <a:r>
              <a:rPr lang="en-US" dirty="0"/>
              <a:t>Envision</a:t>
            </a:r>
          </a:p>
          <a:p>
            <a:r>
              <a:rPr lang="en-US" dirty="0"/>
              <a:t>Everyday Math</a:t>
            </a:r>
          </a:p>
          <a:p>
            <a:r>
              <a:rPr lang="en-US" dirty="0"/>
              <a:t>Fast Math</a:t>
            </a:r>
          </a:p>
          <a:p>
            <a:r>
              <a:rPr lang="en-US" dirty="0"/>
              <a:t>Focus Math</a:t>
            </a:r>
          </a:p>
          <a:p>
            <a:r>
              <a:rPr lang="en-US" dirty="0"/>
              <a:t>Glencoe Algebra 1, Geometry, Algebra 2</a:t>
            </a:r>
          </a:p>
          <a:p>
            <a:r>
              <a:rPr lang="en-US" dirty="0"/>
              <a:t>Glencoe Math for grades 6-8 + new NY CCLS</a:t>
            </a:r>
          </a:p>
          <a:p>
            <a:r>
              <a:rPr lang="en-US" dirty="0"/>
              <a:t>Impact </a:t>
            </a:r>
            <a:r>
              <a:rPr lang="en-US" dirty="0" smtClean="0"/>
              <a:t>Math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Investigations</a:t>
            </a:r>
          </a:p>
          <a:p>
            <a:r>
              <a:rPr lang="en-US" dirty="0"/>
              <a:t>Marilyn Burns: Math Reads</a:t>
            </a:r>
          </a:p>
          <a:p>
            <a:r>
              <a:rPr lang="en-US" dirty="0"/>
              <a:t>Math 180</a:t>
            </a:r>
          </a:p>
          <a:p>
            <a:r>
              <a:rPr lang="en-US" dirty="0"/>
              <a:t>Math and Movement</a:t>
            </a:r>
          </a:p>
          <a:p>
            <a:r>
              <a:rPr lang="en-US" dirty="0"/>
              <a:t>Math labs</a:t>
            </a:r>
          </a:p>
          <a:p>
            <a:r>
              <a:rPr lang="en-US" dirty="0"/>
              <a:t>Math Navigator</a:t>
            </a:r>
          </a:p>
          <a:p>
            <a:r>
              <a:rPr lang="en-US" dirty="0"/>
              <a:t>Math Trailblazers [K-12]</a:t>
            </a:r>
          </a:p>
          <a:p>
            <a:r>
              <a:rPr lang="en-US" dirty="0"/>
              <a:t>Math Triumphs</a:t>
            </a:r>
          </a:p>
          <a:p>
            <a:r>
              <a:rPr lang="en-US" dirty="0"/>
              <a:t>Math Triumphs [intervention for below grade level]</a:t>
            </a:r>
          </a:p>
          <a:p>
            <a:r>
              <a:rPr lang="en-US" dirty="0"/>
              <a:t>My Math [PreK-5]</a:t>
            </a:r>
          </a:p>
          <a:p>
            <a:r>
              <a:rPr lang="en-US" dirty="0"/>
              <a:t>Number worlds</a:t>
            </a:r>
          </a:p>
          <a:p>
            <a:r>
              <a:rPr lang="en-US" dirty="0"/>
              <a:t>Singapore Math</a:t>
            </a:r>
          </a:p>
          <a:p>
            <a:r>
              <a:rPr lang="en-US" dirty="0"/>
              <a:t>Stepping Stones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009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t="20212" r="10025" b="25725"/>
          <a:stretch/>
        </p:blipFill>
        <p:spPr bwMode="auto">
          <a:xfrm>
            <a:off x="1282887" y="509360"/>
            <a:ext cx="6946711" cy="588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24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Assessment</a:t>
            </a:r>
          </a:p>
          <a:p>
            <a:pPr lvl="1"/>
            <a:r>
              <a:rPr lang="en-US" dirty="0" smtClean="0"/>
              <a:t>2013-2014 Schedules are out</a:t>
            </a:r>
          </a:p>
          <a:p>
            <a:pPr lvl="1"/>
            <a:r>
              <a:rPr lang="en-US" dirty="0" smtClean="0"/>
              <a:t>Waiting for cohort guidance for A1, G and ELA</a:t>
            </a:r>
          </a:p>
          <a:p>
            <a:pPr lvl="1"/>
            <a:r>
              <a:rPr lang="en-US" dirty="0" smtClean="0"/>
              <a:t>NYSESLAT info is up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4389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Hard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you know what messages and resources your teachers are getting?</a:t>
            </a:r>
          </a:p>
          <a:p>
            <a:r>
              <a:rPr lang="en-US" dirty="0"/>
              <a:t>Have your teachers worked with the mathematical practices?</a:t>
            </a:r>
          </a:p>
          <a:p>
            <a:r>
              <a:rPr lang="en-US" dirty="0" smtClean="0"/>
              <a:t>Have your 3-8 teachers seen the sample items?</a:t>
            </a:r>
          </a:p>
          <a:p>
            <a:r>
              <a:rPr lang="en-US" dirty="0" smtClean="0"/>
              <a:t>Have you used the math checklist?</a:t>
            </a:r>
          </a:p>
        </p:txBody>
      </p:sp>
    </p:spTree>
    <p:extLst>
      <p:ext uri="{BB962C8B-B14F-4D97-AF65-F5344CB8AC3E}">
        <p14:creationId xmlns:p14="http://schemas.microsoft.com/office/powerpoint/2010/main" val="3322900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PK-12 ELA Modules Overview</a:t>
            </a:r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60797373"/>
              </p:ext>
            </p:extLst>
          </p:nvPr>
        </p:nvGraphicFramePr>
        <p:xfrm>
          <a:off x="457200" y="1397000"/>
          <a:ext cx="82296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372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PK-12 ELA Modules Key Points</a:t>
            </a:r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986963863"/>
              </p:ext>
            </p:extLst>
          </p:nvPr>
        </p:nvGraphicFramePr>
        <p:xfrm>
          <a:off x="381000" y="1397000"/>
          <a:ext cx="8458200" cy="50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320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ELA: Lots of Overviews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2663"/>
            <a:ext cx="8686800" cy="573864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ELA vertical Trace March 6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AM ½ day</a:t>
            </a:r>
          </a:p>
          <a:p>
            <a:r>
              <a:rPr lang="en-US" sz="2800" dirty="0" smtClean="0"/>
              <a:t>P-2 Modules Overview March 8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AM ½ day</a:t>
            </a:r>
          </a:p>
          <a:p>
            <a:r>
              <a:rPr lang="en-US" sz="2800" dirty="0"/>
              <a:t>P-2 Modules Overview March </a:t>
            </a:r>
            <a:r>
              <a:rPr lang="en-US" sz="2800" dirty="0" smtClean="0"/>
              <a:t>18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</a:t>
            </a:r>
            <a:r>
              <a:rPr lang="en-US" sz="2800" dirty="0"/>
              <a:t>AM ½ </a:t>
            </a:r>
            <a:r>
              <a:rPr lang="en-US" sz="2800" dirty="0" smtClean="0"/>
              <a:t>day (repeat)</a:t>
            </a:r>
          </a:p>
          <a:p>
            <a:r>
              <a:rPr lang="en-US" sz="2800" dirty="0"/>
              <a:t>3-5 Modules Overview March 12</a:t>
            </a:r>
            <a:r>
              <a:rPr lang="en-US" sz="2800" baseline="30000" dirty="0"/>
              <a:t>th</a:t>
            </a:r>
            <a:r>
              <a:rPr lang="en-US" sz="2800" dirty="0"/>
              <a:t> AM ½ </a:t>
            </a:r>
            <a:r>
              <a:rPr lang="en-US" sz="2800" dirty="0" smtClean="0"/>
              <a:t>day</a:t>
            </a:r>
          </a:p>
          <a:p>
            <a:r>
              <a:rPr lang="en-US" sz="2800" dirty="0" smtClean="0"/>
              <a:t>3-5 Modules </a:t>
            </a:r>
            <a:r>
              <a:rPr lang="en-US" sz="2800" dirty="0"/>
              <a:t>Overview March </a:t>
            </a:r>
            <a:r>
              <a:rPr lang="en-US" sz="2800" dirty="0" smtClean="0"/>
              <a:t>20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AM </a:t>
            </a:r>
            <a:r>
              <a:rPr lang="en-US" sz="2800" dirty="0"/>
              <a:t>½ </a:t>
            </a:r>
            <a:r>
              <a:rPr lang="en-US" sz="2800" dirty="0" smtClean="0"/>
              <a:t>day (repeat)</a:t>
            </a:r>
          </a:p>
          <a:p>
            <a:r>
              <a:rPr lang="en-US" sz="2800" dirty="0" smtClean="0"/>
              <a:t>6-12 </a:t>
            </a:r>
            <a:r>
              <a:rPr lang="en-US" sz="2800" dirty="0"/>
              <a:t>Modules Overview March 12</a:t>
            </a:r>
            <a:r>
              <a:rPr lang="en-US" sz="2800" baseline="30000" dirty="0"/>
              <a:t>th</a:t>
            </a:r>
            <a:r>
              <a:rPr lang="en-US" sz="2800" dirty="0"/>
              <a:t> </a:t>
            </a:r>
            <a:r>
              <a:rPr lang="en-US" sz="2800" dirty="0" smtClean="0"/>
              <a:t>PM </a:t>
            </a:r>
            <a:r>
              <a:rPr lang="en-US" sz="2800" dirty="0"/>
              <a:t>½ </a:t>
            </a:r>
            <a:r>
              <a:rPr lang="en-US" sz="2800" dirty="0" smtClean="0"/>
              <a:t>day</a:t>
            </a:r>
          </a:p>
          <a:p>
            <a:r>
              <a:rPr lang="en-US" sz="2800" dirty="0"/>
              <a:t>6-12 Modules Overview March </a:t>
            </a:r>
            <a:r>
              <a:rPr lang="en-US" sz="2800" dirty="0" smtClean="0"/>
              <a:t>20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</a:t>
            </a:r>
            <a:r>
              <a:rPr lang="en-US" sz="2800" dirty="0"/>
              <a:t>PM ½ </a:t>
            </a:r>
            <a:r>
              <a:rPr lang="en-US" sz="2800" dirty="0" smtClean="0"/>
              <a:t>day (repeat)</a:t>
            </a:r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9934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ELA: Panel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2663"/>
            <a:ext cx="7799696" cy="4637886"/>
          </a:xfrm>
        </p:spPr>
        <p:txBody>
          <a:bodyPr>
            <a:normAutofit/>
          </a:bodyPr>
          <a:lstStyle/>
          <a:p>
            <a:r>
              <a:rPr lang="en-US" sz="2800" dirty="0"/>
              <a:t>Teachers of ELA &amp; Math have </a:t>
            </a:r>
            <a:r>
              <a:rPr lang="en-US" sz="2800" dirty="0" smtClean="0"/>
              <a:t>begun </a:t>
            </a:r>
            <a:r>
              <a:rPr lang="en-US" sz="2800" dirty="0"/>
              <a:t>to pilot CCLS curriculum materials. They will be coming together  to present to fellow educators and community </a:t>
            </a:r>
            <a:r>
              <a:rPr lang="en-US" sz="2800" dirty="0" smtClean="0"/>
              <a:t>members </a:t>
            </a:r>
            <a:r>
              <a:rPr lang="en-US" sz="2800" dirty="0"/>
              <a:t>who want to learn more about this work in their district. </a:t>
            </a:r>
            <a:endParaRPr lang="en-US" sz="2800" dirty="0" smtClean="0"/>
          </a:p>
          <a:p>
            <a:r>
              <a:rPr lang="en-US" sz="2800" dirty="0" smtClean="0"/>
              <a:t>Monday</a:t>
            </a:r>
            <a:r>
              <a:rPr lang="en-US" sz="2800" dirty="0" smtClean="0"/>
              <a:t>, 4-6 </a:t>
            </a:r>
            <a:r>
              <a:rPr lang="en-US" sz="2800" dirty="0" smtClean="0"/>
              <a:t>pm, Fulton location of Oswego BOCES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3378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Expeditionary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8425"/>
            <a:ext cx="8229600" cy="5268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Expeditionary Learning (Drivers Village)</a:t>
            </a:r>
          </a:p>
          <a:p>
            <a:r>
              <a:rPr lang="en-US" dirty="0" smtClean="0"/>
              <a:t>June 24-26</a:t>
            </a:r>
            <a:r>
              <a:rPr lang="en-US" baseline="30000" dirty="0" smtClean="0"/>
              <a:t>th</a:t>
            </a:r>
            <a:r>
              <a:rPr lang="en-US" dirty="0" smtClean="0"/>
              <a:t>, 8:30am </a:t>
            </a:r>
            <a:r>
              <a:rPr lang="en-US" dirty="0"/>
              <a:t>- </a:t>
            </a:r>
            <a:r>
              <a:rPr lang="en-US" dirty="0" smtClean="0"/>
              <a:t>4:00pm</a:t>
            </a:r>
            <a:endParaRPr lang="en-US" dirty="0"/>
          </a:p>
          <a:p>
            <a:r>
              <a:rPr lang="en-US" dirty="0" smtClean="0"/>
              <a:t>Teachers, $375</a:t>
            </a:r>
          </a:p>
          <a:p>
            <a:r>
              <a:rPr lang="en-US" dirty="0" smtClean="0"/>
              <a:t>Can run stipends through OCM BOCES</a:t>
            </a:r>
          </a:p>
          <a:p>
            <a:r>
              <a:rPr lang="en-US" dirty="0" smtClean="0"/>
              <a:t>NT subsidy of $100 per NT seat</a:t>
            </a:r>
          </a:p>
          <a:p>
            <a:endParaRPr lang="en-US" sz="2000" dirty="0" smtClean="0"/>
          </a:p>
          <a:p>
            <a:r>
              <a:rPr lang="en-US" dirty="0" smtClean="0"/>
              <a:t>June 27</a:t>
            </a:r>
            <a:r>
              <a:rPr lang="en-US" baseline="30000" dirty="0" smtClean="0"/>
              <a:t>th</a:t>
            </a:r>
            <a:r>
              <a:rPr lang="en-US" dirty="0" smtClean="0"/>
              <a:t>, </a:t>
            </a:r>
            <a:r>
              <a:rPr lang="en-US" dirty="0"/>
              <a:t>8:30am - 4:00pm</a:t>
            </a:r>
          </a:p>
          <a:p>
            <a:r>
              <a:rPr lang="en-US" dirty="0" smtClean="0"/>
              <a:t>Grades </a:t>
            </a:r>
            <a:r>
              <a:rPr lang="en-US" dirty="0" smtClean="0"/>
              <a:t>3-5 &amp; District  Administrators, $125</a:t>
            </a:r>
          </a:p>
          <a:p>
            <a:r>
              <a:rPr lang="en-US" dirty="0"/>
              <a:t>NT subsidy of </a:t>
            </a:r>
            <a:r>
              <a:rPr lang="en-US" dirty="0" smtClean="0"/>
              <a:t>$</a:t>
            </a:r>
            <a:r>
              <a:rPr lang="en-US" dirty="0"/>
              <a:t>5</a:t>
            </a:r>
            <a:r>
              <a:rPr lang="en-US" dirty="0" smtClean="0"/>
              <a:t>0 </a:t>
            </a:r>
            <a:r>
              <a:rPr lang="en-US" dirty="0"/>
              <a:t>per NT seat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Lucy Calkin’s Advice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17955"/>
            <a:ext cx="8536675" cy="4955545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Improve </a:t>
            </a:r>
            <a:r>
              <a:rPr lang="en-US" i="1" dirty="0" smtClean="0"/>
              <a:t>current</a:t>
            </a:r>
            <a:r>
              <a:rPr lang="en-US" dirty="0" smtClean="0"/>
              <a:t> literacy initiatives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Plan for reforms:</a:t>
            </a:r>
          </a:p>
          <a:p>
            <a:pPr lvl="1"/>
            <a:r>
              <a:rPr lang="en-US" dirty="0" smtClean="0"/>
              <a:t>Impellent a spiral, cross-curricular K-12 </a:t>
            </a:r>
            <a:r>
              <a:rPr lang="en-US" dirty="0" smtClean="0"/>
              <a:t>writing workshop </a:t>
            </a:r>
            <a:r>
              <a:rPr lang="en-US" dirty="0" smtClean="0"/>
              <a:t>curriculum</a:t>
            </a:r>
          </a:p>
          <a:p>
            <a:pPr lvl="1"/>
            <a:r>
              <a:rPr lang="en-US" dirty="0" smtClean="0"/>
              <a:t>Move students up levels of text complexity</a:t>
            </a:r>
          </a:p>
          <a:p>
            <a:pPr lvl="1"/>
            <a:r>
              <a:rPr lang="en-US" dirty="0" smtClean="0"/>
              <a:t>Priorities research, argument, and informational </a:t>
            </a:r>
            <a:r>
              <a:rPr lang="en-US" dirty="0" smtClean="0"/>
              <a:t>writing</a:t>
            </a:r>
            <a:endParaRPr lang="en-US" dirty="0" smtClean="0"/>
          </a:p>
          <a:p>
            <a:pPr lvl="1"/>
            <a:r>
              <a:rPr lang="en-US" dirty="0" smtClean="0"/>
              <a:t>Focus on higher-order reading comprehension</a:t>
            </a:r>
          </a:p>
          <a:p>
            <a:pPr lvl="1"/>
            <a:r>
              <a:rPr lang="en-US" dirty="0" smtClean="0"/>
              <a:t>Increase cross-curricular, analytical nonfiction reading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Employ common formative assessment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41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 Conversation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groups, talk about what your thinking (and maybe plans) are for ELA</a:t>
            </a:r>
          </a:p>
          <a:p>
            <a:r>
              <a:rPr lang="en-US" dirty="0" smtClean="0"/>
              <a:t>A quick report to the larger group</a:t>
            </a:r>
          </a:p>
          <a:p>
            <a:endParaRPr lang="en-US" dirty="0"/>
          </a:p>
          <a:p>
            <a:r>
              <a:rPr lang="en-US" dirty="0" smtClean="0"/>
              <a:t>Next time we will chat about math plans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25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Professional Practice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07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Professional Practice (APPR)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SLO Summative Resources</a:t>
            </a:r>
          </a:p>
          <a:p>
            <a:r>
              <a:rPr lang="en-US" dirty="0" smtClean="0"/>
              <a:t>Long-term absence discussion</a:t>
            </a:r>
          </a:p>
          <a:p>
            <a:r>
              <a:rPr lang="en-US" dirty="0" smtClean="0"/>
              <a:t>Scale score conversions</a:t>
            </a:r>
          </a:p>
          <a:p>
            <a:r>
              <a:rPr lang="en-US" dirty="0" smtClean="0"/>
              <a:t>Last Lead Evaluator Training for the year next week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27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Information on </a:t>
            </a:r>
            <a:br>
              <a:rPr lang="en-US" dirty="0"/>
            </a:br>
            <a:r>
              <a:rPr lang="en-US" dirty="0"/>
              <a:t>Grades 3-8 Testing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486400" y="3505200"/>
            <a:ext cx="1006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41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Culture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07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Culture</a:t>
            </a:r>
            <a:endParaRPr lang="en-US" dirty="0"/>
          </a:p>
        </p:txBody>
      </p:sp>
      <p:pic>
        <p:nvPicPr>
          <p:cNvPr id="5" name="Content Placeholder 4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4" y="1690688"/>
            <a:ext cx="6059552" cy="4525962"/>
          </a:xfrm>
        </p:spPr>
      </p:pic>
    </p:spTree>
    <p:extLst>
      <p:ext uri="{BB962C8B-B14F-4D97-AF65-F5344CB8AC3E}">
        <p14:creationId xmlns:p14="http://schemas.microsoft.com/office/powerpoint/2010/main" val="57363783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64" y="365353"/>
            <a:ext cx="8789158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 PLCs at Work</a:t>
            </a:r>
            <a:r>
              <a:rPr lang="en-US" baseline="30000" dirty="0"/>
              <a:t>TM</a:t>
            </a:r>
            <a:r>
              <a:rPr lang="en-US" dirty="0"/>
              <a:t> Summer Institute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90915"/>
            <a:ext cx="8372901" cy="490095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July </a:t>
            </a:r>
            <a:r>
              <a:rPr lang="en-US" dirty="0"/>
              <a:t>24-26</a:t>
            </a:r>
          </a:p>
          <a:p>
            <a:r>
              <a:rPr lang="en-US" dirty="0" smtClean="0"/>
              <a:t>OCM </a:t>
            </a:r>
            <a:r>
              <a:rPr lang="en-US" dirty="0"/>
              <a:t>BOCES Henry Campus</a:t>
            </a:r>
          </a:p>
          <a:p>
            <a:r>
              <a:rPr lang="en-US" dirty="0" smtClean="0"/>
              <a:t>Keynote </a:t>
            </a:r>
            <a:r>
              <a:rPr lang="en-US" dirty="0"/>
              <a:t>speakers streamed live to our site (Richard DuFour, Rebecca DuFour, Mike Mattos)</a:t>
            </a:r>
          </a:p>
          <a:p>
            <a:r>
              <a:rPr lang="en-US" dirty="0" smtClean="0"/>
              <a:t>All </a:t>
            </a:r>
            <a:r>
              <a:rPr lang="en-US" dirty="0"/>
              <a:t>participants receive their own copy of Learning by Doing</a:t>
            </a:r>
          </a:p>
          <a:p>
            <a:r>
              <a:rPr lang="en-US" dirty="0" smtClean="0"/>
              <a:t>Breakout </a:t>
            </a:r>
            <a:r>
              <a:rPr lang="en-US" dirty="0"/>
              <a:t>presenters "live" and "on-site"</a:t>
            </a:r>
          </a:p>
          <a:p>
            <a:r>
              <a:rPr lang="en-US" dirty="0" smtClean="0"/>
              <a:t>All </a:t>
            </a:r>
            <a:r>
              <a:rPr lang="en-US" dirty="0"/>
              <a:t>Solution Tree handouts provided to all participants</a:t>
            </a:r>
          </a:p>
          <a:p>
            <a:r>
              <a:rPr lang="en-US" dirty="0" smtClean="0"/>
              <a:t>Light </a:t>
            </a:r>
            <a:r>
              <a:rPr lang="en-US" dirty="0"/>
              <a:t>breakfast and lunch included each day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7877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Long-term Planning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29710"/>
            <a:ext cx="8171390" cy="5055814"/>
          </a:xfrm>
        </p:spPr>
      </p:pic>
      <p:sp>
        <p:nvSpPr>
          <p:cNvPr id="3" name="TextBox 2"/>
          <p:cNvSpPr txBox="1"/>
          <p:nvPr/>
        </p:nvSpPr>
        <p:spPr>
          <a:xfrm rot="20813556">
            <a:off x="205585" y="3219860"/>
            <a:ext cx="87649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Stencil" pitchFamily="82" charset="0"/>
              </a:rPr>
              <a:t>How’s it going? Can we help?</a:t>
            </a:r>
            <a:endParaRPr lang="en-US" sz="4400" dirty="0">
              <a:latin typeface="Stencil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4679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59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3-8 Scoring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0915"/>
            <a:ext cx="86868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Your site coordinator has checked/will be checking</a:t>
            </a:r>
          </a:p>
          <a:p>
            <a:pPr lvl="1"/>
            <a:r>
              <a:rPr lang="en-US" dirty="0" smtClean="0"/>
              <a:t>Final details (materials) for intake of student papers</a:t>
            </a:r>
          </a:p>
          <a:p>
            <a:pPr lvl="1"/>
            <a:r>
              <a:rPr lang="en-US" dirty="0" smtClean="0"/>
              <a:t>Logistics for day- including any food arrangements</a:t>
            </a:r>
          </a:p>
          <a:p>
            <a:pPr lvl="1"/>
            <a:r>
              <a:rPr lang="en-US" dirty="0" smtClean="0"/>
              <a:t>Scoring leaders trained (</a:t>
            </a:r>
            <a:r>
              <a:rPr lang="en-US" dirty="0" smtClean="0">
                <a:hlinkClick r:id="rId2"/>
              </a:rPr>
              <a:t>additional resources here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Roster of scoring leaders, facilitators and scorers completed</a:t>
            </a:r>
          </a:p>
          <a:p>
            <a:pPr lvl="1"/>
            <a:r>
              <a:rPr lang="en-US" dirty="0" smtClean="0"/>
              <a:t>Process for training, scoring and quality checks</a:t>
            </a:r>
          </a:p>
          <a:p>
            <a:pPr lvl="1"/>
            <a:r>
              <a:rPr lang="en-US" dirty="0" smtClean="0"/>
              <a:t>Schedule for delivery to RIC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9614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June Regents (handout for participating districts)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Confirm participation and numbers (close)</a:t>
            </a:r>
          </a:p>
          <a:p>
            <a:endParaRPr lang="en-US" dirty="0"/>
          </a:p>
          <a:p>
            <a:r>
              <a:rPr lang="en-US" dirty="0" smtClean="0"/>
              <a:t>Determine location</a:t>
            </a:r>
          </a:p>
          <a:p>
            <a:endParaRPr lang="en-US" dirty="0"/>
          </a:p>
          <a:p>
            <a:r>
              <a:rPr lang="en-US" dirty="0" smtClean="0"/>
              <a:t>Discuss number of scorers/days to score</a:t>
            </a:r>
          </a:p>
          <a:p>
            <a:endParaRPr lang="en-US" dirty="0"/>
          </a:p>
          <a:p>
            <a:r>
              <a:rPr lang="en-US" dirty="0" smtClean="0"/>
              <a:t>Confirm process/location/scorers/trainers in May</a:t>
            </a:r>
          </a:p>
          <a:p>
            <a:endParaRPr lang="en-US" dirty="0"/>
          </a:p>
        </p:txBody>
      </p:sp>
      <p:pic>
        <p:nvPicPr>
          <p:cNvPr id="4098" name="Picture 2" descr="C:\Users\lradicel\AppData\Local\Microsoft\Windows\Temporary Internet Files\Content.IE5\YQBOE39Y\MC900237191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057400"/>
            <a:ext cx="1637932" cy="198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8698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 smtClean="0"/>
              <a:t>Next</a:t>
            </a:r>
            <a:r>
              <a:rPr lang="en-US" dirty="0" smtClean="0"/>
              <a:t> BCIC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April 18, 2013</a:t>
            </a:r>
          </a:p>
          <a:p>
            <a:r>
              <a:rPr lang="en-US" dirty="0" smtClean="0"/>
              <a:t>Distance Learning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98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Common Core Assessment Principles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Increases in Rigor</a:t>
            </a:r>
          </a:p>
          <a:p>
            <a:pPr lvl="1"/>
            <a:r>
              <a:rPr lang="en-US" dirty="0"/>
              <a:t>Many questions may be more advanced and complex</a:t>
            </a:r>
          </a:p>
          <a:p>
            <a:r>
              <a:rPr lang="en-US" dirty="0"/>
              <a:t>Focus on Text</a:t>
            </a:r>
          </a:p>
          <a:p>
            <a:pPr lvl="1"/>
            <a:r>
              <a:rPr lang="en-US" dirty="0"/>
              <a:t>ELA tests require students to carefully read and analyze passages</a:t>
            </a:r>
          </a:p>
          <a:p>
            <a:r>
              <a:rPr lang="en-US" dirty="0"/>
              <a:t>Depth of Math</a:t>
            </a:r>
          </a:p>
          <a:p>
            <a:pPr lvl="1"/>
            <a:r>
              <a:rPr lang="en-US" dirty="0"/>
              <a:t>Math tests require conceptual understanding and real-world application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22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Expectations for 2013 Tests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800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New standards and expectations will likely result in fewer students meeting standards </a:t>
            </a:r>
          </a:p>
          <a:p>
            <a:r>
              <a:rPr lang="en-US" dirty="0"/>
              <a:t>This does not mean a decline in student learning or educator effectiveness</a:t>
            </a:r>
          </a:p>
          <a:p>
            <a:r>
              <a:rPr lang="en-US" dirty="0"/>
              <a:t>Results will present a more accurate picture of where students are relative to college and career expectations</a:t>
            </a:r>
          </a:p>
          <a:p>
            <a:r>
              <a:rPr lang="en-US" dirty="0"/>
              <a:t>Accountability status and educator evaluations will not change based on lower levels of proficiency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29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Information on 2013 Grades 3-8 Tests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Information on the 2013 tests can be found on NYSED’s website</a:t>
            </a:r>
          </a:p>
          <a:p>
            <a:pPr lvl="1"/>
            <a:r>
              <a:rPr lang="en-US" dirty="0">
                <a:hlinkClick r:id="rId2"/>
              </a:rPr>
              <a:t>http://www.p12.nysed.gov/assessment/ei/eigen.html</a:t>
            </a:r>
            <a:endParaRPr lang="en-US" dirty="0"/>
          </a:p>
          <a:p>
            <a:r>
              <a:rPr lang="en-US" dirty="0"/>
              <a:t>Test guides – with test content and design</a:t>
            </a:r>
          </a:p>
          <a:p>
            <a:r>
              <a:rPr lang="en-US" dirty="0"/>
              <a:t>Scoring turnkey training materials</a:t>
            </a:r>
          </a:p>
          <a:p>
            <a:r>
              <a:rPr lang="en-US" dirty="0"/>
              <a:t>Estimated read times for each test item</a:t>
            </a:r>
          </a:p>
        </p:txBody>
      </p:sp>
    </p:spTree>
    <p:extLst>
      <p:ext uri="{BB962C8B-B14F-4D97-AF65-F5344CB8AC3E}">
        <p14:creationId xmlns:p14="http://schemas.microsoft.com/office/powerpoint/2010/main" val="172484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to be Provided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 information will be posted on the website soon</a:t>
            </a:r>
          </a:p>
          <a:p>
            <a:pPr lvl="1"/>
            <a:r>
              <a:rPr lang="en-US" sz="2800" i="1" dirty="0"/>
              <a:t>School Administrator’s Manual</a:t>
            </a:r>
          </a:p>
          <a:p>
            <a:pPr lvl="1"/>
            <a:r>
              <a:rPr lang="en-US" sz="2800" i="1" dirty="0"/>
              <a:t>Scoring Leader Handbook</a:t>
            </a:r>
          </a:p>
          <a:p>
            <a:pPr lvl="1"/>
            <a:r>
              <a:rPr lang="en-US" sz="2800" i="1" dirty="0"/>
              <a:t>Teacher’s Directions</a:t>
            </a:r>
          </a:p>
          <a:p>
            <a:r>
              <a:rPr lang="en-US" dirty="0"/>
              <a:t>These materials will provide detailed information on administration and scoring procedures</a:t>
            </a:r>
          </a:p>
        </p:txBody>
      </p:sp>
    </p:spTree>
    <p:extLst>
      <p:ext uri="{BB962C8B-B14F-4D97-AF65-F5344CB8AC3E}">
        <p14:creationId xmlns:p14="http://schemas.microsoft.com/office/powerpoint/2010/main" val="194418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Proctoring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453072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There are </a:t>
            </a:r>
            <a:r>
              <a:rPr lang="en-US" u="sng" dirty="0"/>
              <a:t>no changes</a:t>
            </a:r>
            <a:r>
              <a:rPr lang="en-US" dirty="0"/>
              <a:t> to rules regarding who may proctor state assessments</a:t>
            </a:r>
          </a:p>
          <a:p>
            <a:pPr>
              <a:lnSpc>
                <a:spcPct val="90000"/>
              </a:lnSpc>
            </a:pPr>
            <a:r>
              <a:rPr lang="en-US" dirty="0"/>
              <a:t>If assigned by their school administrator, teachers may continue to proctor their own students</a:t>
            </a:r>
          </a:p>
          <a:p>
            <a:pPr>
              <a:lnSpc>
                <a:spcPct val="90000"/>
              </a:lnSpc>
            </a:pPr>
            <a:r>
              <a:rPr lang="en-US" dirty="0"/>
              <a:t>Information on proctoring can be found in the </a:t>
            </a:r>
            <a:r>
              <a:rPr lang="en-US" i="1" dirty="0"/>
              <a:t>School Administrator’s Manuals</a:t>
            </a:r>
            <a:r>
              <a:rPr lang="en-US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Elementary-/Intermediate-Level Tests: coming soon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NYSESLAT: coming soon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Secondary-Level Tests:</a:t>
            </a:r>
            <a:r>
              <a:rPr lang="en-US" sz="1800" dirty="0"/>
              <a:t> </a:t>
            </a:r>
            <a:r>
              <a:rPr lang="en-US" sz="1800" dirty="0">
                <a:hlinkClick r:id="rId2"/>
              </a:rPr>
              <a:t>www.p12.nysed.gov/assessment/sam/secondary/home.html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0345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S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IS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211_sc_pp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1941</TotalTime>
  <Words>1710</Words>
  <Application>Microsoft Office PowerPoint</Application>
  <PresentationFormat>On-screen Show (4:3)</PresentationFormat>
  <Paragraphs>276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IS_template</vt:lpstr>
      <vt:lpstr>1_IS_template</vt:lpstr>
      <vt:lpstr>1211_sc_pptemplate</vt:lpstr>
      <vt:lpstr>BCIC Meeting</vt:lpstr>
      <vt:lpstr>Welcome</vt:lpstr>
      <vt:lpstr>SED Updates</vt:lpstr>
      <vt:lpstr>Information on  Grades 3-8 Testing</vt:lpstr>
      <vt:lpstr>Common Core Assessment Principles</vt:lpstr>
      <vt:lpstr>Expectations for 2013 Tests</vt:lpstr>
      <vt:lpstr>Information on 2013 Grades 3-8 Tests</vt:lpstr>
      <vt:lpstr>Information to be Provided</vt:lpstr>
      <vt:lpstr>Proctoring</vt:lpstr>
      <vt:lpstr>Reporting Testing Irregularities</vt:lpstr>
      <vt:lpstr>Report to Office of State Assessment</vt:lpstr>
      <vt:lpstr>Report to Test Security Unit</vt:lpstr>
      <vt:lpstr>Scoring Materials: Grades 3-8</vt:lpstr>
      <vt:lpstr>Scoring Materials: Grades 3-8</vt:lpstr>
      <vt:lpstr>Spring Field Testing</vt:lpstr>
      <vt:lpstr>ITD</vt:lpstr>
      <vt:lpstr>CI&amp;A</vt:lpstr>
      <vt:lpstr>Proposed for 2013-14: If you are planning to adopt ELA Modules</vt:lpstr>
      <vt:lpstr>Logistical details</vt:lpstr>
      <vt:lpstr>PBLNY</vt:lpstr>
      <vt:lpstr>PBLNY</vt:lpstr>
      <vt:lpstr>Final Requests</vt:lpstr>
      <vt:lpstr>Teacher Centers</vt:lpstr>
      <vt:lpstr>New Tech High</vt:lpstr>
      <vt:lpstr>Race To The Top</vt:lpstr>
      <vt:lpstr>Common Core Institute</vt:lpstr>
      <vt:lpstr>Math: Lots of Stuff</vt:lpstr>
      <vt:lpstr>May 10th Vendor Fair</vt:lpstr>
      <vt:lpstr>PowerPoint Presentation</vt:lpstr>
      <vt:lpstr>Some Hard Questions</vt:lpstr>
      <vt:lpstr>PK-12 ELA Modules Overview</vt:lpstr>
      <vt:lpstr>PK-12 ELA Modules Key Points</vt:lpstr>
      <vt:lpstr>ELA: Lots of Overviews</vt:lpstr>
      <vt:lpstr>ELA: Panel Discussion</vt:lpstr>
      <vt:lpstr>Expeditionary Learning</vt:lpstr>
      <vt:lpstr>Lucy Calkin’s Advice</vt:lpstr>
      <vt:lpstr>ELA Conversation</vt:lpstr>
      <vt:lpstr>Professional Practice</vt:lpstr>
      <vt:lpstr>Professional Practice (APPR)</vt:lpstr>
      <vt:lpstr>Culture</vt:lpstr>
      <vt:lpstr>Culture</vt:lpstr>
      <vt:lpstr> PLCs at WorkTM Summer Institute </vt:lpstr>
      <vt:lpstr>Long-term Planning</vt:lpstr>
      <vt:lpstr>Assessment</vt:lpstr>
      <vt:lpstr>3-8 Scoring</vt:lpstr>
      <vt:lpstr>June Regents (handout for participating districts)</vt:lpstr>
      <vt:lpstr>Next BCIC Meeting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Craig</dc:creator>
  <cp:lastModifiedBy>Jeff Craig</cp:lastModifiedBy>
  <cp:revision>151</cp:revision>
  <cp:lastPrinted>2012-09-19T12:33:24Z</cp:lastPrinted>
  <dcterms:created xsi:type="dcterms:W3CDTF">2012-08-15T11:27:34Z</dcterms:created>
  <dcterms:modified xsi:type="dcterms:W3CDTF">2013-03-20T17:24:07Z</dcterms:modified>
</cp:coreProperties>
</file>