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1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2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3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4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5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6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7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8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9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10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11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12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13.xml" ContentType="application/vnd.openxmlformats-officedocument.presentationml.notesSl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14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15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16.xml" ContentType="application/vnd.openxmlformats-officedocument.presentationml.notesSlid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handoutMasterIdLst>
    <p:handoutMasterId r:id="rId26"/>
  </p:handoutMasterIdLst>
  <p:sldIdLst>
    <p:sldId id="256" r:id="rId3"/>
    <p:sldId id="257" r:id="rId4"/>
    <p:sldId id="501" r:id="rId5"/>
    <p:sldId id="559" r:id="rId6"/>
    <p:sldId id="560" r:id="rId7"/>
    <p:sldId id="561" r:id="rId8"/>
    <p:sldId id="562" r:id="rId9"/>
    <p:sldId id="458" r:id="rId10"/>
    <p:sldId id="563" r:id="rId11"/>
    <p:sldId id="404" r:id="rId12"/>
    <p:sldId id="498" r:id="rId13"/>
    <p:sldId id="568" r:id="rId14"/>
    <p:sldId id="558" r:id="rId15"/>
    <p:sldId id="564" r:id="rId16"/>
    <p:sldId id="488" r:id="rId17"/>
    <p:sldId id="494" r:id="rId18"/>
    <p:sldId id="565" r:id="rId19"/>
    <p:sldId id="566" r:id="rId20"/>
    <p:sldId id="567" r:id="rId21"/>
    <p:sldId id="503" r:id="rId22"/>
    <p:sldId id="515" r:id="rId23"/>
    <p:sldId id="513" r:id="rId2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5F21"/>
    <a:srgbClr val="3333FF"/>
    <a:srgbClr val="99CCFF"/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234" autoAdjust="0"/>
  </p:normalViewPr>
  <p:slideViewPr>
    <p:cSldViewPr>
      <p:cViewPr>
        <p:scale>
          <a:sx n="80" d="100"/>
          <a:sy n="80" d="100"/>
        </p:scale>
        <p:origin x="-1800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78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776DF93-B23F-4DB2-9A72-B5A2345F04A4}" type="datetimeFigureOut">
              <a:rPr lang="en-US" smtClean="0"/>
              <a:t>2/8/2012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2A8E3B2-D99F-436E-BB4F-CA74E6C010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2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smtClean="0"/>
            </a:lvl1pPr>
          </a:lstStyle>
          <a:p>
            <a:pPr>
              <a:defRPr/>
            </a:pPr>
            <a:fld id="{2DC8FCA9-83AD-406C-8E33-293FC22CCE00}" type="datetimeFigureOut">
              <a:rPr lang="en-US"/>
              <a:pPr>
                <a:defRPr/>
              </a:pPr>
              <a:t>2/8/2012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A9BFE9A-3A24-42A0-B263-44468B3D66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5375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3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15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16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17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18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19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20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21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4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5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6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7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9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10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11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12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52517-B12A-4769-B828-CF16A6F39E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40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F47BA-1089-4DFD-98C0-0DD710785F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00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0F158-050F-4BBC-89A2-1DDC44C647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10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BCE2-591B-40C5-B48B-40F0EEC311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As of Jan 9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0EB2-3DD4-48C5-BF72-1BC9E65F25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873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4300-62DE-477E-8C0C-6BE3799F2D2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As of Jan 9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0EB2-3DD4-48C5-BF72-1BC9E65F25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895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6DA3-6DF4-47AA-9A12-DADAB32A051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As of Jan 9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0EB2-3DD4-48C5-BF72-1BC9E65F25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257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71435-010A-41A9-BD42-A4A028CEC9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As of Jan 9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0EB2-3DD4-48C5-BF72-1BC9E65F25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69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DA74-467C-41A1-9FE5-AF3D1995D4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As of Jan 9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0EB2-3DD4-48C5-BF72-1BC9E65F25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613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E593B-2A1C-4A09-886E-AA3E52069E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As of Jan 9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0EB2-3DD4-48C5-BF72-1BC9E65F25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891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0B68-A3E6-46F0-A3B2-99F5B29BF1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As of Jan 9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0EB2-3DD4-48C5-BF72-1BC9E65F25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67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03C64-8C27-43CE-8981-253F44B4F3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As of Jan 9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0EB2-3DD4-48C5-BF72-1BC9E65F25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778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7407E-C7F4-4021-AD3A-EDF809FB19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2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52D36-53F7-41FF-8E37-9B60FA876F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As of Jan 9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0EB2-3DD4-48C5-BF72-1BC9E65F25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782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1451-9F82-4B29-8A6B-E9E2D43573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As of Jan 9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0EB2-3DD4-48C5-BF72-1BC9E65F25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900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9976-D5DA-4E0F-B3F3-1CFE7CF6E9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As of Jan 9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0EB2-3DD4-48C5-BF72-1BC9E65F25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977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A6F8C-B594-4ED0-B642-EE668EF6BA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00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73D7D-43E0-476F-B695-35203AE13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9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7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8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1F396-90D6-4B37-AD8F-4816157C12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9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08BA5-A54E-467A-B64B-3533D02021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65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F1C63-4664-4271-B749-007613FF17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62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225DA-B747-4DC7-9D81-1EFCD1C676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17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1FDD7-9504-4B61-89CF-37790DBE02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0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8F012E2-3C4B-43B5-B5E9-C8483435A0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BD49AA8-C79E-4C2F-BB5F-D58A75EE1B8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2/8/2012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As of Jan 9 2012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83E0EB2-3DD4-48C5-BF72-1BC9E65F25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381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7" Type="http://schemas.openxmlformats.org/officeDocument/2006/relationships/image" Target="../media/image9.png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03.xml"/><Relationship Id="rId7" Type="http://schemas.openxmlformats.org/officeDocument/2006/relationships/image" Target="../media/image1.png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0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7" Type="http://schemas.openxmlformats.org/officeDocument/2006/relationships/image" Target="../media/image1.png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0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14.xml"/><Relationship Id="rId7" Type="http://schemas.openxmlformats.org/officeDocument/2006/relationships/hyperlink" Target="http://rosenlearningcenter.com/" TargetMode="Externa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18.xml"/><Relationship Id="rId7" Type="http://schemas.openxmlformats.org/officeDocument/2006/relationships/image" Target="../media/image11.jpeg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7" Type="http://schemas.openxmlformats.org/officeDocument/2006/relationships/image" Target="../media/image1.png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7" Type="http://schemas.openxmlformats.org/officeDocument/2006/relationships/image" Target="../media/image1.png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32.xml"/><Relationship Id="rId7" Type="http://schemas.openxmlformats.org/officeDocument/2006/relationships/image" Target="../media/image13.png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7" Type="http://schemas.openxmlformats.org/officeDocument/2006/relationships/image" Target="../media/image1.png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7" Type="http://schemas.openxmlformats.org/officeDocument/2006/relationships/image" Target="../media/image1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7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7" Type="http://schemas.openxmlformats.org/officeDocument/2006/relationships/image" Target="../media/image1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8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cmboces.org/teacherpage.cfm?teacher=1518" TargetMode="External"/><Relationship Id="rId3" Type="http://schemas.openxmlformats.org/officeDocument/2006/relationships/tags" Target="../tags/tag83.xml"/><Relationship Id="rId7" Type="http://schemas.openxmlformats.org/officeDocument/2006/relationships/image" Target="../media/image3.pn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84.xml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87.xml"/><Relationship Id="rId7" Type="http://schemas.openxmlformats.org/officeDocument/2006/relationships/image" Target="../media/image4.png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8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91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image" Target="../media/image7.jpeg"/><Relationship Id="rId5" Type="http://schemas.openxmlformats.org/officeDocument/2006/relationships/tags" Target="../tags/tag93.xml"/><Relationship Id="rId10" Type="http://schemas.openxmlformats.org/officeDocument/2006/relationships/image" Target="../media/image6.jpeg"/><Relationship Id="rId4" Type="http://schemas.openxmlformats.org/officeDocument/2006/relationships/tags" Target="../tags/tag92.xml"/><Relationship Id="rId9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Curriculum and Instruction Council</a:t>
            </a:r>
          </a:p>
        </p:txBody>
      </p:sp>
      <p:pic>
        <p:nvPicPr>
          <p:cNvPr id="2051" name="Picture 4" descr="Logotiff"/>
          <p:cNvPicPr>
            <a:picLocks noGrp="1" noChangeAspect="1" noChangeArrowheads="1"/>
          </p:cNvPicPr>
          <p:nvPr>
            <p:ph type="subTitle" idx="1"/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4388" y="304800"/>
            <a:ext cx="4214812" cy="996950"/>
          </a:xfrm>
          <a:noFill/>
        </p:spPr>
      </p:pic>
      <p:sp>
        <p:nvSpPr>
          <p:cNvPr id="2052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95400" y="3962400"/>
            <a:ext cx="6400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 smtClean="0"/>
              <a:t>February, 2012</a:t>
            </a:r>
            <a:endParaRPr lang="en-US" sz="36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04800" y="228600"/>
            <a:ext cx="5334000" cy="884237"/>
          </a:xfrm>
        </p:spPr>
        <p:txBody>
          <a:bodyPr/>
          <a:lstStyle/>
          <a:p>
            <a:pPr algn="ctr" eaLnBrk="1" hangingPunct="1"/>
            <a:r>
              <a:rPr lang="en-US" sz="6000" b="1" dirty="0" smtClean="0"/>
              <a:t>IT&amp;D</a:t>
            </a:r>
          </a:p>
        </p:txBody>
      </p:sp>
      <p:pic>
        <p:nvPicPr>
          <p:cNvPr id="6" name="Picture 3" descr="Logotif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1828800"/>
            <a:ext cx="490537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012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04800" y="228600"/>
            <a:ext cx="6248400" cy="884237"/>
          </a:xfrm>
        </p:spPr>
        <p:txBody>
          <a:bodyPr/>
          <a:lstStyle/>
          <a:p>
            <a:pPr algn="ctr" eaLnBrk="1" hangingPunct="1"/>
            <a:r>
              <a:rPr lang="en-US" sz="6000" b="1" dirty="0" smtClean="0"/>
              <a:t>CI&amp;A</a:t>
            </a:r>
          </a:p>
        </p:txBody>
      </p:sp>
      <p:pic>
        <p:nvPicPr>
          <p:cNvPr id="6" name="Picture 3" descr="Logotif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000" y="1447800"/>
            <a:ext cx="8610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800" spc="-80" dirty="0" smtClean="0"/>
              <a:t>Upcoming Sessions</a:t>
            </a:r>
            <a:endParaRPr lang="en-US" sz="4400" spc="-80" dirty="0" smtClean="0"/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endParaRPr lang="en-US" sz="4400" spc="-80" dirty="0" smtClean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743200"/>
            <a:ext cx="4488877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573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04800" y="228600"/>
            <a:ext cx="6248400" cy="884237"/>
          </a:xfrm>
        </p:spPr>
        <p:txBody>
          <a:bodyPr/>
          <a:lstStyle/>
          <a:p>
            <a:pPr algn="ctr" eaLnBrk="1" hangingPunct="1"/>
            <a:r>
              <a:rPr lang="en-US" sz="6000" b="1" dirty="0" smtClean="0"/>
              <a:t>PBL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381000" y="1447800"/>
            <a:ext cx="8610600" cy="54864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800" spc="-80" dirty="0" smtClean="0"/>
              <a:t>Should we schedule summer sessions?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800" spc="-80" dirty="0" smtClean="0"/>
              <a:t>2 days summer, one day in November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800" spc="-80" dirty="0" smtClean="0"/>
              <a:t>Elementary cohort?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800" spc="-80" dirty="0" smtClean="0"/>
              <a:t>Secondary cohort?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endParaRPr lang="en-US" sz="4800" spc="-80" dirty="0" smtClean="0"/>
          </a:p>
        </p:txBody>
      </p:sp>
      <p:pic>
        <p:nvPicPr>
          <p:cNvPr id="6" name="Picture 3" descr="Logotif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269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442497"/>
              </p:ext>
            </p:extLst>
          </p:nvPr>
        </p:nvGraphicFramePr>
        <p:xfrm>
          <a:off x="609600" y="1219200"/>
          <a:ext cx="7543799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950"/>
                <a:gridCol w="754380"/>
                <a:gridCol w="4903469"/>
              </a:tblGrid>
              <a:tr h="737719">
                <a:tc>
                  <a:txBody>
                    <a:bodyPr/>
                    <a:lstStyle/>
                    <a:p>
                      <a:r>
                        <a:rPr lang="en-US" dirty="0" smtClean="0"/>
                        <a:t>Target Language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Participating Districts</a:t>
                      </a:r>
                      <a:endParaRPr lang="en-US" dirty="0"/>
                    </a:p>
                  </a:txBody>
                  <a:tcPr/>
                </a:tc>
              </a:tr>
              <a:tr h="427409">
                <a:tc>
                  <a:txBody>
                    <a:bodyPr/>
                    <a:lstStyle/>
                    <a:p>
                      <a:r>
                        <a:rPr lang="en-US" dirty="0" smtClean="0"/>
                        <a:t>Chinese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53885">
                <a:tc>
                  <a:txBody>
                    <a:bodyPr/>
                    <a:lstStyle/>
                    <a:p>
                      <a:r>
                        <a:rPr lang="en-US" dirty="0" smtClean="0"/>
                        <a:t>French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Fayetteville-Manlius, LaFayette, Liverpool, W. Genesee, Westhill, Tully, Baldwinsville</a:t>
                      </a:r>
                      <a:endParaRPr lang="en-US" dirty="0"/>
                    </a:p>
                  </a:txBody>
                  <a:tcPr/>
                </a:tc>
              </a:tr>
              <a:tr h="427409">
                <a:tc>
                  <a:txBody>
                    <a:bodyPr/>
                    <a:lstStyle/>
                    <a:p>
                      <a:r>
                        <a:rPr lang="en-US" dirty="0" smtClean="0"/>
                        <a:t>German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Fayetteville-Manlius, Baldwinsville</a:t>
                      </a:r>
                      <a:endParaRPr lang="en-US" dirty="0"/>
                    </a:p>
                  </a:txBody>
                  <a:tcPr/>
                </a:tc>
              </a:tr>
              <a:tr h="427409">
                <a:tc>
                  <a:txBody>
                    <a:bodyPr/>
                    <a:lstStyle/>
                    <a:p>
                      <a:r>
                        <a:rPr lang="en-US" dirty="0" smtClean="0"/>
                        <a:t>Italian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Solvay</a:t>
                      </a:r>
                      <a:endParaRPr lang="en-US" dirty="0"/>
                    </a:p>
                  </a:txBody>
                  <a:tcPr/>
                </a:tc>
              </a:tr>
              <a:tr h="737719">
                <a:tc>
                  <a:txBody>
                    <a:bodyPr/>
                    <a:lstStyle/>
                    <a:p>
                      <a:r>
                        <a:rPr lang="en-US" dirty="0" smtClean="0"/>
                        <a:t>Latin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Fayetteville-Manlius, Liverpool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1370050">
                <a:tc>
                  <a:txBody>
                    <a:bodyPr/>
                    <a:lstStyle/>
                    <a:p>
                      <a:r>
                        <a:rPr lang="en-US" dirty="0" smtClean="0"/>
                        <a:t>Spanish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Fabius-Pompey, Fayetteville-Manlius, LaFayette, Marathon, N. Syracuse, OCM, Solvay, Sandy Creek, W. Genesee, Westhill, Tully, Baldwinsville, DeRuyter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As of Jan 9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304800" y="228600"/>
            <a:ext cx="6248400" cy="88423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/>
              <a:t>Checkpoint B</a:t>
            </a:r>
          </a:p>
        </p:txBody>
      </p:sp>
      <p:pic>
        <p:nvPicPr>
          <p:cNvPr id="5" name="Picture 3" descr="Logotif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81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152882"/>
              </p:ext>
            </p:extLst>
          </p:nvPr>
        </p:nvGraphicFramePr>
        <p:xfrm>
          <a:off x="914400" y="119375"/>
          <a:ext cx="6934200" cy="65887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7886"/>
                <a:gridCol w="2388157"/>
                <a:gridCol w="2388157"/>
              </a:tblGrid>
              <a:tr h="4170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r"/>
                          <a:tab pos="914400" algn="l"/>
                        </a:tabLs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205" marR="782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r"/>
                          <a:tab pos="914400" algn="l"/>
                        </a:tabLst>
                      </a:pPr>
                      <a:r>
                        <a:rPr lang="en-US" sz="1300" dirty="0">
                          <a:effectLst/>
                        </a:rPr>
                        <a:t>BOCES Network Team Districts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205" marR="782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r"/>
                          <a:tab pos="914400" algn="l"/>
                        </a:tabLst>
                      </a:pPr>
                      <a:r>
                        <a:rPr lang="en-US" sz="1300" dirty="0">
                          <a:effectLst/>
                        </a:rPr>
                        <a:t>Non-Network Team Districts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205" marR="78205" marT="0" marB="0" anchor="ctr"/>
                </a:tc>
              </a:tr>
              <a:tr h="4170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r"/>
                          <a:tab pos="914400" algn="l"/>
                        </a:tabLst>
                      </a:pPr>
                      <a:r>
                        <a:rPr lang="en-US" sz="1300" dirty="0">
                          <a:effectLst/>
                        </a:rPr>
                        <a:t>CI&amp;A Workshops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205" marR="782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r"/>
                          <a:tab pos="914400" algn="l"/>
                        </a:tabLst>
                      </a:pPr>
                      <a:r>
                        <a:rPr lang="en-US" sz="1300" dirty="0">
                          <a:effectLst/>
                        </a:rPr>
                        <a:t>Unlimited; no balance kept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205" marR="782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r"/>
                          <a:tab pos="914400" algn="l"/>
                        </a:tabLst>
                      </a:pPr>
                      <a:r>
                        <a:rPr lang="en-US" sz="1300" dirty="0">
                          <a:effectLst/>
                        </a:rPr>
                        <a:t>Unlimited; no balance kept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205" marR="78205" marT="0" marB="0" anchor="ctr"/>
                </a:tc>
              </a:tr>
              <a:tr h="6459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r"/>
                          <a:tab pos="914400" algn="l"/>
                        </a:tabLst>
                      </a:pPr>
                      <a:r>
                        <a:rPr lang="en-US" sz="1300" dirty="0">
                          <a:effectLst/>
                        </a:rPr>
                        <a:t>CI&amp;A Onsite Days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205" marR="782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r"/>
                          <a:tab pos="914400" algn="l"/>
                        </a:tabLst>
                      </a:pPr>
                      <a:r>
                        <a:rPr lang="en-US" sz="1300" dirty="0">
                          <a:effectLst/>
                        </a:rPr>
                        <a:t>1, 2, or 3 days depending on district size (unscheduled days released in February)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205" marR="782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r"/>
                          <a:tab pos="914400" algn="l"/>
                        </a:tabLst>
                      </a:pPr>
                      <a:r>
                        <a:rPr lang="en-US" sz="1300" dirty="0">
                          <a:effectLst/>
                        </a:rPr>
                        <a:t>1, 2, or 3 days depending on district size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205" marR="78205" marT="0" marB="0" anchor="ctr"/>
                </a:tc>
              </a:tr>
              <a:tr h="6103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r"/>
                          <a:tab pos="914400" algn="l"/>
                        </a:tabLst>
                      </a:pPr>
                      <a:r>
                        <a:rPr lang="en-US" sz="1300" dirty="0">
                          <a:effectLst/>
                        </a:rPr>
                        <a:t>Network Team Workshops &amp; Large-Group Meetings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205" marR="782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r"/>
                          <a:tab pos="914400" algn="l"/>
                        </a:tabLst>
                      </a:pPr>
                      <a:r>
                        <a:rPr lang="en-US" sz="1300" dirty="0">
                          <a:effectLst/>
                        </a:rPr>
                        <a:t>Unlimited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205" marR="782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r"/>
                          <a:tab pos="914400" algn="l"/>
                        </a:tabLst>
                      </a:pPr>
                      <a:r>
                        <a:rPr lang="en-US" sz="1300" dirty="0">
                          <a:effectLst/>
                        </a:rPr>
                        <a:t>Unlimited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205" marR="78205" marT="0" marB="0" anchor="ctr"/>
                </a:tc>
              </a:tr>
              <a:tr h="4170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r"/>
                          <a:tab pos="914400" algn="l"/>
                        </a:tabLst>
                      </a:pPr>
                      <a:r>
                        <a:rPr lang="en-US" sz="1300" dirty="0" smtClean="0">
                          <a:effectLst/>
                        </a:rPr>
                        <a:t>3-8 &amp; Regents  </a:t>
                      </a:r>
                      <a:r>
                        <a:rPr lang="en-US" sz="1300" dirty="0">
                          <a:effectLst/>
                        </a:rPr>
                        <a:t>Regional Scoring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205" marR="782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r"/>
                          <a:tab pos="914400" algn="l"/>
                        </a:tabLst>
                      </a:pPr>
                      <a:r>
                        <a:rPr lang="en-US" sz="1300" dirty="0">
                          <a:effectLst/>
                        </a:rPr>
                        <a:t>Included at </a:t>
                      </a:r>
                      <a:r>
                        <a:rPr lang="en-US" sz="1300" dirty="0" smtClean="0">
                          <a:effectLst/>
                        </a:rPr>
                        <a:t>hub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dirty="0" smtClean="0">
                          <a:effectLst/>
                        </a:rPr>
                        <a:t>locations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205" marR="782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r"/>
                          <a:tab pos="914400" algn="l"/>
                        </a:tabLst>
                      </a:pPr>
                      <a:r>
                        <a:rPr lang="en-US" sz="1300" dirty="0" smtClean="0">
                          <a:effectLst/>
                        </a:rPr>
                        <a:t>Included at hub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dirty="0" smtClean="0">
                          <a:effectLst/>
                        </a:rPr>
                        <a:t>locations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205" marR="78205" marT="0" marB="0" anchor="ctr"/>
                </a:tc>
              </a:tr>
              <a:tr h="8138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r"/>
                          <a:tab pos="914400" algn="l"/>
                        </a:tabLst>
                      </a:pPr>
                      <a:r>
                        <a:rPr lang="en-US" sz="1300" dirty="0">
                          <a:effectLst/>
                        </a:rPr>
                        <a:t>School Improvement Projects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205" marR="782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r"/>
                          <a:tab pos="914400" algn="l"/>
                        </a:tabLst>
                      </a:pPr>
                      <a:r>
                        <a:rPr lang="en-US" sz="1300" dirty="0">
                          <a:effectLst/>
                        </a:rPr>
                        <a:t>No change, can be run either as a share or follow up (within 18 months of original event)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205" marR="782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r"/>
                          <a:tab pos="914400" algn="l"/>
                        </a:tabLst>
                      </a:pPr>
                      <a:r>
                        <a:rPr lang="en-US" sz="1300" dirty="0">
                          <a:effectLst/>
                        </a:rPr>
                        <a:t>No change, can be run either as a share or follow up (within 18 months of original event)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205" marR="78205" marT="0" marB="0" anchor="ctr"/>
                </a:tc>
              </a:tr>
              <a:tr h="8138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r"/>
                          <a:tab pos="914400" algn="l"/>
                        </a:tabLst>
                      </a:pPr>
                      <a:r>
                        <a:rPr lang="en-US" sz="1300" dirty="0">
                          <a:effectLst/>
                        </a:rPr>
                        <a:t>NYS Reform Agenda District-Specific Planning and Technical Assistance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205" marR="782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r"/>
                          <a:tab pos="914400" algn="l"/>
                        </a:tabLst>
                      </a:pPr>
                      <a:r>
                        <a:rPr lang="en-US" sz="1300" dirty="0">
                          <a:effectLst/>
                        </a:rPr>
                        <a:t>Unlimited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205" marR="782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r"/>
                          <a:tab pos="914400" algn="l"/>
                        </a:tabLst>
                      </a:pPr>
                      <a:r>
                        <a:rPr lang="en-US" sz="1300" dirty="0">
                          <a:effectLst/>
                        </a:rPr>
                        <a:t>Billed per diem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205" marR="78205" marT="0" marB="0" anchor="ctr"/>
                </a:tc>
              </a:tr>
              <a:tr h="4170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r"/>
                          <a:tab pos="914400" algn="l"/>
                        </a:tabLst>
                      </a:pPr>
                      <a:r>
                        <a:rPr lang="en-US" sz="1300" dirty="0">
                          <a:effectLst/>
                        </a:rPr>
                        <a:t>Network Team Onsite Support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205" marR="782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r"/>
                          <a:tab pos="914400" algn="l"/>
                        </a:tabLst>
                      </a:pPr>
                      <a:r>
                        <a:rPr lang="en-US" sz="1300" dirty="0">
                          <a:effectLst/>
                        </a:rPr>
                        <a:t> Up to 5 days (unscheduled days released in February)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205" marR="782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r"/>
                          <a:tab pos="914400" algn="l"/>
                        </a:tabLst>
                      </a:pPr>
                      <a:r>
                        <a:rPr lang="en-US" sz="1300" dirty="0">
                          <a:effectLst/>
                        </a:rPr>
                        <a:t>Billed per diem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205" marR="78205" marT="0" marB="0" anchor="ctr"/>
                </a:tc>
              </a:tr>
              <a:tr h="4170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r"/>
                          <a:tab pos="914400" algn="l"/>
                        </a:tabLst>
                      </a:pPr>
                      <a:r>
                        <a:rPr lang="en-US" sz="1300" dirty="0">
                          <a:effectLst/>
                        </a:rPr>
                        <a:t>Lead Evaluator Training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205" marR="782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r"/>
                          <a:tab pos="914400" algn="l"/>
                        </a:tabLst>
                      </a:pPr>
                      <a:r>
                        <a:rPr lang="en-US" sz="1300" dirty="0">
                          <a:effectLst/>
                        </a:rPr>
                        <a:t>Unlimited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205" marR="782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r"/>
                          <a:tab pos="914400" algn="l"/>
                        </a:tabLst>
                      </a:pPr>
                      <a:r>
                        <a:rPr lang="en-US" sz="1300" dirty="0">
                          <a:effectLst/>
                        </a:rPr>
                        <a:t>Billed per participant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205" marR="78205" marT="0" marB="0" anchor="ctr"/>
                </a:tc>
              </a:tr>
              <a:tr h="4170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r"/>
                          <a:tab pos="914400" algn="l"/>
                        </a:tabLst>
                      </a:pPr>
                      <a:r>
                        <a:rPr lang="en-US" sz="1300" dirty="0">
                          <a:effectLst/>
                        </a:rPr>
                        <a:t>Principal Evaluator Training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205" marR="782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r"/>
                          <a:tab pos="914400" algn="l"/>
                        </a:tabLst>
                      </a:pPr>
                      <a:r>
                        <a:rPr lang="en-US" sz="1300" dirty="0">
                          <a:effectLst/>
                        </a:rPr>
                        <a:t>Unlimited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205" marR="782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r"/>
                          <a:tab pos="914400" algn="l"/>
                        </a:tabLst>
                      </a:pPr>
                      <a:r>
                        <a:rPr lang="en-US" sz="1300" dirty="0">
                          <a:effectLst/>
                        </a:rPr>
                        <a:t>Billed per Participant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205" marR="78205" marT="0" marB="0" anchor="ctr"/>
                </a:tc>
              </a:tr>
              <a:tr h="12021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r"/>
                          <a:tab pos="914400" algn="l"/>
                        </a:tabLst>
                      </a:pPr>
                      <a:r>
                        <a:rPr lang="en-US" sz="1300" dirty="0" smtClean="0">
                          <a:effectLst/>
                        </a:rPr>
                        <a:t>Large-scale</a:t>
                      </a:r>
                      <a:r>
                        <a:rPr lang="en-US" sz="1300" baseline="0" dirty="0" smtClean="0">
                          <a:effectLst/>
                        </a:rPr>
                        <a:t> Regional Events (Solution Tree, Math Solutions, etc.)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205" marR="782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r"/>
                          <a:tab pos="914400" algn="l"/>
                        </a:tabLst>
                      </a:pPr>
                      <a:r>
                        <a:rPr lang="en-US" sz="1300" dirty="0" smtClean="0">
                          <a:effectLst/>
                        </a:rPr>
                        <a:t>Continued</a:t>
                      </a:r>
                      <a:r>
                        <a:rPr lang="en-US" sz="1300" baseline="0" dirty="0" smtClean="0">
                          <a:effectLst/>
                        </a:rPr>
                        <a:t> subsidization for free seats</a:t>
                      </a:r>
                      <a:endParaRPr lang="en-US" sz="1300" dirty="0">
                        <a:effectLst/>
                      </a:endParaRPr>
                    </a:p>
                  </a:txBody>
                  <a:tcPr marL="78205" marR="782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r"/>
                          <a:tab pos="914400" algn="l"/>
                        </a:tabLst>
                      </a:pPr>
                      <a:r>
                        <a:rPr lang="en-US" sz="1300" dirty="0" smtClean="0">
                          <a:effectLst/>
                        </a:rPr>
                        <a:t>Seats at cost (run through School Improvement)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205" marR="78205" marT="0" marB="0" anchor="ctr"/>
                </a:tc>
              </a:tr>
            </a:tbl>
          </a:graphicData>
        </a:graphic>
      </p:graphicFrame>
      <p:sp>
        <p:nvSpPr>
          <p:cNvPr id="3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 rot="5400000">
            <a:off x="4556919" y="2986881"/>
            <a:ext cx="80772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6000" b="1" dirty="0" smtClean="0">
                <a:solidFill>
                  <a:schemeClr val="bg1"/>
                </a:solidFill>
              </a:rPr>
              <a:t>Next Year</a:t>
            </a:r>
          </a:p>
        </p:txBody>
      </p:sp>
    </p:spTree>
    <p:extLst>
      <p:ext uri="{BB962C8B-B14F-4D97-AF65-F5344CB8AC3E}">
        <p14:creationId xmlns:p14="http://schemas.microsoft.com/office/powerpoint/2010/main" val="29448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04800" y="228600"/>
            <a:ext cx="6248400" cy="884237"/>
          </a:xfrm>
        </p:spPr>
        <p:txBody>
          <a:bodyPr/>
          <a:lstStyle/>
          <a:p>
            <a:pPr algn="ctr" eaLnBrk="1" hangingPunct="1"/>
            <a:r>
              <a:rPr lang="en-US" sz="6000" b="1" dirty="0" smtClean="0"/>
              <a:t>4</a:t>
            </a:r>
            <a:r>
              <a:rPr lang="en-US" sz="6000" b="1" baseline="30000" dirty="0" smtClean="0"/>
              <a:t>th</a:t>
            </a:r>
            <a:r>
              <a:rPr lang="en-US" sz="6000" b="1" dirty="0" smtClean="0"/>
              <a:t> Grade NY SS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381000" y="1447800"/>
            <a:ext cx="9525000" cy="54864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800" spc="-80" dirty="0" smtClean="0"/>
              <a:t>“Spotlight on NY” e-book </a:t>
            </a:r>
            <a:r>
              <a:rPr lang="en-US" sz="4800" spc="-80" dirty="0" smtClean="0">
                <a:solidFill>
                  <a:srgbClr val="3333FF"/>
                </a:solidFill>
                <a:hlinkClick r:id="rId7"/>
              </a:rPr>
              <a:t>collection</a:t>
            </a:r>
            <a:endParaRPr lang="en-US" sz="4800" spc="-80" dirty="0" smtClean="0">
              <a:solidFill>
                <a:srgbClr val="3333FF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800" spc="-80" dirty="0" smtClean="0"/>
              <a:t>21 </a:t>
            </a:r>
            <a:r>
              <a:rPr lang="en-US" sz="4800" spc="-80" dirty="0" smtClean="0"/>
              <a:t>districts “in”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800" spc="-80" dirty="0" smtClean="0"/>
              <a:t>1 district “out”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800" spc="-80" dirty="0" smtClean="0"/>
              <a:t>Waiting to hear from </a:t>
            </a:r>
            <a:r>
              <a:rPr lang="en-US" sz="4800" spc="-80" dirty="0" smtClean="0"/>
              <a:t>1 district</a:t>
            </a:r>
            <a:endParaRPr lang="en-US" sz="4800" spc="-80" dirty="0" smtClean="0"/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800" spc="-80" dirty="0" smtClean="0"/>
              <a:t>This is </a:t>
            </a:r>
            <a:r>
              <a:rPr lang="en-US" sz="4800" i="1" spc="-80" dirty="0" smtClean="0"/>
              <a:t>likely</a:t>
            </a:r>
            <a:r>
              <a:rPr lang="en-US" sz="4800" spc="-80" dirty="0" smtClean="0"/>
              <a:t> “enough” to get it! </a:t>
            </a:r>
          </a:p>
        </p:txBody>
      </p:sp>
      <p:pic>
        <p:nvPicPr>
          <p:cNvPr id="6" name="Picture 3" descr="Logotif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711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artbyadria.com/NewtYod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890" y="2057400"/>
            <a:ext cx="4794910" cy="464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0" y="228600"/>
            <a:ext cx="6858000" cy="884237"/>
          </a:xfrm>
        </p:spPr>
        <p:txBody>
          <a:bodyPr/>
          <a:lstStyle/>
          <a:p>
            <a:pPr algn="ctr" eaLnBrk="1" hangingPunct="1"/>
            <a:r>
              <a:rPr lang="en-US" sz="6000" b="1" dirty="0" smtClean="0"/>
              <a:t>Task Force: SpEd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381000" y="1447800"/>
            <a:ext cx="8610600" cy="51054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800" spc="-80" dirty="0" smtClean="0"/>
              <a:t>Meets February 14</a:t>
            </a:r>
            <a:r>
              <a:rPr lang="en-US" sz="4800" spc="-80" baseline="30000" dirty="0" smtClean="0"/>
              <a:t>th</a:t>
            </a:r>
            <a:endParaRPr lang="en-US" sz="4800" spc="-80" dirty="0"/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800" spc="-80" dirty="0" smtClean="0"/>
              <a:t>Any advice</a:t>
            </a:r>
            <a:br>
              <a:rPr lang="en-US" sz="4800" spc="-80" dirty="0" smtClean="0"/>
            </a:br>
            <a:r>
              <a:rPr lang="en-US" sz="4800" spc="-80" dirty="0" smtClean="0"/>
              <a:t>or comments</a:t>
            </a:r>
            <a:br>
              <a:rPr lang="en-US" sz="4800" spc="-80" dirty="0" smtClean="0"/>
            </a:br>
            <a:r>
              <a:rPr lang="en-US" sz="4800" spc="-80" dirty="0" smtClean="0"/>
              <a:t>for them?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endParaRPr lang="en-US" sz="4400" spc="-80" dirty="0" smtClean="0">
              <a:solidFill>
                <a:srgbClr val="0070C0"/>
              </a:solidFill>
            </a:endParaRPr>
          </a:p>
        </p:txBody>
      </p:sp>
      <p:pic>
        <p:nvPicPr>
          <p:cNvPr id="6" name="Picture 3" descr="Logotif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733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099" y="1"/>
            <a:ext cx="98062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>
            <a:off x="4556919" y="2986881"/>
            <a:ext cx="80772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6000" b="1" dirty="0" smtClean="0">
                <a:solidFill>
                  <a:schemeClr val="bg1"/>
                </a:solidFill>
              </a:rPr>
              <a:t>Race To The Top</a:t>
            </a:r>
          </a:p>
        </p:txBody>
      </p:sp>
      <p:sp>
        <p:nvSpPr>
          <p:cNvPr id="2" name="Oval Callout 1"/>
          <p:cNvSpPr/>
          <p:nvPr/>
        </p:nvSpPr>
        <p:spPr>
          <a:xfrm rot="18717202" flipH="1">
            <a:off x="554869" y="989817"/>
            <a:ext cx="3722460" cy="270856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447800"/>
            <a:ext cx="30321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CCLS</a:t>
            </a:r>
          </a:p>
          <a:p>
            <a:pPr algn="ctr"/>
            <a:r>
              <a:rPr lang="en-US" sz="2400" b="1" dirty="0" smtClean="0"/>
              <a:t>DDI</a:t>
            </a:r>
          </a:p>
          <a:p>
            <a:pPr algn="ctr"/>
            <a:r>
              <a:rPr lang="en-US" sz="2400" b="1" dirty="0" smtClean="0"/>
              <a:t>APPR</a:t>
            </a:r>
          </a:p>
          <a:p>
            <a:pPr algn="ctr"/>
            <a:r>
              <a:rPr lang="en-US" sz="2400" b="1" dirty="0" smtClean="0"/>
              <a:t>PLC</a:t>
            </a:r>
            <a:endParaRPr 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862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52401" y="228600"/>
            <a:ext cx="6562724" cy="884237"/>
          </a:xfrm>
        </p:spPr>
        <p:txBody>
          <a:bodyPr/>
          <a:lstStyle/>
          <a:p>
            <a:pPr algn="ctr" eaLnBrk="1" hangingPunct="1"/>
            <a:r>
              <a:rPr lang="en-US" sz="6000" b="1" dirty="0" smtClean="0"/>
              <a:t>Math Solutions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228600" y="1447800"/>
            <a:ext cx="9067800" cy="54864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800" spc="-80" dirty="0" smtClean="0"/>
              <a:t>K-8 teachers of math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800" spc="-80" dirty="0" smtClean="0"/>
              <a:t>K-2, 3-4, 5-6, 78 bands within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800" spc="-80" dirty="0" smtClean="0"/>
              <a:t>80 teachers in bands of 20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800" spc="-80" dirty="0" smtClean="0"/>
              <a:t>3 or 4 days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800" spc="-80" dirty="0" smtClean="0"/>
              <a:t>Use NT funds for institute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800" spc="-80" dirty="0" smtClean="0"/>
              <a:t>2</a:t>
            </a:r>
            <a:r>
              <a:rPr lang="en-US" sz="4800" spc="-80" baseline="30000" dirty="0" smtClean="0"/>
              <a:t>nd</a:t>
            </a:r>
            <a:r>
              <a:rPr lang="en-US" sz="4800" spc="-80" dirty="0" smtClean="0"/>
              <a:t> week in August? Maybe?</a:t>
            </a: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endParaRPr lang="en-US" sz="4800" spc="-80" dirty="0" smtClean="0"/>
          </a:p>
        </p:txBody>
      </p:sp>
      <p:pic>
        <p:nvPicPr>
          <p:cNvPr id="6" name="Picture 3" descr="Logotif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547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52401" y="228600"/>
            <a:ext cx="6562724" cy="884237"/>
          </a:xfrm>
        </p:spPr>
        <p:txBody>
          <a:bodyPr/>
          <a:lstStyle/>
          <a:p>
            <a:pPr algn="ctr" eaLnBrk="1" hangingPunct="1"/>
            <a:r>
              <a:rPr lang="en-US" sz="6000" b="1" dirty="0" smtClean="0"/>
              <a:t>Math Solutions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228600" y="1447800"/>
            <a:ext cx="9067800" cy="54864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800" spc="-80" dirty="0" smtClean="0"/>
              <a:t>The question is: Would you be able to get at least four of your teachers to come?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800" spc="-80" dirty="0" smtClean="0"/>
              <a:t>4 x 20 districts = 80 teachers</a:t>
            </a: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endParaRPr lang="en-US" sz="4800" spc="-80" dirty="0" smtClean="0"/>
          </a:p>
        </p:txBody>
      </p:sp>
      <p:pic>
        <p:nvPicPr>
          <p:cNvPr id="6" name="Picture 3" descr="Logotif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912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>
          <a:xfrm>
            <a:off x="457200" y="152400"/>
            <a:ext cx="5867400" cy="1470025"/>
          </a:xfrm>
        </p:spPr>
        <p:txBody>
          <a:bodyPr/>
          <a:lstStyle/>
          <a:p>
            <a:pPr eaLnBrk="1" hangingPunct="1"/>
            <a:r>
              <a:rPr lang="en-US" b="1" dirty="0" smtClean="0"/>
              <a:t>Welcome and Introductions</a:t>
            </a:r>
          </a:p>
        </p:txBody>
      </p:sp>
      <p:pic>
        <p:nvPicPr>
          <p:cNvPr id="3075" name="Picture 3" descr="Logotiff"/>
          <p:cNvPicPr>
            <a:picLocks noGrp="1" noChangeAspect="1" noChangeArrowheads="1"/>
          </p:cNvPicPr>
          <p:nvPr>
            <p:ph type="subTitle" idx="1"/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5125" y="147638"/>
            <a:ext cx="2276475" cy="538162"/>
          </a:xfrm>
          <a:noFill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04800" y="228600"/>
            <a:ext cx="6248400" cy="884237"/>
          </a:xfrm>
        </p:spPr>
        <p:txBody>
          <a:bodyPr/>
          <a:lstStyle/>
          <a:p>
            <a:pPr algn="ctr" eaLnBrk="1" hangingPunct="1"/>
            <a:r>
              <a:rPr lang="en-US" sz="4800" b="1" dirty="0" smtClean="0"/>
              <a:t>RTTT Road Map</a:t>
            </a:r>
          </a:p>
        </p:txBody>
      </p:sp>
      <p:pic>
        <p:nvPicPr>
          <p:cNvPr id="6" name="Picture 3" descr="Logotif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" t="19532" r="52187" b="11523"/>
          <a:stretch/>
        </p:blipFill>
        <p:spPr bwMode="auto">
          <a:xfrm>
            <a:off x="609600" y="1219200"/>
            <a:ext cx="7897170" cy="5124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own Arrow 2"/>
          <p:cNvSpPr/>
          <p:nvPr/>
        </p:nvSpPr>
        <p:spPr>
          <a:xfrm rot="1295103">
            <a:off x="4084938" y="2772964"/>
            <a:ext cx="1752600" cy="1828800"/>
          </a:xfrm>
          <a:prstGeom prst="downArrow">
            <a:avLst/>
          </a:prstGeom>
          <a:solidFill>
            <a:srgbClr val="FB5F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3" name="Picture 3" descr="C:\Users\jcraig\AppData\Local\Microsoft\Windows\Temporary Internet Files\Content.IE5\4VYT9VWJ\MC900431512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428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956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52401" y="228600"/>
            <a:ext cx="6562724" cy="884237"/>
          </a:xfrm>
        </p:spPr>
        <p:txBody>
          <a:bodyPr/>
          <a:lstStyle/>
          <a:p>
            <a:pPr algn="ctr" eaLnBrk="1" hangingPunct="1"/>
            <a:r>
              <a:rPr lang="en-US" sz="6000" b="1" dirty="0" smtClean="0"/>
              <a:t>Regional Scoring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381000" y="1447800"/>
            <a:ext cx="8610600" cy="54864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800" spc="-80" dirty="0" smtClean="0"/>
              <a:t>Hub meetings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800" spc="-80" dirty="0" smtClean="0"/>
              <a:t>What questions are popping up?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800" spc="-80" dirty="0" smtClean="0"/>
              <a:t>Next steps?</a:t>
            </a: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endParaRPr lang="en-US" sz="4800" spc="-80" dirty="0" smtClean="0"/>
          </a:p>
        </p:txBody>
      </p:sp>
      <p:pic>
        <p:nvPicPr>
          <p:cNvPr id="6" name="Picture 3" descr="Logotif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303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Curriculum and Instruction Council</a:t>
            </a:r>
          </a:p>
        </p:txBody>
      </p:sp>
      <p:pic>
        <p:nvPicPr>
          <p:cNvPr id="2051" name="Picture 4" descr="Logotiff"/>
          <p:cNvPicPr>
            <a:picLocks noGrp="1" noChangeAspect="1" noChangeArrowheads="1"/>
          </p:cNvPicPr>
          <p:nvPr>
            <p:ph type="subTitle" idx="1"/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4388" y="304800"/>
            <a:ext cx="4214812" cy="996950"/>
          </a:xfrm>
          <a:noFill/>
        </p:spPr>
      </p:pic>
      <p:sp>
        <p:nvSpPr>
          <p:cNvPr id="2052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43000" y="4009072"/>
            <a:ext cx="685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 smtClean="0"/>
              <a:t>Next Meeting: March 8, 2012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576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9050" y="-1"/>
            <a:ext cx="9163050" cy="701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>
            <a:off x="4556919" y="2986881"/>
            <a:ext cx="80772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6000" b="1" dirty="0" smtClean="0">
                <a:solidFill>
                  <a:schemeClr val="bg1"/>
                </a:solidFill>
              </a:rPr>
              <a:t>State Ed Update</a:t>
            </a:r>
          </a:p>
        </p:txBody>
      </p:sp>
      <p:sp>
        <p:nvSpPr>
          <p:cNvPr id="2" name="Oval Callout 1"/>
          <p:cNvSpPr/>
          <p:nvPr/>
        </p:nvSpPr>
        <p:spPr>
          <a:xfrm rot="19551750" flipH="1">
            <a:off x="309873" y="241635"/>
            <a:ext cx="3270793" cy="237991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716340"/>
            <a:ext cx="251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The 30 day clock is ticking… can you say 50/50?</a:t>
            </a:r>
            <a:endParaRPr 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225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04800" y="228600"/>
            <a:ext cx="6248400" cy="884237"/>
          </a:xfrm>
        </p:spPr>
        <p:txBody>
          <a:bodyPr/>
          <a:lstStyle/>
          <a:p>
            <a:pPr algn="ctr" eaLnBrk="1" hangingPunct="1"/>
            <a:r>
              <a:rPr lang="en-US" sz="6000" b="1" dirty="0" smtClean="0"/>
              <a:t>Dignity Act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381000" y="1447800"/>
            <a:ext cx="8610600" cy="19050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800" spc="-80" dirty="0" smtClean="0"/>
              <a:t>Expect little to change as a result of the comment period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800" spc="-80" dirty="0" smtClean="0"/>
              <a:t>Now hearing that some of the directions and expectations won’t be communicated until regional meetings in May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endParaRPr lang="en-US" sz="4400" spc="-80" dirty="0" smtClean="0"/>
          </a:p>
        </p:txBody>
      </p:sp>
      <p:pic>
        <p:nvPicPr>
          <p:cNvPr id="6" name="Picture 3" descr="Logotif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323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04800" y="228600"/>
            <a:ext cx="6248400" cy="884237"/>
          </a:xfrm>
        </p:spPr>
        <p:txBody>
          <a:bodyPr/>
          <a:lstStyle/>
          <a:p>
            <a:pPr algn="ctr" eaLnBrk="1" hangingPunct="1"/>
            <a:r>
              <a:rPr lang="en-US" sz="6000" b="1" dirty="0" smtClean="0"/>
              <a:t>Dignity Act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381000" y="1447800"/>
            <a:ext cx="8763000" cy="54102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800" spc="-80" dirty="0" smtClean="0"/>
              <a:t>Requirements still look like: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000" spc="-80" dirty="0" smtClean="0"/>
              <a:t>Revised VADIR reporting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000" spc="-80" dirty="0" smtClean="0"/>
              <a:t>Trained point person for each building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000" spc="-80" dirty="0" smtClean="0"/>
              <a:t>Annual education requirements for teachers and students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000" spc="-80" dirty="0" smtClean="0"/>
              <a:t>Revisions to Codes of Conduct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endParaRPr lang="en-US" sz="4400" spc="-80" dirty="0" smtClean="0"/>
          </a:p>
        </p:txBody>
      </p:sp>
      <p:pic>
        <p:nvPicPr>
          <p:cNvPr id="6" name="Picture 3" descr="Logotif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454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178626"/>
            <a:ext cx="3581400" cy="2852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04800" y="228600"/>
            <a:ext cx="6248400" cy="884237"/>
          </a:xfrm>
        </p:spPr>
        <p:txBody>
          <a:bodyPr/>
          <a:lstStyle/>
          <a:p>
            <a:pPr algn="ctr" eaLnBrk="1" hangingPunct="1"/>
            <a:r>
              <a:rPr lang="en-US" sz="6000" b="1" dirty="0" smtClean="0"/>
              <a:t>SLOs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381000" y="1447800"/>
            <a:ext cx="8763000" cy="54102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800" spc="-80" dirty="0" smtClean="0"/>
              <a:t>At this time: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4000" spc="-80" dirty="0" smtClean="0"/>
              <a:t>Work through the Five</a:t>
            </a:r>
            <a:br>
              <a:rPr lang="en-US" sz="4000" spc="-80" dirty="0" smtClean="0"/>
            </a:br>
            <a:r>
              <a:rPr lang="en-US" sz="4000" spc="-80" dirty="0" smtClean="0"/>
              <a:t>Decision Points before</a:t>
            </a:r>
            <a:br>
              <a:rPr lang="en-US" sz="4000" spc="-80" dirty="0" smtClean="0"/>
            </a:br>
            <a:r>
              <a:rPr lang="en-US" sz="4000" spc="-80" dirty="0" smtClean="0"/>
              <a:t>making too many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4000" spc="-80" dirty="0" smtClean="0"/>
              <a:t>Some examples emerging but tend to be traditional and paper/pencil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4000" spc="-80" dirty="0" smtClean="0"/>
              <a:t>Resources posted at APPR site on State Growth 20% </a:t>
            </a:r>
            <a:r>
              <a:rPr lang="en-US" sz="4000" spc="-80" dirty="0" smtClean="0">
                <a:hlinkClick r:id="rId8"/>
              </a:rPr>
              <a:t>page</a:t>
            </a:r>
            <a:endParaRPr lang="en-US" sz="4000" spc="-80" dirty="0" smtClean="0"/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endParaRPr lang="en-US" sz="4400" spc="-80" dirty="0" smtClean="0"/>
          </a:p>
        </p:txBody>
      </p:sp>
      <p:pic>
        <p:nvPicPr>
          <p:cNvPr id="6" name="Picture 3" descr="Logotif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727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752475"/>
            <a:ext cx="430530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04800" y="228600"/>
            <a:ext cx="6248400" cy="884237"/>
          </a:xfrm>
        </p:spPr>
        <p:txBody>
          <a:bodyPr/>
          <a:lstStyle/>
          <a:p>
            <a:pPr algn="ctr" eaLnBrk="1" hangingPunct="1"/>
            <a:r>
              <a:rPr lang="en-US" sz="6000" b="1" dirty="0" smtClean="0"/>
              <a:t>SLOs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381000" y="1447800"/>
            <a:ext cx="8763000" cy="54102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800" spc="-80" dirty="0" smtClean="0"/>
              <a:t>Rose-colored advice: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000" spc="-80" dirty="0" smtClean="0"/>
              <a:t>Avoid knee-jerk reaction to just create paper and pencil, state test-like assessments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000" spc="-80" dirty="0" smtClean="0"/>
              <a:t>This is an opportunity to asses what is really important and do it differently than those State tests we complain about so much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endParaRPr lang="en-US" sz="4400" spc="-80" dirty="0" smtClean="0"/>
          </a:p>
        </p:txBody>
      </p:sp>
      <p:pic>
        <p:nvPicPr>
          <p:cNvPr id="6" name="Picture 3" descr="Logotif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000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>
          <a:xfrm>
            <a:off x="457200" y="152400"/>
            <a:ext cx="5867400" cy="1470025"/>
          </a:xfrm>
        </p:spPr>
        <p:txBody>
          <a:bodyPr/>
          <a:lstStyle/>
          <a:p>
            <a:pPr eaLnBrk="1" hangingPunct="1"/>
            <a:r>
              <a:rPr lang="en-US" b="1" dirty="0" smtClean="0"/>
              <a:t>Legislative Updates</a:t>
            </a:r>
          </a:p>
        </p:txBody>
      </p:sp>
      <p:pic>
        <p:nvPicPr>
          <p:cNvPr id="6147" name="Picture 3" descr="Logotiff"/>
          <p:cNvPicPr>
            <a:picLocks noGrp="1" noChangeAspect="1" noChangeArrowheads="1"/>
          </p:cNvPicPr>
          <p:nvPr>
            <p:ph type="subTitle" idx="1"/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5125" y="147638"/>
            <a:ext cx="2276475" cy="538162"/>
          </a:xfrm>
          <a:noFill/>
        </p:spPr>
      </p:pic>
      <p:pic>
        <p:nvPicPr>
          <p:cNvPr id="6148" name="Picture 10" descr="albany_skyline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57600"/>
            <a:ext cx="3838575" cy="24622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8" descr="nys_capitol-none-z0-w400-h300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0"/>
            <a:ext cx="3810000" cy="28575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20090608025910!NYSED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828800"/>
            <a:ext cx="2960688" cy="44291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362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52400"/>
            <a:ext cx="9559636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04800" y="228600"/>
            <a:ext cx="6248400" cy="884237"/>
          </a:xfrm>
        </p:spPr>
        <p:txBody>
          <a:bodyPr/>
          <a:lstStyle/>
          <a:p>
            <a:pPr algn="ctr" eaLnBrk="1" hangingPunct="1"/>
            <a:r>
              <a:rPr lang="en-US" sz="6000" b="1" dirty="0" smtClean="0">
                <a:solidFill>
                  <a:schemeClr val="bg1"/>
                </a:solidFill>
              </a:rPr>
              <a:t>Getting Along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381000" y="1447800"/>
            <a:ext cx="8763000" cy="54102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800" spc="-80" dirty="0" smtClean="0">
                <a:solidFill>
                  <a:schemeClr val="bg1"/>
                </a:solidFill>
              </a:rPr>
              <a:t>NYSUT – NYSED: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4000" spc="-80" dirty="0" smtClean="0">
                <a:solidFill>
                  <a:schemeClr val="bg1"/>
                </a:solidFill>
              </a:rPr>
              <a:t>Earlier progress toward resolution seems stalled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4000" spc="-80" dirty="0" smtClean="0">
                <a:solidFill>
                  <a:schemeClr val="bg1"/>
                </a:solidFill>
              </a:rPr>
              <a:t>SED depending on the ‘guv to force NYSUT to move to their opinion rather than risk 50/50???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4000" spc="-80" dirty="0" smtClean="0">
                <a:solidFill>
                  <a:schemeClr val="bg1"/>
                </a:solidFill>
              </a:rPr>
              <a:t>One more week until 30-day amendments…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endParaRPr lang="en-US" sz="4400" spc="-80" dirty="0" smtClean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083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xXMn3IWuHUE48OxNVw7w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OdYuYnrbWkfa6060HhFzS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CSln6Vs5Rl2G2hiQnkYn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r1tHULxjUs1UmMWSPww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sDSUI2smvi4wF3xtzeF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8L1P2n15DXD3bCk4shhWP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1yPgKapGUFv9sXcC54uP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r1tHULxjUs1UmMWSPww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sDSUI2smvi4wF3xtzeFW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1yPgKapGUFv9sXcC54uP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8L1P2n15DXD3bCk4shhWP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sDSUI2smvi4wF3xtzeF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eit97nNF8xWn3JVtV4YQY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8L1P2n15DXD3bCk4shhWP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kIxWenQXf3NF28ax6S8c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r1tHULxjUs1UmMWSPww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sDSUI2smvi4wF3xtzeF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1yPgKapGUFv9sXcC54uP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8L1P2n15DXD3bCk4shhWP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r1tHULxjUs1UmMWSPwwg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sDSUI2smvi4wF3xtzeF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1yPgKapGUFv9sXcC54uP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8L1P2n15DXD3bCk4shhWP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LhFmak4dvNmlZG1Pf3ngc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FM2aMWZWLyKXjrfcV5dDC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kIxWenQXf3NF28ax6S8c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r1tHULxjUs1UmMWSPww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sDSUI2smvi4wF3xtzeF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1yPgKapGUFv9sXcC54uP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8L1P2n15DXD3bCk4shhWP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r1tHULxjUs1UmMWSPww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sDSUI2smvi4wF3xtzeF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1yPgKapGUFv9sXcC54uP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8L1P2n15DXD3bCk4shhWP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dIXm5elAA1uTwbtLdtBV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r1tHULxjUs1UmMWSPwwg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sDSUI2smvi4wF3xtzeF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8L1P2n15DXD3bCk4shhWP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r1tHULxjUs1UmMWSPww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sDSUI2smvi4wF3xtzeFW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1yPgKapGUFv9sXcC54uP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8L1P2n15DXD3bCk4shhWP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cFpABiYKLiSOcCgGGlozV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pItaI1w8vasOo72vy4lUo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HE5cuPAlBu6lK8SZQFVRO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1IJfs6PVtI833WoNfPRVc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yjLMknkV3MtO0O5vwGy9z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Q69PltQUEhG4HeDPLfLFy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Lt8wmpeM46WGSD6DKl4y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nYfaap3BaxL3kFHO7qGSd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70mZJ8upA0JU69hcfOIs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UOiqVWeESaDNQeOaGV6K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IQS6ic7K83Ob5ObOzusFd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kqzxxUbRaKDI6xHjcybW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hji2o48Nlbt8tSQoojs1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988gtnIxzZEM8gfuw6Jno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fX4OsO9Rt6xo99T8BL5NC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uGKA8UNlhDtHTabFUToHv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fJ65AovYiAPMtn4SGf48O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rgJWWQbpUXVr0t2jpQj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S7HOA2d8DnJlOEPRrz76b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xW3pDVFhuy2z918lOYgh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c6cOdrXhceHXi9RxDzdY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KOTQQD5o9liqfWuXpKnX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ML5GPidi8UDflPRAptH0h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lBQSgNbo3jtXjqIxCF3T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3O2G2aJh5XsqtPX1q7J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MowqRSR1XodyhN4e79ek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0R0fHEDDLnW0gqwgaiRf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fRc2SNiYvwhooEpCacojC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CgwEIRYWtMerB92FMQkNR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JS1RQx7EROWofWve4rZz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aW3gzvqxZPYbxECR0qOPV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dT69xLTNineH5OAYCdjP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gXJJB6WC4BTX53crmtEKU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q3pRCdqyKdzKrQmslTL5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OiWx3pscBBAoMPHhVysex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FWDYdvgkxJ5Jf6U5a16xC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a33xK4YdDM8EDZT5bWWh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i3ABnPor8ZxHMAUGKblk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BAtVc4P9BkTkLZX9H8Oc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7VdiavbKVJKYsZ8rDjBYo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NrPUJBudvTFstxHTUjYQo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zMxX1fuvAFKT7LtfMAfId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jZwAKKph0xODR2nMAfI0i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TEyfjC4IigZayW761Yrxh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IzpVpFxnAFWJsxqquK6iF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5uTqS0Z00dxkhXbOkKKCX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G8zPl9LXT0kvtU1ZMxnA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b8ftfFqmy2fWOLQ2EQe3j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ZLtgMlXcemtXXrzRU5wxs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gx6g8JSxlBpD8u0YT5plO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tRNptNV9wM5IvVavddkG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xji5RVcr86tn4ftIg5Bc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yqY4OnSb07SAju7oW0X4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f7RU2uXe5ONUKS6M7OzW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xhQqKYoTi1GO44bmNkxmj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vtVYAR9BeZZzaRcTkneL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NoJfh9S8vHSTCoY4U55t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VaHfzeucIjjqFxekAZJ5u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HgfOUfs9Gyu0tyy2zEEjZ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cFpABiYKLiSOcCgGGlozV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pItaI1w8vasOo72vy4lUo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HE5cuPAlBu6lK8SZQFVRO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yjLMknkV3MtO0O5vwGy9z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BPvBrPur1EKDl2nywEKmu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SV73Tl8fjFxBCIqqKMHn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YVvfjfrFinac7hoTS6joX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1pIk3Pal9SwmaqMzFSxJd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FM2aMWZWLyKXjrfcV5dDC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kIxWenQXf3NF28ax6S8c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r1tHULxjUs1UmMWSPww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sDSUI2smvi4wF3xtzeF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1yPgKapGUFv9sXcC54uP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8L1P2n15DXD3bCk4shhWP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r1tHULxjUs1UmMWSPww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sDSUI2smvi4wF3xtzeF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1yPgKapGUFv9sXcC54uP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tJS3UFb70VnTiUUuE8sCI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8L1P2n15DXD3bCk4shhWP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r1tHULxjUs1UmMWSPww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sDSUI2smvi4wF3xtzeF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1yPgKapGUFv9sXcC54uP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8L1P2n15DXD3bCk4shhWP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r1tHULxjUs1UmMWSPww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sDSUI2smvi4wF3xtzeF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1yPgKapGUFv9sXcC54uP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8L1P2n15DXD3bCk4shhWP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rvRRaL4X9okm9yFO05ww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DRWUXTsq2UF0rLmgkMubm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psvEfKlfIToVsTXbHfj9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YWkhb7c4AVvJdoTOSqWTj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wW2aQpahHp9nqvbm3C9b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Tcfu4mPOmgAJqoe1hNTjd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zPYoDvmjJ87y2QUmkOrS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r1tHULxjUs1UmMWSPww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sDSUI2smvi4wF3xtzeF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1yPgKapGUFv9sXcC54uP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LOIsvsnksLDg0Pf5PnRB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G5N82lmhNKOCpvGJks3w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2399</TotalTime>
  <Words>624</Words>
  <Application>Microsoft Office PowerPoint</Application>
  <PresentationFormat>On-screen Show (4:3)</PresentationFormat>
  <Paragraphs>139</Paragraphs>
  <Slides>22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Default Design</vt:lpstr>
      <vt:lpstr>Office Theme</vt:lpstr>
      <vt:lpstr>Curriculum and Instruction Council</vt:lpstr>
      <vt:lpstr>Welcome and Introductions</vt:lpstr>
      <vt:lpstr>PowerPoint Presentation</vt:lpstr>
      <vt:lpstr>Dignity Act</vt:lpstr>
      <vt:lpstr>Dignity Act</vt:lpstr>
      <vt:lpstr>SLOs</vt:lpstr>
      <vt:lpstr>SLOs</vt:lpstr>
      <vt:lpstr>Legislative Updates</vt:lpstr>
      <vt:lpstr>Getting Along</vt:lpstr>
      <vt:lpstr>IT&amp;D</vt:lpstr>
      <vt:lpstr>CI&amp;A</vt:lpstr>
      <vt:lpstr>PBL</vt:lpstr>
      <vt:lpstr>PowerPoint Presentation</vt:lpstr>
      <vt:lpstr>PowerPoint Presentation</vt:lpstr>
      <vt:lpstr>4th Grade NY SS</vt:lpstr>
      <vt:lpstr>Task Force: SpEd</vt:lpstr>
      <vt:lpstr>PowerPoint Presentation</vt:lpstr>
      <vt:lpstr>Math Solutions</vt:lpstr>
      <vt:lpstr>Math Solutions</vt:lpstr>
      <vt:lpstr>RTTT Road Map</vt:lpstr>
      <vt:lpstr>Regional Scoring</vt:lpstr>
      <vt:lpstr>Curriculum and Instruction Council</vt:lpstr>
    </vt:vector>
  </TitlesOfParts>
  <Company>OCM BOCES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Curriculum and Instruction Council</dc:title>
  <dc:creator>ocm boces</dc:creator>
  <cp:lastModifiedBy>jcraig</cp:lastModifiedBy>
  <cp:revision>327</cp:revision>
  <cp:lastPrinted>2011-06-08T11:30:43Z</cp:lastPrinted>
  <dcterms:created xsi:type="dcterms:W3CDTF">2008-12-11T11:43:58Z</dcterms:created>
  <dcterms:modified xsi:type="dcterms:W3CDTF">2012-02-08T21:39:31Z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true</vt:lpwstr>
  </property>
  <property fmtid="{D5CDD505-2E9C-101B-9397-08002B2CF9AE}" pid="3" name="Google.Documents.DocumentId">
    <vt:lpwstr>1fIMoygnGzrukcQjBe0UwaSFQDGXNJyOrnYWjNLkiPMU</vt:lpwstr>
  </property>
  <property fmtid="{D5CDD505-2E9C-101B-9397-08002B2CF9AE}" pid="4" name="Google.Documents.RevisionId">
    <vt:lpwstr>03340315955878454443</vt:lpwstr>
  </property>
  <property fmtid="{D5CDD505-2E9C-101B-9397-08002B2CF9AE}" pid="5" name="Google.Documents.PreviousRevisionId">
    <vt:lpwstr>13672786787443965966</vt:lpwstr>
  </property>
  <property fmtid="{D5CDD505-2E9C-101B-9397-08002B2CF9AE}" pid="6" name="Google.Documents.PluginVersion">
    <vt:lpwstr>2.0.2026.3768</vt:lpwstr>
  </property>
  <property fmtid="{D5CDD505-2E9C-101B-9397-08002B2CF9AE}" pid="7" name="Google.Documents.MergeIncapabilityFlags">
    <vt:i4>0</vt:i4>
  </property>
</Properties>
</file>