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96" r:id="rId4"/>
  </p:sldMasterIdLst>
  <p:notesMasterIdLst>
    <p:notesMasterId r:id="rId60"/>
  </p:notesMasterIdLst>
  <p:handoutMasterIdLst>
    <p:handoutMasterId r:id="rId61"/>
  </p:handoutMasterIdLst>
  <p:sldIdLst>
    <p:sldId id="256" r:id="rId5"/>
    <p:sldId id="257" r:id="rId6"/>
    <p:sldId id="322" r:id="rId7"/>
    <p:sldId id="377" r:id="rId8"/>
    <p:sldId id="356" r:id="rId9"/>
    <p:sldId id="278" r:id="rId10"/>
    <p:sldId id="382" r:id="rId11"/>
    <p:sldId id="383" r:id="rId12"/>
    <p:sldId id="279" r:id="rId13"/>
    <p:sldId id="389" r:id="rId14"/>
    <p:sldId id="402"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285" r:id="rId28"/>
    <p:sldId id="398" r:id="rId29"/>
    <p:sldId id="399" r:id="rId30"/>
    <p:sldId id="401" r:id="rId31"/>
    <p:sldId id="360" r:id="rId32"/>
    <p:sldId id="391" r:id="rId33"/>
    <p:sldId id="376" r:id="rId34"/>
    <p:sldId id="396" r:id="rId35"/>
    <p:sldId id="397" r:id="rId36"/>
    <p:sldId id="393" r:id="rId37"/>
    <p:sldId id="392" r:id="rId38"/>
    <p:sldId id="394" r:id="rId39"/>
    <p:sldId id="395" r:id="rId40"/>
    <p:sldId id="381" r:id="rId41"/>
    <p:sldId id="367" r:id="rId42"/>
    <p:sldId id="368" r:id="rId43"/>
    <p:sldId id="369" r:id="rId44"/>
    <p:sldId id="370" r:id="rId45"/>
    <p:sldId id="415" r:id="rId46"/>
    <p:sldId id="416" r:id="rId47"/>
    <p:sldId id="371" r:id="rId48"/>
    <p:sldId id="375" r:id="rId49"/>
    <p:sldId id="379" r:id="rId50"/>
    <p:sldId id="326" r:id="rId51"/>
    <p:sldId id="400" r:id="rId52"/>
    <p:sldId id="297" r:id="rId53"/>
    <p:sldId id="300" r:id="rId54"/>
    <p:sldId id="384" r:id="rId55"/>
    <p:sldId id="386" r:id="rId56"/>
    <p:sldId id="385" r:id="rId57"/>
    <p:sldId id="365" r:id="rId58"/>
    <p:sldId id="304" r:id="rId5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86131" autoAdjust="0"/>
  </p:normalViewPr>
  <p:slideViewPr>
    <p:cSldViewPr snapToGrid="0" snapToObjects="1">
      <p:cViewPr>
        <p:scale>
          <a:sx n="70" d="100"/>
          <a:sy n="70" d="100"/>
        </p:scale>
        <p:origin x="-900" y="-6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CA0B6E-1D46-43F6-A2A6-7B4770E9559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14345F9-4709-4D83-9702-F338F63B148E}">
      <dgm:prSet phldrT="[Text]"/>
      <dgm:spPr/>
      <dgm:t>
        <a:bodyPr/>
        <a:lstStyle/>
        <a:p>
          <a:r>
            <a:rPr lang="en-US" dirty="0" smtClean="0"/>
            <a:t>PK-2</a:t>
          </a:r>
          <a:endParaRPr lang="en-US" dirty="0"/>
        </a:p>
      </dgm:t>
    </dgm:pt>
    <dgm:pt modelId="{AFB0179C-36D0-4940-8EE3-B58378E71A03}" type="parTrans" cxnId="{77BCE0F2-AC51-49DA-92E2-ABA5979F1F59}">
      <dgm:prSet/>
      <dgm:spPr/>
      <dgm:t>
        <a:bodyPr/>
        <a:lstStyle/>
        <a:p>
          <a:endParaRPr lang="en-US"/>
        </a:p>
      </dgm:t>
    </dgm:pt>
    <dgm:pt modelId="{7A666F98-9D36-45BC-AB1A-DD32B22F90B2}" type="sibTrans" cxnId="{77BCE0F2-AC51-49DA-92E2-ABA5979F1F59}">
      <dgm:prSet/>
      <dgm:spPr/>
      <dgm:t>
        <a:bodyPr/>
        <a:lstStyle/>
        <a:p>
          <a:endParaRPr lang="en-US"/>
        </a:p>
      </dgm:t>
    </dgm:pt>
    <dgm:pt modelId="{5767C9B3-7AB1-4DFA-AEB7-5E75C63D690D}">
      <dgm:prSet phldrT="[Text]"/>
      <dgm:spPr/>
      <dgm:t>
        <a:bodyPr/>
        <a:lstStyle/>
        <a:p>
          <a:r>
            <a:rPr lang="en-US" dirty="0" smtClean="0"/>
            <a:t>Core Knowledge Language Arts</a:t>
          </a:r>
          <a:endParaRPr lang="en-US" dirty="0"/>
        </a:p>
      </dgm:t>
    </dgm:pt>
    <dgm:pt modelId="{AAEA0B40-C06A-4E4E-A1A0-CD8D66DFB776}" type="parTrans" cxnId="{BDAD3130-8083-41BE-AE65-298E00599B03}">
      <dgm:prSet/>
      <dgm:spPr/>
      <dgm:t>
        <a:bodyPr/>
        <a:lstStyle/>
        <a:p>
          <a:endParaRPr lang="en-US"/>
        </a:p>
      </dgm:t>
    </dgm:pt>
    <dgm:pt modelId="{027CE31E-4F2D-488D-BA1D-9A9EA283F3EA}" type="sibTrans" cxnId="{BDAD3130-8083-41BE-AE65-298E00599B03}">
      <dgm:prSet/>
      <dgm:spPr/>
      <dgm:t>
        <a:bodyPr/>
        <a:lstStyle/>
        <a:p>
          <a:endParaRPr lang="en-US"/>
        </a:p>
      </dgm:t>
    </dgm:pt>
    <dgm:pt modelId="{E19F1E10-95FF-4A1D-B879-081430B3C97C}">
      <dgm:prSet phldrT="[Text]"/>
      <dgm:spPr/>
      <dgm:t>
        <a:bodyPr/>
        <a:lstStyle/>
        <a:p>
          <a:r>
            <a:rPr lang="en-US" dirty="0" smtClean="0"/>
            <a:t>Skills Strand</a:t>
          </a:r>
          <a:endParaRPr lang="en-US" dirty="0"/>
        </a:p>
      </dgm:t>
    </dgm:pt>
    <dgm:pt modelId="{3B61BACE-BA09-4C0D-93AB-931AE98181AE}" type="parTrans" cxnId="{76F0D43D-3F9B-4138-87B7-8BEFEBB87F4E}">
      <dgm:prSet/>
      <dgm:spPr/>
      <dgm:t>
        <a:bodyPr/>
        <a:lstStyle/>
        <a:p>
          <a:endParaRPr lang="en-US"/>
        </a:p>
      </dgm:t>
    </dgm:pt>
    <dgm:pt modelId="{903DF6C0-B050-4B54-8D3B-3F82F3C2D8E9}" type="sibTrans" cxnId="{76F0D43D-3F9B-4138-87B7-8BEFEBB87F4E}">
      <dgm:prSet/>
      <dgm:spPr/>
      <dgm:t>
        <a:bodyPr/>
        <a:lstStyle/>
        <a:p>
          <a:endParaRPr lang="en-US"/>
        </a:p>
      </dgm:t>
    </dgm:pt>
    <dgm:pt modelId="{890AC9C8-C0CA-46CF-A26C-32307FA37BC3}">
      <dgm:prSet phldrT="[Text]"/>
      <dgm:spPr/>
      <dgm:t>
        <a:bodyPr/>
        <a:lstStyle/>
        <a:p>
          <a:r>
            <a:rPr lang="en-US" dirty="0" smtClean="0"/>
            <a:t>3-8</a:t>
          </a:r>
          <a:endParaRPr lang="en-US" dirty="0"/>
        </a:p>
      </dgm:t>
    </dgm:pt>
    <dgm:pt modelId="{7D2BABC6-5AFF-4657-8A4A-0AB09DC6E34E}" type="parTrans" cxnId="{1D7A19D2-9DE5-42A3-983B-082754C28CFC}">
      <dgm:prSet/>
      <dgm:spPr/>
      <dgm:t>
        <a:bodyPr/>
        <a:lstStyle/>
        <a:p>
          <a:endParaRPr lang="en-US"/>
        </a:p>
      </dgm:t>
    </dgm:pt>
    <dgm:pt modelId="{6113BA86-F6DD-4CCC-96AE-6E491E8B5ADE}" type="sibTrans" cxnId="{1D7A19D2-9DE5-42A3-983B-082754C28CFC}">
      <dgm:prSet/>
      <dgm:spPr/>
      <dgm:t>
        <a:bodyPr/>
        <a:lstStyle/>
        <a:p>
          <a:endParaRPr lang="en-US"/>
        </a:p>
      </dgm:t>
    </dgm:pt>
    <dgm:pt modelId="{5D8753E9-0246-4B54-89DA-1EDC1D50EFD1}">
      <dgm:prSet phldrT="[Text]"/>
      <dgm:spPr/>
      <dgm:t>
        <a:bodyPr/>
        <a:lstStyle/>
        <a:p>
          <a:r>
            <a:rPr lang="en-US" dirty="0" smtClean="0"/>
            <a:t>Content-embedded instruction more evident at 3-5</a:t>
          </a:r>
          <a:endParaRPr lang="en-US" dirty="0"/>
        </a:p>
      </dgm:t>
    </dgm:pt>
    <dgm:pt modelId="{33E1B564-3D1B-4350-A17C-8F0726F989E2}" type="parTrans" cxnId="{8075CFE3-C52E-462E-BB8B-348C9BE70B92}">
      <dgm:prSet/>
      <dgm:spPr/>
      <dgm:t>
        <a:bodyPr/>
        <a:lstStyle/>
        <a:p>
          <a:endParaRPr lang="en-US"/>
        </a:p>
      </dgm:t>
    </dgm:pt>
    <dgm:pt modelId="{06D8CAF9-7580-411B-9FE5-53E996E6C913}" type="sibTrans" cxnId="{8075CFE3-C52E-462E-BB8B-348C9BE70B92}">
      <dgm:prSet/>
      <dgm:spPr/>
      <dgm:t>
        <a:bodyPr/>
        <a:lstStyle/>
        <a:p>
          <a:endParaRPr lang="en-US"/>
        </a:p>
      </dgm:t>
    </dgm:pt>
    <dgm:pt modelId="{2563E990-26EC-4AFA-B0C2-1D85739076B0}">
      <dgm:prSet phldrT="[Text]"/>
      <dgm:spPr/>
      <dgm:t>
        <a:bodyPr/>
        <a:lstStyle/>
        <a:p>
          <a:r>
            <a:rPr lang="en-US" dirty="0" smtClean="0"/>
            <a:t>Emphasis on complex text, evidence-based discussions and writings</a:t>
          </a:r>
          <a:endParaRPr lang="en-US" dirty="0"/>
        </a:p>
      </dgm:t>
    </dgm:pt>
    <dgm:pt modelId="{6DAF6AEC-8BB6-4D74-B00C-D05BB518364D}" type="parTrans" cxnId="{D294F7E8-0566-4751-870D-C475D02370F8}">
      <dgm:prSet/>
      <dgm:spPr/>
      <dgm:t>
        <a:bodyPr/>
        <a:lstStyle/>
        <a:p>
          <a:endParaRPr lang="en-US"/>
        </a:p>
      </dgm:t>
    </dgm:pt>
    <dgm:pt modelId="{9D5094F5-42D5-4998-8DA5-56870F4CDB10}" type="sibTrans" cxnId="{D294F7E8-0566-4751-870D-C475D02370F8}">
      <dgm:prSet/>
      <dgm:spPr/>
      <dgm:t>
        <a:bodyPr/>
        <a:lstStyle/>
        <a:p>
          <a:endParaRPr lang="en-US"/>
        </a:p>
      </dgm:t>
    </dgm:pt>
    <dgm:pt modelId="{DA009D4C-B92E-449B-B1DE-852A43CBE322}">
      <dgm:prSet phldrT="[Text]"/>
      <dgm:spPr/>
      <dgm:t>
        <a:bodyPr/>
        <a:lstStyle/>
        <a:p>
          <a:r>
            <a:rPr lang="en-US" dirty="0" smtClean="0"/>
            <a:t>9-12</a:t>
          </a:r>
          <a:endParaRPr lang="en-US" dirty="0"/>
        </a:p>
      </dgm:t>
    </dgm:pt>
    <dgm:pt modelId="{D86A2FAB-0756-4C8B-8E61-4ACEAB0B7D69}" type="parTrans" cxnId="{4942E13B-EC3B-45F0-B486-8B70E0D836D1}">
      <dgm:prSet/>
      <dgm:spPr/>
      <dgm:t>
        <a:bodyPr/>
        <a:lstStyle/>
        <a:p>
          <a:endParaRPr lang="en-US"/>
        </a:p>
      </dgm:t>
    </dgm:pt>
    <dgm:pt modelId="{70F32530-C706-47F9-AD05-F767ECECF095}" type="sibTrans" cxnId="{4942E13B-EC3B-45F0-B486-8B70E0D836D1}">
      <dgm:prSet/>
      <dgm:spPr/>
      <dgm:t>
        <a:bodyPr/>
        <a:lstStyle/>
        <a:p>
          <a:endParaRPr lang="en-US"/>
        </a:p>
      </dgm:t>
    </dgm:pt>
    <dgm:pt modelId="{38CADC50-6CA5-452B-ADFA-F26BFE4F6510}">
      <dgm:prSet phldrT="[Text]"/>
      <dgm:spPr/>
      <dgm:t>
        <a:bodyPr/>
        <a:lstStyle/>
        <a:p>
          <a:r>
            <a:rPr lang="en-US" dirty="0" smtClean="0"/>
            <a:t>O’Dell Education &amp; Public Consulting Group</a:t>
          </a:r>
          <a:endParaRPr lang="en-US" dirty="0"/>
        </a:p>
      </dgm:t>
    </dgm:pt>
    <dgm:pt modelId="{D2723002-D40F-4788-A9FF-75A1A6C19C19}" type="parTrans" cxnId="{1FA58B96-8C43-4BD5-AAB0-BC4D47F3856C}">
      <dgm:prSet/>
      <dgm:spPr/>
      <dgm:t>
        <a:bodyPr/>
        <a:lstStyle/>
        <a:p>
          <a:endParaRPr lang="en-US"/>
        </a:p>
      </dgm:t>
    </dgm:pt>
    <dgm:pt modelId="{17EFF37C-FD76-4EB4-92B2-4C902F04F97D}" type="sibTrans" cxnId="{1FA58B96-8C43-4BD5-AAB0-BC4D47F3856C}">
      <dgm:prSet/>
      <dgm:spPr/>
      <dgm:t>
        <a:bodyPr/>
        <a:lstStyle/>
        <a:p>
          <a:endParaRPr lang="en-US"/>
        </a:p>
      </dgm:t>
    </dgm:pt>
    <dgm:pt modelId="{066DF826-2CE9-4386-8F20-E4025F119026}">
      <dgm:prSet phldrT="[Text]"/>
      <dgm:spPr/>
      <dgm:t>
        <a:bodyPr/>
        <a:lstStyle/>
        <a:p>
          <a:r>
            <a:rPr lang="en-US" dirty="0" smtClean="0"/>
            <a:t>Evidence-Based Claims (1 in a series of 4)</a:t>
          </a:r>
          <a:endParaRPr lang="en-US" dirty="0"/>
        </a:p>
      </dgm:t>
    </dgm:pt>
    <dgm:pt modelId="{18F245C3-E3D2-46AE-A731-9826039C5E6D}" type="parTrans" cxnId="{72FD2FEA-2B02-46C9-92E9-F1A7FA87C73A}">
      <dgm:prSet/>
      <dgm:spPr/>
      <dgm:t>
        <a:bodyPr/>
        <a:lstStyle/>
        <a:p>
          <a:endParaRPr lang="en-US"/>
        </a:p>
      </dgm:t>
    </dgm:pt>
    <dgm:pt modelId="{1ECD73AF-41D6-43B9-80A3-6CE36E6AFC78}" type="sibTrans" cxnId="{72FD2FEA-2B02-46C9-92E9-F1A7FA87C73A}">
      <dgm:prSet/>
      <dgm:spPr/>
      <dgm:t>
        <a:bodyPr/>
        <a:lstStyle/>
        <a:p>
          <a:endParaRPr lang="en-US"/>
        </a:p>
      </dgm:t>
    </dgm:pt>
    <dgm:pt modelId="{3D65738D-CC8D-41B8-A5A9-FEBE3A0057FD}">
      <dgm:prSet phldrT="[Text]"/>
      <dgm:spPr/>
      <dgm:t>
        <a:bodyPr/>
        <a:lstStyle/>
        <a:p>
          <a:r>
            <a:rPr lang="en-US" dirty="0" smtClean="0"/>
            <a:t>Listening &amp; Learning Strand</a:t>
          </a:r>
          <a:endParaRPr lang="en-US" dirty="0"/>
        </a:p>
      </dgm:t>
    </dgm:pt>
    <dgm:pt modelId="{9434940D-8395-436A-844D-1FEF089225CF}" type="parTrans" cxnId="{39290B65-53F8-44A9-938B-D09AF62BF526}">
      <dgm:prSet/>
      <dgm:spPr/>
      <dgm:t>
        <a:bodyPr/>
        <a:lstStyle/>
        <a:p>
          <a:endParaRPr lang="en-US"/>
        </a:p>
      </dgm:t>
    </dgm:pt>
    <dgm:pt modelId="{89730B69-C4D1-4A3B-AF4F-E64469482CA7}" type="sibTrans" cxnId="{39290B65-53F8-44A9-938B-D09AF62BF526}">
      <dgm:prSet/>
      <dgm:spPr/>
      <dgm:t>
        <a:bodyPr/>
        <a:lstStyle/>
        <a:p>
          <a:endParaRPr lang="en-US"/>
        </a:p>
      </dgm:t>
    </dgm:pt>
    <dgm:pt modelId="{5A26DE25-C4B3-431C-ACD5-83105C295A85}">
      <dgm:prSet phldrT="[Text]"/>
      <dgm:spPr/>
      <dgm:t>
        <a:bodyPr/>
        <a:lstStyle/>
        <a:p>
          <a:r>
            <a:rPr lang="en-US" dirty="0" smtClean="0"/>
            <a:t>Expeditionary Learning &amp; O’Dell Education</a:t>
          </a:r>
          <a:endParaRPr lang="en-US" dirty="0"/>
        </a:p>
      </dgm:t>
    </dgm:pt>
    <dgm:pt modelId="{F7DE870C-4BAD-482A-B4A1-E2C4A16BE42C}" type="parTrans" cxnId="{CCCFA688-0271-4FFD-8A71-043A8C30DE53}">
      <dgm:prSet/>
      <dgm:spPr/>
      <dgm:t>
        <a:bodyPr/>
        <a:lstStyle/>
        <a:p>
          <a:endParaRPr lang="en-US"/>
        </a:p>
      </dgm:t>
    </dgm:pt>
    <dgm:pt modelId="{CE63E3F0-8C97-4F26-9D10-4CA15D4DF181}" type="sibTrans" cxnId="{CCCFA688-0271-4FFD-8A71-043A8C30DE53}">
      <dgm:prSet/>
      <dgm:spPr/>
      <dgm:t>
        <a:bodyPr/>
        <a:lstStyle/>
        <a:p>
          <a:endParaRPr lang="en-US"/>
        </a:p>
      </dgm:t>
    </dgm:pt>
    <dgm:pt modelId="{06EE5675-BFD6-4351-BE84-7F669B5442BB}">
      <dgm:prSet phldrT="[Text]"/>
      <dgm:spPr/>
      <dgm:t>
        <a:bodyPr/>
        <a:lstStyle/>
        <a:p>
          <a:r>
            <a:rPr lang="en-US" dirty="0" smtClean="0"/>
            <a:t>Progression of skills</a:t>
          </a:r>
          <a:endParaRPr lang="en-US" dirty="0"/>
        </a:p>
      </dgm:t>
    </dgm:pt>
    <dgm:pt modelId="{F62A9CCB-92A0-4A51-A8EB-4B11664E15EC}" type="parTrans" cxnId="{F7667B42-1E68-4731-9BB3-EF8B9E4CAFF3}">
      <dgm:prSet/>
      <dgm:spPr/>
    </dgm:pt>
    <dgm:pt modelId="{5769757B-158A-4CBE-887A-8CFC4A87A9CA}" type="sibTrans" cxnId="{F7667B42-1E68-4731-9BB3-EF8B9E4CAFF3}">
      <dgm:prSet/>
      <dgm:spPr/>
    </dgm:pt>
    <dgm:pt modelId="{29C17839-7DE3-426E-BE21-8C0284A32032}">
      <dgm:prSet phldrT="[Text]"/>
      <dgm:spPr/>
      <dgm:t>
        <a:bodyPr/>
        <a:lstStyle/>
        <a:p>
          <a:r>
            <a:rPr lang="en-US" dirty="0" smtClean="0"/>
            <a:t>Guided Reading Accountable Independent Reading (GRAIR)</a:t>
          </a:r>
          <a:endParaRPr lang="en-US" dirty="0"/>
        </a:p>
      </dgm:t>
    </dgm:pt>
    <dgm:pt modelId="{937FB902-14C6-4F4A-9B8E-C5732DC702D5}" type="parTrans" cxnId="{62A0ACCA-C967-4F1C-8B24-DCB5BC58C102}">
      <dgm:prSet/>
      <dgm:spPr/>
    </dgm:pt>
    <dgm:pt modelId="{83E5FA4E-B2D7-461A-AAA5-AFEDB4B3224A}" type="sibTrans" cxnId="{62A0ACCA-C967-4F1C-8B24-DCB5BC58C102}">
      <dgm:prSet/>
      <dgm:spPr/>
    </dgm:pt>
    <dgm:pt modelId="{1E33FAF2-2514-47F6-A484-161CFC979B7D}">
      <dgm:prSet phldrT="[Text]"/>
      <dgm:spPr/>
      <dgm:t>
        <a:bodyPr/>
        <a:lstStyle/>
        <a:p>
          <a:r>
            <a:rPr lang="en-US" dirty="0" smtClean="0"/>
            <a:t>6 Modules/3 Units  per Module  </a:t>
          </a:r>
          <a:endParaRPr lang="en-US" dirty="0"/>
        </a:p>
      </dgm:t>
    </dgm:pt>
    <dgm:pt modelId="{CE4DB945-6349-47CB-A0FF-6F7FE77C7EA7}" type="parTrans" cxnId="{51D01B8C-26E2-4011-A05A-2E2988F42D08}">
      <dgm:prSet/>
      <dgm:spPr/>
    </dgm:pt>
    <dgm:pt modelId="{601D7A09-447F-4FF9-976E-B3548A2D640D}" type="sibTrans" cxnId="{51D01B8C-26E2-4011-A05A-2E2988F42D08}">
      <dgm:prSet/>
      <dgm:spPr/>
    </dgm:pt>
    <dgm:pt modelId="{ACE64CFB-F531-44A1-8BC5-534CD42904D8}">
      <dgm:prSet phldrT="[Text]"/>
      <dgm:spPr/>
      <dgm:t>
        <a:bodyPr/>
        <a:lstStyle/>
        <a:p>
          <a:endParaRPr lang="en-US" dirty="0"/>
        </a:p>
      </dgm:t>
    </dgm:pt>
    <dgm:pt modelId="{89ABE3DA-D853-421E-A7B6-EDAB3FE2279D}" type="parTrans" cxnId="{1D19985E-4B71-43E6-80E2-E76AFDF7072A}">
      <dgm:prSet/>
      <dgm:spPr/>
    </dgm:pt>
    <dgm:pt modelId="{560FE75D-0225-4554-AA57-6BF51B95578A}" type="sibTrans" cxnId="{1D19985E-4B71-43E6-80E2-E76AFDF7072A}">
      <dgm:prSet/>
      <dgm:spPr/>
    </dgm:pt>
    <dgm:pt modelId="{8B2CF335-254D-46EC-9415-711E3CE2C9A5}">
      <dgm:prSet phldrT="[Text]"/>
      <dgm:spPr/>
      <dgm:t>
        <a:bodyPr/>
        <a:lstStyle/>
        <a:p>
          <a:r>
            <a:rPr lang="en-US" dirty="0" smtClean="0"/>
            <a:t>Emphasis on complex text, evidence-based discussions and writings</a:t>
          </a:r>
          <a:endParaRPr lang="en-US" dirty="0"/>
        </a:p>
      </dgm:t>
    </dgm:pt>
    <dgm:pt modelId="{F3E1C053-5C9A-4998-BB0F-159A015BB7E4}" type="parTrans" cxnId="{FAF5A166-4EF4-4A1B-8526-C174B7B2E377}">
      <dgm:prSet/>
      <dgm:spPr/>
    </dgm:pt>
    <dgm:pt modelId="{A21B66DD-41E3-48E7-9BB1-F802694CAAD4}" type="sibTrans" cxnId="{FAF5A166-4EF4-4A1B-8526-C174B7B2E377}">
      <dgm:prSet/>
      <dgm:spPr/>
    </dgm:pt>
    <dgm:pt modelId="{7D97D86E-2DD3-4A2E-AE3B-65CCBF1FA542}" type="pres">
      <dgm:prSet presAssocID="{E1CA0B6E-1D46-43F6-A2A6-7B4770E9559B}" presName="Name0" presStyleCnt="0">
        <dgm:presLayoutVars>
          <dgm:dir/>
          <dgm:animLvl val="lvl"/>
          <dgm:resizeHandles val="exact"/>
        </dgm:presLayoutVars>
      </dgm:prSet>
      <dgm:spPr/>
      <dgm:t>
        <a:bodyPr/>
        <a:lstStyle/>
        <a:p>
          <a:endParaRPr lang="en-US"/>
        </a:p>
      </dgm:t>
    </dgm:pt>
    <dgm:pt modelId="{F3CAA6ED-3A52-4154-802E-8F092CE5D505}" type="pres">
      <dgm:prSet presAssocID="{F14345F9-4709-4D83-9702-F338F63B148E}" presName="linNode" presStyleCnt="0"/>
      <dgm:spPr/>
    </dgm:pt>
    <dgm:pt modelId="{F0471388-A163-43CD-9925-AACAC7B0AF8A}" type="pres">
      <dgm:prSet presAssocID="{F14345F9-4709-4D83-9702-F338F63B148E}" presName="parentText" presStyleLbl="node1" presStyleIdx="0" presStyleCnt="3">
        <dgm:presLayoutVars>
          <dgm:chMax val="1"/>
          <dgm:bulletEnabled val="1"/>
        </dgm:presLayoutVars>
      </dgm:prSet>
      <dgm:spPr/>
      <dgm:t>
        <a:bodyPr/>
        <a:lstStyle/>
        <a:p>
          <a:endParaRPr lang="en-US"/>
        </a:p>
      </dgm:t>
    </dgm:pt>
    <dgm:pt modelId="{AFC82B7A-B26E-449C-9964-4E16B6FE2009}" type="pres">
      <dgm:prSet presAssocID="{F14345F9-4709-4D83-9702-F338F63B148E}" presName="descendantText" presStyleLbl="alignAccFollowNode1" presStyleIdx="0" presStyleCnt="3">
        <dgm:presLayoutVars>
          <dgm:bulletEnabled val="1"/>
        </dgm:presLayoutVars>
      </dgm:prSet>
      <dgm:spPr/>
      <dgm:t>
        <a:bodyPr/>
        <a:lstStyle/>
        <a:p>
          <a:endParaRPr lang="en-US"/>
        </a:p>
      </dgm:t>
    </dgm:pt>
    <dgm:pt modelId="{F2A065B5-B078-4038-B237-8C3A07B5F90A}" type="pres">
      <dgm:prSet presAssocID="{7A666F98-9D36-45BC-AB1A-DD32B22F90B2}" presName="sp" presStyleCnt="0"/>
      <dgm:spPr/>
    </dgm:pt>
    <dgm:pt modelId="{6E3F091B-C494-4D97-A3B7-761A7535F6D8}" type="pres">
      <dgm:prSet presAssocID="{890AC9C8-C0CA-46CF-A26C-32307FA37BC3}" presName="linNode" presStyleCnt="0"/>
      <dgm:spPr/>
    </dgm:pt>
    <dgm:pt modelId="{065F6B3F-3985-42B9-A394-3B37F3F875BE}" type="pres">
      <dgm:prSet presAssocID="{890AC9C8-C0CA-46CF-A26C-32307FA37BC3}" presName="parentText" presStyleLbl="node1" presStyleIdx="1" presStyleCnt="3">
        <dgm:presLayoutVars>
          <dgm:chMax val="1"/>
          <dgm:bulletEnabled val="1"/>
        </dgm:presLayoutVars>
      </dgm:prSet>
      <dgm:spPr/>
      <dgm:t>
        <a:bodyPr/>
        <a:lstStyle/>
        <a:p>
          <a:endParaRPr lang="en-US"/>
        </a:p>
      </dgm:t>
    </dgm:pt>
    <dgm:pt modelId="{80CA9605-DEF8-452D-8B5A-29B855C7480A}" type="pres">
      <dgm:prSet presAssocID="{890AC9C8-C0CA-46CF-A26C-32307FA37BC3}" presName="descendantText" presStyleLbl="alignAccFollowNode1" presStyleIdx="1" presStyleCnt="3">
        <dgm:presLayoutVars>
          <dgm:bulletEnabled val="1"/>
        </dgm:presLayoutVars>
      </dgm:prSet>
      <dgm:spPr/>
      <dgm:t>
        <a:bodyPr/>
        <a:lstStyle/>
        <a:p>
          <a:endParaRPr lang="en-US"/>
        </a:p>
      </dgm:t>
    </dgm:pt>
    <dgm:pt modelId="{3E80C7C2-D4D1-4A7D-8DF0-8FF085BF9A14}" type="pres">
      <dgm:prSet presAssocID="{6113BA86-F6DD-4CCC-96AE-6E491E8B5ADE}" presName="sp" presStyleCnt="0"/>
      <dgm:spPr/>
    </dgm:pt>
    <dgm:pt modelId="{6E3E0C78-A2FD-4C8F-95CA-0941C863EC46}" type="pres">
      <dgm:prSet presAssocID="{DA009D4C-B92E-449B-B1DE-852A43CBE322}" presName="linNode" presStyleCnt="0"/>
      <dgm:spPr/>
    </dgm:pt>
    <dgm:pt modelId="{32AD2AAB-2CE9-449A-8E62-75A399ED4424}" type="pres">
      <dgm:prSet presAssocID="{DA009D4C-B92E-449B-B1DE-852A43CBE322}" presName="parentText" presStyleLbl="node1" presStyleIdx="2" presStyleCnt="3">
        <dgm:presLayoutVars>
          <dgm:chMax val="1"/>
          <dgm:bulletEnabled val="1"/>
        </dgm:presLayoutVars>
      </dgm:prSet>
      <dgm:spPr/>
      <dgm:t>
        <a:bodyPr/>
        <a:lstStyle/>
        <a:p>
          <a:endParaRPr lang="en-US"/>
        </a:p>
      </dgm:t>
    </dgm:pt>
    <dgm:pt modelId="{F9FCDEC0-BFCF-4E4E-A2C0-2F49D1935C19}" type="pres">
      <dgm:prSet presAssocID="{DA009D4C-B92E-449B-B1DE-852A43CBE322}" presName="descendantText" presStyleLbl="alignAccFollowNode1" presStyleIdx="2" presStyleCnt="3">
        <dgm:presLayoutVars>
          <dgm:bulletEnabled val="1"/>
        </dgm:presLayoutVars>
      </dgm:prSet>
      <dgm:spPr/>
      <dgm:t>
        <a:bodyPr/>
        <a:lstStyle/>
        <a:p>
          <a:endParaRPr lang="en-US"/>
        </a:p>
      </dgm:t>
    </dgm:pt>
  </dgm:ptLst>
  <dgm:cxnLst>
    <dgm:cxn modelId="{1D7A19D2-9DE5-42A3-983B-082754C28CFC}" srcId="{E1CA0B6E-1D46-43F6-A2A6-7B4770E9559B}" destId="{890AC9C8-C0CA-46CF-A26C-32307FA37BC3}" srcOrd="1" destOrd="0" parTransId="{7D2BABC6-5AFF-4657-8A4A-0AB09DC6E34E}" sibTransId="{6113BA86-F6DD-4CCC-96AE-6E491E8B5ADE}"/>
    <dgm:cxn modelId="{B5518D58-F73C-4A3B-B6DC-A5343322DDA0}" type="presOf" srcId="{5A26DE25-C4B3-431C-ACD5-83105C295A85}" destId="{80CA9605-DEF8-452D-8B5A-29B855C7480A}" srcOrd="0" destOrd="0" presId="urn:microsoft.com/office/officeart/2005/8/layout/vList5"/>
    <dgm:cxn modelId="{81BF7D58-9003-41F7-9283-0F4E2EB1D2A5}" type="presOf" srcId="{890AC9C8-C0CA-46CF-A26C-32307FA37BC3}" destId="{065F6B3F-3985-42B9-A394-3B37F3F875BE}" srcOrd="0" destOrd="0" presId="urn:microsoft.com/office/officeart/2005/8/layout/vList5"/>
    <dgm:cxn modelId="{5D87E17E-D97A-48B7-ACC3-FC35FA524A3F}" type="presOf" srcId="{2563E990-26EC-4AFA-B0C2-1D85739076B0}" destId="{80CA9605-DEF8-452D-8B5A-29B855C7480A}" srcOrd="0" destOrd="3" presId="urn:microsoft.com/office/officeart/2005/8/layout/vList5"/>
    <dgm:cxn modelId="{8C4E24E2-4F1A-4303-9F57-4C76931E3847}" type="presOf" srcId="{DA009D4C-B92E-449B-B1DE-852A43CBE322}" destId="{32AD2AAB-2CE9-449A-8E62-75A399ED4424}" srcOrd="0" destOrd="0" presId="urn:microsoft.com/office/officeart/2005/8/layout/vList5"/>
    <dgm:cxn modelId="{72FD2FEA-2B02-46C9-92E9-F1A7FA87C73A}" srcId="{DA009D4C-B92E-449B-B1DE-852A43CBE322}" destId="{066DF826-2CE9-4386-8F20-E4025F119026}" srcOrd="1" destOrd="0" parTransId="{18F245C3-E3D2-46AE-A731-9826039C5E6D}" sibTransId="{1ECD73AF-41D6-43B9-80A3-6CE36E6AFC78}"/>
    <dgm:cxn modelId="{39290B65-53F8-44A9-938B-D09AF62BF526}" srcId="{F14345F9-4709-4D83-9702-F338F63B148E}" destId="{3D65738D-CC8D-41B8-A5A9-FEBE3A0057FD}" srcOrd="2" destOrd="0" parTransId="{9434940D-8395-436A-844D-1FEF089225CF}" sibTransId="{89730B69-C4D1-4A3B-AF4F-E64469482CA7}"/>
    <dgm:cxn modelId="{FAF5A166-4EF4-4A1B-8526-C174B7B2E377}" srcId="{DA009D4C-B92E-449B-B1DE-852A43CBE322}" destId="{8B2CF335-254D-46EC-9415-711E3CE2C9A5}" srcOrd="2" destOrd="0" parTransId="{F3E1C053-5C9A-4998-BB0F-159A015BB7E4}" sibTransId="{A21B66DD-41E3-48E7-9BB1-F802694CAAD4}"/>
    <dgm:cxn modelId="{F4F80293-B76A-4749-96C3-D7EA54ED4091}" type="presOf" srcId="{06EE5675-BFD6-4351-BE84-7F669B5442BB}" destId="{80CA9605-DEF8-452D-8B5A-29B855C7480A}" srcOrd="0" destOrd="4" presId="urn:microsoft.com/office/officeart/2005/8/layout/vList5"/>
    <dgm:cxn modelId="{AE1418A2-3BE7-4278-A200-D3E2F2410771}" type="presOf" srcId="{5D8753E9-0246-4B54-89DA-1EDC1D50EFD1}" destId="{80CA9605-DEF8-452D-8B5A-29B855C7480A}" srcOrd="0" destOrd="2" presId="urn:microsoft.com/office/officeart/2005/8/layout/vList5"/>
    <dgm:cxn modelId="{51D01B8C-26E2-4011-A05A-2E2988F42D08}" srcId="{890AC9C8-C0CA-46CF-A26C-32307FA37BC3}" destId="{1E33FAF2-2514-47F6-A484-161CFC979B7D}" srcOrd="1" destOrd="0" parTransId="{CE4DB945-6349-47CB-A0FF-6F7FE77C7EA7}" sibTransId="{601D7A09-447F-4FF9-976E-B3548A2D640D}"/>
    <dgm:cxn modelId="{6C1313AA-9440-4C11-AF3C-D4CB94B4CA2F}" type="presOf" srcId="{8B2CF335-254D-46EC-9415-711E3CE2C9A5}" destId="{F9FCDEC0-BFCF-4E4E-A2C0-2F49D1935C19}" srcOrd="0" destOrd="2" presId="urn:microsoft.com/office/officeart/2005/8/layout/vList5"/>
    <dgm:cxn modelId="{CCCFA688-0271-4FFD-8A71-043A8C30DE53}" srcId="{890AC9C8-C0CA-46CF-A26C-32307FA37BC3}" destId="{5A26DE25-C4B3-431C-ACD5-83105C295A85}" srcOrd="0" destOrd="0" parTransId="{F7DE870C-4BAD-482A-B4A1-E2C4A16BE42C}" sibTransId="{CE63E3F0-8C97-4F26-9D10-4CA15D4DF181}"/>
    <dgm:cxn modelId="{2F687881-A3E0-4DB4-A1ED-6FE17FD78FBE}" type="presOf" srcId="{F14345F9-4709-4D83-9702-F338F63B148E}" destId="{F0471388-A163-43CD-9925-AACAC7B0AF8A}" srcOrd="0" destOrd="0" presId="urn:microsoft.com/office/officeart/2005/8/layout/vList5"/>
    <dgm:cxn modelId="{D294F7E8-0566-4751-870D-C475D02370F8}" srcId="{890AC9C8-C0CA-46CF-A26C-32307FA37BC3}" destId="{2563E990-26EC-4AFA-B0C2-1D85739076B0}" srcOrd="3" destOrd="0" parTransId="{6DAF6AEC-8BB6-4D74-B00C-D05BB518364D}" sibTransId="{9D5094F5-42D5-4998-8DA5-56870F4CDB10}"/>
    <dgm:cxn modelId="{BDAD3130-8083-41BE-AE65-298E00599B03}" srcId="{F14345F9-4709-4D83-9702-F338F63B148E}" destId="{5767C9B3-7AB1-4DFA-AEB7-5E75C63D690D}" srcOrd="0" destOrd="0" parTransId="{AAEA0B40-C06A-4E4E-A1A0-CD8D66DFB776}" sibTransId="{027CE31E-4F2D-488D-BA1D-9A9EA283F3EA}"/>
    <dgm:cxn modelId="{4942E13B-EC3B-45F0-B486-8B70E0D836D1}" srcId="{E1CA0B6E-1D46-43F6-A2A6-7B4770E9559B}" destId="{DA009D4C-B92E-449B-B1DE-852A43CBE322}" srcOrd="2" destOrd="0" parTransId="{D86A2FAB-0756-4C8B-8E61-4ACEAB0B7D69}" sibTransId="{70F32530-C706-47F9-AD05-F767ECECF095}"/>
    <dgm:cxn modelId="{9E599817-472A-4AB9-9DD5-C950CBA35FFA}" type="presOf" srcId="{5767C9B3-7AB1-4DFA-AEB7-5E75C63D690D}" destId="{AFC82B7A-B26E-449C-9964-4E16B6FE2009}" srcOrd="0" destOrd="0" presId="urn:microsoft.com/office/officeart/2005/8/layout/vList5"/>
    <dgm:cxn modelId="{76F0D43D-3F9B-4138-87B7-8BEFEBB87F4E}" srcId="{F14345F9-4709-4D83-9702-F338F63B148E}" destId="{E19F1E10-95FF-4A1D-B879-081430B3C97C}" srcOrd="1" destOrd="0" parTransId="{3B61BACE-BA09-4C0D-93AB-931AE98181AE}" sibTransId="{903DF6C0-B050-4B54-8D3B-3F82F3C2D8E9}"/>
    <dgm:cxn modelId="{8075CFE3-C52E-462E-BB8B-348C9BE70B92}" srcId="{890AC9C8-C0CA-46CF-A26C-32307FA37BC3}" destId="{5D8753E9-0246-4B54-89DA-1EDC1D50EFD1}" srcOrd="2" destOrd="0" parTransId="{33E1B564-3D1B-4350-A17C-8F0726F989E2}" sibTransId="{06D8CAF9-7580-411B-9FE5-53E996E6C913}"/>
    <dgm:cxn modelId="{62A0ACCA-C967-4F1C-8B24-DCB5BC58C102}" srcId="{F14345F9-4709-4D83-9702-F338F63B148E}" destId="{29C17839-7DE3-426E-BE21-8C0284A32032}" srcOrd="3" destOrd="0" parTransId="{937FB902-14C6-4F4A-9B8E-C5732DC702D5}" sibTransId="{83E5FA4E-B2D7-461A-AAA5-AFEDB4B3224A}"/>
    <dgm:cxn modelId="{9599DB67-D3B4-4CB8-800D-A1BE44A66775}" type="presOf" srcId="{E1CA0B6E-1D46-43F6-A2A6-7B4770E9559B}" destId="{7D97D86E-2DD3-4A2E-AE3B-65CCBF1FA542}" srcOrd="0" destOrd="0" presId="urn:microsoft.com/office/officeart/2005/8/layout/vList5"/>
    <dgm:cxn modelId="{F9B927A5-3D6D-4B86-A966-80B5E23FD389}" type="presOf" srcId="{38CADC50-6CA5-452B-ADFA-F26BFE4F6510}" destId="{F9FCDEC0-BFCF-4E4E-A2C0-2F49D1935C19}" srcOrd="0" destOrd="0" presId="urn:microsoft.com/office/officeart/2005/8/layout/vList5"/>
    <dgm:cxn modelId="{9ABFA618-C3A5-4B59-938C-F824B64208EC}" type="presOf" srcId="{1E33FAF2-2514-47F6-A484-161CFC979B7D}" destId="{80CA9605-DEF8-452D-8B5A-29B855C7480A}" srcOrd="0" destOrd="1" presId="urn:microsoft.com/office/officeart/2005/8/layout/vList5"/>
    <dgm:cxn modelId="{F7667B42-1E68-4731-9BB3-EF8B9E4CAFF3}" srcId="{890AC9C8-C0CA-46CF-A26C-32307FA37BC3}" destId="{06EE5675-BFD6-4351-BE84-7F669B5442BB}" srcOrd="4" destOrd="0" parTransId="{F62A9CCB-92A0-4A51-A8EB-4B11664E15EC}" sibTransId="{5769757B-158A-4CBE-887A-8CFC4A87A9CA}"/>
    <dgm:cxn modelId="{3FBCB078-8D0E-42D9-BC8F-423FF1503C46}" type="presOf" srcId="{E19F1E10-95FF-4A1D-B879-081430B3C97C}" destId="{AFC82B7A-B26E-449C-9964-4E16B6FE2009}" srcOrd="0" destOrd="1" presId="urn:microsoft.com/office/officeart/2005/8/layout/vList5"/>
    <dgm:cxn modelId="{1FA58B96-8C43-4BD5-AAB0-BC4D47F3856C}" srcId="{DA009D4C-B92E-449B-B1DE-852A43CBE322}" destId="{38CADC50-6CA5-452B-ADFA-F26BFE4F6510}" srcOrd="0" destOrd="0" parTransId="{D2723002-D40F-4788-A9FF-75A1A6C19C19}" sibTransId="{17EFF37C-FD76-4EB4-92B2-4C902F04F97D}"/>
    <dgm:cxn modelId="{402AB223-6124-4D33-94F2-A22D6E49EC0F}" type="presOf" srcId="{3D65738D-CC8D-41B8-A5A9-FEBE3A0057FD}" destId="{AFC82B7A-B26E-449C-9964-4E16B6FE2009}" srcOrd="0" destOrd="2" presId="urn:microsoft.com/office/officeart/2005/8/layout/vList5"/>
    <dgm:cxn modelId="{1D19985E-4B71-43E6-80E2-E76AFDF7072A}" srcId="{DA009D4C-B92E-449B-B1DE-852A43CBE322}" destId="{ACE64CFB-F531-44A1-8BC5-534CD42904D8}" srcOrd="3" destOrd="0" parTransId="{89ABE3DA-D853-421E-A7B6-EDAB3FE2279D}" sibTransId="{560FE75D-0225-4554-AA57-6BF51B95578A}"/>
    <dgm:cxn modelId="{5277C64D-0289-438F-826B-93E9C1217E78}" type="presOf" srcId="{066DF826-2CE9-4386-8F20-E4025F119026}" destId="{F9FCDEC0-BFCF-4E4E-A2C0-2F49D1935C19}" srcOrd="0" destOrd="1" presId="urn:microsoft.com/office/officeart/2005/8/layout/vList5"/>
    <dgm:cxn modelId="{8CEF6474-760F-41B6-9E37-26242B7566AA}" type="presOf" srcId="{29C17839-7DE3-426E-BE21-8C0284A32032}" destId="{AFC82B7A-B26E-449C-9964-4E16B6FE2009}" srcOrd="0" destOrd="3" presId="urn:microsoft.com/office/officeart/2005/8/layout/vList5"/>
    <dgm:cxn modelId="{7A507991-4F37-435E-9805-7A38DB5CF3E2}" type="presOf" srcId="{ACE64CFB-F531-44A1-8BC5-534CD42904D8}" destId="{F9FCDEC0-BFCF-4E4E-A2C0-2F49D1935C19}" srcOrd="0" destOrd="3" presId="urn:microsoft.com/office/officeart/2005/8/layout/vList5"/>
    <dgm:cxn modelId="{77BCE0F2-AC51-49DA-92E2-ABA5979F1F59}" srcId="{E1CA0B6E-1D46-43F6-A2A6-7B4770E9559B}" destId="{F14345F9-4709-4D83-9702-F338F63B148E}" srcOrd="0" destOrd="0" parTransId="{AFB0179C-36D0-4940-8EE3-B58378E71A03}" sibTransId="{7A666F98-9D36-45BC-AB1A-DD32B22F90B2}"/>
    <dgm:cxn modelId="{1EB68E50-CC13-4AFA-BABD-BC1F32E0973C}" type="presParOf" srcId="{7D97D86E-2DD3-4A2E-AE3B-65CCBF1FA542}" destId="{F3CAA6ED-3A52-4154-802E-8F092CE5D505}" srcOrd="0" destOrd="0" presId="urn:microsoft.com/office/officeart/2005/8/layout/vList5"/>
    <dgm:cxn modelId="{1DE5F71E-5E03-48F4-BA80-7D7383F07A9F}" type="presParOf" srcId="{F3CAA6ED-3A52-4154-802E-8F092CE5D505}" destId="{F0471388-A163-43CD-9925-AACAC7B0AF8A}" srcOrd="0" destOrd="0" presId="urn:microsoft.com/office/officeart/2005/8/layout/vList5"/>
    <dgm:cxn modelId="{6691AADA-F6E6-45A3-8BE1-9DAF2A36DD24}" type="presParOf" srcId="{F3CAA6ED-3A52-4154-802E-8F092CE5D505}" destId="{AFC82B7A-B26E-449C-9964-4E16B6FE2009}" srcOrd="1" destOrd="0" presId="urn:microsoft.com/office/officeart/2005/8/layout/vList5"/>
    <dgm:cxn modelId="{639E0752-F252-4743-962E-6A6F75CB4B19}" type="presParOf" srcId="{7D97D86E-2DD3-4A2E-AE3B-65CCBF1FA542}" destId="{F2A065B5-B078-4038-B237-8C3A07B5F90A}" srcOrd="1" destOrd="0" presId="urn:microsoft.com/office/officeart/2005/8/layout/vList5"/>
    <dgm:cxn modelId="{A13D2770-8643-4B10-909E-31AB7E8E10D2}" type="presParOf" srcId="{7D97D86E-2DD3-4A2E-AE3B-65CCBF1FA542}" destId="{6E3F091B-C494-4D97-A3B7-761A7535F6D8}" srcOrd="2" destOrd="0" presId="urn:microsoft.com/office/officeart/2005/8/layout/vList5"/>
    <dgm:cxn modelId="{075D7D8D-0924-44C6-8615-4D280DB60D9F}" type="presParOf" srcId="{6E3F091B-C494-4D97-A3B7-761A7535F6D8}" destId="{065F6B3F-3985-42B9-A394-3B37F3F875BE}" srcOrd="0" destOrd="0" presId="urn:microsoft.com/office/officeart/2005/8/layout/vList5"/>
    <dgm:cxn modelId="{57259AAC-A170-4CEF-8588-6F7755ABE0F4}" type="presParOf" srcId="{6E3F091B-C494-4D97-A3B7-761A7535F6D8}" destId="{80CA9605-DEF8-452D-8B5A-29B855C7480A}" srcOrd="1" destOrd="0" presId="urn:microsoft.com/office/officeart/2005/8/layout/vList5"/>
    <dgm:cxn modelId="{500CA94D-76B9-4378-964F-8D06543781FE}" type="presParOf" srcId="{7D97D86E-2DD3-4A2E-AE3B-65CCBF1FA542}" destId="{3E80C7C2-D4D1-4A7D-8DF0-8FF085BF9A14}" srcOrd="3" destOrd="0" presId="urn:microsoft.com/office/officeart/2005/8/layout/vList5"/>
    <dgm:cxn modelId="{727BF923-650D-497E-9DC6-1E01925C8495}" type="presParOf" srcId="{7D97D86E-2DD3-4A2E-AE3B-65CCBF1FA542}" destId="{6E3E0C78-A2FD-4C8F-95CA-0941C863EC46}" srcOrd="4" destOrd="0" presId="urn:microsoft.com/office/officeart/2005/8/layout/vList5"/>
    <dgm:cxn modelId="{2574435A-19E7-4C4E-A5FF-9AD5924D9809}" type="presParOf" srcId="{6E3E0C78-A2FD-4C8F-95CA-0941C863EC46}" destId="{32AD2AAB-2CE9-449A-8E62-75A399ED4424}" srcOrd="0" destOrd="0" presId="urn:microsoft.com/office/officeart/2005/8/layout/vList5"/>
    <dgm:cxn modelId="{9274094A-8BE5-4A69-89D5-E8CC9241B746}" type="presParOf" srcId="{6E3E0C78-A2FD-4C8F-95CA-0941C863EC46}" destId="{F9FCDEC0-BFCF-4E4E-A2C0-2F49D1935C1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A0B6E-1D46-43F6-A2A6-7B4770E9559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14345F9-4709-4D83-9702-F338F63B148E}">
      <dgm:prSet phldrT="[Text]"/>
      <dgm:spPr/>
      <dgm:t>
        <a:bodyPr/>
        <a:lstStyle/>
        <a:p>
          <a:r>
            <a:rPr lang="en-US" dirty="0" smtClean="0"/>
            <a:t>PK-2</a:t>
          </a:r>
          <a:endParaRPr lang="en-US" dirty="0"/>
        </a:p>
      </dgm:t>
    </dgm:pt>
    <dgm:pt modelId="{AFB0179C-36D0-4940-8EE3-B58378E71A03}" type="parTrans" cxnId="{77BCE0F2-AC51-49DA-92E2-ABA5979F1F59}">
      <dgm:prSet/>
      <dgm:spPr/>
      <dgm:t>
        <a:bodyPr/>
        <a:lstStyle/>
        <a:p>
          <a:endParaRPr lang="en-US"/>
        </a:p>
      </dgm:t>
    </dgm:pt>
    <dgm:pt modelId="{7A666F98-9D36-45BC-AB1A-DD32B22F90B2}" type="sibTrans" cxnId="{77BCE0F2-AC51-49DA-92E2-ABA5979F1F59}">
      <dgm:prSet/>
      <dgm:spPr/>
      <dgm:t>
        <a:bodyPr/>
        <a:lstStyle/>
        <a:p>
          <a:endParaRPr lang="en-US"/>
        </a:p>
      </dgm:t>
    </dgm:pt>
    <dgm:pt modelId="{5767C9B3-7AB1-4DFA-AEB7-5E75C63D690D}">
      <dgm:prSet phldrT="[Text]"/>
      <dgm:spPr/>
      <dgm:t>
        <a:bodyPr/>
        <a:lstStyle/>
        <a:p>
          <a:r>
            <a:rPr lang="en-US" dirty="0" smtClean="0"/>
            <a:t>Each strand is 1 hour</a:t>
          </a:r>
          <a:endParaRPr lang="en-US" dirty="0"/>
        </a:p>
      </dgm:t>
    </dgm:pt>
    <dgm:pt modelId="{AAEA0B40-C06A-4E4E-A1A0-CD8D66DFB776}" type="parTrans" cxnId="{BDAD3130-8083-41BE-AE65-298E00599B03}">
      <dgm:prSet/>
      <dgm:spPr/>
      <dgm:t>
        <a:bodyPr/>
        <a:lstStyle/>
        <a:p>
          <a:endParaRPr lang="en-US"/>
        </a:p>
      </dgm:t>
    </dgm:pt>
    <dgm:pt modelId="{027CE31E-4F2D-488D-BA1D-9A9EA283F3EA}" type="sibTrans" cxnId="{BDAD3130-8083-41BE-AE65-298E00599B03}">
      <dgm:prSet/>
      <dgm:spPr/>
      <dgm:t>
        <a:bodyPr/>
        <a:lstStyle/>
        <a:p>
          <a:endParaRPr lang="en-US"/>
        </a:p>
      </dgm:t>
    </dgm:pt>
    <dgm:pt modelId="{890AC9C8-C0CA-46CF-A26C-32307FA37BC3}">
      <dgm:prSet phldrT="[Text]"/>
      <dgm:spPr/>
      <dgm:t>
        <a:bodyPr/>
        <a:lstStyle/>
        <a:p>
          <a:r>
            <a:rPr lang="en-US" dirty="0" smtClean="0"/>
            <a:t>3-8</a:t>
          </a:r>
          <a:endParaRPr lang="en-US" dirty="0"/>
        </a:p>
      </dgm:t>
    </dgm:pt>
    <dgm:pt modelId="{7D2BABC6-5AFF-4657-8A4A-0AB09DC6E34E}" type="parTrans" cxnId="{1D7A19D2-9DE5-42A3-983B-082754C28CFC}">
      <dgm:prSet/>
      <dgm:spPr/>
      <dgm:t>
        <a:bodyPr/>
        <a:lstStyle/>
        <a:p>
          <a:endParaRPr lang="en-US"/>
        </a:p>
      </dgm:t>
    </dgm:pt>
    <dgm:pt modelId="{6113BA86-F6DD-4CCC-96AE-6E491E8B5ADE}" type="sibTrans" cxnId="{1D7A19D2-9DE5-42A3-983B-082754C28CFC}">
      <dgm:prSet/>
      <dgm:spPr/>
      <dgm:t>
        <a:bodyPr/>
        <a:lstStyle/>
        <a:p>
          <a:endParaRPr lang="en-US"/>
        </a:p>
      </dgm:t>
    </dgm:pt>
    <dgm:pt modelId="{5D8753E9-0246-4B54-89DA-1EDC1D50EFD1}">
      <dgm:prSet phldrT="[Text]"/>
      <dgm:spPr/>
      <dgm:t>
        <a:bodyPr/>
        <a:lstStyle/>
        <a:p>
          <a:r>
            <a:rPr lang="en-US" dirty="0" smtClean="0"/>
            <a:t>Each lesson is one hour</a:t>
          </a:r>
          <a:endParaRPr lang="en-US" dirty="0"/>
        </a:p>
      </dgm:t>
    </dgm:pt>
    <dgm:pt modelId="{33E1B564-3D1B-4350-A17C-8F0726F989E2}" type="parTrans" cxnId="{8075CFE3-C52E-462E-BB8B-348C9BE70B92}">
      <dgm:prSet/>
      <dgm:spPr/>
      <dgm:t>
        <a:bodyPr/>
        <a:lstStyle/>
        <a:p>
          <a:endParaRPr lang="en-US"/>
        </a:p>
      </dgm:t>
    </dgm:pt>
    <dgm:pt modelId="{06D8CAF9-7580-411B-9FE5-53E996E6C913}" type="sibTrans" cxnId="{8075CFE3-C52E-462E-BB8B-348C9BE70B92}">
      <dgm:prSet/>
      <dgm:spPr/>
      <dgm:t>
        <a:bodyPr/>
        <a:lstStyle/>
        <a:p>
          <a:endParaRPr lang="en-US"/>
        </a:p>
      </dgm:t>
    </dgm:pt>
    <dgm:pt modelId="{DA009D4C-B92E-449B-B1DE-852A43CBE322}">
      <dgm:prSet phldrT="[Text]"/>
      <dgm:spPr/>
      <dgm:t>
        <a:bodyPr/>
        <a:lstStyle/>
        <a:p>
          <a:r>
            <a:rPr lang="en-US" dirty="0" smtClean="0"/>
            <a:t>9-12</a:t>
          </a:r>
          <a:endParaRPr lang="en-US" dirty="0"/>
        </a:p>
      </dgm:t>
    </dgm:pt>
    <dgm:pt modelId="{D86A2FAB-0756-4C8B-8E61-4ACEAB0B7D69}" type="parTrans" cxnId="{4942E13B-EC3B-45F0-B486-8B70E0D836D1}">
      <dgm:prSet/>
      <dgm:spPr/>
      <dgm:t>
        <a:bodyPr/>
        <a:lstStyle/>
        <a:p>
          <a:endParaRPr lang="en-US"/>
        </a:p>
      </dgm:t>
    </dgm:pt>
    <dgm:pt modelId="{70F32530-C706-47F9-AD05-F767ECECF095}" type="sibTrans" cxnId="{4942E13B-EC3B-45F0-B486-8B70E0D836D1}">
      <dgm:prSet/>
      <dgm:spPr/>
      <dgm:t>
        <a:bodyPr/>
        <a:lstStyle/>
        <a:p>
          <a:endParaRPr lang="en-US"/>
        </a:p>
      </dgm:t>
    </dgm:pt>
    <dgm:pt modelId="{38CADC50-6CA5-452B-ADFA-F26BFE4F6510}">
      <dgm:prSet phldrT="[Text]"/>
      <dgm:spPr/>
      <dgm:t>
        <a:bodyPr/>
        <a:lstStyle/>
        <a:p>
          <a:r>
            <a:rPr lang="en-US" dirty="0" smtClean="0"/>
            <a:t>Intense focus on evidence-based questioning, discussion, &amp; writing</a:t>
          </a:r>
          <a:endParaRPr lang="en-US" dirty="0"/>
        </a:p>
      </dgm:t>
    </dgm:pt>
    <dgm:pt modelId="{D2723002-D40F-4788-A9FF-75A1A6C19C19}" type="parTrans" cxnId="{1FA58B96-8C43-4BD5-AAB0-BC4D47F3856C}">
      <dgm:prSet/>
      <dgm:spPr/>
      <dgm:t>
        <a:bodyPr/>
        <a:lstStyle/>
        <a:p>
          <a:endParaRPr lang="en-US"/>
        </a:p>
      </dgm:t>
    </dgm:pt>
    <dgm:pt modelId="{17EFF37C-FD76-4EB4-92B2-4C902F04F97D}" type="sibTrans" cxnId="{1FA58B96-8C43-4BD5-AAB0-BC4D47F3856C}">
      <dgm:prSet/>
      <dgm:spPr/>
      <dgm:t>
        <a:bodyPr/>
        <a:lstStyle/>
        <a:p>
          <a:endParaRPr lang="en-US"/>
        </a:p>
      </dgm:t>
    </dgm:pt>
    <dgm:pt modelId="{066DF826-2CE9-4386-8F20-E4025F119026}">
      <dgm:prSet phldrT="[Text]"/>
      <dgm:spPr/>
      <dgm:t>
        <a:bodyPr/>
        <a:lstStyle/>
        <a:p>
          <a:r>
            <a:rPr lang="en-US" dirty="0" smtClean="0"/>
            <a:t>Text accompanies the modules</a:t>
          </a:r>
          <a:endParaRPr lang="en-US" dirty="0"/>
        </a:p>
      </dgm:t>
    </dgm:pt>
    <dgm:pt modelId="{18F245C3-E3D2-46AE-A731-9826039C5E6D}" type="parTrans" cxnId="{72FD2FEA-2B02-46C9-92E9-F1A7FA87C73A}">
      <dgm:prSet/>
      <dgm:spPr/>
      <dgm:t>
        <a:bodyPr/>
        <a:lstStyle/>
        <a:p>
          <a:endParaRPr lang="en-US"/>
        </a:p>
      </dgm:t>
    </dgm:pt>
    <dgm:pt modelId="{1ECD73AF-41D6-43B9-80A3-6CE36E6AFC78}" type="sibTrans" cxnId="{72FD2FEA-2B02-46C9-92E9-F1A7FA87C73A}">
      <dgm:prSet/>
      <dgm:spPr/>
      <dgm:t>
        <a:bodyPr/>
        <a:lstStyle/>
        <a:p>
          <a:endParaRPr lang="en-US"/>
        </a:p>
      </dgm:t>
    </dgm:pt>
    <dgm:pt modelId="{B165ADBB-BAF9-4F36-8F9F-E8FAD7214F6D}">
      <dgm:prSet phldrT="[Text]"/>
      <dgm:spPr/>
      <dgm:t>
        <a:bodyPr/>
        <a:lstStyle/>
        <a:p>
          <a:endParaRPr lang="en-US" dirty="0"/>
        </a:p>
      </dgm:t>
    </dgm:pt>
    <dgm:pt modelId="{EF501E1F-8075-42B5-8843-2D96E730BE91}" type="parTrans" cxnId="{79266FEE-E58C-42B5-BDA3-4DC7E028E011}">
      <dgm:prSet/>
      <dgm:spPr/>
      <dgm:t>
        <a:bodyPr/>
        <a:lstStyle/>
        <a:p>
          <a:endParaRPr lang="en-US"/>
        </a:p>
      </dgm:t>
    </dgm:pt>
    <dgm:pt modelId="{287B4429-0482-4609-8C25-8BAAE11E15FC}" type="sibTrans" cxnId="{79266FEE-E58C-42B5-BDA3-4DC7E028E011}">
      <dgm:prSet/>
      <dgm:spPr/>
      <dgm:t>
        <a:bodyPr/>
        <a:lstStyle/>
        <a:p>
          <a:endParaRPr lang="en-US"/>
        </a:p>
      </dgm:t>
    </dgm:pt>
    <dgm:pt modelId="{04C52FB3-F958-44F1-8889-923106FDADE8}">
      <dgm:prSet phldrT="[Text]"/>
      <dgm:spPr/>
      <dgm:t>
        <a:bodyPr/>
        <a:lstStyle/>
        <a:p>
          <a:r>
            <a:rPr lang="en-US" dirty="0" smtClean="0"/>
            <a:t>Guided Reading is on your own</a:t>
          </a:r>
          <a:endParaRPr lang="en-US" dirty="0"/>
        </a:p>
      </dgm:t>
    </dgm:pt>
    <dgm:pt modelId="{38DE3AD5-8A65-43A4-95BD-CE91FEA9BC7B}" type="parTrans" cxnId="{CEF3AAA4-BE87-41D5-AA74-98F0C92DEDD4}">
      <dgm:prSet/>
      <dgm:spPr/>
      <dgm:t>
        <a:bodyPr/>
        <a:lstStyle/>
        <a:p>
          <a:endParaRPr lang="en-US"/>
        </a:p>
      </dgm:t>
    </dgm:pt>
    <dgm:pt modelId="{CD13C1B6-B630-4410-B6A4-507FC37F56F0}" type="sibTrans" cxnId="{CEF3AAA4-BE87-41D5-AA74-98F0C92DEDD4}">
      <dgm:prSet/>
      <dgm:spPr/>
      <dgm:t>
        <a:bodyPr/>
        <a:lstStyle/>
        <a:p>
          <a:endParaRPr lang="en-US"/>
        </a:p>
      </dgm:t>
    </dgm:pt>
    <dgm:pt modelId="{F1B4F245-8DAA-42DD-BBA5-B28749758B41}">
      <dgm:prSet phldrT="[Text]"/>
      <dgm:spPr/>
      <dgm:t>
        <a:bodyPr/>
        <a:lstStyle/>
        <a:p>
          <a:r>
            <a:rPr lang="en-US" dirty="0" smtClean="0"/>
            <a:t>Listening &amp; Language has the most potential</a:t>
          </a:r>
          <a:endParaRPr lang="en-US" dirty="0"/>
        </a:p>
      </dgm:t>
    </dgm:pt>
    <dgm:pt modelId="{A083ECA7-7F47-4AA0-8186-9440EB2C19C5}" type="parTrans" cxnId="{A4DEA2DC-350F-4347-934A-5331AC361A35}">
      <dgm:prSet/>
      <dgm:spPr/>
      <dgm:t>
        <a:bodyPr/>
        <a:lstStyle/>
        <a:p>
          <a:endParaRPr lang="en-US"/>
        </a:p>
      </dgm:t>
    </dgm:pt>
    <dgm:pt modelId="{753D5CD6-D9F4-4804-B5CB-ACE4CB09A1D8}" type="sibTrans" cxnId="{A4DEA2DC-350F-4347-934A-5331AC361A35}">
      <dgm:prSet/>
      <dgm:spPr/>
      <dgm:t>
        <a:bodyPr/>
        <a:lstStyle/>
        <a:p>
          <a:endParaRPr lang="en-US"/>
        </a:p>
      </dgm:t>
    </dgm:pt>
    <dgm:pt modelId="{CAE77BA4-831A-4BAF-A9B4-A398153E60A5}">
      <dgm:prSet phldrT="[Text]"/>
      <dgm:spPr/>
      <dgm:t>
        <a:bodyPr/>
        <a:lstStyle/>
        <a:p>
          <a:r>
            <a:rPr lang="en-US" dirty="0" smtClean="0"/>
            <a:t>Eliminate Science &amp; SS instruction if adopting the L&amp;L strand</a:t>
          </a:r>
          <a:endParaRPr lang="en-US" dirty="0"/>
        </a:p>
      </dgm:t>
    </dgm:pt>
    <dgm:pt modelId="{17ED8A59-4951-4680-9CB5-3B10DB07CA4F}" type="parTrans" cxnId="{6A388C66-9FE9-4285-B1D5-18CE8C95510D}">
      <dgm:prSet/>
      <dgm:spPr/>
      <dgm:t>
        <a:bodyPr/>
        <a:lstStyle/>
        <a:p>
          <a:endParaRPr lang="en-US"/>
        </a:p>
      </dgm:t>
    </dgm:pt>
    <dgm:pt modelId="{E0484492-1072-4C84-83E2-C7B6FBCAB64B}" type="sibTrans" cxnId="{6A388C66-9FE9-4285-B1D5-18CE8C95510D}">
      <dgm:prSet/>
      <dgm:spPr/>
      <dgm:t>
        <a:bodyPr/>
        <a:lstStyle/>
        <a:p>
          <a:endParaRPr lang="en-US"/>
        </a:p>
      </dgm:t>
    </dgm:pt>
    <dgm:pt modelId="{21A0CDD1-A201-48FD-BB6D-ADA4FD82238F}">
      <dgm:prSet phldrT="[Text]"/>
      <dgm:spPr/>
      <dgm:t>
        <a:bodyPr/>
        <a:lstStyle/>
        <a:p>
          <a:r>
            <a:rPr lang="en-US" dirty="0" smtClean="0"/>
            <a:t>Lessons are strategically built to scaffold learning</a:t>
          </a:r>
          <a:endParaRPr lang="en-US" dirty="0"/>
        </a:p>
      </dgm:t>
    </dgm:pt>
    <dgm:pt modelId="{79DB2ACC-E0C5-4481-8C2A-994754C63285}" type="parTrans" cxnId="{071FFD6B-FC70-4E65-8C75-92D5D0739B83}">
      <dgm:prSet/>
      <dgm:spPr/>
      <dgm:t>
        <a:bodyPr/>
        <a:lstStyle/>
        <a:p>
          <a:endParaRPr lang="en-US"/>
        </a:p>
      </dgm:t>
    </dgm:pt>
    <dgm:pt modelId="{676001F0-E6EA-4067-AADC-4F2EDD7E8CD0}" type="sibTrans" cxnId="{071FFD6B-FC70-4E65-8C75-92D5D0739B83}">
      <dgm:prSet/>
      <dgm:spPr/>
      <dgm:t>
        <a:bodyPr/>
        <a:lstStyle/>
        <a:p>
          <a:endParaRPr lang="en-US"/>
        </a:p>
      </dgm:t>
    </dgm:pt>
    <dgm:pt modelId="{63AF8EA8-BC4F-4D66-B62A-823A7FC5CADC}">
      <dgm:prSet phldrT="[Text]"/>
      <dgm:spPr/>
      <dgm:t>
        <a:bodyPr/>
        <a:lstStyle/>
        <a:p>
          <a:r>
            <a:rPr lang="en-US" dirty="0" smtClean="0"/>
            <a:t>One module complete for each grade level</a:t>
          </a:r>
          <a:endParaRPr lang="en-US" dirty="0"/>
        </a:p>
      </dgm:t>
    </dgm:pt>
    <dgm:pt modelId="{4D66CF94-2998-49D5-A3B7-2679707F88C6}" type="parTrans" cxnId="{6E1DA91F-BF86-4686-8E2A-7637F0F54771}">
      <dgm:prSet/>
      <dgm:spPr/>
      <dgm:t>
        <a:bodyPr/>
        <a:lstStyle/>
        <a:p>
          <a:endParaRPr lang="en-US"/>
        </a:p>
      </dgm:t>
    </dgm:pt>
    <dgm:pt modelId="{AC6B28B0-2815-4B29-9895-2585002C0E8F}" type="sibTrans" cxnId="{6E1DA91F-BF86-4686-8E2A-7637F0F54771}">
      <dgm:prSet/>
      <dgm:spPr/>
      <dgm:t>
        <a:bodyPr/>
        <a:lstStyle/>
        <a:p>
          <a:endParaRPr lang="en-US"/>
        </a:p>
      </dgm:t>
    </dgm:pt>
    <dgm:pt modelId="{EE02AF40-3EA4-4FB3-9F74-FE7055363A95}">
      <dgm:prSet phldrT="[Text]"/>
      <dgm:spPr/>
      <dgm:t>
        <a:bodyPr/>
        <a:lstStyle/>
        <a:p>
          <a:r>
            <a:rPr lang="en-US" dirty="0" smtClean="0"/>
            <a:t>Texts must be located by teacher</a:t>
          </a:r>
          <a:endParaRPr lang="en-US" dirty="0"/>
        </a:p>
      </dgm:t>
    </dgm:pt>
    <dgm:pt modelId="{AF4B56E3-7D09-4573-98E6-606934E27FE9}" type="parTrans" cxnId="{26E552CA-B03F-4865-B01A-AC18B6220045}">
      <dgm:prSet/>
      <dgm:spPr/>
      <dgm:t>
        <a:bodyPr/>
        <a:lstStyle/>
        <a:p>
          <a:endParaRPr lang="en-US"/>
        </a:p>
      </dgm:t>
    </dgm:pt>
    <dgm:pt modelId="{E67DCA2F-0CFF-4E41-ADD9-B70F24FBA4E2}" type="sibTrans" cxnId="{26E552CA-B03F-4865-B01A-AC18B6220045}">
      <dgm:prSet/>
      <dgm:spPr/>
      <dgm:t>
        <a:bodyPr/>
        <a:lstStyle/>
        <a:p>
          <a:endParaRPr lang="en-US"/>
        </a:p>
      </dgm:t>
    </dgm:pt>
    <dgm:pt modelId="{BF69299D-EE8D-4FF4-89B4-343D2D041966}">
      <dgm:prSet phldrT="[Text]"/>
      <dgm:spPr/>
      <dgm:t>
        <a:bodyPr/>
        <a:lstStyle/>
        <a:p>
          <a:r>
            <a:rPr lang="en-US" dirty="0" smtClean="0"/>
            <a:t>Higher level of text reading &amp; writing</a:t>
          </a:r>
          <a:endParaRPr lang="en-US" dirty="0"/>
        </a:p>
      </dgm:t>
    </dgm:pt>
    <dgm:pt modelId="{615ECD0D-F160-47D5-A8DB-B4714DFB403C}" type="parTrans" cxnId="{D8E228DA-F571-4353-87FC-C5A06390BA2A}">
      <dgm:prSet/>
      <dgm:spPr/>
      <dgm:t>
        <a:bodyPr/>
        <a:lstStyle/>
        <a:p>
          <a:endParaRPr lang="en-US"/>
        </a:p>
      </dgm:t>
    </dgm:pt>
    <dgm:pt modelId="{8E8FDAE8-6141-40F2-ADA2-2AA0C4CFA9C0}" type="sibTrans" cxnId="{D8E228DA-F571-4353-87FC-C5A06390BA2A}">
      <dgm:prSet/>
      <dgm:spPr/>
      <dgm:t>
        <a:bodyPr/>
        <a:lstStyle/>
        <a:p>
          <a:endParaRPr lang="en-US"/>
        </a:p>
      </dgm:t>
    </dgm:pt>
    <dgm:pt modelId="{85B2E9B0-C11A-4ADC-8FDB-D3B097E0A978}">
      <dgm:prSet phldrT="[Text]"/>
      <dgm:spPr/>
      <dgm:t>
        <a:bodyPr/>
        <a:lstStyle/>
        <a:p>
          <a:r>
            <a:rPr lang="en-US" dirty="0" smtClean="0"/>
            <a:t>Heavy emphasis on non-fiction</a:t>
          </a:r>
          <a:endParaRPr lang="en-US" dirty="0"/>
        </a:p>
      </dgm:t>
    </dgm:pt>
    <dgm:pt modelId="{905CA2D6-47E5-45A7-AC9E-609AA1B93366}" type="parTrans" cxnId="{3EC3D8DA-36A5-475A-A49E-0D1D927CF8CE}">
      <dgm:prSet/>
      <dgm:spPr/>
    </dgm:pt>
    <dgm:pt modelId="{6925EE54-9656-40E4-B55C-85CD0079FD34}" type="sibTrans" cxnId="{3EC3D8DA-36A5-475A-A49E-0D1D927CF8CE}">
      <dgm:prSet/>
      <dgm:spPr/>
    </dgm:pt>
    <dgm:pt modelId="{33868427-76E1-4051-8B4D-EE8C2F0C2ECC}">
      <dgm:prSet phldrT="[Text]"/>
      <dgm:spPr/>
      <dgm:t>
        <a:bodyPr/>
        <a:lstStyle/>
        <a:p>
          <a:endParaRPr lang="en-US" dirty="0"/>
        </a:p>
      </dgm:t>
    </dgm:pt>
    <dgm:pt modelId="{5348E9D4-0D58-4A97-BA8B-054689D58553}" type="parTrans" cxnId="{72DCA005-9EC6-4274-BBC1-A765055D6F20}">
      <dgm:prSet/>
      <dgm:spPr/>
    </dgm:pt>
    <dgm:pt modelId="{21B8809E-ACAA-448D-BB1E-54F57DE37F65}" type="sibTrans" cxnId="{72DCA005-9EC6-4274-BBC1-A765055D6F20}">
      <dgm:prSet/>
      <dgm:spPr/>
    </dgm:pt>
    <dgm:pt modelId="{0E338F4A-0B35-4F38-9364-AECE0C603200}">
      <dgm:prSet phldrT="[Text]"/>
      <dgm:spPr/>
      <dgm:t>
        <a:bodyPr/>
        <a:lstStyle/>
        <a:p>
          <a:r>
            <a:rPr lang="en-US" dirty="0" smtClean="0"/>
            <a:t>Academic vocabulary text-referenced </a:t>
          </a:r>
          <a:endParaRPr lang="en-US" dirty="0"/>
        </a:p>
      </dgm:t>
    </dgm:pt>
    <dgm:pt modelId="{6A6258BE-621B-41F5-A251-FCDB927F313A}" type="parTrans" cxnId="{637358D0-B257-4905-8589-10D6A2C0BCD2}">
      <dgm:prSet/>
      <dgm:spPr/>
    </dgm:pt>
    <dgm:pt modelId="{97258932-0417-4899-87C4-B23E054C4174}" type="sibTrans" cxnId="{637358D0-B257-4905-8589-10D6A2C0BCD2}">
      <dgm:prSet/>
      <dgm:spPr/>
    </dgm:pt>
    <dgm:pt modelId="{7D97D86E-2DD3-4A2E-AE3B-65CCBF1FA542}" type="pres">
      <dgm:prSet presAssocID="{E1CA0B6E-1D46-43F6-A2A6-7B4770E9559B}" presName="Name0" presStyleCnt="0">
        <dgm:presLayoutVars>
          <dgm:dir/>
          <dgm:animLvl val="lvl"/>
          <dgm:resizeHandles val="exact"/>
        </dgm:presLayoutVars>
      </dgm:prSet>
      <dgm:spPr/>
      <dgm:t>
        <a:bodyPr/>
        <a:lstStyle/>
        <a:p>
          <a:endParaRPr lang="en-US"/>
        </a:p>
      </dgm:t>
    </dgm:pt>
    <dgm:pt modelId="{F3CAA6ED-3A52-4154-802E-8F092CE5D505}" type="pres">
      <dgm:prSet presAssocID="{F14345F9-4709-4D83-9702-F338F63B148E}" presName="linNode" presStyleCnt="0"/>
      <dgm:spPr/>
    </dgm:pt>
    <dgm:pt modelId="{F0471388-A163-43CD-9925-AACAC7B0AF8A}" type="pres">
      <dgm:prSet presAssocID="{F14345F9-4709-4D83-9702-F338F63B148E}" presName="parentText" presStyleLbl="node1" presStyleIdx="0" presStyleCnt="3">
        <dgm:presLayoutVars>
          <dgm:chMax val="1"/>
          <dgm:bulletEnabled val="1"/>
        </dgm:presLayoutVars>
      </dgm:prSet>
      <dgm:spPr/>
      <dgm:t>
        <a:bodyPr/>
        <a:lstStyle/>
        <a:p>
          <a:endParaRPr lang="en-US"/>
        </a:p>
      </dgm:t>
    </dgm:pt>
    <dgm:pt modelId="{AFC82B7A-B26E-449C-9964-4E16B6FE2009}" type="pres">
      <dgm:prSet presAssocID="{F14345F9-4709-4D83-9702-F338F63B148E}" presName="descendantText" presStyleLbl="alignAccFollowNode1" presStyleIdx="0" presStyleCnt="3">
        <dgm:presLayoutVars>
          <dgm:bulletEnabled val="1"/>
        </dgm:presLayoutVars>
      </dgm:prSet>
      <dgm:spPr/>
      <dgm:t>
        <a:bodyPr/>
        <a:lstStyle/>
        <a:p>
          <a:endParaRPr lang="en-US"/>
        </a:p>
      </dgm:t>
    </dgm:pt>
    <dgm:pt modelId="{F2A065B5-B078-4038-B237-8C3A07B5F90A}" type="pres">
      <dgm:prSet presAssocID="{7A666F98-9D36-45BC-AB1A-DD32B22F90B2}" presName="sp" presStyleCnt="0"/>
      <dgm:spPr/>
    </dgm:pt>
    <dgm:pt modelId="{6E3F091B-C494-4D97-A3B7-761A7535F6D8}" type="pres">
      <dgm:prSet presAssocID="{890AC9C8-C0CA-46CF-A26C-32307FA37BC3}" presName="linNode" presStyleCnt="0"/>
      <dgm:spPr/>
    </dgm:pt>
    <dgm:pt modelId="{065F6B3F-3985-42B9-A394-3B37F3F875BE}" type="pres">
      <dgm:prSet presAssocID="{890AC9C8-C0CA-46CF-A26C-32307FA37BC3}" presName="parentText" presStyleLbl="node1" presStyleIdx="1" presStyleCnt="3">
        <dgm:presLayoutVars>
          <dgm:chMax val="1"/>
          <dgm:bulletEnabled val="1"/>
        </dgm:presLayoutVars>
      </dgm:prSet>
      <dgm:spPr/>
      <dgm:t>
        <a:bodyPr/>
        <a:lstStyle/>
        <a:p>
          <a:endParaRPr lang="en-US"/>
        </a:p>
      </dgm:t>
    </dgm:pt>
    <dgm:pt modelId="{80CA9605-DEF8-452D-8B5A-29B855C7480A}" type="pres">
      <dgm:prSet presAssocID="{890AC9C8-C0CA-46CF-A26C-32307FA37BC3}" presName="descendantText" presStyleLbl="alignAccFollowNode1" presStyleIdx="1" presStyleCnt="3">
        <dgm:presLayoutVars>
          <dgm:bulletEnabled val="1"/>
        </dgm:presLayoutVars>
      </dgm:prSet>
      <dgm:spPr/>
      <dgm:t>
        <a:bodyPr/>
        <a:lstStyle/>
        <a:p>
          <a:endParaRPr lang="en-US"/>
        </a:p>
      </dgm:t>
    </dgm:pt>
    <dgm:pt modelId="{3E80C7C2-D4D1-4A7D-8DF0-8FF085BF9A14}" type="pres">
      <dgm:prSet presAssocID="{6113BA86-F6DD-4CCC-96AE-6E491E8B5ADE}" presName="sp" presStyleCnt="0"/>
      <dgm:spPr/>
    </dgm:pt>
    <dgm:pt modelId="{6E3E0C78-A2FD-4C8F-95CA-0941C863EC46}" type="pres">
      <dgm:prSet presAssocID="{DA009D4C-B92E-449B-B1DE-852A43CBE322}" presName="linNode" presStyleCnt="0"/>
      <dgm:spPr/>
    </dgm:pt>
    <dgm:pt modelId="{32AD2AAB-2CE9-449A-8E62-75A399ED4424}" type="pres">
      <dgm:prSet presAssocID="{DA009D4C-B92E-449B-B1DE-852A43CBE322}" presName="parentText" presStyleLbl="node1" presStyleIdx="2" presStyleCnt="3">
        <dgm:presLayoutVars>
          <dgm:chMax val="1"/>
          <dgm:bulletEnabled val="1"/>
        </dgm:presLayoutVars>
      </dgm:prSet>
      <dgm:spPr/>
      <dgm:t>
        <a:bodyPr/>
        <a:lstStyle/>
        <a:p>
          <a:endParaRPr lang="en-US"/>
        </a:p>
      </dgm:t>
    </dgm:pt>
    <dgm:pt modelId="{F9FCDEC0-BFCF-4E4E-A2C0-2F49D1935C19}" type="pres">
      <dgm:prSet presAssocID="{DA009D4C-B92E-449B-B1DE-852A43CBE322}" presName="descendantText" presStyleLbl="alignAccFollowNode1" presStyleIdx="2" presStyleCnt="3">
        <dgm:presLayoutVars>
          <dgm:bulletEnabled val="1"/>
        </dgm:presLayoutVars>
      </dgm:prSet>
      <dgm:spPr/>
      <dgm:t>
        <a:bodyPr/>
        <a:lstStyle/>
        <a:p>
          <a:endParaRPr lang="en-US"/>
        </a:p>
      </dgm:t>
    </dgm:pt>
  </dgm:ptLst>
  <dgm:cxnLst>
    <dgm:cxn modelId="{C12241CD-9157-45AB-A569-193F4BE96C96}" type="presOf" srcId="{33868427-76E1-4051-8B4D-EE8C2F0C2ECC}" destId="{F9FCDEC0-BFCF-4E4E-A2C0-2F49D1935C19}" srcOrd="0" destOrd="4" presId="urn:microsoft.com/office/officeart/2005/8/layout/vList5"/>
    <dgm:cxn modelId="{637358D0-B257-4905-8589-10D6A2C0BCD2}" srcId="{DA009D4C-B92E-449B-B1DE-852A43CBE322}" destId="{0E338F4A-0B35-4F38-9364-AECE0C603200}" srcOrd="3" destOrd="0" parTransId="{6A6258BE-621B-41F5-A251-FCDB927F313A}" sibTransId="{97258932-0417-4899-87C4-B23E054C4174}"/>
    <dgm:cxn modelId="{D8E228DA-F571-4353-87FC-C5A06390BA2A}" srcId="{890AC9C8-C0CA-46CF-A26C-32307FA37BC3}" destId="{BF69299D-EE8D-4FF4-89B4-343D2D041966}" srcOrd="1" destOrd="0" parTransId="{615ECD0D-F160-47D5-A8DB-B4714DFB403C}" sibTransId="{8E8FDAE8-6141-40F2-ADA2-2AA0C4CFA9C0}"/>
    <dgm:cxn modelId="{65D645DE-2EEF-4BA2-97D9-45BD3E00C3BF}" type="presOf" srcId="{38CADC50-6CA5-452B-ADFA-F26BFE4F6510}" destId="{F9FCDEC0-BFCF-4E4E-A2C0-2F49D1935C19}" srcOrd="0" destOrd="0" presId="urn:microsoft.com/office/officeart/2005/8/layout/vList5"/>
    <dgm:cxn modelId="{5A2D6004-EDF4-4D14-AF01-48071A2FFA6F}" type="presOf" srcId="{0E338F4A-0B35-4F38-9364-AECE0C603200}" destId="{F9FCDEC0-BFCF-4E4E-A2C0-2F49D1935C19}" srcOrd="0" destOrd="3" presId="urn:microsoft.com/office/officeart/2005/8/layout/vList5"/>
    <dgm:cxn modelId="{6E1DA91F-BF86-4686-8E2A-7637F0F54771}" srcId="{890AC9C8-C0CA-46CF-A26C-32307FA37BC3}" destId="{63AF8EA8-BC4F-4D66-B62A-823A7FC5CADC}" srcOrd="3" destOrd="0" parTransId="{4D66CF94-2998-49D5-A3B7-2679707F88C6}" sibTransId="{AC6B28B0-2815-4B29-9895-2585002C0E8F}"/>
    <dgm:cxn modelId="{26E552CA-B03F-4865-B01A-AC18B6220045}" srcId="{890AC9C8-C0CA-46CF-A26C-32307FA37BC3}" destId="{EE02AF40-3EA4-4FB3-9F74-FE7055363A95}" srcOrd="4" destOrd="0" parTransId="{AF4B56E3-7D09-4573-98E6-606934E27FE9}" sibTransId="{E67DCA2F-0CFF-4E41-ADD9-B70F24FBA4E2}"/>
    <dgm:cxn modelId="{CEF3AAA4-BE87-41D5-AA74-98F0C92DEDD4}" srcId="{F14345F9-4709-4D83-9702-F338F63B148E}" destId="{04C52FB3-F958-44F1-8889-923106FDADE8}" srcOrd="1" destOrd="0" parTransId="{38DE3AD5-8A65-43A4-95BD-CE91FEA9BC7B}" sibTransId="{CD13C1B6-B630-4410-B6A4-507FC37F56F0}"/>
    <dgm:cxn modelId="{A9AE1C4E-1205-44AD-AA04-044377B987A5}" type="presOf" srcId="{DA009D4C-B92E-449B-B1DE-852A43CBE322}" destId="{32AD2AAB-2CE9-449A-8E62-75A399ED4424}" srcOrd="0" destOrd="0" presId="urn:microsoft.com/office/officeart/2005/8/layout/vList5"/>
    <dgm:cxn modelId="{16B4F3A9-FAF9-48C2-9800-3DC50F28119C}" type="presOf" srcId="{CAE77BA4-831A-4BAF-A9B4-A398153E60A5}" destId="{AFC82B7A-B26E-449C-9964-4E16B6FE2009}" srcOrd="0" destOrd="3" presId="urn:microsoft.com/office/officeart/2005/8/layout/vList5"/>
    <dgm:cxn modelId="{071FFD6B-FC70-4E65-8C75-92D5D0739B83}" srcId="{890AC9C8-C0CA-46CF-A26C-32307FA37BC3}" destId="{21A0CDD1-A201-48FD-BB6D-ADA4FD82238F}" srcOrd="2" destOrd="0" parTransId="{79DB2ACC-E0C5-4481-8C2A-994754C63285}" sibTransId="{676001F0-E6EA-4067-AADC-4F2EDD7E8CD0}"/>
    <dgm:cxn modelId="{6A388C66-9FE9-4285-B1D5-18CE8C95510D}" srcId="{F14345F9-4709-4D83-9702-F338F63B148E}" destId="{CAE77BA4-831A-4BAF-A9B4-A398153E60A5}" srcOrd="3" destOrd="0" parTransId="{17ED8A59-4951-4680-9CB5-3B10DB07CA4F}" sibTransId="{E0484492-1072-4C84-83E2-C7B6FBCAB64B}"/>
    <dgm:cxn modelId="{5E593F15-8CA0-4CBF-9D50-2B54AB3FC85E}" type="presOf" srcId="{EE02AF40-3EA4-4FB3-9F74-FE7055363A95}" destId="{80CA9605-DEF8-452D-8B5A-29B855C7480A}" srcOrd="0" destOrd="4" presId="urn:microsoft.com/office/officeart/2005/8/layout/vList5"/>
    <dgm:cxn modelId="{79266FEE-E58C-42B5-BDA3-4DC7E028E011}" srcId="{F14345F9-4709-4D83-9702-F338F63B148E}" destId="{B165ADBB-BAF9-4F36-8F9F-E8FAD7214F6D}" srcOrd="4" destOrd="0" parTransId="{EF501E1F-8075-42B5-8843-2D96E730BE91}" sibTransId="{287B4429-0482-4609-8C25-8BAAE11E15FC}"/>
    <dgm:cxn modelId="{DE7C2D0C-EA09-484F-91CE-11F8E601498E}" type="presOf" srcId="{85B2E9B0-C11A-4ADC-8FDB-D3B097E0A978}" destId="{F9FCDEC0-BFCF-4E4E-A2C0-2F49D1935C19}" srcOrd="0" destOrd="2" presId="urn:microsoft.com/office/officeart/2005/8/layout/vList5"/>
    <dgm:cxn modelId="{4942E13B-EC3B-45F0-B486-8B70E0D836D1}" srcId="{E1CA0B6E-1D46-43F6-A2A6-7B4770E9559B}" destId="{DA009D4C-B92E-449B-B1DE-852A43CBE322}" srcOrd="2" destOrd="0" parTransId="{D86A2FAB-0756-4C8B-8E61-4ACEAB0B7D69}" sibTransId="{70F32530-C706-47F9-AD05-F767ECECF095}"/>
    <dgm:cxn modelId="{D9A714B7-6BAE-45D4-9E3B-EF6190F119EF}" type="presOf" srcId="{BF69299D-EE8D-4FF4-89B4-343D2D041966}" destId="{80CA9605-DEF8-452D-8B5A-29B855C7480A}" srcOrd="0" destOrd="1" presId="urn:microsoft.com/office/officeart/2005/8/layout/vList5"/>
    <dgm:cxn modelId="{11B86C44-DEE5-4378-914A-95DF64D428D4}" type="presOf" srcId="{B165ADBB-BAF9-4F36-8F9F-E8FAD7214F6D}" destId="{AFC82B7A-B26E-449C-9964-4E16B6FE2009}" srcOrd="0" destOrd="4" presId="urn:microsoft.com/office/officeart/2005/8/layout/vList5"/>
    <dgm:cxn modelId="{2CD7AC20-6AC6-4FDF-B778-1417E17D7B67}" type="presOf" srcId="{890AC9C8-C0CA-46CF-A26C-32307FA37BC3}" destId="{065F6B3F-3985-42B9-A394-3B37F3F875BE}" srcOrd="0" destOrd="0" presId="urn:microsoft.com/office/officeart/2005/8/layout/vList5"/>
    <dgm:cxn modelId="{77BCE0F2-AC51-49DA-92E2-ABA5979F1F59}" srcId="{E1CA0B6E-1D46-43F6-A2A6-7B4770E9559B}" destId="{F14345F9-4709-4D83-9702-F338F63B148E}" srcOrd="0" destOrd="0" parTransId="{AFB0179C-36D0-4940-8EE3-B58378E71A03}" sibTransId="{7A666F98-9D36-45BC-AB1A-DD32B22F90B2}"/>
    <dgm:cxn modelId="{72FD2FEA-2B02-46C9-92E9-F1A7FA87C73A}" srcId="{DA009D4C-B92E-449B-B1DE-852A43CBE322}" destId="{066DF826-2CE9-4386-8F20-E4025F119026}" srcOrd="1" destOrd="0" parTransId="{18F245C3-E3D2-46AE-A731-9826039C5E6D}" sibTransId="{1ECD73AF-41D6-43B9-80A3-6CE36E6AFC78}"/>
    <dgm:cxn modelId="{9D747034-E6F0-43A5-BE91-393AFAA132BF}" type="presOf" srcId="{F1B4F245-8DAA-42DD-BBA5-B28749758B41}" destId="{AFC82B7A-B26E-449C-9964-4E16B6FE2009}" srcOrd="0" destOrd="2" presId="urn:microsoft.com/office/officeart/2005/8/layout/vList5"/>
    <dgm:cxn modelId="{7347C36A-D9EF-47EF-9091-D71EC7B7545E}" type="presOf" srcId="{066DF826-2CE9-4386-8F20-E4025F119026}" destId="{F9FCDEC0-BFCF-4E4E-A2C0-2F49D1935C19}" srcOrd="0" destOrd="1" presId="urn:microsoft.com/office/officeart/2005/8/layout/vList5"/>
    <dgm:cxn modelId="{1FA58B96-8C43-4BD5-AAB0-BC4D47F3856C}" srcId="{DA009D4C-B92E-449B-B1DE-852A43CBE322}" destId="{38CADC50-6CA5-452B-ADFA-F26BFE4F6510}" srcOrd="0" destOrd="0" parTransId="{D2723002-D40F-4788-A9FF-75A1A6C19C19}" sibTransId="{17EFF37C-FD76-4EB4-92B2-4C902F04F97D}"/>
    <dgm:cxn modelId="{3EC3D8DA-36A5-475A-A49E-0D1D927CF8CE}" srcId="{DA009D4C-B92E-449B-B1DE-852A43CBE322}" destId="{85B2E9B0-C11A-4ADC-8FDB-D3B097E0A978}" srcOrd="2" destOrd="0" parTransId="{905CA2D6-47E5-45A7-AC9E-609AA1B93366}" sibTransId="{6925EE54-9656-40E4-B55C-85CD0079FD34}"/>
    <dgm:cxn modelId="{0FD5BD68-592F-49DF-888E-F3751CBC5A70}" type="presOf" srcId="{21A0CDD1-A201-48FD-BB6D-ADA4FD82238F}" destId="{80CA9605-DEF8-452D-8B5A-29B855C7480A}" srcOrd="0" destOrd="2" presId="urn:microsoft.com/office/officeart/2005/8/layout/vList5"/>
    <dgm:cxn modelId="{1D7A19D2-9DE5-42A3-983B-082754C28CFC}" srcId="{E1CA0B6E-1D46-43F6-A2A6-7B4770E9559B}" destId="{890AC9C8-C0CA-46CF-A26C-32307FA37BC3}" srcOrd="1" destOrd="0" parTransId="{7D2BABC6-5AFF-4657-8A4A-0AB09DC6E34E}" sibTransId="{6113BA86-F6DD-4CCC-96AE-6E491E8B5ADE}"/>
    <dgm:cxn modelId="{A4DEA2DC-350F-4347-934A-5331AC361A35}" srcId="{F14345F9-4709-4D83-9702-F338F63B148E}" destId="{F1B4F245-8DAA-42DD-BBA5-B28749758B41}" srcOrd="2" destOrd="0" parTransId="{A083ECA7-7F47-4AA0-8186-9440EB2C19C5}" sibTransId="{753D5CD6-D9F4-4804-B5CB-ACE4CB09A1D8}"/>
    <dgm:cxn modelId="{8075CFE3-C52E-462E-BB8B-348C9BE70B92}" srcId="{890AC9C8-C0CA-46CF-A26C-32307FA37BC3}" destId="{5D8753E9-0246-4B54-89DA-1EDC1D50EFD1}" srcOrd="0" destOrd="0" parTransId="{33E1B564-3D1B-4350-A17C-8F0726F989E2}" sibTransId="{06D8CAF9-7580-411B-9FE5-53E996E6C913}"/>
    <dgm:cxn modelId="{C866ECBF-0B9F-47B4-A13C-1A313523BBE1}" type="presOf" srcId="{E1CA0B6E-1D46-43F6-A2A6-7B4770E9559B}" destId="{7D97D86E-2DD3-4A2E-AE3B-65CCBF1FA542}" srcOrd="0" destOrd="0" presId="urn:microsoft.com/office/officeart/2005/8/layout/vList5"/>
    <dgm:cxn modelId="{DD93B36C-2ACF-4266-9F9D-CEAEE2CD3DDF}" type="presOf" srcId="{5D8753E9-0246-4B54-89DA-1EDC1D50EFD1}" destId="{80CA9605-DEF8-452D-8B5A-29B855C7480A}" srcOrd="0" destOrd="0" presId="urn:microsoft.com/office/officeart/2005/8/layout/vList5"/>
    <dgm:cxn modelId="{BDAD3130-8083-41BE-AE65-298E00599B03}" srcId="{F14345F9-4709-4D83-9702-F338F63B148E}" destId="{5767C9B3-7AB1-4DFA-AEB7-5E75C63D690D}" srcOrd="0" destOrd="0" parTransId="{AAEA0B40-C06A-4E4E-A1A0-CD8D66DFB776}" sibTransId="{027CE31E-4F2D-488D-BA1D-9A9EA283F3EA}"/>
    <dgm:cxn modelId="{7FDD6499-86D5-4F08-B6F7-0EF6A50978AB}" type="presOf" srcId="{5767C9B3-7AB1-4DFA-AEB7-5E75C63D690D}" destId="{AFC82B7A-B26E-449C-9964-4E16B6FE2009}" srcOrd="0" destOrd="0" presId="urn:microsoft.com/office/officeart/2005/8/layout/vList5"/>
    <dgm:cxn modelId="{E1BEB0B8-0DB4-47A4-83FD-8CF74F008F10}" type="presOf" srcId="{04C52FB3-F958-44F1-8889-923106FDADE8}" destId="{AFC82B7A-B26E-449C-9964-4E16B6FE2009}" srcOrd="0" destOrd="1" presId="urn:microsoft.com/office/officeart/2005/8/layout/vList5"/>
    <dgm:cxn modelId="{72DCA005-9EC6-4274-BBC1-A765055D6F20}" srcId="{DA009D4C-B92E-449B-B1DE-852A43CBE322}" destId="{33868427-76E1-4051-8B4D-EE8C2F0C2ECC}" srcOrd="4" destOrd="0" parTransId="{5348E9D4-0D58-4A97-BA8B-054689D58553}" sibTransId="{21B8809E-ACAA-448D-BB1E-54F57DE37F65}"/>
    <dgm:cxn modelId="{7878D75A-2FBE-45FE-AD18-FEC41812F9E4}" type="presOf" srcId="{63AF8EA8-BC4F-4D66-B62A-823A7FC5CADC}" destId="{80CA9605-DEF8-452D-8B5A-29B855C7480A}" srcOrd="0" destOrd="3" presId="urn:microsoft.com/office/officeart/2005/8/layout/vList5"/>
    <dgm:cxn modelId="{82EB8594-270B-4048-87C4-7AC89E31196A}" type="presOf" srcId="{F14345F9-4709-4D83-9702-F338F63B148E}" destId="{F0471388-A163-43CD-9925-AACAC7B0AF8A}" srcOrd="0" destOrd="0" presId="urn:microsoft.com/office/officeart/2005/8/layout/vList5"/>
    <dgm:cxn modelId="{81E85660-07ED-4C9A-BEF5-95150BF52A41}" type="presParOf" srcId="{7D97D86E-2DD3-4A2E-AE3B-65CCBF1FA542}" destId="{F3CAA6ED-3A52-4154-802E-8F092CE5D505}" srcOrd="0" destOrd="0" presId="urn:microsoft.com/office/officeart/2005/8/layout/vList5"/>
    <dgm:cxn modelId="{ED18F651-3F5E-4F51-8E46-8181A1E7ECDE}" type="presParOf" srcId="{F3CAA6ED-3A52-4154-802E-8F092CE5D505}" destId="{F0471388-A163-43CD-9925-AACAC7B0AF8A}" srcOrd="0" destOrd="0" presId="urn:microsoft.com/office/officeart/2005/8/layout/vList5"/>
    <dgm:cxn modelId="{CF4808E3-0880-4A72-A4A8-3DD1ACFEF125}" type="presParOf" srcId="{F3CAA6ED-3A52-4154-802E-8F092CE5D505}" destId="{AFC82B7A-B26E-449C-9964-4E16B6FE2009}" srcOrd="1" destOrd="0" presId="urn:microsoft.com/office/officeart/2005/8/layout/vList5"/>
    <dgm:cxn modelId="{5C4AFB31-242B-4242-8A15-E7C5C3B355E5}" type="presParOf" srcId="{7D97D86E-2DD3-4A2E-AE3B-65CCBF1FA542}" destId="{F2A065B5-B078-4038-B237-8C3A07B5F90A}" srcOrd="1" destOrd="0" presId="urn:microsoft.com/office/officeart/2005/8/layout/vList5"/>
    <dgm:cxn modelId="{74362CF0-73FE-4A15-AF33-C5D18788F88E}" type="presParOf" srcId="{7D97D86E-2DD3-4A2E-AE3B-65CCBF1FA542}" destId="{6E3F091B-C494-4D97-A3B7-761A7535F6D8}" srcOrd="2" destOrd="0" presId="urn:microsoft.com/office/officeart/2005/8/layout/vList5"/>
    <dgm:cxn modelId="{E9AF6BB6-02D8-45D3-A92D-FE55B48344AB}" type="presParOf" srcId="{6E3F091B-C494-4D97-A3B7-761A7535F6D8}" destId="{065F6B3F-3985-42B9-A394-3B37F3F875BE}" srcOrd="0" destOrd="0" presId="urn:microsoft.com/office/officeart/2005/8/layout/vList5"/>
    <dgm:cxn modelId="{45897D17-BB8C-46C4-9D9D-43C21B6B186E}" type="presParOf" srcId="{6E3F091B-C494-4D97-A3B7-761A7535F6D8}" destId="{80CA9605-DEF8-452D-8B5A-29B855C7480A}" srcOrd="1" destOrd="0" presId="urn:microsoft.com/office/officeart/2005/8/layout/vList5"/>
    <dgm:cxn modelId="{4E624295-6E86-4E0A-8CE3-AA0B893D5651}" type="presParOf" srcId="{7D97D86E-2DD3-4A2E-AE3B-65CCBF1FA542}" destId="{3E80C7C2-D4D1-4A7D-8DF0-8FF085BF9A14}" srcOrd="3" destOrd="0" presId="urn:microsoft.com/office/officeart/2005/8/layout/vList5"/>
    <dgm:cxn modelId="{57D86C56-DD86-413E-A573-B4F571C36306}" type="presParOf" srcId="{7D97D86E-2DD3-4A2E-AE3B-65CCBF1FA542}" destId="{6E3E0C78-A2FD-4C8F-95CA-0941C863EC46}" srcOrd="4" destOrd="0" presId="urn:microsoft.com/office/officeart/2005/8/layout/vList5"/>
    <dgm:cxn modelId="{3F528FAA-68D4-4E41-AFFE-A0D38DC995D0}" type="presParOf" srcId="{6E3E0C78-A2FD-4C8F-95CA-0941C863EC46}" destId="{32AD2AAB-2CE9-449A-8E62-75A399ED4424}" srcOrd="0" destOrd="0" presId="urn:microsoft.com/office/officeart/2005/8/layout/vList5"/>
    <dgm:cxn modelId="{B0F8B88B-10AD-4EE4-9EEF-608F324CDFB3}" type="presParOf" srcId="{6E3E0C78-A2FD-4C8F-95CA-0941C863EC46}" destId="{F9FCDEC0-BFCF-4E4E-A2C0-2F49D1935C1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82B7A-B26E-449C-9964-4E16B6FE2009}">
      <dsp:nvSpPr>
        <dsp:cNvPr id="0" name=""/>
        <dsp:cNvSpPr/>
      </dsp:nvSpPr>
      <dsp:spPr>
        <a:xfrm rot="5400000">
          <a:off x="4931461" y="-1800121"/>
          <a:ext cx="1329332"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Core Knowledge Language Arts</a:t>
          </a:r>
          <a:endParaRPr lang="en-US" sz="1400" kern="1200" dirty="0"/>
        </a:p>
        <a:p>
          <a:pPr marL="114300" lvl="1" indent="-114300" algn="l" defTabSz="622300">
            <a:lnSpc>
              <a:spcPct val="90000"/>
            </a:lnSpc>
            <a:spcBef>
              <a:spcPct val="0"/>
            </a:spcBef>
            <a:spcAft>
              <a:spcPct val="15000"/>
            </a:spcAft>
            <a:buChar char="••"/>
          </a:pPr>
          <a:r>
            <a:rPr lang="en-US" sz="1400" kern="1200" dirty="0" smtClean="0"/>
            <a:t>Skills Strand</a:t>
          </a:r>
          <a:endParaRPr lang="en-US" sz="1400" kern="1200" dirty="0"/>
        </a:p>
        <a:p>
          <a:pPr marL="114300" lvl="1" indent="-114300" algn="l" defTabSz="622300">
            <a:lnSpc>
              <a:spcPct val="90000"/>
            </a:lnSpc>
            <a:spcBef>
              <a:spcPct val="0"/>
            </a:spcBef>
            <a:spcAft>
              <a:spcPct val="15000"/>
            </a:spcAft>
            <a:buChar char="••"/>
          </a:pPr>
          <a:r>
            <a:rPr lang="en-US" sz="1400" kern="1200" dirty="0" smtClean="0"/>
            <a:t>Listening &amp; Learning Strand</a:t>
          </a:r>
          <a:endParaRPr lang="en-US" sz="1400" kern="1200" dirty="0"/>
        </a:p>
        <a:p>
          <a:pPr marL="114300" lvl="1" indent="-114300" algn="l" defTabSz="622300">
            <a:lnSpc>
              <a:spcPct val="90000"/>
            </a:lnSpc>
            <a:spcBef>
              <a:spcPct val="0"/>
            </a:spcBef>
            <a:spcAft>
              <a:spcPct val="15000"/>
            </a:spcAft>
            <a:buChar char="••"/>
          </a:pPr>
          <a:r>
            <a:rPr lang="en-US" sz="1400" kern="1200" dirty="0" smtClean="0"/>
            <a:t>Guided Reading Accountable Independent Reading (GRAIR)</a:t>
          </a:r>
          <a:endParaRPr lang="en-US" sz="1400" kern="1200" dirty="0"/>
        </a:p>
      </dsp:txBody>
      <dsp:txXfrm rot="-5400000">
        <a:off x="2962656" y="233577"/>
        <a:ext cx="5202051" cy="1199546"/>
      </dsp:txXfrm>
    </dsp:sp>
    <dsp:sp modelId="{F0471388-A163-43CD-9925-AACAC7B0AF8A}">
      <dsp:nvSpPr>
        <dsp:cNvPr id="0" name=""/>
        <dsp:cNvSpPr/>
      </dsp:nvSpPr>
      <dsp:spPr>
        <a:xfrm>
          <a:off x="0" y="2517"/>
          <a:ext cx="2962656" cy="16616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PK-2</a:t>
          </a:r>
          <a:endParaRPr lang="en-US" sz="6500" kern="1200" dirty="0"/>
        </a:p>
      </dsp:txBody>
      <dsp:txXfrm>
        <a:off x="81116" y="83633"/>
        <a:ext cx="2800424" cy="1499434"/>
      </dsp:txXfrm>
    </dsp:sp>
    <dsp:sp modelId="{80CA9605-DEF8-452D-8B5A-29B855C7480A}">
      <dsp:nvSpPr>
        <dsp:cNvPr id="0" name=""/>
        <dsp:cNvSpPr/>
      </dsp:nvSpPr>
      <dsp:spPr>
        <a:xfrm rot="5400000">
          <a:off x="4931461" y="-55372"/>
          <a:ext cx="1329332"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Expeditionary Learning &amp; O’Dell Education</a:t>
          </a:r>
          <a:endParaRPr lang="en-US" sz="1400" kern="1200" dirty="0"/>
        </a:p>
        <a:p>
          <a:pPr marL="114300" lvl="1" indent="-114300" algn="l" defTabSz="622300">
            <a:lnSpc>
              <a:spcPct val="90000"/>
            </a:lnSpc>
            <a:spcBef>
              <a:spcPct val="0"/>
            </a:spcBef>
            <a:spcAft>
              <a:spcPct val="15000"/>
            </a:spcAft>
            <a:buChar char="••"/>
          </a:pPr>
          <a:r>
            <a:rPr lang="en-US" sz="1400" kern="1200" dirty="0" smtClean="0"/>
            <a:t>6 Modules/3 Units  per Module  </a:t>
          </a:r>
          <a:endParaRPr lang="en-US" sz="1400" kern="1200" dirty="0"/>
        </a:p>
        <a:p>
          <a:pPr marL="114300" lvl="1" indent="-114300" algn="l" defTabSz="622300">
            <a:lnSpc>
              <a:spcPct val="90000"/>
            </a:lnSpc>
            <a:spcBef>
              <a:spcPct val="0"/>
            </a:spcBef>
            <a:spcAft>
              <a:spcPct val="15000"/>
            </a:spcAft>
            <a:buChar char="••"/>
          </a:pPr>
          <a:r>
            <a:rPr lang="en-US" sz="1400" kern="1200" dirty="0" smtClean="0"/>
            <a:t>Content-embedded instruction more evident at 3-5</a:t>
          </a:r>
          <a:endParaRPr lang="en-US" sz="1400" kern="1200" dirty="0"/>
        </a:p>
        <a:p>
          <a:pPr marL="114300" lvl="1" indent="-114300" algn="l" defTabSz="622300">
            <a:lnSpc>
              <a:spcPct val="90000"/>
            </a:lnSpc>
            <a:spcBef>
              <a:spcPct val="0"/>
            </a:spcBef>
            <a:spcAft>
              <a:spcPct val="15000"/>
            </a:spcAft>
            <a:buChar char="••"/>
          </a:pPr>
          <a:r>
            <a:rPr lang="en-US" sz="1400" kern="1200" dirty="0" smtClean="0"/>
            <a:t>Emphasis on complex text, evidence-based discussions and writings</a:t>
          </a:r>
          <a:endParaRPr lang="en-US" sz="1400" kern="1200" dirty="0"/>
        </a:p>
        <a:p>
          <a:pPr marL="114300" lvl="1" indent="-114300" algn="l" defTabSz="622300">
            <a:lnSpc>
              <a:spcPct val="90000"/>
            </a:lnSpc>
            <a:spcBef>
              <a:spcPct val="0"/>
            </a:spcBef>
            <a:spcAft>
              <a:spcPct val="15000"/>
            </a:spcAft>
            <a:buChar char="••"/>
          </a:pPr>
          <a:r>
            <a:rPr lang="en-US" sz="1400" kern="1200" dirty="0" smtClean="0"/>
            <a:t>Progression of skills</a:t>
          </a:r>
          <a:endParaRPr lang="en-US" sz="1400" kern="1200" dirty="0"/>
        </a:p>
      </dsp:txBody>
      <dsp:txXfrm rot="-5400000">
        <a:off x="2962656" y="1978326"/>
        <a:ext cx="5202051" cy="1199546"/>
      </dsp:txXfrm>
    </dsp:sp>
    <dsp:sp modelId="{065F6B3F-3985-42B9-A394-3B37F3F875BE}">
      <dsp:nvSpPr>
        <dsp:cNvPr id="0" name=""/>
        <dsp:cNvSpPr/>
      </dsp:nvSpPr>
      <dsp:spPr>
        <a:xfrm>
          <a:off x="0" y="1747266"/>
          <a:ext cx="2962656" cy="16616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3-8</a:t>
          </a:r>
          <a:endParaRPr lang="en-US" sz="6500" kern="1200" dirty="0"/>
        </a:p>
      </dsp:txBody>
      <dsp:txXfrm>
        <a:off x="81116" y="1828382"/>
        <a:ext cx="2800424" cy="1499434"/>
      </dsp:txXfrm>
    </dsp:sp>
    <dsp:sp modelId="{F9FCDEC0-BFCF-4E4E-A2C0-2F49D1935C19}">
      <dsp:nvSpPr>
        <dsp:cNvPr id="0" name=""/>
        <dsp:cNvSpPr/>
      </dsp:nvSpPr>
      <dsp:spPr>
        <a:xfrm rot="5400000">
          <a:off x="4931461" y="1689377"/>
          <a:ext cx="1329332"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O’Dell Education &amp; Public Consulting Group</a:t>
          </a:r>
          <a:endParaRPr lang="en-US" sz="1400" kern="1200" dirty="0"/>
        </a:p>
        <a:p>
          <a:pPr marL="114300" lvl="1" indent="-114300" algn="l" defTabSz="622300">
            <a:lnSpc>
              <a:spcPct val="90000"/>
            </a:lnSpc>
            <a:spcBef>
              <a:spcPct val="0"/>
            </a:spcBef>
            <a:spcAft>
              <a:spcPct val="15000"/>
            </a:spcAft>
            <a:buChar char="••"/>
          </a:pPr>
          <a:r>
            <a:rPr lang="en-US" sz="1400" kern="1200" dirty="0" smtClean="0"/>
            <a:t>Evidence-Based Claims (1 in a series of 4)</a:t>
          </a:r>
          <a:endParaRPr lang="en-US" sz="1400" kern="1200" dirty="0"/>
        </a:p>
        <a:p>
          <a:pPr marL="114300" lvl="1" indent="-114300" algn="l" defTabSz="622300">
            <a:lnSpc>
              <a:spcPct val="90000"/>
            </a:lnSpc>
            <a:spcBef>
              <a:spcPct val="0"/>
            </a:spcBef>
            <a:spcAft>
              <a:spcPct val="15000"/>
            </a:spcAft>
            <a:buChar char="••"/>
          </a:pPr>
          <a:r>
            <a:rPr lang="en-US" sz="1400" kern="1200" dirty="0" smtClean="0"/>
            <a:t>Emphasis on complex text, evidence-based discussions and writings</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rot="-5400000">
        <a:off x="2962656" y="3723076"/>
        <a:ext cx="5202051" cy="1199546"/>
      </dsp:txXfrm>
    </dsp:sp>
    <dsp:sp modelId="{32AD2AAB-2CE9-449A-8E62-75A399ED4424}">
      <dsp:nvSpPr>
        <dsp:cNvPr id="0" name=""/>
        <dsp:cNvSpPr/>
      </dsp:nvSpPr>
      <dsp:spPr>
        <a:xfrm>
          <a:off x="0" y="3492016"/>
          <a:ext cx="2962656" cy="16616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9-12</a:t>
          </a:r>
          <a:endParaRPr lang="en-US" sz="6500" kern="1200" dirty="0"/>
        </a:p>
      </dsp:txBody>
      <dsp:txXfrm>
        <a:off x="81116" y="3573132"/>
        <a:ext cx="2800424" cy="1499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82B7A-B26E-449C-9964-4E16B6FE2009}">
      <dsp:nvSpPr>
        <dsp:cNvPr id="0" name=""/>
        <dsp:cNvSpPr/>
      </dsp:nvSpPr>
      <dsp:spPr>
        <a:xfrm rot="5400000">
          <a:off x="5096732" y="-1885588"/>
          <a:ext cx="1309687" cy="54132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Each strand is 1 hour</a:t>
          </a:r>
          <a:endParaRPr lang="en-US" sz="1400" kern="1200" dirty="0"/>
        </a:p>
        <a:p>
          <a:pPr marL="114300" lvl="1" indent="-114300" algn="l" defTabSz="622300">
            <a:lnSpc>
              <a:spcPct val="90000"/>
            </a:lnSpc>
            <a:spcBef>
              <a:spcPct val="0"/>
            </a:spcBef>
            <a:spcAft>
              <a:spcPct val="15000"/>
            </a:spcAft>
            <a:buChar char="••"/>
          </a:pPr>
          <a:r>
            <a:rPr lang="en-US" sz="1400" kern="1200" dirty="0" smtClean="0"/>
            <a:t>Guided Reading is on your own</a:t>
          </a:r>
          <a:endParaRPr lang="en-US" sz="1400" kern="1200" dirty="0"/>
        </a:p>
        <a:p>
          <a:pPr marL="114300" lvl="1" indent="-114300" algn="l" defTabSz="622300">
            <a:lnSpc>
              <a:spcPct val="90000"/>
            </a:lnSpc>
            <a:spcBef>
              <a:spcPct val="0"/>
            </a:spcBef>
            <a:spcAft>
              <a:spcPct val="15000"/>
            </a:spcAft>
            <a:buChar char="••"/>
          </a:pPr>
          <a:r>
            <a:rPr lang="en-US" sz="1400" kern="1200" dirty="0" smtClean="0"/>
            <a:t>Listening &amp; Language has the most potential</a:t>
          </a:r>
          <a:endParaRPr lang="en-US" sz="1400" kern="1200" dirty="0"/>
        </a:p>
        <a:p>
          <a:pPr marL="114300" lvl="1" indent="-114300" algn="l" defTabSz="622300">
            <a:lnSpc>
              <a:spcPct val="90000"/>
            </a:lnSpc>
            <a:spcBef>
              <a:spcPct val="0"/>
            </a:spcBef>
            <a:spcAft>
              <a:spcPct val="15000"/>
            </a:spcAft>
            <a:buChar char="••"/>
          </a:pPr>
          <a:r>
            <a:rPr lang="en-US" sz="1400" kern="1200" dirty="0" smtClean="0"/>
            <a:t>Eliminate Science &amp; SS instruction if adopting the L&amp;L strand</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rot="-5400000">
        <a:off x="3044952" y="230126"/>
        <a:ext cx="5349314" cy="1181819"/>
      </dsp:txXfrm>
    </dsp:sp>
    <dsp:sp modelId="{F0471388-A163-43CD-9925-AACAC7B0AF8A}">
      <dsp:nvSpPr>
        <dsp:cNvPr id="0" name=""/>
        <dsp:cNvSpPr/>
      </dsp:nvSpPr>
      <dsp:spPr>
        <a:xfrm>
          <a:off x="0" y="2480"/>
          <a:ext cx="3044952" cy="1637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PK-2</a:t>
          </a:r>
          <a:endParaRPr lang="en-US" sz="6500" kern="1200" dirty="0"/>
        </a:p>
      </dsp:txBody>
      <dsp:txXfrm>
        <a:off x="79917" y="82397"/>
        <a:ext cx="2885118" cy="1477275"/>
      </dsp:txXfrm>
    </dsp:sp>
    <dsp:sp modelId="{80CA9605-DEF8-452D-8B5A-29B855C7480A}">
      <dsp:nvSpPr>
        <dsp:cNvPr id="0" name=""/>
        <dsp:cNvSpPr/>
      </dsp:nvSpPr>
      <dsp:spPr>
        <a:xfrm rot="5400000">
          <a:off x="5096732" y="-166623"/>
          <a:ext cx="1309687" cy="54132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Each lesson is one hour</a:t>
          </a:r>
          <a:endParaRPr lang="en-US" sz="1400" kern="1200" dirty="0"/>
        </a:p>
        <a:p>
          <a:pPr marL="114300" lvl="1" indent="-114300" algn="l" defTabSz="622300">
            <a:lnSpc>
              <a:spcPct val="90000"/>
            </a:lnSpc>
            <a:spcBef>
              <a:spcPct val="0"/>
            </a:spcBef>
            <a:spcAft>
              <a:spcPct val="15000"/>
            </a:spcAft>
            <a:buChar char="••"/>
          </a:pPr>
          <a:r>
            <a:rPr lang="en-US" sz="1400" kern="1200" dirty="0" smtClean="0"/>
            <a:t>Higher level of text reading &amp; writing</a:t>
          </a:r>
          <a:endParaRPr lang="en-US" sz="1400" kern="1200" dirty="0"/>
        </a:p>
        <a:p>
          <a:pPr marL="114300" lvl="1" indent="-114300" algn="l" defTabSz="622300">
            <a:lnSpc>
              <a:spcPct val="90000"/>
            </a:lnSpc>
            <a:spcBef>
              <a:spcPct val="0"/>
            </a:spcBef>
            <a:spcAft>
              <a:spcPct val="15000"/>
            </a:spcAft>
            <a:buChar char="••"/>
          </a:pPr>
          <a:r>
            <a:rPr lang="en-US" sz="1400" kern="1200" dirty="0" smtClean="0"/>
            <a:t>Lessons are strategically built to scaffold learning</a:t>
          </a:r>
          <a:endParaRPr lang="en-US" sz="1400" kern="1200" dirty="0"/>
        </a:p>
        <a:p>
          <a:pPr marL="114300" lvl="1" indent="-114300" algn="l" defTabSz="622300">
            <a:lnSpc>
              <a:spcPct val="90000"/>
            </a:lnSpc>
            <a:spcBef>
              <a:spcPct val="0"/>
            </a:spcBef>
            <a:spcAft>
              <a:spcPct val="15000"/>
            </a:spcAft>
            <a:buChar char="••"/>
          </a:pPr>
          <a:r>
            <a:rPr lang="en-US" sz="1400" kern="1200" dirty="0" smtClean="0"/>
            <a:t>One module complete for each grade level</a:t>
          </a:r>
          <a:endParaRPr lang="en-US" sz="1400" kern="1200" dirty="0"/>
        </a:p>
        <a:p>
          <a:pPr marL="114300" lvl="1" indent="-114300" algn="l" defTabSz="622300">
            <a:lnSpc>
              <a:spcPct val="90000"/>
            </a:lnSpc>
            <a:spcBef>
              <a:spcPct val="0"/>
            </a:spcBef>
            <a:spcAft>
              <a:spcPct val="15000"/>
            </a:spcAft>
            <a:buChar char="••"/>
          </a:pPr>
          <a:r>
            <a:rPr lang="en-US" sz="1400" kern="1200" dirty="0" smtClean="0"/>
            <a:t>Texts must be located by teacher</a:t>
          </a:r>
          <a:endParaRPr lang="en-US" sz="1400" kern="1200" dirty="0"/>
        </a:p>
      </dsp:txBody>
      <dsp:txXfrm rot="-5400000">
        <a:off x="3044952" y="1949091"/>
        <a:ext cx="5349314" cy="1181819"/>
      </dsp:txXfrm>
    </dsp:sp>
    <dsp:sp modelId="{065F6B3F-3985-42B9-A394-3B37F3F875BE}">
      <dsp:nvSpPr>
        <dsp:cNvPr id="0" name=""/>
        <dsp:cNvSpPr/>
      </dsp:nvSpPr>
      <dsp:spPr>
        <a:xfrm>
          <a:off x="0" y="1721445"/>
          <a:ext cx="3044952" cy="1637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3-8</a:t>
          </a:r>
          <a:endParaRPr lang="en-US" sz="6500" kern="1200" dirty="0"/>
        </a:p>
      </dsp:txBody>
      <dsp:txXfrm>
        <a:off x="79917" y="1801362"/>
        <a:ext cx="2885118" cy="1477275"/>
      </dsp:txXfrm>
    </dsp:sp>
    <dsp:sp modelId="{F9FCDEC0-BFCF-4E4E-A2C0-2F49D1935C19}">
      <dsp:nvSpPr>
        <dsp:cNvPr id="0" name=""/>
        <dsp:cNvSpPr/>
      </dsp:nvSpPr>
      <dsp:spPr>
        <a:xfrm rot="5400000">
          <a:off x="5096732" y="1552340"/>
          <a:ext cx="1309687" cy="54132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Intense focus on evidence-based questioning, discussion, &amp; writing</a:t>
          </a:r>
          <a:endParaRPr lang="en-US" sz="1400" kern="1200" dirty="0"/>
        </a:p>
        <a:p>
          <a:pPr marL="114300" lvl="1" indent="-114300" algn="l" defTabSz="622300">
            <a:lnSpc>
              <a:spcPct val="90000"/>
            </a:lnSpc>
            <a:spcBef>
              <a:spcPct val="0"/>
            </a:spcBef>
            <a:spcAft>
              <a:spcPct val="15000"/>
            </a:spcAft>
            <a:buChar char="••"/>
          </a:pPr>
          <a:r>
            <a:rPr lang="en-US" sz="1400" kern="1200" dirty="0" smtClean="0"/>
            <a:t>Text accompanies the modules</a:t>
          </a:r>
          <a:endParaRPr lang="en-US" sz="1400" kern="1200" dirty="0"/>
        </a:p>
        <a:p>
          <a:pPr marL="114300" lvl="1" indent="-114300" algn="l" defTabSz="622300">
            <a:lnSpc>
              <a:spcPct val="90000"/>
            </a:lnSpc>
            <a:spcBef>
              <a:spcPct val="0"/>
            </a:spcBef>
            <a:spcAft>
              <a:spcPct val="15000"/>
            </a:spcAft>
            <a:buChar char="••"/>
          </a:pPr>
          <a:r>
            <a:rPr lang="en-US" sz="1400" kern="1200" dirty="0" smtClean="0"/>
            <a:t>Heavy emphasis on non-fiction</a:t>
          </a:r>
          <a:endParaRPr lang="en-US" sz="1400" kern="1200" dirty="0"/>
        </a:p>
        <a:p>
          <a:pPr marL="114300" lvl="1" indent="-114300" algn="l" defTabSz="622300">
            <a:lnSpc>
              <a:spcPct val="90000"/>
            </a:lnSpc>
            <a:spcBef>
              <a:spcPct val="0"/>
            </a:spcBef>
            <a:spcAft>
              <a:spcPct val="15000"/>
            </a:spcAft>
            <a:buChar char="••"/>
          </a:pPr>
          <a:r>
            <a:rPr lang="en-US" sz="1400" kern="1200" dirty="0" smtClean="0"/>
            <a:t>Academic vocabulary text-referenced </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rot="-5400000">
        <a:off x="3044952" y="3668054"/>
        <a:ext cx="5349314" cy="1181819"/>
      </dsp:txXfrm>
    </dsp:sp>
    <dsp:sp modelId="{32AD2AAB-2CE9-449A-8E62-75A399ED4424}">
      <dsp:nvSpPr>
        <dsp:cNvPr id="0" name=""/>
        <dsp:cNvSpPr/>
      </dsp:nvSpPr>
      <dsp:spPr>
        <a:xfrm>
          <a:off x="0" y="3440410"/>
          <a:ext cx="3044952" cy="16371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9-12</a:t>
          </a:r>
          <a:endParaRPr lang="en-US" sz="6500" kern="1200" dirty="0"/>
        </a:p>
      </dsp:txBody>
      <dsp:txXfrm>
        <a:off x="79917" y="3520327"/>
        <a:ext cx="2885118" cy="147727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B87B02C-B21B-4BF0-AE9C-BF7BFFED64FA}" type="datetimeFigureOut">
              <a:rPr lang="en-US" smtClean="0"/>
              <a:t>2/14/2013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D0274B-D6C0-4EEB-90AC-61756667238E}" type="datetimeFigureOut">
              <a:rPr lang="en-US" smtClean="0"/>
              <a:t>2/14/2013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8519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2200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48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534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469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729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45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952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558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01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 y="0"/>
            <a:ext cx="9142571"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2151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194DCC-1BBB-0443-8619-FBA8FC0F6533}" type="datetimeFigureOut">
              <a:rPr lang="en-US" smtClean="0">
                <a:solidFill>
                  <a:srgbClr val="DFDCB7"/>
                </a:solidFill>
              </a:rPr>
              <a:pPr/>
              <a:t>2/14/2013</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6667E28D-5C53-554F-A5AE-EFAAA146B459}" type="slidenum">
              <a:rPr lang="en-US" smtClean="0"/>
              <a:pPr/>
              <a:t>‹#›</a:t>
            </a:fld>
            <a:endParaRPr lang="en-US" dirty="0"/>
          </a:p>
        </p:txBody>
      </p:sp>
    </p:spTree>
    <p:extLst>
      <p:ext uri="{BB962C8B-B14F-4D97-AF65-F5344CB8AC3E}">
        <p14:creationId xmlns:p14="http://schemas.microsoft.com/office/powerpoint/2010/main" val="2725067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94DCC-1BBB-0443-8619-FBA8FC0F6533}" type="datetimeFigureOut">
              <a:rPr lang="en-US" smtClean="0">
                <a:solidFill>
                  <a:srgbClr val="DFDCB7"/>
                </a:solidFill>
              </a:rPr>
              <a:pPr/>
              <a:t>2/14/2013</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6667E28D-5C53-554F-A5AE-EFAAA146B459}" type="slidenum">
              <a:rPr lang="en-US" smtClean="0"/>
              <a:pPr/>
              <a:t>‹#›</a:t>
            </a:fld>
            <a:endParaRPr lang="en-US" dirty="0"/>
          </a:p>
        </p:txBody>
      </p:sp>
    </p:spTree>
    <p:extLst>
      <p:ext uri="{BB962C8B-B14F-4D97-AF65-F5344CB8AC3E}">
        <p14:creationId xmlns:p14="http://schemas.microsoft.com/office/powerpoint/2010/main" val="2971941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94DCC-1BBB-0443-8619-FBA8FC0F6533}" type="datetimeFigureOut">
              <a:rPr lang="en-US" smtClean="0">
                <a:solidFill>
                  <a:srgbClr val="DFDCB7"/>
                </a:solidFill>
              </a:rPr>
              <a:pPr/>
              <a:t>2/14/2013</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6667E28D-5C53-554F-A5AE-EFAAA146B459}" type="slidenum">
              <a:rPr lang="en-US" smtClean="0"/>
              <a:pPr/>
              <a:t>‹#›</a:t>
            </a:fld>
            <a:endParaRPr lang="en-US" dirty="0"/>
          </a:p>
        </p:txBody>
      </p:sp>
    </p:spTree>
    <p:extLst>
      <p:ext uri="{BB962C8B-B14F-4D97-AF65-F5344CB8AC3E}">
        <p14:creationId xmlns:p14="http://schemas.microsoft.com/office/powerpoint/2010/main" val="1680914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194DCC-1BBB-0443-8619-FBA8FC0F6533}" type="datetimeFigureOut">
              <a:rPr lang="en-US" smtClean="0">
                <a:solidFill>
                  <a:srgbClr val="DFDCB7"/>
                </a:solidFill>
              </a:rPr>
              <a:pPr/>
              <a:t>2/14/2013</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6667E28D-5C53-554F-A5AE-EFAAA146B459}" type="slidenum">
              <a:rPr lang="en-US" smtClean="0"/>
              <a:pPr/>
              <a:t>‹#›</a:t>
            </a:fld>
            <a:endParaRPr lang="en-US" dirty="0"/>
          </a:p>
        </p:txBody>
      </p:sp>
    </p:spTree>
    <p:extLst>
      <p:ext uri="{BB962C8B-B14F-4D97-AF65-F5344CB8AC3E}">
        <p14:creationId xmlns:p14="http://schemas.microsoft.com/office/powerpoint/2010/main" val="393393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194DCC-1BBB-0443-8619-FBA8FC0F6533}" type="datetimeFigureOut">
              <a:rPr lang="en-US" smtClean="0">
                <a:solidFill>
                  <a:srgbClr val="DFDCB7"/>
                </a:solidFill>
              </a:rPr>
              <a:pPr/>
              <a:t>2/14/2013</a:t>
            </a:fld>
            <a:endParaRPr lang="en-US" dirty="0">
              <a:solidFill>
                <a:srgbClr val="DFDCB7"/>
              </a:solidFill>
            </a:endParaRPr>
          </a:p>
        </p:txBody>
      </p:sp>
      <p:sp>
        <p:nvSpPr>
          <p:cNvPr id="8" name="Footer Placeholder 7"/>
          <p:cNvSpPr>
            <a:spLocks noGrp="1"/>
          </p:cNvSpPr>
          <p:nvPr>
            <p:ph type="ftr" sz="quarter" idx="11"/>
          </p:nvPr>
        </p:nvSpPr>
        <p:spPr/>
        <p:txBody>
          <a:bodyPr/>
          <a:lstStyle/>
          <a:p>
            <a:endParaRPr lang="en-US" dirty="0">
              <a:solidFill>
                <a:srgbClr val="DFDCB7"/>
              </a:solidFill>
            </a:endParaRPr>
          </a:p>
        </p:txBody>
      </p:sp>
      <p:sp>
        <p:nvSpPr>
          <p:cNvPr id="9" name="Slide Number Placeholder 8"/>
          <p:cNvSpPr>
            <a:spLocks noGrp="1"/>
          </p:cNvSpPr>
          <p:nvPr>
            <p:ph type="sldNum" sz="quarter" idx="12"/>
          </p:nvPr>
        </p:nvSpPr>
        <p:spPr/>
        <p:txBody>
          <a:bodyPr/>
          <a:lstStyle/>
          <a:p>
            <a:fld id="{6667E28D-5C53-554F-A5AE-EFAAA146B459}" type="slidenum">
              <a:rPr lang="en-US" smtClean="0"/>
              <a:pPr/>
              <a:t>‹#›</a:t>
            </a:fld>
            <a:endParaRPr lang="en-US" dirty="0"/>
          </a:p>
        </p:txBody>
      </p:sp>
    </p:spTree>
    <p:extLst>
      <p:ext uri="{BB962C8B-B14F-4D97-AF65-F5344CB8AC3E}">
        <p14:creationId xmlns:p14="http://schemas.microsoft.com/office/powerpoint/2010/main" val="3731154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194DCC-1BBB-0443-8619-FBA8FC0F6533}" type="datetimeFigureOut">
              <a:rPr lang="en-US" smtClean="0">
                <a:solidFill>
                  <a:srgbClr val="DFDCB7"/>
                </a:solidFill>
              </a:rPr>
              <a:pPr/>
              <a:t>2/14/2013</a:t>
            </a:fld>
            <a:endParaRPr lang="en-US" dirty="0">
              <a:solidFill>
                <a:srgbClr val="DFDCB7"/>
              </a:solidFill>
            </a:endParaRPr>
          </a:p>
        </p:txBody>
      </p:sp>
      <p:sp>
        <p:nvSpPr>
          <p:cNvPr id="4" name="Footer Placeholder 3"/>
          <p:cNvSpPr>
            <a:spLocks noGrp="1"/>
          </p:cNvSpPr>
          <p:nvPr>
            <p:ph type="ftr" sz="quarter" idx="11"/>
          </p:nvPr>
        </p:nvSpPr>
        <p:spPr/>
        <p:txBody>
          <a:bodyPr/>
          <a:lstStyle/>
          <a:p>
            <a:endParaRPr lang="en-US" dirty="0">
              <a:solidFill>
                <a:srgbClr val="DFDCB7"/>
              </a:solidFill>
            </a:endParaRPr>
          </a:p>
        </p:txBody>
      </p:sp>
      <p:sp>
        <p:nvSpPr>
          <p:cNvPr id="5" name="Slide Number Placeholder 4"/>
          <p:cNvSpPr>
            <a:spLocks noGrp="1"/>
          </p:cNvSpPr>
          <p:nvPr>
            <p:ph type="sldNum" sz="quarter" idx="12"/>
          </p:nvPr>
        </p:nvSpPr>
        <p:spPr/>
        <p:txBody>
          <a:bodyPr/>
          <a:lstStyle/>
          <a:p>
            <a:fld id="{6667E28D-5C53-554F-A5AE-EFAAA146B459}" type="slidenum">
              <a:rPr lang="en-US" smtClean="0"/>
              <a:pPr/>
              <a:t>‹#›</a:t>
            </a:fld>
            <a:endParaRPr lang="en-US" dirty="0"/>
          </a:p>
        </p:txBody>
      </p:sp>
    </p:spTree>
    <p:extLst>
      <p:ext uri="{BB962C8B-B14F-4D97-AF65-F5344CB8AC3E}">
        <p14:creationId xmlns:p14="http://schemas.microsoft.com/office/powerpoint/2010/main" val="195453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94DCC-1BBB-0443-8619-FBA8FC0F6533}" type="datetimeFigureOut">
              <a:rPr lang="en-US" smtClean="0">
                <a:solidFill>
                  <a:srgbClr val="DFDCB7"/>
                </a:solidFill>
              </a:rPr>
              <a:pPr/>
              <a:t>2/14/2013</a:t>
            </a:fld>
            <a:endParaRPr lang="en-US" dirty="0">
              <a:solidFill>
                <a:srgbClr val="DFDCB7"/>
              </a:solidFill>
            </a:endParaRPr>
          </a:p>
        </p:txBody>
      </p:sp>
      <p:sp>
        <p:nvSpPr>
          <p:cNvPr id="3" name="Footer Placeholder 2"/>
          <p:cNvSpPr>
            <a:spLocks noGrp="1"/>
          </p:cNvSpPr>
          <p:nvPr>
            <p:ph type="ftr" sz="quarter" idx="11"/>
          </p:nvPr>
        </p:nvSpPr>
        <p:spPr/>
        <p:txBody>
          <a:bodyPr/>
          <a:lstStyle/>
          <a:p>
            <a:endParaRPr lang="en-US" dirty="0">
              <a:solidFill>
                <a:srgbClr val="DFDCB7"/>
              </a:solidFill>
            </a:endParaRPr>
          </a:p>
        </p:txBody>
      </p:sp>
      <p:sp>
        <p:nvSpPr>
          <p:cNvPr id="4" name="Slide Number Placeholder 3"/>
          <p:cNvSpPr>
            <a:spLocks noGrp="1"/>
          </p:cNvSpPr>
          <p:nvPr>
            <p:ph type="sldNum" sz="quarter" idx="12"/>
          </p:nvPr>
        </p:nvSpPr>
        <p:spPr/>
        <p:txBody>
          <a:bodyPr/>
          <a:lstStyle/>
          <a:p>
            <a:fld id="{6667E28D-5C53-554F-A5AE-EFAAA146B459}" type="slidenum">
              <a:rPr lang="en-US" smtClean="0"/>
              <a:pPr/>
              <a:t>‹#›</a:t>
            </a:fld>
            <a:endParaRPr lang="en-US" dirty="0"/>
          </a:p>
        </p:txBody>
      </p:sp>
    </p:spTree>
    <p:extLst>
      <p:ext uri="{BB962C8B-B14F-4D97-AF65-F5344CB8AC3E}">
        <p14:creationId xmlns:p14="http://schemas.microsoft.com/office/powerpoint/2010/main" val="1204779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94DCC-1BBB-0443-8619-FBA8FC0F6533}" type="datetimeFigureOut">
              <a:rPr lang="en-US" smtClean="0">
                <a:solidFill>
                  <a:srgbClr val="DFDCB7"/>
                </a:solidFill>
              </a:rPr>
              <a:pPr/>
              <a:t>2/14/2013</a:t>
            </a:fld>
            <a:endParaRPr lang="en-US" dirty="0">
              <a:solidFill>
                <a:srgbClr val="DFDCB7"/>
              </a:solidFill>
            </a:endParaRPr>
          </a:p>
        </p:txBody>
      </p:sp>
      <p:sp>
        <p:nvSpPr>
          <p:cNvPr id="6" name="Footer Placeholder 5"/>
          <p:cNvSpPr>
            <a:spLocks noGrp="1"/>
          </p:cNvSpPr>
          <p:nvPr>
            <p:ph type="ftr" sz="quarter" idx="11"/>
          </p:nvPr>
        </p:nvSpPr>
        <p:spPr/>
        <p:txBody>
          <a:bodyPr/>
          <a:lstStyle/>
          <a:p>
            <a:endParaRPr lang="en-US" dirty="0">
              <a:solidFill>
                <a:srgbClr val="DFDCB7"/>
              </a:solidFill>
            </a:endParaRPr>
          </a:p>
        </p:txBody>
      </p:sp>
      <p:sp>
        <p:nvSpPr>
          <p:cNvPr id="7" name="Slide Number Placeholder 6"/>
          <p:cNvSpPr>
            <a:spLocks noGrp="1"/>
          </p:cNvSpPr>
          <p:nvPr>
            <p:ph type="sldNum" sz="quarter" idx="12"/>
          </p:nvPr>
        </p:nvSpPr>
        <p:spPr/>
        <p:txBody>
          <a:bodyPr/>
          <a:lstStyle/>
          <a:p>
            <a:fld id="{6667E28D-5C53-554F-A5AE-EFAAA146B45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147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3194DCC-1BBB-0443-8619-FBA8FC0F6533}" type="datetimeFigureOut">
              <a:rPr lang="en-US" smtClean="0">
                <a:solidFill>
                  <a:srgbClr val="DFDCB7"/>
                </a:solidFill>
              </a:rPr>
              <a:pPr/>
              <a:t>2/14/2013</a:t>
            </a:fld>
            <a:endParaRPr lang="en-US" dirty="0">
              <a:solidFill>
                <a:srgbClr val="DFDCB7"/>
              </a:solidFill>
            </a:endParaRPr>
          </a:p>
        </p:txBody>
      </p:sp>
      <p:sp>
        <p:nvSpPr>
          <p:cNvPr id="9" name="Slide Number Placeholder 8"/>
          <p:cNvSpPr>
            <a:spLocks noGrp="1"/>
          </p:cNvSpPr>
          <p:nvPr>
            <p:ph type="sldNum" sz="quarter" idx="11"/>
          </p:nvPr>
        </p:nvSpPr>
        <p:spPr/>
        <p:txBody>
          <a:bodyPr/>
          <a:lstStyle/>
          <a:p>
            <a:fld id="{6667E28D-5C53-554F-A5AE-EFAAA146B459}"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solidFill>
                <a:srgbClr val="DFDCB7"/>
              </a:solidFill>
            </a:endParaRPr>
          </a:p>
        </p:txBody>
      </p:sp>
    </p:spTree>
    <p:extLst>
      <p:ext uri="{BB962C8B-B14F-4D97-AF65-F5344CB8AC3E}">
        <p14:creationId xmlns:p14="http://schemas.microsoft.com/office/powerpoint/2010/main" val="1529259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94DCC-1BBB-0443-8619-FBA8FC0F6533}" type="datetimeFigureOut">
              <a:rPr lang="en-US" smtClean="0">
                <a:solidFill>
                  <a:srgbClr val="DFDCB7"/>
                </a:solidFill>
              </a:rPr>
              <a:pPr/>
              <a:t>2/14/2013</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6667E28D-5C53-554F-A5AE-EFAAA146B459}" type="slidenum">
              <a:rPr lang="en-US" smtClean="0"/>
              <a:pPr/>
              <a:t>‹#›</a:t>
            </a:fld>
            <a:endParaRPr lang="en-US" dirty="0"/>
          </a:p>
        </p:txBody>
      </p:sp>
    </p:spTree>
    <p:extLst>
      <p:ext uri="{BB962C8B-B14F-4D97-AF65-F5344CB8AC3E}">
        <p14:creationId xmlns:p14="http://schemas.microsoft.com/office/powerpoint/2010/main" val="2649237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94DCC-1BBB-0443-8619-FBA8FC0F6533}" type="datetimeFigureOut">
              <a:rPr lang="en-US" smtClean="0">
                <a:solidFill>
                  <a:srgbClr val="DFDCB7"/>
                </a:solidFill>
              </a:rPr>
              <a:pPr/>
              <a:t>2/14/2013</a:t>
            </a:fld>
            <a:endParaRPr lang="en-US" dirty="0">
              <a:solidFill>
                <a:srgbClr val="DFDCB7"/>
              </a:solidFill>
            </a:endParaRPr>
          </a:p>
        </p:txBody>
      </p:sp>
      <p:sp>
        <p:nvSpPr>
          <p:cNvPr id="5" name="Footer Placeholder 4"/>
          <p:cNvSpPr>
            <a:spLocks noGrp="1"/>
          </p:cNvSpPr>
          <p:nvPr>
            <p:ph type="ftr" sz="quarter" idx="11"/>
          </p:nvPr>
        </p:nvSpPr>
        <p:spPr/>
        <p:txBody>
          <a:bodyPr/>
          <a:lstStyle/>
          <a:p>
            <a:endParaRPr lang="en-US" dirty="0">
              <a:solidFill>
                <a:srgbClr val="DFDCB7"/>
              </a:solidFill>
            </a:endParaRPr>
          </a:p>
        </p:txBody>
      </p:sp>
      <p:sp>
        <p:nvSpPr>
          <p:cNvPr id="6" name="Slide Number Placeholder 5"/>
          <p:cNvSpPr>
            <a:spLocks noGrp="1"/>
          </p:cNvSpPr>
          <p:nvPr>
            <p:ph type="sldNum" sz="quarter" idx="12"/>
          </p:nvPr>
        </p:nvSpPr>
        <p:spPr/>
        <p:txBody>
          <a:bodyPr/>
          <a:lstStyle/>
          <a:p>
            <a:fld id="{6667E28D-5C53-554F-A5AE-EFAAA146B459}" type="slidenum">
              <a:rPr lang="en-US" smtClean="0"/>
              <a:pPr/>
              <a:t>‹#›</a:t>
            </a:fld>
            <a:endParaRPr lang="en-US" dirty="0"/>
          </a:p>
        </p:txBody>
      </p:sp>
    </p:spTree>
    <p:extLst>
      <p:ext uri="{BB962C8B-B14F-4D97-AF65-F5344CB8AC3E}">
        <p14:creationId xmlns:p14="http://schemas.microsoft.com/office/powerpoint/2010/main" val="127143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454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667E28D-5C53-554F-A5AE-EFAAA146B459}"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3194DCC-1BBB-0443-8619-FBA8FC0F6533}" type="datetimeFigureOut">
              <a:rPr lang="en-US" smtClean="0">
                <a:solidFill>
                  <a:srgbClr val="DFDCB7"/>
                </a:solidFill>
              </a:rPr>
              <a:pPr/>
              <a:t>2/14/2013</a:t>
            </a:fld>
            <a:endParaRPr lang="en-US" dirty="0">
              <a:solidFill>
                <a:srgbClr val="DFDCB7"/>
              </a:solidFill>
            </a:endParaRPr>
          </a:p>
        </p:txBody>
      </p:sp>
    </p:spTree>
    <p:extLst>
      <p:ext uri="{BB962C8B-B14F-4D97-AF65-F5344CB8AC3E}">
        <p14:creationId xmlns:p14="http://schemas.microsoft.com/office/powerpoint/2010/main" val="40064817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hyperlink" Target="http://www.nextgenscience.org/"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itd.cnyric.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ylearningplan.com/WebReg/Catalog.asp?D=15882&amp;S=&amp;G=&amp;L=&amp;AF=&amp;I=&amp;H=1&amp;SDate=2/8/2013&amp;EDate=1/31/2014&amp;Term=&amp;P=68325&amp;C=A&amp;SortBy=DT_STARTDATE&amp;ShowDescription=TRUE&amp;btn_View=+View+Now+&amp;Page=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http://www.surveymonkey.com/s/GSXY5H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February, 2013</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Tech High</a:t>
            </a:r>
            <a:endParaRPr lang="en-US" dirty="0"/>
          </a:p>
        </p:txBody>
      </p:sp>
      <p:sp>
        <p:nvSpPr>
          <p:cNvPr id="3" name="Content Placeholder 2"/>
          <p:cNvSpPr>
            <a:spLocks noGrp="1"/>
          </p:cNvSpPr>
          <p:nvPr>
            <p:ph idx="1"/>
          </p:nvPr>
        </p:nvSpPr>
        <p:spPr>
          <a:xfrm>
            <a:off x="457200" y="1322419"/>
            <a:ext cx="8229600" cy="1147819"/>
          </a:xfrm>
        </p:spPr>
        <p:txBody>
          <a:bodyPr>
            <a:normAutofit lnSpcReduction="10000"/>
          </a:bodyPr>
          <a:lstStyle/>
          <a:p>
            <a:r>
              <a:rPr lang="en-US" dirty="0" smtClean="0"/>
              <a:t>Visiting more schools (MI this time)</a:t>
            </a:r>
          </a:p>
          <a:p>
            <a:r>
              <a:rPr lang="en-US" dirty="0" smtClean="0"/>
              <a:t>Three different possible applications</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966" y="4681564"/>
            <a:ext cx="2804614" cy="210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3" y="4681563"/>
            <a:ext cx="2804614" cy="210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89" y="4681564"/>
            <a:ext cx="2804611" cy="210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189" y="2408832"/>
            <a:ext cx="2804611" cy="210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3" y="2408828"/>
            <a:ext cx="2804614" cy="210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1966" y="2408832"/>
            <a:ext cx="2804611" cy="210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05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5400" dirty="0" smtClean="0"/>
              <a:t>Overview of New Teacher Certification Exams </a:t>
            </a:r>
            <a:br>
              <a:rPr lang="en-US" sz="5400" dirty="0" smtClean="0"/>
            </a:br>
            <a:endParaRPr lang="en-US" sz="5400" dirty="0"/>
          </a:p>
        </p:txBody>
      </p:sp>
      <p:sp>
        <p:nvSpPr>
          <p:cNvPr id="5" name="Subtitle 4"/>
          <p:cNvSpPr>
            <a:spLocks noGrp="1"/>
          </p:cNvSpPr>
          <p:nvPr>
            <p:ph type="subTitle" idx="1"/>
          </p:nvPr>
        </p:nvSpPr>
        <p:spPr>
          <a:xfrm>
            <a:off x="1155504" y="4656076"/>
            <a:ext cx="6461760" cy="1066800"/>
          </a:xfrm>
        </p:spPr>
        <p:txBody>
          <a:bodyPr>
            <a:noAutofit/>
          </a:bodyPr>
          <a:lstStyle/>
          <a:p>
            <a:pPr algn="ctr"/>
            <a:r>
              <a:rPr lang="en-US" sz="2400" dirty="0" smtClean="0"/>
              <a:t>Andrea </a:t>
            </a:r>
            <a:r>
              <a:rPr lang="en-US" sz="2400" dirty="0" smtClean="0"/>
              <a:t>Lachance</a:t>
            </a:r>
            <a:endParaRPr lang="en-US" sz="2400" dirty="0" smtClean="0"/>
          </a:p>
          <a:p>
            <a:pPr algn="ctr"/>
            <a:r>
              <a:rPr lang="en-US" sz="2400" dirty="0" smtClean="0"/>
              <a:t>Dean of the School of Education</a:t>
            </a:r>
          </a:p>
          <a:p>
            <a:pPr algn="ctr"/>
            <a:r>
              <a:rPr lang="en-US" sz="2400" dirty="0" smtClean="0"/>
              <a:t>SUNY Cortland</a:t>
            </a:r>
            <a:endParaRPr lang="en-US" sz="2400" dirty="0"/>
          </a:p>
        </p:txBody>
      </p:sp>
    </p:spTree>
    <p:extLst>
      <p:ext uri="{BB962C8B-B14F-4D97-AF65-F5344CB8AC3E}">
        <p14:creationId xmlns:p14="http://schemas.microsoft.com/office/powerpoint/2010/main" val="2749324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Old vs. New Exams</a:t>
            </a:r>
            <a:endParaRPr lang="en-US" dirty="0"/>
          </a:p>
        </p:txBody>
      </p:sp>
      <p:pic>
        <p:nvPicPr>
          <p:cNvPr id="6" name="Content Placeholder 5"/>
          <p:cNvPicPr>
            <a:picLocks noGrp="1" noChangeAspect="1"/>
          </p:cNvPicPr>
          <p:nvPr>
            <p:ph idx="1"/>
          </p:nvPr>
        </p:nvPicPr>
        <p:blipFill>
          <a:blip r:embed="rId2"/>
          <a:srcRect t="5132" b="5132"/>
          <a:stretch>
            <a:fillRect/>
          </a:stretch>
        </p:blipFill>
        <p:spPr>
          <a:xfrm>
            <a:off x="0" y="1417638"/>
            <a:ext cx="8346761" cy="5357097"/>
          </a:xfrm>
        </p:spPr>
      </p:pic>
    </p:spTree>
    <p:extLst>
      <p:ext uri="{BB962C8B-B14F-4D97-AF65-F5344CB8AC3E}">
        <p14:creationId xmlns:p14="http://schemas.microsoft.com/office/powerpoint/2010/main" val="1074546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503" y="469900"/>
            <a:ext cx="8051800" cy="5918200"/>
          </a:xfrm>
          <a:prstGeom prst="rect">
            <a:avLst/>
          </a:prstGeom>
        </p:spPr>
      </p:pic>
    </p:spTree>
    <p:extLst>
      <p:ext uri="{BB962C8B-B14F-4D97-AF65-F5344CB8AC3E}">
        <p14:creationId xmlns:p14="http://schemas.microsoft.com/office/powerpoint/2010/main" val="913228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988" y="469900"/>
            <a:ext cx="7835900" cy="5918200"/>
          </a:xfrm>
          <a:prstGeom prst="rect">
            <a:avLst/>
          </a:prstGeom>
        </p:spPr>
      </p:pic>
      <p:sp>
        <p:nvSpPr>
          <p:cNvPr id="3" name="TextBox 2"/>
          <p:cNvSpPr txBox="1"/>
          <p:nvPr/>
        </p:nvSpPr>
        <p:spPr>
          <a:xfrm>
            <a:off x="2609465" y="1061098"/>
            <a:ext cx="4470883" cy="369332"/>
          </a:xfrm>
          <a:prstGeom prst="rect">
            <a:avLst/>
          </a:prstGeom>
          <a:noFill/>
        </p:spPr>
        <p:txBody>
          <a:bodyPr wrap="square" rtlCol="0">
            <a:spAutoFit/>
          </a:bodyPr>
          <a:lstStyle/>
          <a:p>
            <a:r>
              <a:rPr lang="en-US" dirty="0" smtClean="0">
                <a:solidFill>
                  <a:srgbClr val="2F2B20"/>
                </a:solidFill>
              </a:rPr>
              <a:t>Four Components of edTPA</a:t>
            </a:r>
            <a:endParaRPr lang="en-US" dirty="0">
              <a:solidFill>
                <a:srgbClr val="2F2B20"/>
              </a:solidFill>
            </a:endParaRPr>
          </a:p>
        </p:txBody>
      </p:sp>
    </p:spTree>
    <p:extLst>
      <p:ext uri="{BB962C8B-B14F-4D97-AF65-F5344CB8AC3E}">
        <p14:creationId xmlns:p14="http://schemas.microsoft.com/office/powerpoint/2010/main" val="3938603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1 - Instruction</a:t>
            </a:r>
            <a:endParaRPr lang="en-US" dirty="0"/>
          </a:p>
        </p:txBody>
      </p:sp>
      <p:sp>
        <p:nvSpPr>
          <p:cNvPr id="3" name="Content Placeholder 2"/>
          <p:cNvSpPr>
            <a:spLocks noGrp="1"/>
          </p:cNvSpPr>
          <p:nvPr>
            <p:ph idx="1"/>
          </p:nvPr>
        </p:nvSpPr>
        <p:spPr/>
        <p:txBody>
          <a:bodyPr/>
          <a:lstStyle/>
          <a:p>
            <a:r>
              <a:rPr lang="en-US" sz="3200" dirty="0" smtClean="0"/>
              <a:t>Lesson plans for 3-5 days with “central focus” in discipline</a:t>
            </a:r>
          </a:p>
          <a:p>
            <a:r>
              <a:rPr lang="en-US" sz="3200" dirty="0" smtClean="0"/>
              <a:t>Context of classroom</a:t>
            </a:r>
          </a:p>
          <a:p>
            <a:r>
              <a:rPr lang="en-US" sz="3200" dirty="0" smtClean="0"/>
              <a:t>Instructional materials</a:t>
            </a:r>
          </a:p>
          <a:p>
            <a:r>
              <a:rPr lang="en-US" sz="3200" dirty="0" smtClean="0"/>
              <a:t>Assessments</a:t>
            </a:r>
            <a:endParaRPr lang="en-US" dirty="0" smtClean="0"/>
          </a:p>
          <a:p>
            <a:r>
              <a:rPr lang="en-US" sz="3200" dirty="0" smtClean="0"/>
              <a:t>Planning Commentary</a:t>
            </a:r>
          </a:p>
        </p:txBody>
      </p:sp>
    </p:spTree>
    <p:extLst>
      <p:ext uri="{BB962C8B-B14F-4D97-AF65-F5344CB8AC3E}">
        <p14:creationId xmlns:p14="http://schemas.microsoft.com/office/powerpoint/2010/main" val="17472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2 - Instruction</a:t>
            </a:r>
            <a:endParaRPr lang="en-US" dirty="0"/>
          </a:p>
        </p:txBody>
      </p:sp>
      <p:sp>
        <p:nvSpPr>
          <p:cNvPr id="3" name="Content Placeholder 2"/>
          <p:cNvSpPr>
            <a:spLocks noGrp="1"/>
          </p:cNvSpPr>
          <p:nvPr>
            <p:ph idx="1"/>
          </p:nvPr>
        </p:nvSpPr>
        <p:spPr/>
        <p:txBody>
          <a:bodyPr>
            <a:normAutofit/>
          </a:bodyPr>
          <a:lstStyle/>
          <a:p>
            <a:r>
              <a:rPr lang="en-US" sz="3200" dirty="0" smtClean="0"/>
              <a:t>Video clips of instruction</a:t>
            </a:r>
          </a:p>
          <a:p>
            <a:pPr lvl="1"/>
            <a:r>
              <a:rPr lang="en-US" sz="3200" dirty="0" smtClean="0"/>
              <a:t>One or two clips maximum</a:t>
            </a:r>
          </a:p>
          <a:p>
            <a:pPr lvl="1"/>
            <a:r>
              <a:rPr lang="en-US" sz="3200" dirty="0" smtClean="0"/>
              <a:t>Unedited</a:t>
            </a:r>
          </a:p>
          <a:p>
            <a:pPr lvl="1"/>
            <a:r>
              <a:rPr lang="en-US" sz="3200" dirty="0" smtClean="0"/>
              <a:t>No more than 15 minutes total length</a:t>
            </a:r>
          </a:p>
          <a:p>
            <a:pPr lvl="1"/>
            <a:r>
              <a:rPr lang="en-US" sz="3200" dirty="0" smtClean="0"/>
              <a:t>Shows interaction with students</a:t>
            </a:r>
            <a:br>
              <a:rPr lang="en-US" sz="3200" dirty="0" smtClean="0"/>
            </a:br>
            <a:endParaRPr lang="en-US" sz="3200" dirty="0" smtClean="0"/>
          </a:p>
          <a:p>
            <a:r>
              <a:rPr lang="en-US" sz="3200" dirty="0" smtClean="0"/>
              <a:t>Instruction commentary</a:t>
            </a:r>
            <a:endParaRPr lang="en-US" sz="3200" dirty="0"/>
          </a:p>
        </p:txBody>
      </p:sp>
    </p:spTree>
    <p:extLst>
      <p:ext uri="{BB962C8B-B14F-4D97-AF65-F5344CB8AC3E}">
        <p14:creationId xmlns:p14="http://schemas.microsoft.com/office/powerpoint/2010/main" val="327391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3 - Assessment</a:t>
            </a:r>
            <a:endParaRPr lang="en-US" dirty="0"/>
          </a:p>
        </p:txBody>
      </p:sp>
      <p:sp>
        <p:nvSpPr>
          <p:cNvPr id="3" name="Content Placeholder 2"/>
          <p:cNvSpPr>
            <a:spLocks noGrp="1"/>
          </p:cNvSpPr>
          <p:nvPr>
            <p:ph idx="1"/>
          </p:nvPr>
        </p:nvSpPr>
        <p:spPr>
          <a:xfrm>
            <a:off x="457200" y="1417638"/>
            <a:ext cx="7840898" cy="4983162"/>
          </a:xfrm>
        </p:spPr>
        <p:txBody>
          <a:bodyPr>
            <a:noAutofit/>
          </a:bodyPr>
          <a:lstStyle/>
          <a:p>
            <a:r>
              <a:rPr lang="en-US" sz="2600" dirty="0" smtClean="0"/>
              <a:t>Choose one assessment</a:t>
            </a:r>
          </a:p>
          <a:p>
            <a:r>
              <a:rPr lang="en-US" sz="2600" dirty="0" smtClean="0"/>
              <a:t>Present and analyze data collected on the assessment</a:t>
            </a:r>
          </a:p>
          <a:p>
            <a:r>
              <a:rPr lang="en-US" sz="2600" dirty="0" smtClean="0"/>
              <a:t>Discuss patterns in the data</a:t>
            </a:r>
          </a:p>
          <a:p>
            <a:r>
              <a:rPr lang="en-US" sz="2600" dirty="0" smtClean="0"/>
              <a:t>Provide 3 samples of student work on assessment</a:t>
            </a:r>
          </a:p>
          <a:p>
            <a:pPr lvl="1"/>
            <a:r>
              <a:rPr lang="en-US" sz="2600" dirty="0" smtClean="0"/>
              <a:t>One must be a target student’s work</a:t>
            </a:r>
          </a:p>
          <a:p>
            <a:r>
              <a:rPr lang="en-US" sz="2600" dirty="0" smtClean="0"/>
              <a:t>Provide samples of feedback on student work in video or writing</a:t>
            </a:r>
          </a:p>
          <a:p>
            <a:r>
              <a:rPr lang="en-US" sz="2600" dirty="0" smtClean="0"/>
              <a:t>Assessment commentary on student work </a:t>
            </a:r>
          </a:p>
          <a:p>
            <a:r>
              <a:rPr lang="en-US" sz="2600" dirty="0" smtClean="0"/>
              <a:t>Assessment commentary on teaching effectiveness and where to go next</a:t>
            </a:r>
            <a:endParaRPr lang="en-US" sz="2600" dirty="0"/>
          </a:p>
        </p:txBody>
      </p:sp>
    </p:spTree>
    <p:extLst>
      <p:ext uri="{BB962C8B-B14F-4D97-AF65-F5344CB8AC3E}">
        <p14:creationId xmlns:p14="http://schemas.microsoft.com/office/powerpoint/2010/main" val="21611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edTPA</a:t>
            </a:r>
            <a:r>
              <a:rPr lang="en-US" dirty="0" smtClean="0"/>
              <a:t> Submission and Scoring</a:t>
            </a:r>
            <a:endParaRPr lang="en-US" dirty="0"/>
          </a:p>
        </p:txBody>
      </p:sp>
      <p:sp>
        <p:nvSpPr>
          <p:cNvPr id="3" name="Content Placeholder 2"/>
          <p:cNvSpPr>
            <a:spLocks noGrp="1"/>
          </p:cNvSpPr>
          <p:nvPr>
            <p:ph idx="1"/>
          </p:nvPr>
        </p:nvSpPr>
        <p:spPr/>
        <p:txBody>
          <a:bodyPr/>
          <a:lstStyle/>
          <a:p>
            <a:r>
              <a:rPr lang="en-US" sz="2800" dirty="0" smtClean="0"/>
              <a:t>All artifacts are submitted on-line to Pearson</a:t>
            </a:r>
          </a:p>
          <a:p>
            <a:r>
              <a:rPr lang="en-US" sz="2800" dirty="0" smtClean="0"/>
              <a:t>Fee of $300</a:t>
            </a:r>
          </a:p>
          <a:p>
            <a:r>
              <a:rPr lang="en-US" sz="2800" dirty="0"/>
              <a:t>Reviewers:  50% from higher </a:t>
            </a:r>
            <a:r>
              <a:rPr lang="en-US" sz="2800" dirty="0"/>
              <a:t>ed</a:t>
            </a:r>
            <a:r>
              <a:rPr lang="en-US" sz="2800" dirty="0"/>
              <a:t>; 50% from K-12</a:t>
            </a:r>
          </a:p>
          <a:p>
            <a:r>
              <a:rPr lang="en-US" sz="2800" dirty="0"/>
              <a:t>Reviewers must have expertise in the area being scored; recent experiences in K-12 schools; experience mentoring interns or new teachers.</a:t>
            </a:r>
          </a:p>
          <a:p>
            <a:r>
              <a:rPr lang="en-US" sz="2800" dirty="0" smtClean="0"/>
              <a:t>15 rubrics used to score </a:t>
            </a:r>
            <a:r>
              <a:rPr lang="en-US" sz="2800" dirty="0" smtClean="0"/>
              <a:t>edTPA</a:t>
            </a:r>
            <a:r>
              <a:rPr lang="en-US" sz="2800" dirty="0" smtClean="0"/>
              <a:t> – 5 rubrics per task</a:t>
            </a:r>
          </a:p>
          <a:p>
            <a:r>
              <a:rPr lang="en-US" sz="2800" dirty="0" smtClean="0"/>
              <a:t>Criteria for passing not yet determined</a:t>
            </a:r>
          </a:p>
          <a:p>
            <a:endParaRPr lang="en-US" dirty="0"/>
          </a:p>
        </p:txBody>
      </p:sp>
    </p:spTree>
    <p:extLst>
      <p:ext uri="{BB962C8B-B14F-4D97-AF65-F5344CB8AC3E}">
        <p14:creationId xmlns:p14="http://schemas.microsoft.com/office/powerpoint/2010/main" val="282635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531" y="482600"/>
            <a:ext cx="7848600" cy="5892800"/>
          </a:xfrm>
          <a:prstGeom prst="rect">
            <a:avLst/>
          </a:prstGeom>
        </p:spPr>
      </p:pic>
    </p:spTree>
    <p:extLst>
      <p:ext uri="{BB962C8B-B14F-4D97-AF65-F5344CB8AC3E}">
        <p14:creationId xmlns:p14="http://schemas.microsoft.com/office/powerpoint/2010/main" val="2796769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Overview of Agenda</a:t>
            </a:r>
            <a:endParaRPr lang="en-US" dirty="0"/>
          </a:p>
        </p:txBody>
      </p:sp>
    </p:spTree>
    <p:extLst>
      <p:ext uri="{BB962C8B-B14F-4D97-AF65-F5344CB8AC3E}">
        <p14:creationId xmlns:p14="http://schemas.microsoft.com/office/powerpoint/2010/main" val="42284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931" y="482600"/>
            <a:ext cx="7797800" cy="5880100"/>
          </a:xfrm>
          <a:prstGeom prst="rect">
            <a:avLst/>
          </a:prstGeom>
        </p:spPr>
      </p:pic>
    </p:spTree>
    <p:extLst>
      <p:ext uri="{BB962C8B-B14F-4D97-AF65-F5344CB8AC3E}">
        <p14:creationId xmlns:p14="http://schemas.microsoft.com/office/powerpoint/2010/main" val="3813246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444" y="457200"/>
            <a:ext cx="7886700" cy="5943600"/>
          </a:xfrm>
          <a:prstGeom prst="rect">
            <a:avLst/>
          </a:prstGeom>
        </p:spPr>
      </p:pic>
    </p:spTree>
    <p:extLst>
      <p:ext uri="{BB962C8B-B14F-4D97-AF65-F5344CB8AC3E}">
        <p14:creationId xmlns:p14="http://schemas.microsoft.com/office/powerpoint/2010/main" val="1660832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632" y="393700"/>
            <a:ext cx="7874000" cy="6057900"/>
          </a:xfrm>
          <a:prstGeom prst="rect">
            <a:avLst/>
          </a:prstGeom>
        </p:spPr>
      </p:pic>
    </p:spTree>
    <p:extLst>
      <p:ext uri="{BB962C8B-B14F-4D97-AF65-F5344CB8AC3E}">
        <p14:creationId xmlns:p14="http://schemas.microsoft.com/office/powerpoint/2010/main" val="2802877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2273" y="482600"/>
            <a:ext cx="7937500" cy="5892800"/>
          </a:xfrm>
          <a:prstGeom prst="rect">
            <a:avLst/>
          </a:prstGeom>
        </p:spPr>
      </p:pic>
    </p:spTree>
    <p:extLst>
      <p:ext uri="{BB962C8B-B14F-4D97-AF65-F5344CB8AC3E}">
        <p14:creationId xmlns:p14="http://schemas.microsoft.com/office/powerpoint/2010/main" val="20720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Race To The Top</a:t>
            </a:r>
            <a:endParaRPr lang="en-US" dirty="0"/>
          </a:p>
        </p:txBody>
      </p:sp>
      <p:sp>
        <p:nvSpPr>
          <p:cNvPr id="3" name="Subtitle 2"/>
          <p:cNvSpPr>
            <a:spLocks noGrp="1"/>
          </p:cNvSpPr>
          <p:nvPr>
            <p:ph type="subTitle" idx="1"/>
          </p:nvPr>
        </p:nvSpPr>
        <p:spPr/>
        <p:txBody>
          <a:bodyPr/>
          <a:lstStyle/>
          <a:p>
            <a:r>
              <a:rPr lang="en-US" dirty="0" smtClean="0"/>
              <a:t>(the Regents Reform Agenda)</a:t>
            </a:r>
            <a:endParaRPr lang="en-US" dirty="0"/>
          </a:p>
        </p:txBody>
      </p:sp>
    </p:spTree>
    <p:extLst>
      <p:ext uri="{BB962C8B-B14F-4D97-AF65-F5344CB8AC3E}">
        <p14:creationId xmlns:p14="http://schemas.microsoft.com/office/powerpoint/2010/main" val="2152497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PK-12 Math Modules Overview</a:t>
            </a:r>
            <a:endParaRPr lang="en-US" dirty="0"/>
          </a:p>
        </p:txBody>
      </p:sp>
      <p:grpSp>
        <p:nvGrpSpPr>
          <p:cNvPr id="3" name="Group 2"/>
          <p:cNvGrpSpPr/>
          <p:nvPr/>
        </p:nvGrpSpPr>
        <p:grpSpPr>
          <a:xfrm>
            <a:off x="381000" y="1295400"/>
            <a:ext cx="2962656" cy="1661666"/>
            <a:chOff x="0" y="2517"/>
            <a:chExt cx="2962656" cy="1661666"/>
          </a:xfrm>
        </p:grpSpPr>
        <p:sp>
          <p:nvSpPr>
            <p:cNvPr id="4" name="Rounded Rectangle 3"/>
            <p:cNvSpPr/>
            <p:nvPr/>
          </p:nvSpPr>
          <p:spPr>
            <a:xfrm>
              <a:off x="0" y="2517"/>
              <a:ext cx="2962656" cy="16616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81116" y="83633"/>
              <a:ext cx="2800424" cy="14994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PK-5</a:t>
              </a:r>
              <a:endParaRPr lang="en-US" sz="6500" kern="1200" dirty="0"/>
            </a:p>
          </p:txBody>
        </p:sp>
      </p:grpSp>
      <p:grpSp>
        <p:nvGrpSpPr>
          <p:cNvPr id="6" name="Group 5"/>
          <p:cNvGrpSpPr/>
          <p:nvPr/>
        </p:nvGrpSpPr>
        <p:grpSpPr>
          <a:xfrm>
            <a:off x="319486" y="3103418"/>
            <a:ext cx="3044952" cy="1637109"/>
            <a:chOff x="0" y="1721445"/>
            <a:chExt cx="3044952" cy="1637109"/>
          </a:xfrm>
        </p:grpSpPr>
        <p:sp>
          <p:nvSpPr>
            <p:cNvPr id="7" name="Rounded Rectangle 6"/>
            <p:cNvSpPr/>
            <p:nvPr/>
          </p:nvSpPr>
          <p:spPr>
            <a:xfrm>
              <a:off x="0" y="1721445"/>
              <a:ext cx="3044952" cy="16371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79917" y="1801362"/>
              <a:ext cx="2885118" cy="1477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6-8</a:t>
              </a:r>
              <a:endParaRPr lang="en-US" sz="6500" kern="1200" dirty="0"/>
            </a:p>
          </p:txBody>
        </p:sp>
      </p:grpSp>
      <p:grpSp>
        <p:nvGrpSpPr>
          <p:cNvPr id="9" name="Group 8"/>
          <p:cNvGrpSpPr/>
          <p:nvPr/>
        </p:nvGrpSpPr>
        <p:grpSpPr>
          <a:xfrm>
            <a:off x="298704" y="4876800"/>
            <a:ext cx="3044952" cy="1637109"/>
            <a:chOff x="0" y="3440410"/>
            <a:chExt cx="3044952" cy="1637109"/>
          </a:xfrm>
        </p:grpSpPr>
        <p:sp>
          <p:nvSpPr>
            <p:cNvPr id="10" name="Rounded Rectangle 9"/>
            <p:cNvSpPr/>
            <p:nvPr/>
          </p:nvSpPr>
          <p:spPr>
            <a:xfrm>
              <a:off x="0" y="3440410"/>
              <a:ext cx="3044952" cy="16371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79917" y="3520327"/>
              <a:ext cx="2885118" cy="1477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9-12</a:t>
              </a:r>
              <a:endParaRPr lang="en-US" sz="6500" kern="1200" dirty="0"/>
            </a:p>
          </p:txBody>
        </p:sp>
      </p:grpSp>
      <p:grpSp>
        <p:nvGrpSpPr>
          <p:cNvPr id="17" name="Group 16"/>
          <p:cNvGrpSpPr/>
          <p:nvPr/>
        </p:nvGrpSpPr>
        <p:grpSpPr>
          <a:xfrm>
            <a:off x="3457250" y="1471390"/>
            <a:ext cx="5445218" cy="1309687"/>
            <a:chOff x="3044952" y="166192"/>
            <a:chExt cx="5445218" cy="1309687"/>
          </a:xfrm>
        </p:grpSpPr>
        <p:sp>
          <p:nvSpPr>
            <p:cNvPr id="18" name="Round Same Side Corner Rectangle 17"/>
            <p:cNvSpPr/>
            <p:nvPr/>
          </p:nvSpPr>
          <p:spPr>
            <a:xfrm rot="5400000">
              <a:off x="5128702" y="-1885588"/>
              <a:ext cx="1309687" cy="541324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ound Same Side Corner Rectangle 4"/>
            <p:cNvSpPr/>
            <p:nvPr/>
          </p:nvSpPr>
          <p:spPr>
            <a:xfrm>
              <a:off x="3044952" y="230126"/>
              <a:ext cx="5349314" cy="11818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A Story of Units</a:t>
              </a:r>
              <a:endParaRPr lang="en-US" sz="1400" kern="1200" dirty="0"/>
            </a:p>
            <a:p>
              <a:pPr marL="114300" lvl="1" indent="-114300" algn="l" defTabSz="622300">
                <a:lnSpc>
                  <a:spcPct val="90000"/>
                </a:lnSpc>
                <a:spcBef>
                  <a:spcPct val="0"/>
                </a:spcBef>
                <a:spcAft>
                  <a:spcPct val="15000"/>
                </a:spcAft>
                <a:buChar char="••"/>
              </a:pPr>
              <a:r>
                <a:rPr lang="en-US" sz="1400" kern="1200" dirty="0" smtClean="0"/>
                <a:t>Curriculum Map available on </a:t>
              </a:r>
              <a:r>
                <a:rPr lang="en-US" sz="1400" kern="1200" dirty="0" smtClean="0"/>
                <a:t>EngageNY</a:t>
              </a:r>
              <a:endParaRPr lang="en-US" sz="1400" kern="1200" dirty="0"/>
            </a:p>
            <a:p>
              <a:pPr marL="114300" lvl="1" indent="-114300" algn="l" defTabSz="622300">
                <a:lnSpc>
                  <a:spcPct val="90000"/>
                </a:lnSpc>
                <a:spcBef>
                  <a:spcPct val="0"/>
                </a:spcBef>
                <a:spcAft>
                  <a:spcPct val="15000"/>
                </a:spcAft>
                <a:buChar char="••"/>
              </a:pPr>
              <a:r>
                <a:rPr lang="en-US" sz="1400" kern="1200" dirty="0" smtClean="0"/>
                <a:t>5-7 Modules planned per grade level – 4 released at this point</a:t>
              </a:r>
              <a:endParaRPr lang="en-US" sz="1400" kern="1200" dirty="0"/>
            </a:p>
            <a:p>
              <a:pPr marL="114300" lvl="1" indent="-114300" algn="l" defTabSz="622300">
                <a:lnSpc>
                  <a:spcPct val="90000"/>
                </a:lnSpc>
                <a:spcBef>
                  <a:spcPct val="0"/>
                </a:spcBef>
                <a:spcAft>
                  <a:spcPct val="15000"/>
                </a:spcAft>
                <a:buChar char="••"/>
              </a:pPr>
              <a:r>
                <a:rPr lang="en-US" sz="1400" dirty="0" smtClean="0"/>
                <a:t>Each lesson is 60 minutes</a:t>
              </a:r>
            </a:p>
            <a:p>
              <a:pPr marL="114300" lvl="1" indent="-114300" algn="l" defTabSz="622300">
                <a:lnSpc>
                  <a:spcPct val="90000"/>
                </a:lnSpc>
                <a:spcBef>
                  <a:spcPct val="0"/>
                </a:spcBef>
                <a:spcAft>
                  <a:spcPct val="15000"/>
                </a:spcAft>
                <a:buChar char="••"/>
              </a:pPr>
              <a:r>
                <a:rPr lang="en-US" sz="1400" kern="1200" dirty="0" smtClean="0"/>
                <a:t>8 Mathematical Practices woven </a:t>
              </a:r>
              <a:r>
                <a:rPr lang="en-US" sz="1400" dirty="0" smtClean="0"/>
                <a:t>throughout all lessons in modules</a:t>
              </a:r>
              <a:endParaRPr lang="en-US" sz="1400" kern="1200" dirty="0"/>
            </a:p>
          </p:txBody>
        </p:sp>
      </p:grpSp>
      <p:grpSp>
        <p:nvGrpSpPr>
          <p:cNvPr id="20" name="Group 19"/>
          <p:cNvGrpSpPr/>
          <p:nvPr/>
        </p:nvGrpSpPr>
        <p:grpSpPr>
          <a:xfrm>
            <a:off x="3505202" y="3261058"/>
            <a:ext cx="5413248" cy="1309687"/>
            <a:chOff x="3044952" y="166192"/>
            <a:chExt cx="5413248" cy="1309687"/>
          </a:xfrm>
        </p:grpSpPr>
        <p:sp>
          <p:nvSpPr>
            <p:cNvPr id="21" name="Round Same Side Corner Rectangle 20"/>
            <p:cNvSpPr/>
            <p:nvPr/>
          </p:nvSpPr>
          <p:spPr>
            <a:xfrm rot="5400000">
              <a:off x="5096732" y="-1885588"/>
              <a:ext cx="1309687" cy="541324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Round Same Side Corner Rectangle 4"/>
            <p:cNvSpPr/>
            <p:nvPr/>
          </p:nvSpPr>
          <p:spPr>
            <a:xfrm>
              <a:off x="3060936" y="236196"/>
              <a:ext cx="5349314" cy="11818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A Story of Ratios</a:t>
              </a:r>
              <a:endParaRPr lang="en-US" sz="1400" kern="1200" dirty="0"/>
            </a:p>
            <a:p>
              <a:pPr marL="114300" lvl="1" indent="-114300" algn="l" defTabSz="622300">
                <a:lnSpc>
                  <a:spcPct val="90000"/>
                </a:lnSpc>
                <a:spcBef>
                  <a:spcPct val="0"/>
                </a:spcBef>
                <a:spcAft>
                  <a:spcPct val="15000"/>
                </a:spcAft>
                <a:buChar char="••"/>
              </a:pPr>
              <a:r>
                <a:rPr lang="en-US" sz="1400" kern="1200" dirty="0" smtClean="0"/>
                <a:t>Curriculum Map available on </a:t>
              </a:r>
              <a:r>
                <a:rPr lang="en-US" sz="1400" kern="1200" dirty="0" smtClean="0"/>
                <a:t>EngageNY</a:t>
              </a:r>
              <a:endParaRPr lang="en-US" sz="1400" kern="1200" dirty="0"/>
            </a:p>
            <a:p>
              <a:pPr marL="114300" lvl="1" indent="-114300" algn="l" defTabSz="622300">
                <a:lnSpc>
                  <a:spcPct val="90000"/>
                </a:lnSpc>
                <a:spcBef>
                  <a:spcPct val="0"/>
                </a:spcBef>
                <a:spcAft>
                  <a:spcPct val="15000"/>
                </a:spcAft>
                <a:buChar char="••"/>
              </a:pPr>
              <a:r>
                <a:rPr lang="en-US" sz="1400" kern="1200" dirty="0" smtClean="0"/>
                <a:t>6 or 7 modules planned per grade level – 0 released at this point</a:t>
              </a:r>
            </a:p>
            <a:p>
              <a:pPr marL="114300" lvl="1" indent="-114300" defTabSz="622300">
                <a:lnSpc>
                  <a:spcPct val="90000"/>
                </a:lnSpc>
                <a:spcBef>
                  <a:spcPct val="0"/>
                </a:spcBef>
                <a:spcAft>
                  <a:spcPct val="15000"/>
                </a:spcAft>
                <a:buFontTx/>
                <a:buChar char="••"/>
              </a:pPr>
              <a:r>
                <a:rPr lang="en-US" sz="1400" dirty="0"/>
                <a:t>8 Mathematical Practices woven throughout all lessons in </a:t>
              </a:r>
              <a:r>
                <a:rPr lang="en-US" sz="1400" dirty="0" smtClean="0"/>
                <a:t>modules</a:t>
              </a:r>
              <a:endParaRPr lang="en-US" sz="1400" kern="1200" dirty="0"/>
            </a:p>
            <a:p>
              <a:pPr marL="114300" lvl="1" indent="-114300" algn="l" defTabSz="622300">
                <a:lnSpc>
                  <a:spcPct val="90000"/>
                </a:lnSpc>
                <a:spcBef>
                  <a:spcPct val="0"/>
                </a:spcBef>
                <a:spcAft>
                  <a:spcPct val="15000"/>
                </a:spcAft>
                <a:buChar char="••"/>
              </a:pPr>
              <a:endParaRPr lang="en-US" sz="1400" kern="1200" dirty="0"/>
            </a:p>
          </p:txBody>
        </p:sp>
      </p:grpSp>
      <p:grpSp>
        <p:nvGrpSpPr>
          <p:cNvPr id="23" name="Group 22"/>
          <p:cNvGrpSpPr/>
          <p:nvPr/>
        </p:nvGrpSpPr>
        <p:grpSpPr>
          <a:xfrm>
            <a:off x="3457250" y="5030580"/>
            <a:ext cx="5413248" cy="1329547"/>
            <a:chOff x="3044952" y="166192"/>
            <a:chExt cx="5413248" cy="1329547"/>
          </a:xfrm>
        </p:grpSpPr>
        <p:sp>
          <p:nvSpPr>
            <p:cNvPr id="24" name="Round Same Side Corner Rectangle 23"/>
            <p:cNvSpPr/>
            <p:nvPr/>
          </p:nvSpPr>
          <p:spPr>
            <a:xfrm rot="5400000">
              <a:off x="5096732" y="-1885588"/>
              <a:ext cx="1309687" cy="541324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ound Same Side Corner Rectangle 4"/>
            <p:cNvSpPr/>
            <p:nvPr/>
          </p:nvSpPr>
          <p:spPr>
            <a:xfrm>
              <a:off x="3044952" y="166193"/>
              <a:ext cx="5349314" cy="13295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A Story of Functions</a:t>
              </a:r>
              <a:endParaRPr lang="en-US" sz="1400" kern="1200" dirty="0"/>
            </a:p>
            <a:p>
              <a:pPr marL="114300" lvl="1" indent="-114300" algn="l" defTabSz="622300">
                <a:lnSpc>
                  <a:spcPct val="90000"/>
                </a:lnSpc>
                <a:spcBef>
                  <a:spcPct val="0"/>
                </a:spcBef>
                <a:spcAft>
                  <a:spcPct val="15000"/>
                </a:spcAft>
                <a:buChar char="••"/>
              </a:pPr>
              <a:r>
                <a:rPr lang="en-US" sz="1400" kern="1200" dirty="0" smtClean="0"/>
                <a:t>Curriculum Map available on </a:t>
              </a:r>
              <a:r>
                <a:rPr lang="en-US" sz="1400" kern="1200" dirty="0" smtClean="0"/>
                <a:t>EngageNY</a:t>
              </a:r>
              <a:endParaRPr lang="en-US" sz="1400" kern="1200" dirty="0" smtClean="0"/>
            </a:p>
            <a:p>
              <a:pPr marL="114300" lvl="1" indent="-114300" defTabSz="622300">
                <a:lnSpc>
                  <a:spcPct val="90000"/>
                </a:lnSpc>
                <a:spcBef>
                  <a:spcPct val="0"/>
                </a:spcBef>
                <a:spcAft>
                  <a:spcPct val="15000"/>
                </a:spcAft>
                <a:buFontTx/>
                <a:buChar char="••"/>
              </a:pPr>
              <a:r>
                <a:rPr lang="en-US" sz="1400" dirty="0" smtClean="0"/>
                <a:t>4 or 5 </a:t>
              </a:r>
              <a:r>
                <a:rPr lang="en-US" sz="1400" dirty="0"/>
                <a:t>modules planned per grade level – 0 released at this point</a:t>
              </a:r>
            </a:p>
            <a:p>
              <a:pPr marL="114300" lvl="1" indent="-114300" defTabSz="622300">
                <a:lnSpc>
                  <a:spcPct val="90000"/>
                </a:lnSpc>
                <a:spcBef>
                  <a:spcPct val="0"/>
                </a:spcBef>
                <a:spcAft>
                  <a:spcPct val="15000"/>
                </a:spcAft>
                <a:buFontTx/>
                <a:buChar char="••"/>
              </a:pPr>
              <a:r>
                <a:rPr lang="en-US" sz="1400" dirty="0"/>
                <a:t>8 Mathematical Practices woven throughout all lessons in </a:t>
              </a:r>
              <a:r>
                <a:rPr lang="en-US" sz="1400" dirty="0" smtClean="0"/>
                <a:t>modules</a:t>
              </a:r>
              <a:endParaRPr lang="en-US" sz="1400" kern="1200" dirty="0"/>
            </a:p>
          </p:txBody>
        </p:sp>
      </p:grpSp>
    </p:spTree>
    <p:extLst>
      <p:ext uri="{BB962C8B-B14F-4D97-AF65-F5344CB8AC3E}">
        <p14:creationId xmlns:p14="http://schemas.microsoft.com/office/powerpoint/2010/main" val="31204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PK-12 Math Modules Overview</a:t>
            </a:r>
          </a:p>
        </p:txBody>
      </p:sp>
      <p:grpSp>
        <p:nvGrpSpPr>
          <p:cNvPr id="4" name="Group 3"/>
          <p:cNvGrpSpPr/>
          <p:nvPr/>
        </p:nvGrpSpPr>
        <p:grpSpPr>
          <a:xfrm>
            <a:off x="381000" y="1295400"/>
            <a:ext cx="2962656" cy="1661666"/>
            <a:chOff x="0" y="2517"/>
            <a:chExt cx="2962656" cy="1661666"/>
          </a:xfrm>
        </p:grpSpPr>
        <p:sp>
          <p:nvSpPr>
            <p:cNvPr id="5" name="Rounded Rectangle 4"/>
            <p:cNvSpPr/>
            <p:nvPr/>
          </p:nvSpPr>
          <p:spPr>
            <a:xfrm>
              <a:off x="0" y="2517"/>
              <a:ext cx="2962656" cy="16616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81116" y="83633"/>
              <a:ext cx="2800424" cy="14994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PK-5</a:t>
              </a:r>
              <a:endParaRPr lang="en-US" sz="6500" kern="1200" dirty="0"/>
            </a:p>
          </p:txBody>
        </p:sp>
      </p:grpSp>
      <p:grpSp>
        <p:nvGrpSpPr>
          <p:cNvPr id="7" name="Group 6"/>
          <p:cNvGrpSpPr/>
          <p:nvPr/>
        </p:nvGrpSpPr>
        <p:grpSpPr>
          <a:xfrm>
            <a:off x="319486" y="3103418"/>
            <a:ext cx="3044952" cy="1637109"/>
            <a:chOff x="0" y="1721445"/>
            <a:chExt cx="3044952" cy="1637109"/>
          </a:xfrm>
        </p:grpSpPr>
        <p:sp>
          <p:nvSpPr>
            <p:cNvPr id="8" name="Rounded Rectangle 7"/>
            <p:cNvSpPr/>
            <p:nvPr/>
          </p:nvSpPr>
          <p:spPr>
            <a:xfrm>
              <a:off x="0" y="1721445"/>
              <a:ext cx="3044952" cy="16371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79917" y="1801362"/>
              <a:ext cx="2885118" cy="1477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6-8</a:t>
              </a:r>
              <a:endParaRPr lang="en-US" sz="6500" kern="1200" dirty="0"/>
            </a:p>
          </p:txBody>
        </p:sp>
      </p:grpSp>
      <p:grpSp>
        <p:nvGrpSpPr>
          <p:cNvPr id="10" name="Group 9"/>
          <p:cNvGrpSpPr/>
          <p:nvPr/>
        </p:nvGrpSpPr>
        <p:grpSpPr>
          <a:xfrm>
            <a:off x="298704" y="4876800"/>
            <a:ext cx="3044952" cy="1637109"/>
            <a:chOff x="0" y="3440410"/>
            <a:chExt cx="3044952" cy="1637109"/>
          </a:xfrm>
        </p:grpSpPr>
        <p:sp>
          <p:nvSpPr>
            <p:cNvPr id="11" name="Rounded Rectangle 10"/>
            <p:cNvSpPr/>
            <p:nvPr/>
          </p:nvSpPr>
          <p:spPr>
            <a:xfrm>
              <a:off x="0" y="3440410"/>
              <a:ext cx="3044952" cy="16371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79917" y="3520327"/>
              <a:ext cx="2885118" cy="1477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9-12</a:t>
              </a:r>
              <a:endParaRPr lang="en-US" sz="6500" kern="1200" dirty="0"/>
            </a:p>
          </p:txBody>
        </p:sp>
      </p:grpSp>
      <p:sp>
        <p:nvSpPr>
          <p:cNvPr id="15" name="Round Same Side Corner Rectangle 4"/>
          <p:cNvSpPr/>
          <p:nvPr/>
        </p:nvSpPr>
        <p:spPr>
          <a:xfrm>
            <a:off x="3505200" y="1535323"/>
            <a:ext cx="5349314" cy="11818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p:txBody>
      </p:sp>
      <p:grpSp>
        <p:nvGrpSpPr>
          <p:cNvPr id="22" name="Group 21"/>
          <p:cNvGrpSpPr/>
          <p:nvPr/>
        </p:nvGrpSpPr>
        <p:grpSpPr>
          <a:xfrm>
            <a:off x="3457250" y="1445081"/>
            <a:ext cx="5445218" cy="1335996"/>
            <a:chOff x="3044952" y="166192"/>
            <a:chExt cx="5445218" cy="1309687"/>
          </a:xfrm>
        </p:grpSpPr>
        <p:sp>
          <p:nvSpPr>
            <p:cNvPr id="23" name="Round Same Side Corner Rectangle 22"/>
            <p:cNvSpPr/>
            <p:nvPr/>
          </p:nvSpPr>
          <p:spPr>
            <a:xfrm rot="5400000">
              <a:off x="5128702" y="-1885588"/>
              <a:ext cx="1309687" cy="541324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Round Same Side Corner Rectangle 4"/>
            <p:cNvSpPr/>
            <p:nvPr/>
          </p:nvSpPr>
          <p:spPr>
            <a:xfrm>
              <a:off x="3044952" y="230126"/>
              <a:ext cx="5349314" cy="11818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Modules released: K M5, Grade 2 M3, Grade 3 M5, Grade 5 M3</a:t>
              </a:r>
            </a:p>
            <a:p>
              <a:pPr marL="114300" lvl="1" indent="-114300" algn="l" defTabSz="622300">
                <a:lnSpc>
                  <a:spcPct val="90000"/>
                </a:lnSpc>
                <a:spcBef>
                  <a:spcPct val="0"/>
                </a:spcBef>
                <a:spcAft>
                  <a:spcPct val="15000"/>
                </a:spcAft>
                <a:buChar char="••"/>
              </a:pPr>
              <a:r>
                <a:rPr lang="en-US" sz="1400" dirty="0" smtClean="0"/>
                <a:t>60 minute lesson includes: Fluency Practice, Concept Development, Application Problems, and Student Debrief</a:t>
              </a:r>
            </a:p>
            <a:p>
              <a:pPr marL="114300" lvl="1" indent="-114300" algn="l" defTabSz="622300">
                <a:lnSpc>
                  <a:spcPct val="90000"/>
                </a:lnSpc>
                <a:spcBef>
                  <a:spcPct val="0"/>
                </a:spcBef>
                <a:spcAft>
                  <a:spcPct val="15000"/>
                </a:spcAft>
                <a:buChar char="••"/>
              </a:pPr>
              <a:r>
                <a:rPr lang="en-US" sz="1400" kern="1200" dirty="0" smtClean="0"/>
                <a:t>Scaffolding for diverse learners, foundational math practices, modeling, and assessments built into scripted lessons</a:t>
              </a:r>
              <a:endParaRPr lang="en-US" sz="1400" kern="1200" dirty="0"/>
            </a:p>
          </p:txBody>
        </p:sp>
      </p:grpSp>
      <p:grpSp>
        <p:nvGrpSpPr>
          <p:cNvPr id="25" name="Group 24"/>
          <p:cNvGrpSpPr/>
          <p:nvPr/>
        </p:nvGrpSpPr>
        <p:grpSpPr>
          <a:xfrm>
            <a:off x="3468136" y="3267128"/>
            <a:ext cx="5445218" cy="1309688"/>
            <a:chOff x="3044952" y="166192"/>
            <a:chExt cx="5445218" cy="1309688"/>
          </a:xfrm>
        </p:grpSpPr>
        <p:sp>
          <p:nvSpPr>
            <p:cNvPr id="26" name="Round Same Side Corner Rectangle 25"/>
            <p:cNvSpPr/>
            <p:nvPr/>
          </p:nvSpPr>
          <p:spPr>
            <a:xfrm rot="5400000">
              <a:off x="5128702" y="-1885588"/>
              <a:ext cx="1309687" cy="541324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ound Same Side Corner Rectangle 4"/>
            <p:cNvSpPr/>
            <p:nvPr/>
          </p:nvSpPr>
          <p:spPr>
            <a:xfrm>
              <a:off x="3044952" y="251864"/>
              <a:ext cx="5349314" cy="12240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Expectation: some modules will be released before the fall</a:t>
              </a:r>
            </a:p>
            <a:p>
              <a:pPr marL="114300" lvl="1" indent="-114300" algn="l" defTabSz="622300">
                <a:lnSpc>
                  <a:spcPct val="90000"/>
                </a:lnSpc>
                <a:spcBef>
                  <a:spcPct val="0"/>
                </a:spcBef>
                <a:spcAft>
                  <a:spcPct val="15000"/>
                </a:spcAft>
                <a:buChar char="••"/>
              </a:pPr>
              <a:r>
                <a:rPr lang="en-US" sz="1400" kern="1200" dirty="0" smtClean="0"/>
                <a:t>Descriptive and Analytical Modeling emphasized</a:t>
              </a:r>
            </a:p>
            <a:p>
              <a:pPr marL="114300" lvl="1" indent="-114300" defTabSz="622300">
                <a:lnSpc>
                  <a:spcPct val="90000"/>
                </a:lnSpc>
                <a:spcBef>
                  <a:spcPct val="0"/>
                </a:spcBef>
                <a:spcAft>
                  <a:spcPct val="15000"/>
                </a:spcAft>
                <a:buFontTx/>
                <a:buChar char="••"/>
              </a:pPr>
              <a:r>
                <a:rPr lang="en-US" sz="1400" dirty="0" smtClean="0"/>
                <a:t>K-12 Progressions </a:t>
              </a:r>
              <a:r>
                <a:rPr lang="en-US" sz="1400" dirty="0"/>
                <a:t>Documents: describe the progression of a topic across a number of grade </a:t>
              </a:r>
              <a:r>
                <a:rPr lang="en-US" sz="1400" dirty="0" smtClean="0"/>
                <a:t>levels; </a:t>
              </a:r>
              <a:r>
                <a:rPr lang="en-US" sz="1400" dirty="0"/>
                <a:t>based on research on children’s cognitive development and the logical structure of </a:t>
              </a:r>
              <a:r>
                <a:rPr lang="en-US" sz="1400" dirty="0" smtClean="0"/>
                <a:t>math</a:t>
              </a:r>
              <a:endParaRPr lang="en-US" sz="1400" dirty="0"/>
            </a:p>
            <a:p>
              <a:pPr marL="114300" lvl="1" indent="-114300" algn="l" defTabSz="622300">
                <a:lnSpc>
                  <a:spcPct val="90000"/>
                </a:lnSpc>
                <a:spcBef>
                  <a:spcPct val="0"/>
                </a:spcBef>
                <a:spcAft>
                  <a:spcPct val="15000"/>
                </a:spcAft>
                <a:buChar char="••"/>
              </a:pPr>
              <a:endParaRPr lang="en-US" sz="1400" kern="1200" dirty="0"/>
            </a:p>
          </p:txBody>
        </p:sp>
      </p:grpSp>
      <p:grpSp>
        <p:nvGrpSpPr>
          <p:cNvPr id="28" name="Group 27"/>
          <p:cNvGrpSpPr/>
          <p:nvPr/>
        </p:nvGrpSpPr>
        <p:grpSpPr>
          <a:xfrm>
            <a:off x="3473234" y="5040510"/>
            <a:ext cx="5445218" cy="1309687"/>
            <a:chOff x="3044952" y="166192"/>
            <a:chExt cx="5445218" cy="1309687"/>
          </a:xfrm>
        </p:grpSpPr>
        <p:sp>
          <p:nvSpPr>
            <p:cNvPr id="29" name="Round Same Side Corner Rectangle 28"/>
            <p:cNvSpPr/>
            <p:nvPr/>
          </p:nvSpPr>
          <p:spPr>
            <a:xfrm rot="5400000">
              <a:off x="5128702" y="-1885588"/>
              <a:ext cx="1309687" cy="541324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ound Same Side Corner Rectangle 4"/>
            <p:cNvSpPr/>
            <p:nvPr/>
          </p:nvSpPr>
          <p:spPr>
            <a:xfrm>
              <a:off x="3044952" y="230126"/>
              <a:ext cx="5349314" cy="11818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dirty="0" smtClean="0"/>
                <a:t>Expectation: some modules will be released before the fall</a:t>
              </a:r>
            </a:p>
            <a:p>
              <a:pPr marL="114300" lvl="1" indent="-114300" algn="l" defTabSz="622300">
                <a:lnSpc>
                  <a:spcPct val="90000"/>
                </a:lnSpc>
                <a:spcBef>
                  <a:spcPct val="0"/>
                </a:spcBef>
                <a:spcAft>
                  <a:spcPct val="15000"/>
                </a:spcAft>
                <a:buChar char="••"/>
              </a:pPr>
              <a:r>
                <a:rPr lang="en-US" sz="1400" kern="1200" dirty="0" smtClean="0"/>
                <a:t>Mathematical modeling based on real-world problems emphasized</a:t>
              </a:r>
            </a:p>
            <a:p>
              <a:pPr marL="114300" lvl="1" indent="-114300" algn="l" defTabSz="622300">
                <a:lnSpc>
                  <a:spcPct val="90000"/>
                </a:lnSpc>
                <a:spcBef>
                  <a:spcPct val="0"/>
                </a:spcBef>
                <a:spcAft>
                  <a:spcPct val="15000"/>
                </a:spcAft>
                <a:buChar char="••"/>
              </a:pPr>
              <a:r>
                <a:rPr lang="en-US" sz="1400" dirty="0" smtClean="0"/>
                <a:t>Appendix A of CCSS has been replaced by the curriculum map and course outlines provided by CCLS on </a:t>
              </a:r>
              <a:r>
                <a:rPr lang="en-US" sz="1400" dirty="0" smtClean="0"/>
                <a:t>EngageNY</a:t>
              </a:r>
              <a:endParaRPr lang="en-US" sz="1400" dirty="0" smtClean="0"/>
            </a:p>
            <a:p>
              <a:pPr marL="114300" lvl="1" indent="-114300" algn="l" defTabSz="622300">
                <a:lnSpc>
                  <a:spcPct val="90000"/>
                </a:lnSpc>
                <a:spcBef>
                  <a:spcPct val="0"/>
                </a:spcBef>
                <a:spcAft>
                  <a:spcPct val="15000"/>
                </a:spcAft>
                <a:buChar char="••"/>
              </a:pPr>
              <a:r>
                <a:rPr lang="en-US" sz="1400" kern="1200" dirty="0" smtClean="0"/>
                <a:t>Aligned with new version of PARCC Model Content Framework v 3.0</a:t>
              </a:r>
              <a:endParaRPr lang="en-US" sz="1400" kern="1200" dirty="0"/>
            </a:p>
          </p:txBody>
        </p:sp>
      </p:grpSp>
    </p:spTree>
    <p:extLst>
      <p:ext uri="{BB962C8B-B14F-4D97-AF65-F5344CB8AC3E}">
        <p14:creationId xmlns:p14="http://schemas.microsoft.com/office/powerpoint/2010/main" val="2298293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5" y="228601"/>
            <a:ext cx="8229600" cy="1143000"/>
          </a:xfrm>
        </p:spPr>
        <p:txBody>
          <a:bodyPr>
            <a:normAutofit fontScale="90000"/>
          </a:bodyPr>
          <a:lstStyle/>
          <a:p>
            <a:r>
              <a:rPr lang="en-US" dirty="0" smtClean="0"/>
              <a:t>Resources for Schools &amp; Parents</a:t>
            </a:r>
            <a:endParaRPr lang="en-US" dirty="0"/>
          </a:p>
        </p:txBody>
      </p:sp>
      <p:grpSp>
        <p:nvGrpSpPr>
          <p:cNvPr id="3" name="Group 2"/>
          <p:cNvGrpSpPr/>
          <p:nvPr/>
        </p:nvGrpSpPr>
        <p:grpSpPr>
          <a:xfrm>
            <a:off x="413658" y="1371601"/>
            <a:ext cx="2962656" cy="2057399"/>
            <a:chOff x="0" y="2517"/>
            <a:chExt cx="2962656" cy="1661666"/>
          </a:xfrm>
          <a:solidFill>
            <a:schemeClr val="bg2"/>
          </a:solidFill>
        </p:grpSpPr>
        <p:sp>
          <p:nvSpPr>
            <p:cNvPr id="4" name="Rounded Rectangle 3"/>
            <p:cNvSpPr/>
            <p:nvPr/>
          </p:nvSpPr>
          <p:spPr>
            <a:xfrm>
              <a:off x="0" y="2517"/>
              <a:ext cx="2962656" cy="1661666"/>
            </a:xfrm>
            <a:prstGeom prst="roundRect">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81116" y="83633"/>
              <a:ext cx="2800424" cy="14994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US" sz="6500" kern="1200" dirty="0"/>
            </a:p>
          </p:txBody>
        </p:sp>
      </p:grpSp>
      <p:pic>
        <p:nvPicPr>
          <p:cNvPr id="9" name="Picture 2" descr="www.LearnZillio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35" y="1861107"/>
            <a:ext cx="2674303" cy="98745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3505203" y="1472034"/>
            <a:ext cx="5413248" cy="1856531"/>
            <a:chOff x="3044952" y="166192"/>
            <a:chExt cx="5413248" cy="1309687"/>
          </a:xfrm>
        </p:grpSpPr>
        <p:sp>
          <p:nvSpPr>
            <p:cNvPr id="17" name="Round Same Side Corner Rectangle 16"/>
            <p:cNvSpPr/>
            <p:nvPr/>
          </p:nvSpPr>
          <p:spPr>
            <a:xfrm rot="5400000">
              <a:off x="5096732" y="-1885588"/>
              <a:ext cx="1309687" cy="541324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ound Same Side Corner Rectangle 4"/>
            <p:cNvSpPr/>
            <p:nvPr/>
          </p:nvSpPr>
          <p:spPr>
            <a:xfrm>
              <a:off x="3060936" y="380782"/>
              <a:ext cx="5349314" cy="1095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defTabSz="622300">
                <a:lnSpc>
                  <a:spcPct val="90000"/>
                </a:lnSpc>
                <a:spcBef>
                  <a:spcPct val="0"/>
                </a:spcBef>
                <a:spcAft>
                  <a:spcPct val="15000"/>
                </a:spcAft>
                <a:buFontTx/>
                <a:buChar char="••"/>
              </a:pPr>
              <a:r>
                <a:rPr lang="en-US" sz="1400" dirty="0" smtClean="0"/>
                <a:t>Free website focused on developing conceptual understanding of math for PK-5 “Teachers of Math” through video and lessons </a:t>
              </a:r>
            </a:p>
            <a:p>
              <a:pPr marL="114300" lvl="1" indent="-114300" defTabSz="622300">
                <a:lnSpc>
                  <a:spcPct val="90000"/>
                </a:lnSpc>
                <a:spcBef>
                  <a:spcPct val="0"/>
                </a:spcBef>
                <a:spcAft>
                  <a:spcPct val="15000"/>
                </a:spcAft>
                <a:buFontTx/>
                <a:buChar char="••"/>
              </a:pPr>
              <a:r>
                <a:rPr lang="en-US" sz="1400" dirty="0" smtClean="0"/>
                <a:t>Site can be used by teachers and parents to help them understand CCSS in Math, by teachers to plan and assign lessons, and by students for remediation</a:t>
              </a:r>
            </a:p>
            <a:p>
              <a:pPr marL="114300" lvl="1" indent="-114300" defTabSz="622300">
                <a:lnSpc>
                  <a:spcPct val="90000"/>
                </a:lnSpc>
                <a:spcBef>
                  <a:spcPct val="0"/>
                </a:spcBef>
                <a:spcAft>
                  <a:spcPct val="15000"/>
                </a:spcAft>
                <a:buFontTx/>
                <a:buChar char="••"/>
              </a:pPr>
              <a:r>
                <a:rPr lang="en-US" sz="1400" dirty="0" smtClean="0"/>
                <a:t>Plans to expand include more math lessons at other grade levels and ELA lessons</a:t>
              </a:r>
            </a:p>
            <a:p>
              <a:pPr marL="114300" lvl="1" indent="-114300" defTabSz="622300">
                <a:lnSpc>
                  <a:spcPct val="90000"/>
                </a:lnSpc>
                <a:spcBef>
                  <a:spcPct val="0"/>
                </a:spcBef>
                <a:spcAft>
                  <a:spcPct val="15000"/>
                </a:spcAft>
                <a:buFontTx/>
                <a:buChar char="••"/>
              </a:pPr>
              <a:r>
                <a:rPr lang="en-US" sz="1400" dirty="0" smtClean="0"/>
                <a:t>Coming to Math Vendor Fair on May 10th</a:t>
              </a:r>
              <a:endParaRPr lang="en-US" sz="1400" kern="1200" dirty="0"/>
            </a:p>
            <a:p>
              <a:pPr marL="114300" lvl="1" indent="-114300" algn="l" defTabSz="622300">
                <a:lnSpc>
                  <a:spcPct val="90000"/>
                </a:lnSpc>
                <a:spcBef>
                  <a:spcPct val="0"/>
                </a:spcBef>
                <a:spcAft>
                  <a:spcPct val="15000"/>
                </a:spcAft>
                <a:buChar char="••"/>
              </a:pPr>
              <a:endParaRPr lang="en-US" sz="1400" kern="1200" dirty="0"/>
            </a:p>
          </p:txBody>
        </p:sp>
      </p:grpSp>
    </p:spTree>
    <p:extLst>
      <p:ext uri="{BB962C8B-B14F-4D97-AF65-F5344CB8AC3E}">
        <p14:creationId xmlns:p14="http://schemas.microsoft.com/office/powerpoint/2010/main" val="3660082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a:t>
            </a:r>
            <a:endParaRPr lang="en-US" dirty="0"/>
          </a:p>
        </p:txBody>
      </p:sp>
      <p:sp>
        <p:nvSpPr>
          <p:cNvPr id="3" name="Content Placeholder 2"/>
          <p:cNvSpPr>
            <a:spLocks noGrp="1"/>
          </p:cNvSpPr>
          <p:nvPr>
            <p:ph idx="1"/>
          </p:nvPr>
        </p:nvSpPr>
        <p:spPr>
          <a:xfrm>
            <a:off x="457200" y="1462663"/>
            <a:ext cx="8686800" cy="5738648"/>
          </a:xfrm>
        </p:spPr>
        <p:txBody>
          <a:bodyPr>
            <a:normAutofit/>
          </a:bodyPr>
          <a:lstStyle/>
          <a:p>
            <a:r>
              <a:rPr lang="en-US" dirty="0" smtClean="0"/>
              <a:t>Administrators </a:t>
            </a:r>
            <a:r>
              <a:rPr lang="en-US" dirty="0"/>
              <a:t>S</a:t>
            </a:r>
            <a:r>
              <a:rPr lang="en-US" dirty="0" smtClean="0"/>
              <a:t>ession March 1</a:t>
            </a:r>
            <a:r>
              <a:rPr lang="en-US" baseline="30000" dirty="0" smtClean="0"/>
              <a:t>st</a:t>
            </a:r>
            <a:r>
              <a:rPr lang="en-US" dirty="0" smtClean="0"/>
              <a:t>, AM ½ day, Doubletree Hotel</a:t>
            </a:r>
          </a:p>
          <a:p>
            <a:r>
              <a:rPr lang="en-US" dirty="0" smtClean="0"/>
              <a:t>Math vertical Trace March 6</a:t>
            </a:r>
            <a:r>
              <a:rPr lang="en-US" baseline="30000" dirty="0" smtClean="0"/>
              <a:t>th</a:t>
            </a:r>
            <a:r>
              <a:rPr lang="en-US" dirty="0" smtClean="0"/>
              <a:t> PM ½ day</a:t>
            </a:r>
          </a:p>
          <a:p>
            <a:r>
              <a:rPr lang="en-US" dirty="0" smtClean="0"/>
              <a:t>Modules Overview March 8</a:t>
            </a:r>
            <a:r>
              <a:rPr lang="en-US" baseline="30000" dirty="0" smtClean="0"/>
              <a:t>th</a:t>
            </a:r>
            <a:r>
              <a:rPr lang="en-US" dirty="0" smtClean="0"/>
              <a:t> PM ½ day</a:t>
            </a:r>
          </a:p>
          <a:p>
            <a:r>
              <a:rPr lang="en-US" dirty="0"/>
              <a:t>Modules Overview March </a:t>
            </a:r>
            <a:r>
              <a:rPr lang="en-US" dirty="0" smtClean="0"/>
              <a:t>18</a:t>
            </a:r>
            <a:r>
              <a:rPr lang="en-US" baseline="30000" dirty="0" smtClean="0"/>
              <a:t>th</a:t>
            </a:r>
            <a:r>
              <a:rPr lang="en-US" dirty="0" smtClean="0"/>
              <a:t> </a:t>
            </a:r>
            <a:r>
              <a:rPr lang="en-US" dirty="0"/>
              <a:t>PM ½ </a:t>
            </a:r>
            <a:r>
              <a:rPr lang="en-US" dirty="0" smtClean="0"/>
              <a:t>day (repeat)</a:t>
            </a:r>
          </a:p>
          <a:p>
            <a:r>
              <a:rPr lang="en-US" dirty="0" smtClean="0"/>
              <a:t>A1 support group starts March 7</a:t>
            </a:r>
            <a:r>
              <a:rPr lang="en-US" baseline="30000" dirty="0" smtClean="0"/>
              <a:t>th </a:t>
            </a:r>
            <a:r>
              <a:rPr lang="en-US" dirty="0"/>
              <a:t>1:30p </a:t>
            </a:r>
            <a:endParaRPr lang="en-US" dirty="0" smtClean="0"/>
          </a:p>
          <a:p>
            <a:r>
              <a:rPr lang="en-US" dirty="0" smtClean="0"/>
              <a:t>G support group starts March 14</a:t>
            </a:r>
            <a:r>
              <a:rPr lang="en-US" baseline="30000" dirty="0" smtClean="0"/>
              <a:t>th </a:t>
            </a:r>
            <a:r>
              <a:rPr lang="en-US" dirty="0"/>
              <a:t>1:30p </a:t>
            </a:r>
            <a:endParaRPr lang="en-US" dirty="0" smtClean="0"/>
          </a:p>
          <a:p>
            <a:r>
              <a:rPr lang="en-US" dirty="0" smtClean="0"/>
              <a:t>Vendor Fair May 10th</a:t>
            </a:r>
          </a:p>
          <a:p>
            <a:endParaRPr lang="en-US" dirty="0"/>
          </a:p>
        </p:txBody>
      </p:sp>
    </p:spTree>
    <p:extLst>
      <p:ext uri="{BB962C8B-B14F-4D97-AF65-F5344CB8AC3E}">
        <p14:creationId xmlns:p14="http://schemas.microsoft.com/office/powerpoint/2010/main" val="2855429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 10</a:t>
            </a:r>
            <a:r>
              <a:rPr lang="en-US" baseline="30000" dirty="0" smtClean="0"/>
              <a:t>th</a:t>
            </a:r>
            <a:r>
              <a:rPr lang="en-US" dirty="0" smtClean="0"/>
              <a:t> Vendor Fair</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a:t>CK-12</a:t>
            </a:r>
          </a:p>
          <a:p>
            <a:r>
              <a:rPr lang="en-US" dirty="0"/>
              <a:t>Connected Math</a:t>
            </a:r>
          </a:p>
          <a:p>
            <a:r>
              <a:rPr lang="en-US" dirty="0"/>
              <a:t>Connecting math concepts</a:t>
            </a:r>
          </a:p>
          <a:p>
            <a:r>
              <a:rPr lang="en-US" dirty="0"/>
              <a:t>Core-Plus Mathematics Project</a:t>
            </a:r>
          </a:p>
          <a:p>
            <a:r>
              <a:rPr lang="en-US" dirty="0"/>
              <a:t>Corrective math</a:t>
            </a:r>
          </a:p>
          <a:p>
            <a:r>
              <a:rPr lang="en-US" dirty="0"/>
              <a:t>Curriculum Associates</a:t>
            </a:r>
          </a:p>
          <a:p>
            <a:r>
              <a:rPr lang="en-US" dirty="0"/>
              <a:t>Digits</a:t>
            </a:r>
          </a:p>
          <a:p>
            <a:r>
              <a:rPr lang="en-US" dirty="0"/>
              <a:t>Envision</a:t>
            </a:r>
          </a:p>
          <a:p>
            <a:r>
              <a:rPr lang="en-US" dirty="0"/>
              <a:t>Everyday Math</a:t>
            </a:r>
          </a:p>
          <a:p>
            <a:r>
              <a:rPr lang="en-US" dirty="0"/>
              <a:t>Fast Math</a:t>
            </a:r>
          </a:p>
          <a:p>
            <a:r>
              <a:rPr lang="en-US" dirty="0"/>
              <a:t>Focus Math</a:t>
            </a:r>
          </a:p>
          <a:p>
            <a:r>
              <a:rPr lang="en-US" dirty="0"/>
              <a:t>Glencoe Algebra 1, Geometry, Algebra 2</a:t>
            </a:r>
          </a:p>
          <a:p>
            <a:r>
              <a:rPr lang="en-US" dirty="0"/>
              <a:t>Glencoe Math for grades 6-8 + new NY CCLS</a:t>
            </a:r>
          </a:p>
          <a:p>
            <a:r>
              <a:rPr lang="en-US" dirty="0"/>
              <a:t>Impact </a:t>
            </a:r>
            <a:r>
              <a:rPr lang="en-US" dirty="0" smtClean="0"/>
              <a:t>Math</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a:t>Investigations</a:t>
            </a:r>
          </a:p>
          <a:p>
            <a:r>
              <a:rPr lang="en-US" dirty="0"/>
              <a:t>Marilyn Burns: Math Reads</a:t>
            </a:r>
          </a:p>
          <a:p>
            <a:r>
              <a:rPr lang="en-US" dirty="0"/>
              <a:t>Math 180</a:t>
            </a:r>
          </a:p>
          <a:p>
            <a:r>
              <a:rPr lang="en-US" dirty="0"/>
              <a:t>Math and Movement</a:t>
            </a:r>
          </a:p>
          <a:p>
            <a:r>
              <a:rPr lang="en-US" dirty="0"/>
              <a:t>Math labs</a:t>
            </a:r>
          </a:p>
          <a:p>
            <a:r>
              <a:rPr lang="en-US" dirty="0"/>
              <a:t>Math Navigator</a:t>
            </a:r>
          </a:p>
          <a:p>
            <a:r>
              <a:rPr lang="en-US" dirty="0"/>
              <a:t>Math Trailblazers [K-12]</a:t>
            </a:r>
          </a:p>
          <a:p>
            <a:r>
              <a:rPr lang="en-US" dirty="0"/>
              <a:t>Math Triumphs</a:t>
            </a:r>
          </a:p>
          <a:p>
            <a:r>
              <a:rPr lang="en-US" dirty="0"/>
              <a:t>Math Triumphs [intervention for below grade level]</a:t>
            </a:r>
          </a:p>
          <a:p>
            <a:r>
              <a:rPr lang="en-US" dirty="0"/>
              <a:t>My Math [PreK-5]</a:t>
            </a:r>
          </a:p>
          <a:p>
            <a:r>
              <a:rPr lang="en-US" dirty="0"/>
              <a:t>Number worlds</a:t>
            </a:r>
          </a:p>
          <a:p>
            <a:r>
              <a:rPr lang="en-US" dirty="0"/>
              <a:t>Singapore Math</a:t>
            </a:r>
          </a:p>
          <a:p>
            <a:r>
              <a:rPr lang="en-US" dirty="0"/>
              <a:t>Stepping Stones</a:t>
            </a:r>
          </a:p>
          <a:p>
            <a:endParaRPr lang="en-US" dirty="0"/>
          </a:p>
        </p:txBody>
      </p:sp>
    </p:spTree>
    <p:extLst>
      <p:ext uri="{BB962C8B-B14F-4D97-AF65-F5344CB8AC3E}">
        <p14:creationId xmlns:p14="http://schemas.microsoft.com/office/powerpoint/2010/main" val="3140009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lstStyle/>
          <a:p>
            <a:r>
              <a:rPr lang="en-US" dirty="0" smtClean="0"/>
              <a:t>Assessment</a:t>
            </a:r>
          </a:p>
          <a:p>
            <a:pPr lvl="1"/>
            <a:r>
              <a:rPr lang="en-US" dirty="0" smtClean="0"/>
              <a:t>2013-2014 Schedules are out</a:t>
            </a:r>
          </a:p>
          <a:p>
            <a:pPr lvl="1"/>
            <a:r>
              <a:rPr lang="en-US" dirty="0" smtClean="0"/>
              <a:t>Waiting for cohort guidance for A1, G and ELA</a:t>
            </a:r>
          </a:p>
          <a:p>
            <a:pPr lvl="1"/>
            <a:r>
              <a:rPr lang="en-US" dirty="0" smtClean="0"/>
              <a:t>NYSESLAT info is up</a:t>
            </a:r>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813438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Hard Questions</a:t>
            </a:r>
            <a:endParaRPr lang="en-US" dirty="0"/>
          </a:p>
        </p:txBody>
      </p:sp>
      <p:sp>
        <p:nvSpPr>
          <p:cNvPr id="3" name="Content Placeholder 2"/>
          <p:cNvSpPr>
            <a:spLocks noGrp="1"/>
          </p:cNvSpPr>
          <p:nvPr>
            <p:ph idx="1"/>
          </p:nvPr>
        </p:nvSpPr>
        <p:spPr/>
        <p:txBody>
          <a:bodyPr/>
          <a:lstStyle/>
          <a:p>
            <a:r>
              <a:rPr lang="en-US" dirty="0" smtClean="0"/>
              <a:t>How do you know what messages and resources your teachers are getting?</a:t>
            </a:r>
          </a:p>
          <a:p>
            <a:r>
              <a:rPr lang="en-US" dirty="0"/>
              <a:t>Have your teachers worked with the mathematical practices?</a:t>
            </a:r>
          </a:p>
          <a:p>
            <a:r>
              <a:rPr lang="en-US" dirty="0" smtClean="0"/>
              <a:t>Have your 3-8 teachers seen the sample items?</a:t>
            </a:r>
          </a:p>
          <a:p>
            <a:r>
              <a:rPr lang="en-US" dirty="0" smtClean="0"/>
              <a:t>Have you used the math checklist?</a:t>
            </a:r>
          </a:p>
        </p:txBody>
      </p:sp>
    </p:spTree>
    <p:extLst>
      <p:ext uri="{BB962C8B-B14F-4D97-AF65-F5344CB8AC3E}">
        <p14:creationId xmlns:p14="http://schemas.microsoft.com/office/powerpoint/2010/main" val="3322900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PK-12 ELA Modules Overview</a:t>
            </a:r>
            <a:endParaRPr lang="en-US" dirty="0"/>
          </a:p>
        </p:txBody>
      </p:sp>
      <p:graphicFrame>
        <p:nvGraphicFramePr>
          <p:cNvPr id="2" name="Diagram 1"/>
          <p:cNvGraphicFramePr/>
          <p:nvPr>
            <p:extLst>
              <p:ext uri="{D42A27DB-BD31-4B8C-83A1-F6EECF244321}">
                <p14:modId xmlns:p14="http://schemas.microsoft.com/office/powerpoint/2010/main" val="1160797373"/>
              </p:ext>
            </p:extLst>
          </p:nvPr>
        </p:nvGraphicFramePr>
        <p:xfrm>
          <a:off x="457200" y="1397000"/>
          <a:ext cx="82296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729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PK-12 ELA Modules Key Points</a:t>
            </a:r>
            <a:endParaRPr lang="en-US" dirty="0"/>
          </a:p>
        </p:txBody>
      </p:sp>
      <p:graphicFrame>
        <p:nvGraphicFramePr>
          <p:cNvPr id="2" name="Diagram 1"/>
          <p:cNvGraphicFramePr/>
          <p:nvPr>
            <p:extLst>
              <p:ext uri="{D42A27DB-BD31-4B8C-83A1-F6EECF244321}">
                <p14:modId xmlns:p14="http://schemas.microsoft.com/office/powerpoint/2010/main" val="1986963863"/>
              </p:ext>
            </p:extLst>
          </p:nvPr>
        </p:nvGraphicFramePr>
        <p:xfrm>
          <a:off x="381000" y="1397000"/>
          <a:ext cx="84582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202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a:t>
            </a:r>
            <a:endParaRPr lang="en-US" dirty="0"/>
          </a:p>
        </p:txBody>
      </p:sp>
      <p:sp>
        <p:nvSpPr>
          <p:cNvPr id="3" name="Content Placeholder 2"/>
          <p:cNvSpPr>
            <a:spLocks noGrp="1"/>
          </p:cNvSpPr>
          <p:nvPr>
            <p:ph idx="1"/>
          </p:nvPr>
        </p:nvSpPr>
        <p:spPr>
          <a:xfrm>
            <a:off x="457200" y="1462663"/>
            <a:ext cx="8686800" cy="5738648"/>
          </a:xfrm>
        </p:spPr>
        <p:txBody>
          <a:bodyPr>
            <a:normAutofit/>
          </a:bodyPr>
          <a:lstStyle/>
          <a:p>
            <a:r>
              <a:rPr lang="en-US" sz="2800" dirty="0" smtClean="0"/>
              <a:t>ELA vertical Trace March 6</a:t>
            </a:r>
            <a:r>
              <a:rPr lang="en-US" sz="2800" baseline="30000" dirty="0" smtClean="0"/>
              <a:t>th</a:t>
            </a:r>
            <a:r>
              <a:rPr lang="en-US" sz="2800" dirty="0" smtClean="0"/>
              <a:t> AM ½ day</a:t>
            </a:r>
          </a:p>
          <a:p>
            <a:r>
              <a:rPr lang="en-US" sz="2800" dirty="0" smtClean="0"/>
              <a:t>P-2 Modules Overview March 8</a:t>
            </a:r>
            <a:r>
              <a:rPr lang="en-US" sz="2800" baseline="30000" dirty="0" smtClean="0"/>
              <a:t>th</a:t>
            </a:r>
            <a:r>
              <a:rPr lang="en-US" sz="2800" dirty="0" smtClean="0"/>
              <a:t> AM ½ day</a:t>
            </a:r>
          </a:p>
          <a:p>
            <a:r>
              <a:rPr lang="en-US" sz="2800" dirty="0"/>
              <a:t>P-2 Modules Overview March </a:t>
            </a:r>
            <a:r>
              <a:rPr lang="en-US" sz="2800" dirty="0" smtClean="0"/>
              <a:t>18</a:t>
            </a:r>
            <a:r>
              <a:rPr lang="en-US" sz="2800" baseline="30000" dirty="0" smtClean="0"/>
              <a:t>th</a:t>
            </a:r>
            <a:r>
              <a:rPr lang="en-US" sz="2800" dirty="0" smtClean="0"/>
              <a:t> </a:t>
            </a:r>
            <a:r>
              <a:rPr lang="en-US" sz="2800" dirty="0"/>
              <a:t>AM ½ </a:t>
            </a:r>
            <a:r>
              <a:rPr lang="en-US" sz="2800" dirty="0" smtClean="0"/>
              <a:t>day (repeat)</a:t>
            </a:r>
          </a:p>
          <a:p>
            <a:r>
              <a:rPr lang="en-US" sz="2800" dirty="0"/>
              <a:t>3-5 Modules Overview March 12</a:t>
            </a:r>
            <a:r>
              <a:rPr lang="en-US" sz="2800" baseline="30000" dirty="0"/>
              <a:t>th</a:t>
            </a:r>
            <a:r>
              <a:rPr lang="en-US" sz="2800" dirty="0"/>
              <a:t> AM ½ </a:t>
            </a:r>
            <a:r>
              <a:rPr lang="en-US" sz="2800" dirty="0" smtClean="0"/>
              <a:t>day</a:t>
            </a:r>
          </a:p>
          <a:p>
            <a:r>
              <a:rPr lang="en-US" sz="2800" dirty="0" smtClean="0"/>
              <a:t>3-5 Modules </a:t>
            </a:r>
            <a:r>
              <a:rPr lang="en-US" sz="2800" dirty="0"/>
              <a:t>Overview March </a:t>
            </a:r>
            <a:r>
              <a:rPr lang="en-US" sz="2800" dirty="0" smtClean="0"/>
              <a:t>20</a:t>
            </a:r>
            <a:r>
              <a:rPr lang="en-US" sz="2800" baseline="30000" dirty="0" smtClean="0"/>
              <a:t>th</a:t>
            </a:r>
            <a:r>
              <a:rPr lang="en-US" sz="2800" dirty="0" smtClean="0"/>
              <a:t> AM </a:t>
            </a:r>
            <a:r>
              <a:rPr lang="en-US" sz="2800" dirty="0"/>
              <a:t>½ </a:t>
            </a:r>
            <a:r>
              <a:rPr lang="en-US" sz="2800" dirty="0" smtClean="0"/>
              <a:t>day (repeat)</a:t>
            </a:r>
          </a:p>
          <a:p>
            <a:r>
              <a:rPr lang="en-US" sz="2800" dirty="0" smtClean="0"/>
              <a:t>6-12 </a:t>
            </a:r>
            <a:r>
              <a:rPr lang="en-US" sz="2800" dirty="0"/>
              <a:t>Modules Overview March 12</a:t>
            </a:r>
            <a:r>
              <a:rPr lang="en-US" sz="2800" baseline="30000" dirty="0"/>
              <a:t>th</a:t>
            </a:r>
            <a:r>
              <a:rPr lang="en-US" sz="2800" dirty="0"/>
              <a:t> </a:t>
            </a:r>
            <a:r>
              <a:rPr lang="en-US" sz="2800" dirty="0" smtClean="0"/>
              <a:t>PM </a:t>
            </a:r>
            <a:r>
              <a:rPr lang="en-US" sz="2800" dirty="0"/>
              <a:t>½ </a:t>
            </a:r>
            <a:r>
              <a:rPr lang="en-US" sz="2800" dirty="0" smtClean="0"/>
              <a:t>day</a:t>
            </a:r>
          </a:p>
          <a:p>
            <a:r>
              <a:rPr lang="en-US" sz="2800" dirty="0"/>
              <a:t>6-12 Modules Overview March </a:t>
            </a:r>
            <a:r>
              <a:rPr lang="en-US" sz="2800" dirty="0" smtClean="0"/>
              <a:t>20</a:t>
            </a:r>
            <a:r>
              <a:rPr lang="en-US" sz="2800" baseline="30000" dirty="0" smtClean="0"/>
              <a:t>th</a:t>
            </a:r>
            <a:r>
              <a:rPr lang="en-US" sz="2800" dirty="0" smtClean="0"/>
              <a:t> </a:t>
            </a:r>
            <a:r>
              <a:rPr lang="en-US" sz="2800" dirty="0"/>
              <a:t>PM ½ </a:t>
            </a:r>
            <a:r>
              <a:rPr lang="en-US" sz="2800" dirty="0" smtClean="0"/>
              <a:t>day (repeat)</a:t>
            </a:r>
            <a:endParaRPr lang="en-US" sz="2800" dirty="0"/>
          </a:p>
          <a:p>
            <a:endParaRPr lang="en-US" sz="2800" dirty="0" smtClean="0"/>
          </a:p>
          <a:p>
            <a:endParaRPr lang="en-US" sz="2800" dirty="0"/>
          </a:p>
        </p:txBody>
      </p:sp>
    </p:spTree>
    <p:extLst>
      <p:ext uri="{BB962C8B-B14F-4D97-AF65-F5344CB8AC3E}">
        <p14:creationId xmlns:p14="http://schemas.microsoft.com/office/powerpoint/2010/main" val="3699345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Expeditionary Learning</a:t>
            </a:r>
            <a:endParaRPr lang="en-US" dirty="0"/>
          </a:p>
        </p:txBody>
      </p:sp>
      <p:sp>
        <p:nvSpPr>
          <p:cNvPr id="3" name="Content Placeholder 2"/>
          <p:cNvSpPr>
            <a:spLocks noGrp="1"/>
          </p:cNvSpPr>
          <p:nvPr>
            <p:ph idx="1"/>
          </p:nvPr>
        </p:nvSpPr>
        <p:spPr>
          <a:xfrm>
            <a:off x="457200" y="1378425"/>
            <a:ext cx="8229600" cy="5268036"/>
          </a:xfrm>
        </p:spPr>
        <p:txBody>
          <a:bodyPr>
            <a:normAutofit/>
          </a:bodyPr>
          <a:lstStyle/>
          <a:p>
            <a:pPr marL="0" indent="0">
              <a:buNone/>
            </a:pPr>
            <a:r>
              <a:rPr lang="en-US" dirty="0" smtClean="0"/>
              <a:t>Expeditionary Learning (Drivers Village)</a:t>
            </a:r>
          </a:p>
          <a:p>
            <a:r>
              <a:rPr lang="en-US" dirty="0" smtClean="0"/>
              <a:t>June 24-26</a:t>
            </a:r>
            <a:r>
              <a:rPr lang="en-US" baseline="30000" dirty="0" smtClean="0"/>
              <a:t>th</a:t>
            </a:r>
            <a:r>
              <a:rPr lang="en-US" dirty="0" smtClean="0"/>
              <a:t>, 8:30am </a:t>
            </a:r>
            <a:r>
              <a:rPr lang="en-US" dirty="0"/>
              <a:t>- </a:t>
            </a:r>
            <a:r>
              <a:rPr lang="en-US" dirty="0" smtClean="0"/>
              <a:t>4:00pm</a:t>
            </a:r>
            <a:endParaRPr lang="en-US" dirty="0"/>
          </a:p>
          <a:p>
            <a:r>
              <a:rPr lang="en-US" dirty="0" smtClean="0"/>
              <a:t>Teachers, $375</a:t>
            </a:r>
          </a:p>
          <a:p>
            <a:r>
              <a:rPr lang="en-US" dirty="0" smtClean="0"/>
              <a:t>Can run stipends through OCM BOCES</a:t>
            </a:r>
          </a:p>
          <a:p>
            <a:r>
              <a:rPr lang="en-US" dirty="0" smtClean="0"/>
              <a:t>NT subsidy of $100 per NT seat</a:t>
            </a:r>
          </a:p>
          <a:p>
            <a:endParaRPr lang="en-US" sz="2000" dirty="0" smtClean="0"/>
          </a:p>
          <a:p>
            <a:r>
              <a:rPr lang="en-US" dirty="0" smtClean="0"/>
              <a:t>June 27</a:t>
            </a:r>
            <a:r>
              <a:rPr lang="en-US" baseline="30000" dirty="0" smtClean="0"/>
              <a:t>th</a:t>
            </a:r>
            <a:r>
              <a:rPr lang="en-US" dirty="0" smtClean="0"/>
              <a:t>, </a:t>
            </a:r>
            <a:r>
              <a:rPr lang="en-US" dirty="0"/>
              <a:t>8:30am - 4:00pm</a:t>
            </a:r>
          </a:p>
          <a:p>
            <a:r>
              <a:rPr lang="en-US" dirty="0"/>
              <a:t>Grade </a:t>
            </a:r>
            <a:r>
              <a:rPr lang="en-US" dirty="0" smtClean="0"/>
              <a:t>3-5 &amp; District  Administrators, $125</a:t>
            </a:r>
          </a:p>
          <a:p>
            <a:r>
              <a:rPr lang="en-US" dirty="0"/>
              <a:t>NT subsidy of </a:t>
            </a:r>
            <a:r>
              <a:rPr lang="en-US" dirty="0" smtClean="0"/>
              <a:t>$</a:t>
            </a:r>
            <a:r>
              <a:rPr lang="en-US" dirty="0"/>
              <a:t>5</a:t>
            </a:r>
            <a:r>
              <a:rPr lang="en-US" dirty="0" smtClean="0"/>
              <a:t>0 </a:t>
            </a:r>
            <a:r>
              <a:rPr lang="en-US" dirty="0"/>
              <a:t>per NT seat</a:t>
            </a:r>
          </a:p>
          <a:p>
            <a:endParaRPr lang="en-US" dirty="0"/>
          </a:p>
        </p:txBody>
      </p:sp>
    </p:spTree>
    <p:extLst>
      <p:ext uri="{BB962C8B-B14F-4D97-AF65-F5344CB8AC3E}">
        <p14:creationId xmlns:p14="http://schemas.microsoft.com/office/powerpoint/2010/main" val="35116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Expeditionary Learning</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This workshop is designed to help teachers implementing or planning to implement Expeditionary Learning’s ELA modules understand the research behind the modules’ design so that the embedded best practices are used with fidelity.  Participants will:</a:t>
            </a:r>
          </a:p>
          <a:p>
            <a:pPr marL="514350" indent="-514350">
              <a:buFont typeface="+mj-lt"/>
              <a:buAutoNum type="arabicPeriod"/>
            </a:pPr>
            <a:r>
              <a:rPr lang="en-US" dirty="0" smtClean="0"/>
              <a:t>Learn </a:t>
            </a:r>
            <a:r>
              <a:rPr lang="en-US" dirty="0"/>
              <a:t>why text complexity matters and how to use close reading practices to support students’ comprehension of complex text.  Participants will examine the complexity of the texts in the modules and analyze the embedded scaffolding, including text-dependent questioning, that supports and engages all </a:t>
            </a:r>
            <a:r>
              <a:rPr lang="en-US" dirty="0" smtClean="0"/>
              <a:t>readers.</a:t>
            </a:r>
          </a:p>
          <a:p>
            <a:pPr marL="514350" indent="-514350">
              <a:buFont typeface="+mj-lt"/>
              <a:buAutoNum type="arabicPeriod"/>
            </a:pPr>
            <a:r>
              <a:rPr lang="en-US" dirty="0" smtClean="0"/>
              <a:t>Understand </a:t>
            </a:r>
            <a:r>
              <a:rPr lang="en-US" dirty="0"/>
              <a:t>the importance of teaching academic vocabulary and how the modules support the development of academic </a:t>
            </a:r>
            <a:r>
              <a:rPr lang="en-US" dirty="0" smtClean="0"/>
              <a:t>vocabulary.</a:t>
            </a:r>
          </a:p>
          <a:p>
            <a:pPr marL="514350" indent="-514350">
              <a:buFont typeface="+mj-lt"/>
              <a:buAutoNum type="arabicPeriod"/>
            </a:pPr>
            <a:r>
              <a:rPr lang="en-US" dirty="0" smtClean="0"/>
              <a:t>Analyze </a:t>
            </a:r>
            <a:r>
              <a:rPr lang="en-US" dirty="0"/>
              <a:t>the writing “shifts” addressed in the modules and learn how the modules support developing writers. </a:t>
            </a:r>
          </a:p>
          <a:p>
            <a:pPr marL="0" indent="0">
              <a:buNone/>
            </a:pPr>
            <a:r>
              <a:rPr lang="en-US" dirty="0"/>
              <a:t>Participants will be provided with a full set of materials for the first module of the year for their specified grade level.  Participants should come prepared with the central texts for Module 1 and a laptop or </a:t>
            </a:r>
            <a:r>
              <a:rPr lang="en-US" dirty="0"/>
              <a:t>iPad</a:t>
            </a:r>
            <a:r>
              <a:rPr lang="en-US" dirty="0"/>
              <a:t>.</a:t>
            </a:r>
          </a:p>
          <a:p>
            <a:endParaRPr lang="en-US" dirty="0"/>
          </a:p>
        </p:txBody>
      </p:sp>
    </p:spTree>
    <p:extLst>
      <p:ext uri="{BB962C8B-B14F-4D97-AF65-F5344CB8AC3E}">
        <p14:creationId xmlns:p14="http://schemas.microsoft.com/office/powerpoint/2010/main" val="4146737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Expeditionary Learning</a:t>
            </a:r>
          </a:p>
        </p:txBody>
      </p:sp>
      <p:sp>
        <p:nvSpPr>
          <p:cNvPr id="3" name="Content Placeholder 2"/>
          <p:cNvSpPr>
            <a:spLocks noGrp="1"/>
          </p:cNvSpPr>
          <p:nvPr>
            <p:ph idx="1"/>
          </p:nvPr>
        </p:nvSpPr>
        <p:spPr/>
        <p:txBody>
          <a:bodyPr>
            <a:noAutofit/>
          </a:bodyPr>
          <a:lstStyle/>
          <a:p>
            <a:pPr marL="0" indent="0">
              <a:buNone/>
            </a:pPr>
            <a:r>
              <a:rPr lang="en-US" sz="2000" dirty="0"/>
              <a:t>This workshop is designed for building and district leaders to prepare them to support the implementation of the modules, gather data from module assessments, and provide focused feedback to teachers.  Participants will:</a:t>
            </a:r>
          </a:p>
          <a:p>
            <a:pPr marL="514350" indent="-514350">
              <a:buFont typeface="+mj-lt"/>
              <a:buAutoNum type="arabicPeriod"/>
            </a:pPr>
            <a:r>
              <a:rPr lang="en-US" sz="2000" dirty="0" smtClean="0"/>
              <a:t>Examine </a:t>
            </a:r>
            <a:r>
              <a:rPr lang="en-US" sz="2000" dirty="0"/>
              <a:t>case studies of implementation and discuss the pros and cons of various implementation </a:t>
            </a:r>
            <a:r>
              <a:rPr lang="en-US" sz="2000" dirty="0" smtClean="0"/>
              <a:t>scenarios.</a:t>
            </a:r>
          </a:p>
          <a:p>
            <a:pPr marL="514350" indent="-514350">
              <a:buFont typeface="+mj-lt"/>
              <a:buAutoNum type="arabicPeriod"/>
            </a:pPr>
            <a:r>
              <a:rPr lang="en-US" sz="2000" dirty="0" smtClean="0"/>
              <a:t>Participate </a:t>
            </a:r>
            <a:r>
              <a:rPr lang="en-US" sz="2000" dirty="0"/>
              <a:t>in protocols designed to analyze student work and design intervention/action plans based on findings, as well as make plans to implement such protocols going </a:t>
            </a:r>
            <a:r>
              <a:rPr lang="en-US" sz="2000" dirty="0" smtClean="0"/>
              <a:t>forward.</a:t>
            </a:r>
          </a:p>
          <a:p>
            <a:pPr marL="514350" indent="-514350">
              <a:buFont typeface="+mj-lt"/>
              <a:buAutoNum type="arabicPeriod"/>
            </a:pPr>
            <a:r>
              <a:rPr lang="en-US" sz="2000" dirty="0" smtClean="0"/>
              <a:t>Analyze </a:t>
            </a:r>
            <a:r>
              <a:rPr lang="en-US" sz="2000" dirty="0"/>
              <a:t>module lessons using their own system’s rubrics, making connections between module lessons and expectations.  </a:t>
            </a:r>
          </a:p>
          <a:p>
            <a:pPr marL="0" indent="0">
              <a:buNone/>
            </a:pPr>
            <a:r>
              <a:rPr lang="en-US" sz="2000" dirty="0"/>
              <a:t>Participants will be provided with a full set of materials for the first modules of the year.  Participants should come prepared with their districts’ APPR rubrics.</a:t>
            </a:r>
          </a:p>
        </p:txBody>
      </p:sp>
    </p:spTree>
    <p:extLst>
      <p:ext uri="{BB962C8B-B14F-4D97-AF65-F5344CB8AC3E}">
        <p14:creationId xmlns:p14="http://schemas.microsoft.com/office/powerpoint/2010/main" val="2647032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 Conversation</a:t>
            </a:r>
            <a:endParaRPr lang="en-US" dirty="0"/>
          </a:p>
        </p:txBody>
      </p:sp>
      <p:sp>
        <p:nvSpPr>
          <p:cNvPr id="3" name="Content Placeholder 2"/>
          <p:cNvSpPr>
            <a:spLocks noGrp="1"/>
          </p:cNvSpPr>
          <p:nvPr>
            <p:ph idx="1"/>
          </p:nvPr>
        </p:nvSpPr>
        <p:spPr/>
        <p:txBody>
          <a:bodyPr>
            <a:normAutofit/>
          </a:bodyPr>
          <a:lstStyle/>
          <a:p>
            <a:r>
              <a:rPr lang="en-US" dirty="0" smtClean="0"/>
              <a:t>In groups, talk about what your thinking (and maybe plans) are for ELA</a:t>
            </a:r>
          </a:p>
          <a:p>
            <a:r>
              <a:rPr lang="en-US" dirty="0" smtClean="0"/>
              <a:t>A quick report to the larger group</a:t>
            </a:r>
          </a:p>
          <a:p>
            <a:endParaRPr lang="en-US" dirty="0"/>
          </a:p>
          <a:p>
            <a:r>
              <a:rPr lang="en-US" dirty="0" smtClean="0"/>
              <a:t>Next time we will chat about math plans</a:t>
            </a:r>
          </a:p>
          <a:p>
            <a:pPr lvl="1"/>
            <a:endParaRPr lang="en-US" dirty="0" smtClean="0"/>
          </a:p>
          <a:p>
            <a:endParaRPr lang="en-US" dirty="0"/>
          </a:p>
        </p:txBody>
      </p:sp>
    </p:spTree>
    <p:extLst>
      <p:ext uri="{BB962C8B-B14F-4D97-AF65-F5344CB8AC3E}">
        <p14:creationId xmlns:p14="http://schemas.microsoft.com/office/powerpoint/2010/main" val="38904148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Next Generation Science Standards</a:t>
            </a:r>
            <a:endParaRPr lang="en-US" dirty="0"/>
          </a:p>
        </p:txBody>
      </p:sp>
      <p:sp>
        <p:nvSpPr>
          <p:cNvPr id="3" name="Subtitle 2"/>
          <p:cNvSpPr>
            <a:spLocks noGrp="1"/>
          </p:cNvSpPr>
          <p:nvPr>
            <p:ph type="subTitle" idx="1"/>
          </p:nvPr>
        </p:nvSpPr>
        <p:spPr/>
        <p:txBody>
          <a:bodyPr/>
          <a:lstStyle/>
          <a:p>
            <a:pPr>
              <a:spcBef>
                <a:spcPts val="0"/>
              </a:spcBef>
            </a:pPr>
            <a:r>
              <a:rPr lang="en-US" dirty="0" smtClean="0"/>
              <a:t>OCM BOCES Science Center</a:t>
            </a:r>
          </a:p>
          <a:p>
            <a:pPr>
              <a:spcBef>
                <a:spcPts val="0"/>
              </a:spcBef>
            </a:pPr>
            <a:r>
              <a:rPr lang="en-US" dirty="0" smtClean="0"/>
              <a:t>Dana Corcoran</a:t>
            </a:r>
          </a:p>
          <a:p>
            <a:pPr>
              <a:spcBef>
                <a:spcPts val="0"/>
              </a:spcBef>
            </a:pPr>
            <a:r>
              <a:rPr lang="en-US" dirty="0" smtClean="0"/>
              <a:t>dcorcoran@ocmboces.org</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90" y="609599"/>
            <a:ext cx="2204457" cy="1003225"/>
          </a:xfrm>
          <a:prstGeom prst="rect">
            <a:avLst/>
          </a:prstGeom>
        </p:spPr>
      </p:pic>
    </p:spTree>
    <p:extLst>
      <p:ext uri="{BB962C8B-B14F-4D97-AF65-F5344CB8AC3E}">
        <p14:creationId xmlns:p14="http://schemas.microsoft.com/office/powerpoint/2010/main" val="16830716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21"/>
            <a:ext cx="8229600" cy="931184"/>
          </a:xfrm>
        </p:spPr>
        <p:txBody>
          <a:bodyPr>
            <a:normAutofit fontScale="90000"/>
          </a:bodyPr>
          <a:lstStyle/>
          <a:p>
            <a:r>
              <a:rPr lang="en-US" dirty="0" smtClean="0">
                <a:sym typeface="Helvetica" pitchFamily="34" charset="0"/>
              </a:rPr>
              <a:t/>
            </a:r>
            <a:br>
              <a:rPr lang="en-US" dirty="0" smtClean="0">
                <a:sym typeface="Helvetica" pitchFamily="34" charset="0"/>
              </a:rPr>
            </a:br>
            <a:r>
              <a:rPr lang="en-US" sz="4000" dirty="0" smtClean="0">
                <a:sym typeface="Helvetica" pitchFamily="34" charset="0"/>
              </a:rPr>
              <a:t>NGSS </a:t>
            </a:r>
            <a:r>
              <a:rPr lang="en-US" sz="4000" dirty="0">
                <a:sym typeface="Helvetica" pitchFamily="34" charset="0"/>
              </a:rPr>
              <a:t>Public Release </a:t>
            </a:r>
            <a:r>
              <a:rPr lang="en-US" sz="4000" dirty="0" smtClean="0">
                <a:sym typeface="Helvetica" pitchFamily="34" charset="0"/>
              </a:rPr>
              <a:t>II/Timeline</a:t>
            </a:r>
            <a:r>
              <a:rPr lang="en-US" dirty="0" smtClean="0">
                <a:sym typeface="Helvetica" pitchFamily="34" charset="0"/>
              </a:rPr>
              <a:t/>
            </a:r>
            <a:br>
              <a:rPr lang="en-US" dirty="0" smtClean="0">
                <a:sym typeface="Helvetica" pitchFamily="34" charset="0"/>
              </a:rPr>
            </a:br>
            <a:endParaRPr lang="en-US" dirty="0"/>
          </a:p>
        </p:txBody>
      </p:sp>
      <p:sp>
        <p:nvSpPr>
          <p:cNvPr id="3" name="Content Placeholder 2"/>
          <p:cNvSpPr>
            <a:spLocks noGrp="1"/>
          </p:cNvSpPr>
          <p:nvPr>
            <p:ph idx="1"/>
          </p:nvPr>
        </p:nvSpPr>
        <p:spPr>
          <a:xfrm>
            <a:off x="457200" y="1296537"/>
            <a:ext cx="8229600" cy="4995081"/>
          </a:xfrm>
        </p:spPr>
        <p:txBody>
          <a:bodyPr>
            <a:normAutofit fontScale="70000" lnSpcReduction="20000"/>
          </a:bodyPr>
          <a:lstStyle/>
          <a:p>
            <a:pPr marL="433388" indent="-311150" defTabSz="909638">
              <a:lnSpc>
                <a:spcPct val="90000"/>
              </a:lnSpc>
              <a:spcBef>
                <a:spcPts val="425"/>
              </a:spcBef>
              <a:buNone/>
            </a:pPr>
            <a:r>
              <a:rPr lang="en-US" sz="3300" b="1" dirty="0">
                <a:sym typeface="Helvetica" pitchFamily="34" charset="0"/>
              </a:rPr>
              <a:t>Goal: </a:t>
            </a:r>
            <a:r>
              <a:rPr lang="en-US" sz="3300" dirty="0">
                <a:sym typeface="Helvetica" pitchFamily="34" charset="0"/>
              </a:rPr>
              <a:t>To distribute and receive </a:t>
            </a:r>
            <a:r>
              <a:rPr lang="en-US" sz="3300" dirty="0" smtClean="0">
                <a:sym typeface="Helvetica" pitchFamily="34" charset="0"/>
              </a:rPr>
              <a:t>feedback from </a:t>
            </a:r>
            <a:r>
              <a:rPr lang="en-US" sz="3300" dirty="0">
                <a:sym typeface="Helvetica" pitchFamily="34" charset="0"/>
              </a:rPr>
              <a:t>interested stakeholders and </a:t>
            </a:r>
            <a:r>
              <a:rPr lang="en-US" sz="3300" dirty="0" smtClean="0">
                <a:sym typeface="Helvetica" pitchFamily="34" charset="0"/>
              </a:rPr>
              <a:t>continue </a:t>
            </a:r>
            <a:r>
              <a:rPr lang="en-US" sz="3300" dirty="0">
                <a:sym typeface="Helvetica" pitchFamily="34" charset="0"/>
              </a:rPr>
              <a:t>the </a:t>
            </a:r>
            <a:r>
              <a:rPr lang="en-US" sz="3300" dirty="0" smtClean="0">
                <a:sym typeface="Helvetica" pitchFamily="34" charset="0"/>
              </a:rPr>
              <a:t> </a:t>
            </a:r>
            <a:r>
              <a:rPr lang="en-US" sz="3300" dirty="0">
                <a:sym typeface="Helvetica" pitchFamily="34" charset="0"/>
              </a:rPr>
              <a:t>development process </a:t>
            </a:r>
            <a:r>
              <a:rPr lang="en-US" sz="3300" dirty="0" smtClean="0">
                <a:sym typeface="Helvetica" pitchFamily="34" charset="0"/>
              </a:rPr>
              <a:t>to </a:t>
            </a:r>
            <a:r>
              <a:rPr lang="en-US" sz="3300" dirty="0">
                <a:sym typeface="Helvetica" pitchFamily="34" charset="0"/>
              </a:rPr>
              <a:t>enable states to prepare for </a:t>
            </a:r>
            <a:r>
              <a:rPr lang="en-US" sz="3300" dirty="0" smtClean="0">
                <a:sym typeface="Helvetica" pitchFamily="34" charset="0"/>
              </a:rPr>
              <a:t>consideration </a:t>
            </a:r>
            <a:r>
              <a:rPr lang="en-US" sz="3300" dirty="0">
                <a:sym typeface="Helvetica" pitchFamily="34" charset="0"/>
              </a:rPr>
              <a:t>of NGSS </a:t>
            </a:r>
          </a:p>
          <a:p>
            <a:pPr marL="433388" indent="-311150" defTabSz="909638">
              <a:lnSpc>
                <a:spcPct val="90000"/>
              </a:lnSpc>
              <a:spcBef>
                <a:spcPts val="425"/>
              </a:spcBef>
              <a:buNone/>
            </a:pPr>
            <a:endParaRPr lang="en-US" sz="3300" dirty="0">
              <a:sym typeface="Helvetica" pitchFamily="34" charset="0"/>
            </a:endParaRPr>
          </a:p>
          <a:p>
            <a:pPr marL="433388" indent="-311150" defTabSz="909638">
              <a:lnSpc>
                <a:spcPct val="90000"/>
              </a:lnSpc>
              <a:spcBef>
                <a:spcPts val="425"/>
              </a:spcBef>
              <a:buFont typeface="Wingdings" pitchFamily="2" charset="2"/>
              <a:buChar char="Ø"/>
            </a:pPr>
            <a:r>
              <a:rPr lang="en-US" sz="3300" dirty="0">
                <a:sym typeface="Helvetica" pitchFamily="34" charset="0"/>
              </a:rPr>
              <a:t>The standards </a:t>
            </a:r>
            <a:r>
              <a:rPr lang="en-US" sz="3300" dirty="0" smtClean="0">
                <a:sym typeface="Helvetica" pitchFamily="34" charset="0"/>
              </a:rPr>
              <a:t>opened </a:t>
            </a:r>
            <a:r>
              <a:rPr lang="en-US" sz="3300" dirty="0">
                <a:sym typeface="Helvetica" pitchFamily="34" charset="0"/>
              </a:rPr>
              <a:t>for review at 3:00 p.m. EST on January 8, 2013</a:t>
            </a:r>
            <a:r>
              <a:rPr lang="en-US" sz="3300" dirty="0" smtClean="0">
                <a:sym typeface="Helvetica" pitchFamily="34" charset="0"/>
              </a:rPr>
              <a:t>.</a:t>
            </a:r>
          </a:p>
          <a:p>
            <a:pPr marL="433388" indent="-311150" defTabSz="909638">
              <a:lnSpc>
                <a:spcPct val="90000"/>
              </a:lnSpc>
              <a:spcBef>
                <a:spcPts val="425"/>
              </a:spcBef>
              <a:buFont typeface="Wingdings" pitchFamily="2" charset="2"/>
              <a:buChar char="Ø"/>
            </a:pPr>
            <a:endParaRPr lang="en-US" sz="3300" dirty="0">
              <a:sym typeface="Helvetica" pitchFamily="34" charset="0"/>
            </a:endParaRPr>
          </a:p>
          <a:p>
            <a:pPr marL="433388" indent="-311150" defTabSz="909638">
              <a:lnSpc>
                <a:spcPct val="90000"/>
              </a:lnSpc>
              <a:spcBef>
                <a:spcPts val="425"/>
              </a:spcBef>
              <a:buFont typeface="Wingdings" pitchFamily="2" charset="2"/>
              <a:buChar char="Ø"/>
            </a:pPr>
            <a:r>
              <a:rPr lang="en-US" sz="3300" dirty="0">
                <a:sym typeface="Helvetica" pitchFamily="34" charset="0"/>
              </a:rPr>
              <a:t>The review period </a:t>
            </a:r>
            <a:r>
              <a:rPr lang="en-US" sz="3300" dirty="0" smtClean="0">
                <a:sym typeface="Helvetica" pitchFamily="34" charset="0"/>
              </a:rPr>
              <a:t>ended </a:t>
            </a:r>
            <a:r>
              <a:rPr lang="en-US" sz="3300" dirty="0">
                <a:sym typeface="Helvetica" pitchFamily="34" charset="0"/>
              </a:rPr>
              <a:t>on January 29, 2013</a:t>
            </a:r>
            <a:r>
              <a:rPr lang="en-US" sz="3300" dirty="0" smtClean="0">
                <a:sym typeface="Helvetica" pitchFamily="34" charset="0"/>
              </a:rPr>
              <a:t>.</a:t>
            </a:r>
          </a:p>
          <a:p>
            <a:pPr marL="433388" indent="-311150" defTabSz="909638">
              <a:lnSpc>
                <a:spcPct val="90000"/>
              </a:lnSpc>
              <a:spcBef>
                <a:spcPts val="425"/>
              </a:spcBef>
              <a:buFont typeface="Wingdings" pitchFamily="2" charset="2"/>
              <a:buChar char="Ø"/>
            </a:pPr>
            <a:endParaRPr lang="en-US" sz="3300" dirty="0">
              <a:sym typeface="Helvetica" pitchFamily="34" charset="0"/>
            </a:endParaRPr>
          </a:p>
          <a:p>
            <a:pPr marL="433388" indent="-311150" defTabSz="909638">
              <a:lnSpc>
                <a:spcPct val="90000"/>
              </a:lnSpc>
              <a:spcBef>
                <a:spcPts val="425"/>
              </a:spcBef>
              <a:buFont typeface="Wingdings" pitchFamily="2" charset="2"/>
              <a:buChar char="Ø"/>
            </a:pPr>
            <a:r>
              <a:rPr lang="en-US" sz="3300" dirty="0">
                <a:sym typeface="Helvetica" pitchFamily="34" charset="0"/>
              </a:rPr>
              <a:t>The standards and the survey can be accessed at </a:t>
            </a:r>
            <a:r>
              <a:rPr lang="en-US" sz="3300" dirty="0" smtClean="0">
                <a:sym typeface="Helvetica" pitchFamily="34" charset="0"/>
                <a:hlinkClick r:id="rId2"/>
              </a:rPr>
              <a:t>www.nextgenscience.org</a:t>
            </a:r>
            <a:endParaRPr lang="en-US" sz="3300" dirty="0" smtClean="0">
              <a:sym typeface="Helvetica" pitchFamily="34" charset="0"/>
            </a:endParaRPr>
          </a:p>
          <a:p>
            <a:pPr marL="433388" indent="-311150" defTabSz="909638">
              <a:lnSpc>
                <a:spcPct val="90000"/>
              </a:lnSpc>
              <a:spcBef>
                <a:spcPts val="425"/>
              </a:spcBef>
              <a:buFont typeface="Wingdings" pitchFamily="2" charset="2"/>
              <a:buChar char="Ø"/>
            </a:pPr>
            <a:endParaRPr lang="en-US" sz="3300" dirty="0">
              <a:sym typeface="Helvetica" pitchFamily="34" charset="0"/>
            </a:endParaRPr>
          </a:p>
          <a:p>
            <a:pPr marL="433388" indent="-311150" defTabSz="909638">
              <a:lnSpc>
                <a:spcPct val="90000"/>
              </a:lnSpc>
              <a:spcBef>
                <a:spcPts val="425"/>
              </a:spcBef>
              <a:buFont typeface="Wingdings" pitchFamily="2" charset="2"/>
              <a:buChar char="Ø"/>
            </a:pPr>
            <a:r>
              <a:rPr lang="en-US" sz="3300" dirty="0">
                <a:sym typeface="Helvetica" pitchFamily="34" charset="0"/>
              </a:rPr>
              <a:t>Final Release – March of </a:t>
            </a:r>
            <a:r>
              <a:rPr lang="en-US" sz="3300" dirty="0" smtClean="0">
                <a:sym typeface="Helvetica" pitchFamily="34" charset="0"/>
              </a:rPr>
              <a:t>2013</a:t>
            </a:r>
          </a:p>
          <a:p>
            <a:pPr marL="433388" indent="-311150" defTabSz="909638">
              <a:lnSpc>
                <a:spcPct val="90000"/>
              </a:lnSpc>
              <a:spcBef>
                <a:spcPts val="425"/>
              </a:spcBef>
              <a:buFont typeface="Wingdings" pitchFamily="2" charset="2"/>
              <a:buChar char="Ø"/>
            </a:pPr>
            <a:endParaRPr lang="en-US" sz="3300" dirty="0" smtClean="0">
              <a:sym typeface="Helvetica" pitchFamily="34" charset="0"/>
            </a:endParaRPr>
          </a:p>
          <a:p>
            <a:pPr marL="433388" indent="-311150" defTabSz="909638">
              <a:lnSpc>
                <a:spcPct val="90000"/>
              </a:lnSpc>
              <a:spcBef>
                <a:spcPts val="425"/>
              </a:spcBef>
              <a:buFont typeface="Wingdings" pitchFamily="2" charset="2"/>
              <a:buChar char="Ø"/>
            </a:pPr>
            <a:r>
              <a:rPr lang="en-US" sz="3300" dirty="0"/>
              <a:t>NYSED will have to decide whether to adopt the NGSS</a:t>
            </a:r>
            <a:endParaRPr lang="en-US" sz="3300" dirty="0" smtClean="0">
              <a:sym typeface="Helvetica" pitchFamily="34" charset="0"/>
            </a:endParaRPr>
          </a:p>
          <a:p>
            <a:pPr marL="433388" indent="-311150" defTabSz="909638">
              <a:lnSpc>
                <a:spcPct val="90000"/>
              </a:lnSpc>
              <a:spcBef>
                <a:spcPts val="425"/>
              </a:spcBef>
              <a:buFont typeface="Wingdings" pitchFamily="2" charset="2"/>
              <a:buChar char="Ø"/>
            </a:pPr>
            <a:endParaRPr lang="en-US" sz="3300" dirty="0">
              <a:sym typeface="Helvetica" pitchFamily="34" charset="0"/>
            </a:endParaRPr>
          </a:p>
          <a:p>
            <a:pPr marL="0" indent="0">
              <a:buNone/>
            </a:pPr>
            <a:r>
              <a:rPr lang="en-US" b="1" dirty="0" smtClean="0"/>
              <a:t>**Adoption does not mean implementation**</a:t>
            </a:r>
            <a:endParaRPr lang="en-US" b="1" dirty="0"/>
          </a:p>
        </p:txBody>
      </p:sp>
    </p:spTree>
    <p:extLst>
      <p:ext uri="{BB962C8B-B14F-4D97-AF65-F5344CB8AC3E}">
        <p14:creationId xmlns:p14="http://schemas.microsoft.com/office/powerpoint/2010/main" val="1820856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lstStyle/>
          <a:p>
            <a:r>
              <a:rPr lang="en-US" dirty="0" smtClean="0"/>
              <a:t>Curriculum</a:t>
            </a:r>
          </a:p>
          <a:p>
            <a:pPr lvl="1"/>
            <a:r>
              <a:rPr lang="en-US" dirty="0" smtClean="0"/>
              <a:t>More module posted (report later in agenda)</a:t>
            </a:r>
          </a:p>
          <a:p>
            <a:pPr lvl="1"/>
            <a:r>
              <a:rPr lang="en-US" dirty="0" smtClean="0"/>
              <a:t>Draft (for comment) on 9-12 social studies framework is now up</a:t>
            </a:r>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119588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716" y="2728225"/>
            <a:ext cx="8666329" cy="2498868"/>
          </a:xfrm>
        </p:spPr>
        <p:txBody>
          <a:bodyPr>
            <a:normAutofit fontScale="90000"/>
          </a:bodyPr>
          <a:lstStyle/>
          <a:p>
            <a:pPr algn="ctr"/>
            <a:r>
              <a:rPr lang="en-US" dirty="0">
                <a:solidFill>
                  <a:srgbClr val="000000"/>
                </a:solidFill>
                <a:latin typeface="Helvetica" pitchFamily="34" charset="0"/>
                <a:sym typeface="Helvetica" pitchFamily="34" charset="0"/>
              </a:rPr>
              <a:t>What’s Different About the Next Generation Science Standards?</a:t>
            </a:r>
            <a:br>
              <a:rPr lang="en-US" dirty="0">
                <a:solidFill>
                  <a:srgbClr val="000000"/>
                </a:solidFill>
                <a:latin typeface="Helvetica" pitchFamily="34" charset="0"/>
                <a:sym typeface="Helvetica" pitchFamily="34" charset="0"/>
              </a:rPr>
            </a:b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16" y="545650"/>
            <a:ext cx="2825086" cy="1500187"/>
          </a:xfrm>
          <a:prstGeom prst="rect">
            <a:avLst/>
          </a:prstGeom>
        </p:spPr>
      </p:pic>
    </p:spTree>
    <p:extLst>
      <p:ext uri="{BB962C8B-B14F-4D97-AF65-F5344CB8AC3E}">
        <p14:creationId xmlns:p14="http://schemas.microsoft.com/office/powerpoint/2010/main" val="686303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ym typeface="Helvetica" pitchFamily="34" charset="0"/>
              </a:rPr>
              <a:t>Conceptual Shifts in the NGSS</a:t>
            </a:r>
            <a:endParaRPr lang="en-US" dirty="0"/>
          </a:p>
        </p:txBody>
      </p:sp>
      <p:sp>
        <p:nvSpPr>
          <p:cNvPr id="3" name="Content Placeholder 2"/>
          <p:cNvSpPr>
            <a:spLocks noGrp="1"/>
          </p:cNvSpPr>
          <p:nvPr>
            <p:ph idx="1"/>
          </p:nvPr>
        </p:nvSpPr>
        <p:spPr/>
        <p:txBody>
          <a:bodyPr>
            <a:normAutofit lnSpcReduction="10000"/>
          </a:bodyPr>
          <a:lstStyle/>
          <a:p>
            <a:pPr marL="314033" indent="-314033" defTabSz="909809">
              <a:spcBef>
                <a:spcPts val="0"/>
              </a:spcBef>
              <a:buFontTx/>
              <a:buAutoNum type="arabicPeriod"/>
              <a:defRPr/>
            </a:pPr>
            <a:r>
              <a:rPr lang="en-US" dirty="0"/>
              <a:t>K-12 </a:t>
            </a:r>
            <a:r>
              <a:rPr lang="en-US" dirty="0"/>
              <a:t>s</a:t>
            </a:r>
            <a:r>
              <a:rPr lang="en-US" dirty="0" smtClean="0"/>
              <a:t>cience education </a:t>
            </a:r>
            <a:r>
              <a:rPr lang="en-US" dirty="0"/>
              <a:t>s</a:t>
            </a:r>
            <a:r>
              <a:rPr lang="en-US" dirty="0" smtClean="0"/>
              <a:t>hould </a:t>
            </a:r>
            <a:r>
              <a:rPr lang="en-US" dirty="0"/>
              <a:t>r</a:t>
            </a:r>
            <a:r>
              <a:rPr lang="en-US" dirty="0" smtClean="0"/>
              <a:t>eflect </a:t>
            </a:r>
            <a:r>
              <a:rPr lang="en-US" b="1" dirty="0"/>
              <a:t>the </a:t>
            </a:r>
            <a:r>
              <a:rPr lang="en-US" b="1" dirty="0" smtClean="0"/>
              <a:t>interconnected </a:t>
            </a:r>
            <a:r>
              <a:rPr lang="en-US" b="1" dirty="0"/>
              <a:t>n</a:t>
            </a:r>
            <a:r>
              <a:rPr lang="en-US" b="1" dirty="0" smtClean="0"/>
              <a:t>ature </a:t>
            </a:r>
            <a:r>
              <a:rPr lang="en-US" b="1" dirty="0"/>
              <a:t>of </a:t>
            </a:r>
            <a:r>
              <a:rPr lang="en-US" b="1" dirty="0" smtClean="0"/>
              <a:t>science</a:t>
            </a:r>
            <a:r>
              <a:rPr lang="en-US" dirty="0" smtClean="0"/>
              <a:t> </a:t>
            </a:r>
            <a:r>
              <a:rPr lang="en-US" dirty="0"/>
              <a:t>as it is </a:t>
            </a:r>
            <a:r>
              <a:rPr lang="en-US" dirty="0" smtClean="0"/>
              <a:t>practiced </a:t>
            </a:r>
            <a:r>
              <a:rPr lang="en-US" dirty="0"/>
              <a:t>and </a:t>
            </a:r>
            <a:r>
              <a:rPr lang="en-US" dirty="0" smtClean="0"/>
              <a:t>experienced </a:t>
            </a:r>
            <a:r>
              <a:rPr lang="en-US" dirty="0"/>
              <a:t>in the </a:t>
            </a:r>
            <a:r>
              <a:rPr lang="en-US" b="1" dirty="0"/>
              <a:t>r</a:t>
            </a:r>
            <a:r>
              <a:rPr lang="en-US" b="1" dirty="0" smtClean="0"/>
              <a:t>eal </a:t>
            </a:r>
            <a:r>
              <a:rPr lang="en-US" b="1" dirty="0"/>
              <a:t>w</a:t>
            </a:r>
            <a:r>
              <a:rPr lang="en-US" b="1" dirty="0" smtClean="0"/>
              <a:t>orld</a:t>
            </a:r>
            <a:r>
              <a:rPr lang="en-US" dirty="0" smtClean="0"/>
              <a:t>.</a:t>
            </a:r>
            <a:endParaRPr lang="en-US" dirty="0">
              <a:sym typeface="Helvetica" charset="0"/>
            </a:endParaRPr>
          </a:p>
          <a:p>
            <a:pPr marL="717158" indent="-314033" defTabSz="909809">
              <a:spcBef>
                <a:spcPts val="0"/>
              </a:spcBef>
              <a:buFont typeface="Wingdings" pitchFamily="2" charset="2"/>
              <a:buChar char="Ø"/>
              <a:defRPr/>
            </a:pPr>
            <a:endParaRPr lang="en-US" sz="800" dirty="0">
              <a:latin typeface="Helvetica" charset="0"/>
              <a:cs typeface="Helvetica" charset="0"/>
              <a:sym typeface="Helvetica" charset="0"/>
            </a:endParaRPr>
          </a:p>
          <a:p>
            <a:pPr marL="360802" indent="-360802" defTabSz="909809">
              <a:spcBef>
                <a:spcPts val="0"/>
              </a:spcBef>
              <a:buFont typeface="+mj-lt"/>
              <a:buAutoNum type="arabicPeriod" startAt="2"/>
              <a:defRPr/>
            </a:pPr>
            <a:r>
              <a:rPr lang="en-US" dirty="0">
                <a:latin typeface="Helvetica" charset="0"/>
                <a:cs typeface="Helvetica" charset="0"/>
                <a:sym typeface="Helvetica" charset="0"/>
              </a:rPr>
              <a:t>The Next Generation Science Standards are student performance expectations – </a:t>
            </a:r>
            <a:r>
              <a:rPr lang="en-US" b="1" dirty="0">
                <a:latin typeface="Helvetica" charset="0"/>
                <a:cs typeface="Helvetica" charset="0"/>
                <a:sym typeface="Helvetica" charset="0"/>
              </a:rPr>
              <a:t>NOT curriculum</a:t>
            </a:r>
            <a:r>
              <a:rPr lang="en-US" dirty="0" smtClean="0">
                <a:latin typeface="Helvetica" charset="0"/>
                <a:cs typeface="Helvetica" charset="0"/>
                <a:sym typeface="Helvetica" charset="0"/>
              </a:rPr>
              <a:t>.</a:t>
            </a:r>
            <a:endParaRPr lang="en-US" dirty="0" smtClean="0">
              <a:latin typeface="Helvetica" charset="0"/>
              <a:cs typeface="Helvetica" charset="0"/>
              <a:sym typeface="Helvetica" charset="0"/>
            </a:endParaRPr>
          </a:p>
          <a:p>
            <a:pPr marL="360802" indent="-360802" defTabSz="909809">
              <a:spcBef>
                <a:spcPts val="0"/>
              </a:spcBef>
              <a:buFont typeface="+mj-lt"/>
              <a:buAutoNum type="arabicPeriod" startAt="2"/>
              <a:defRPr/>
            </a:pPr>
            <a:endParaRPr lang="en-US" sz="800" dirty="0">
              <a:latin typeface="Helvetica" charset="0"/>
              <a:cs typeface="Helvetica" charset="0"/>
              <a:sym typeface="Helvetica" charset="0"/>
            </a:endParaRPr>
          </a:p>
          <a:p>
            <a:pPr marL="360802" indent="-360802" defTabSz="909809">
              <a:spcBef>
                <a:spcPts val="0"/>
              </a:spcBef>
              <a:buFont typeface="+mj-lt"/>
              <a:buAutoNum type="arabicPeriod" startAt="3"/>
              <a:defRPr/>
            </a:pPr>
            <a:r>
              <a:rPr lang="en-US" dirty="0">
                <a:latin typeface="Helvetica" charset="0"/>
                <a:cs typeface="Helvetica" charset="0"/>
                <a:sym typeface="Helvetica" charset="0"/>
              </a:rPr>
              <a:t>The science concepts build coherently from </a:t>
            </a:r>
            <a:r>
              <a:rPr lang="en-US" b="1" dirty="0">
                <a:latin typeface="Helvetica" charset="0"/>
                <a:cs typeface="Helvetica" charset="0"/>
                <a:sym typeface="Helvetica" charset="0"/>
              </a:rPr>
              <a:t>K-12</a:t>
            </a:r>
            <a:r>
              <a:rPr lang="en-US" dirty="0" smtClean="0">
                <a:latin typeface="Helvetica" charset="0"/>
                <a:cs typeface="Helvetica" charset="0"/>
                <a:sym typeface="Helvetica" charset="0"/>
              </a:rPr>
              <a:t>.</a:t>
            </a:r>
            <a:endParaRPr lang="en-US" dirty="0">
              <a:latin typeface="Helvetica" charset="0"/>
              <a:cs typeface="Helvetica" charset="0"/>
              <a:sym typeface="Helvetica" charset="0"/>
            </a:endParaRPr>
          </a:p>
          <a:p>
            <a:pPr marL="0" indent="0" defTabSz="909809">
              <a:spcBef>
                <a:spcPts val="0"/>
              </a:spcBef>
              <a:buNone/>
              <a:defRPr/>
            </a:pPr>
            <a:endParaRPr lang="en-US" sz="800" dirty="0">
              <a:latin typeface="Helvetica" charset="0"/>
              <a:cs typeface="Helvetica" charset="0"/>
              <a:sym typeface="Helvetica" charset="0"/>
            </a:endParaRPr>
          </a:p>
        </p:txBody>
      </p:sp>
    </p:spTree>
    <p:extLst>
      <p:ext uri="{BB962C8B-B14F-4D97-AF65-F5344CB8AC3E}">
        <p14:creationId xmlns:p14="http://schemas.microsoft.com/office/powerpoint/2010/main" val="288116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ym typeface="Helvetica" pitchFamily="34" charset="0"/>
              </a:rPr>
              <a:t>Conceptual Shifts in the NGSS</a:t>
            </a:r>
            <a:endParaRPr lang="en-US" dirty="0"/>
          </a:p>
        </p:txBody>
      </p:sp>
      <p:sp>
        <p:nvSpPr>
          <p:cNvPr id="3" name="Content Placeholder 2"/>
          <p:cNvSpPr>
            <a:spLocks noGrp="1"/>
          </p:cNvSpPr>
          <p:nvPr>
            <p:ph idx="1"/>
          </p:nvPr>
        </p:nvSpPr>
        <p:spPr/>
        <p:txBody>
          <a:bodyPr>
            <a:normAutofit/>
          </a:bodyPr>
          <a:lstStyle/>
          <a:p>
            <a:pPr marL="360802" indent="-360802" defTabSz="909809">
              <a:spcBef>
                <a:spcPts val="0"/>
              </a:spcBef>
              <a:buFont typeface="+mj-lt"/>
              <a:buAutoNum type="arabicPeriod" startAt="4"/>
              <a:defRPr/>
            </a:pPr>
            <a:r>
              <a:rPr lang="en-US" dirty="0" smtClean="0">
                <a:latin typeface="Helvetica" charset="0"/>
                <a:cs typeface="Helvetica" charset="0"/>
                <a:sym typeface="Helvetica" charset="0"/>
              </a:rPr>
              <a:t>The </a:t>
            </a:r>
            <a:r>
              <a:rPr lang="en-US" dirty="0">
                <a:latin typeface="Helvetica" charset="0"/>
                <a:cs typeface="Helvetica" charset="0"/>
                <a:sym typeface="Helvetica" charset="0"/>
              </a:rPr>
              <a:t>NGSS </a:t>
            </a:r>
            <a:r>
              <a:rPr lang="en-US" dirty="0" smtClean="0">
                <a:latin typeface="Helvetica" charset="0"/>
                <a:cs typeface="Helvetica" charset="0"/>
                <a:sym typeface="Helvetica" charset="0"/>
              </a:rPr>
              <a:t>focus </a:t>
            </a:r>
            <a:r>
              <a:rPr lang="en-US" dirty="0">
                <a:latin typeface="Helvetica" charset="0"/>
                <a:cs typeface="Helvetica" charset="0"/>
                <a:sym typeface="Helvetica" charset="0"/>
              </a:rPr>
              <a:t>on </a:t>
            </a:r>
            <a:r>
              <a:rPr lang="en-US" b="1" dirty="0">
                <a:latin typeface="Helvetica" charset="0"/>
                <a:cs typeface="Helvetica" charset="0"/>
                <a:sym typeface="Helvetica" charset="0"/>
              </a:rPr>
              <a:t>d</a:t>
            </a:r>
            <a:r>
              <a:rPr lang="en-US" b="1" dirty="0" smtClean="0">
                <a:latin typeface="Helvetica" charset="0"/>
                <a:cs typeface="Helvetica" charset="0"/>
                <a:sym typeface="Helvetica" charset="0"/>
              </a:rPr>
              <a:t>eeper </a:t>
            </a:r>
            <a:r>
              <a:rPr lang="en-US" b="1" dirty="0">
                <a:latin typeface="Helvetica" charset="0"/>
                <a:cs typeface="Helvetica" charset="0"/>
                <a:sym typeface="Helvetica" charset="0"/>
              </a:rPr>
              <a:t>u</a:t>
            </a:r>
            <a:r>
              <a:rPr lang="en-US" b="1" dirty="0" smtClean="0">
                <a:latin typeface="Helvetica" charset="0"/>
                <a:cs typeface="Helvetica" charset="0"/>
                <a:sym typeface="Helvetica" charset="0"/>
              </a:rPr>
              <a:t>nderstanding</a:t>
            </a:r>
            <a:r>
              <a:rPr lang="en-US" dirty="0" smtClean="0">
                <a:latin typeface="Helvetica" charset="0"/>
                <a:cs typeface="Helvetica" charset="0"/>
                <a:sym typeface="Helvetica" charset="0"/>
              </a:rPr>
              <a:t> </a:t>
            </a:r>
            <a:r>
              <a:rPr lang="en-US" dirty="0">
                <a:latin typeface="Helvetica" charset="0"/>
                <a:cs typeface="Helvetica" charset="0"/>
                <a:sym typeface="Helvetica" charset="0"/>
              </a:rPr>
              <a:t>of </a:t>
            </a:r>
            <a:r>
              <a:rPr lang="en-US" dirty="0" smtClean="0">
                <a:latin typeface="Helvetica" charset="0"/>
                <a:cs typeface="Helvetica" charset="0"/>
                <a:sym typeface="Helvetica" charset="0"/>
              </a:rPr>
              <a:t>content </a:t>
            </a:r>
            <a:r>
              <a:rPr lang="en-US" dirty="0">
                <a:latin typeface="Helvetica" charset="0"/>
                <a:cs typeface="Helvetica" charset="0"/>
                <a:sym typeface="Helvetica" charset="0"/>
              </a:rPr>
              <a:t>as well as </a:t>
            </a:r>
            <a:r>
              <a:rPr lang="en-US" b="1" dirty="0">
                <a:latin typeface="Helvetica" charset="0"/>
                <a:cs typeface="Helvetica" charset="0"/>
                <a:sym typeface="Helvetica" charset="0"/>
              </a:rPr>
              <a:t>a</a:t>
            </a:r>
            <a:r>
              <a:rPr lang="en-US" b="1" dirty="0" smtClean="0">
                <a:latin typeface="Helvetica" charset="0"/>
                <a:cs typeface="Helvetica" charset="0"/>
                <a:sym typeface="Helvetica" charset="0"/>
              </a:rPr>
              <a:t>pplication</a:t>
            </a:r>
            <a:r>
              <a:rPr lang="en-US" dirty="0" smtClean="0">
                <a:latin typeface="Helvetica" charset="0"/>
                <a:cs typeface="Helvetica" charset="0"/>
                <a:sym typeface="Helvetica" charset="0"/>
              </a:rPr>
              <a:t> </a:t>
            </a:r>
            <a:r>
              <a:rPr lang="en-US" dirty="0">
                <a:latin typeface="Helvetica" charset="0"/>
                <a:cs typeface="Helvetica" charset="0"/>
                <a:sym typeface="Helvetica" charset="0"/>
              </a:rPr>
              <a:t>of </a:t>
            </a:r>
            <a:r>
              <a:rPr lang="en-US" dirty="0" smtClean="0">
                <a:latin typeface="Helvetica" charset="0"/>
                <a:cs typeface="Helvetica" charset="0"/>
                <a:sym typeface="Helvetica" charset="0"/>
              </a:rPr>
              <a:t>content</a:t>
            </a:r>
            <a:r>
              <a:rPr lang="en-US" dirty="0" smtClean="0">
                <a:latin typeface="Helvetica" charset="0"/>
                <a:cs typeface="Helvetica" charset="0"/>
                <a:sym typeface="Helvetica" charset="0"/>
              </a:rPr>
              <a:t>.</a:t>
            </a:r>
          </a:p>
          <a:p>
            <a:pPr marL="360802" indent="-360802" defTabSz="909809">
              <a:spcBef>
                <a:spcPts val="0"/>
              </a:spcBef>
              <a:buFont typeface="+mj-lt"/>
              <a:buAutoNum type="arabicPeriod" startAt="4"/>
              <a:defRPr/>
            </a:pPr>
            <a:endParaRPr lang="en-US" sz="800" dirty="0">
              <a:latin typeface="Helvetica" charset="0"/>
              <a:cs typeface="Helvetica" charset="0"/>
              <a:sym typeface="Helvetica" charset="0"/>
            </a:endParaRPr>
          </a:p>
          <a:p>
            <a:pPr marL="360802" indent="-360802" defTabSz="909809">
              <a:spcBef>
                <a:spcPts val="0"/>
              </a:spcBef>
              <a:buFont typeface="+mj-lt"/>
              <a:buAutoNum type="arabicPeriod" startAt="4"/>
              <a:defRPr/>
            </a:pPr>
            <a:endParaRPr lang="en-US" sz="800" dirty="0">
              <a:latin typeface="Helvetica" charset="0"/>
              <a:cs typeface="Helvetica" charset="0"/>
              <a:sym typeface="Helvetica" charset="0"/>
            </a:endParaRPr>
          </a:p>
          <a:p>
            <a:pPr marL="360802" indent="-360802" defTabSz="909809">
              <a:spcBef>
                <a:spcPts val="0"/>
              </a:spcBef>
              <a:buFont typeface="+mj-lt"/>
              <a:buAutoNum type="arabicPeriod" startAt="5"/>
              <a:defRPr/>
            </a:pPr>
            <a:r>
              <a:rPr lang="en-US" b="1" dirty="0" smtClean="0">
                <a:latin typeface="Helvetica" charset="0"/>
                <a:cs typeface="Helvetica" charset="0"/>
                <a:sym typeface="Helvetica" charset="0"/>
              </a:rPr>
              <a:t>Technology, Math &amp; </a:t>
            </a:r>
            <a:r>
              <a:rPr lang="en-US" b="1" dirty="0">
                <a:latin typeface="Helvetica" charset="0"/>
                <a:cs typeface="Helvetica" charset="0"/>
                <a:sym typeface="Helvetica" charset="0"/>
              </a:rPr>
              <a:t>Engineering </a:t>
            </a:r>
            <a:r>
              <a:rPr lang="en-US" dirty="0">
                <a:latin typeface="Helvetica" charset="0"/>
                <a:cs typeface="Helvetica" charset="0"/>
                <a:sym typeface="Helvetica" charset="0"/>
              </a:rPr>
              <a:t>are </a:t>
            </a:r>
            <a:r>
              <a:rPr lang="en-US" dirty="0" smtClean="0">
                <a:latin typeface="Helvetica" charset="0"/>
                <a:cs typeface="Helvetica" charset="0"/>
                <a:sym typeface="Helvetica" charset="0"/>
              </a:rPr>
              <a:t>integrated </a:t>
            </a:r>
            <a:r>
              <a:rPr lang="en-US" dirty="0">
                <a:latin typeface="Helvetica" charset="0"/>
                <a:cs typeface="Helvetica" charset="0"/>
                <a:sym typeface="Helvetica" charset="0"/>
              </a:rPr>
              <a:t>in the NGSS from K–12. </a:t>
            </a:r>
          </a:p>
          <a:p>
            <a:pPr marL="360802" indent="-360802" defTabSz="909809">
              <a:spcBef>
                <a:spcPts val="0"/>
              </a:spcBef>
              <a:buFont typeface="+mj-lt"/>
              <a:buAutoNum type="arabicPeriod" startAt="5"/>
              <a:defRPr/>
            </a:pPr>
            <a:endParaRPr lang="en-US" sz="800" dirty="0">
              <a:latin typeface="Helvetica" charset="0"/>
              <a:cs typeface="Helvetica" charset="0"/>
              <a:sym typeface="Helvetica" charset="0"/>
            </a:endParaRPr>
          </a:p>
          <a:p>
            <a:pPr marL="360802" indent="-360802" defTabSz="909809">
              <a:spcBef>
                <a:spcPts val="0"/>
              </a:spcBef>
              <a:buFont typeface="+mj-lt"/>
              <a:buAutoNum type="arabicPeriod" startAt="5"/>
              <a:defRPr/>
            </a:pPr>
            <a:r>
              <a:rPr lang="en-US" dirty="0">
                <a:latin typeface="Helvetica" charset="0"/>
                <a:cs typeface="Helvetica" charset="0"/>
                <a:sym typeface="Helvetica" charset="0"/>
              </a:rPr>
              <a:t>The NGSS and Common Core </a:t>
            </a:r>
            <a:r>
              <a:rPr lang="en-US" dirty="0" smtClean="0">
                <a:latin typeface="Helvetica" charset="0"/>
                <a:cs typeface="Helvetica" charset="0"/>
                <a:sym typeface="Helvetica" charset="0"/>
              </a:rPr>
              <a:t>(ELA/Literacy and Math) </a:t>
            </a:r>
            <a:r>
              <a:rPr lang="en-US" dirty="0">
                <a:latin typeface="Helvetica" charset="0"/>
                <a:cs typeface="Helvetica" charset="0"/>
                <a:sym typeface="Helvetica" charset="0"/>
              </a:rPr>
              <a:t>are </a:t>
            </a:r>
            <a:r>
              <a:rPr lang="en-US" b="1" dirty="0" smtClean="0">
                <a:latin typeface="Helvetica" charset="0"/>
                <a:cs typeface="Helvetica" charset="0"/>
                <a:sym typeface="Helvetica" charset="0"/>
              </a:rPr>
              <a:t>aligned</a:t>
            </a:r>
            <a:r>
              <a:rPr lang="en-US" dirty="0">
                <a:latin typeface="Helvetica" charset="0"/>
                <a:cs typeface="Helvetica" charset="0"/>
                <a:sym typeface="Helvetica" charset="0"/>
              </a:rPr>
              <a:t>. </a:t>
            </a:r>
          </a:p>
          <a:p>
            <a:endParaRPr lang="en-US" dirty="0"/>
          </a:p>
        </p:txBody>
      </p:sp>
    </p:spTree>
    <p:extLst>
      <p:ext uri="{BB962C8B-B14F-4D97-AF65-F5344CB8AC3E}">
        <p14:creationId xmlns:p14="http://schemas.microsoft.com/office/powerpoint/2010/main" val="994628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Ready?</a:t>
            </a:r>
            <a:endParaRPr lang="en-US" dirty="0"/>
          </a:p>
        </p:txBody>
      </p:sp>
      <p:sp>
        <p:nvSpPr>
          <p:cNvPr id="4" name="TextBox 3"/>
          <p:cNvSpPr txBox="1"/>
          <p:nvPr/>
        </p:nvSpPr>
        <p:spPr>
          <a:xfrm rot="20535494">
            <a:off x="158409" y="2947916"/>
            <a:ext cx="8577618" cy="1015663"/>
          </a:xfrm>
          <a:prstGeom prst="rect">
            <a:avLst/>
          </a:prstGeom>
          <a:noFill/>
        </p:spPr>
        <p:txBody>
          <a:bodyPr wrap="square" rtlCol="0">
            <a:spAutoFit/>
          </a:bodyPr>
          <a:lstStyle/>
          <a:p>
            <a:pPr algn="ctr"/>
            <a:r>
              <a:rPr lang="en-US" sz="6000" dirty="0" smtClean="0">
                <a:latin typeface="Arial Black" pitchFamily="34" charset="0"/>
              </a:rPr>
              <a:t>1 2 3 4 5 6 7 8 9 10</a:t>
            </a:r>
            <a:endParaRPr lang="en-US" sz="6000" dirty="0">
              <a:latin typeface="Arial Black" pitchFamily="34" charset="0"/>
            </a:endParaRPr>
          </a:p>
        </p:txBody>
      </p:sp>
    </p:spTree>
    <p:extLst>
      <p:ext uri="{BB962C8B-B14F-4D97-AF65-F5344CB8AC3E}">
        <p14:creationId xmlns:p14="http://schemas.microsoft.com/office/powerpoint/2010/main" val="677392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OCM BOCES Science Center </a:t>
            </a:r>
            <a:endParaRPr lang="en-US" dirty="0"/>
          </a:p>
        </p:txBody>
      </p:sp>
      <p:sp>
        <p:nvSpPr>
          <p:cNvPr id="3" name="Content Placeholder 2"/>
          <p:cNvSpPr>
            <a:spLocks noGrp="1"/>
          </p:cNvSpPr>
          <p:nvPr>
            <p:ph idx="1"/>
          </p:nvPr>
        </p:nvSpPr>
        <p:spPr/>
        <p:txBody>
          <a:bodyPr>
            <a:normAutofit lnSpcReduction="10000"/>
          </a:bodyPr>
          <a:lstStyle/>
          <a:p>
            <a:r>
              <a:rPr lang="en-US" dirty="0" smtClean="0"/>
              <a:t>Facilitating regional look at drafts</a:t>
            </a:r>
          </a:p>
          <a:p>
            <a:r>
              <a:rPr lang="en-US" dirty="0" smtClean="0"/>
              <a:t>Has tentative plan to revise curricula and materials of all kits/systems</a:t>
            </a:r>
          </a:p>
          <a:p>
            <a:r>
              <a:rPr lang="en-US" dirty="0" smtClean="0"/>
              <a:t>Implementation schedule will depend on state assessment plan</a:t>
            </a:r>
          </a:p>
          <a:p>
            <a:r>
              <a:rPr lang="en-US" dirty="0" smtClean="0"/>
              <a:t>Leading collaboration among</a:t>
            </a:r>
            <a:br>
              <a:rPr lang="en-US" dirty="0" smtClean="0"/>
            </a:br>
            <a:r>
              <a:rPr lang="en-US" dirty="0" smtClean="0"/>
              <a:t>centers across state</a:t>
            </a:r>
          </a:p>
          <a:p>
            <a:r>
              <a:rPr lang="en-US" dirty="0" smtClean="0"/>
              <a:t>Transition to “STEM” Center</a:t>
            </a:r>
            <a:r>
              <a:rPr lang="en-US" dirty="0"/>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204" y="3695454"/>
            <a:ext cx="2712493" cy="2712493"/>
          </a:xfrm>
          <a:prstGeom prst="rect">
            <a:avLst/>
          </a:prstGeom>
        </p:spPr>
      </p:pic>
    </p:spTree>
    <p:extLst>
      <p:ext uri="{BB962C8B-B14F-4D97-AF65-F5344CB8AC3E}">
        <p14:creationId xmlns:p14="http://schemas.microsoft.com/office/powerpoint/2010/main" val="1882956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100" y="1508353"/>
            <a:ext cx="5534025" cy="3682772"/>
          </a:xfrm>
          <a:prstGeom prst="rect">
            <a:avLst/>
          </a:prstGeom>
        </p:spPr>
      </p:pic>
    </p:spTree>
    <p:extLst>
      <p:ext uri="{BB962C8B-B14F-4D97-AF65-F5344CB8AC3E}">
        <p14:creationId xmlns:p14="http://schemas.microsoft.com/office/powerpoint/2010/main" val="13709093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Practice (APPR)</a:t>
            </a:r>
            <a:endParaRPr lang="en-US" dirty="0"/>
          </a:p>
        </p:txBody>
      </p:sp>
      <p:sp>
        <p:nvSpPr>
          <p:cNvPr id="3" name="Content Placeholder 2"/>
          <p:cNvSpPr>
            <a:spLocks noGrp="1"/>
          </p:cNvSpPr>
          <p:nvPr>
            <p:ph idx="1"/>
          </p:nvPr>
        </p:nvSpPr>
        <p:spPr/>
        <p:txBody>
          <a:bodyPr/>
          <a:lstStyle/>
          <a:p>
            <a:r>
              <a:rPr lang="en-US" dirty="0" smtClean="0"/>
              <a:t>SLO Summative Resources</a:t>
            </a:r>
          </a:p>
          <a:p>
            <a:r>
              <a:rPr lang="en-US" dirty="0" smtClean="0"/>
              <a:t>Long-term absence discussion</a:t>
            </a:r>
          </a:p>
          <a:p>
            <a:r>
              <a:rPr lang="en-US" dirty="0" smtClean="0"/>
              <a:t>Crash Course added</a:t>
            </a:r>
            <a:endParaRPr lang="en-US" dirty="0"/>
          </a:p>
        </p:txBody>
      </p:sp>
    </p:spTree>
    <p:extLst>
      <p:ext uri="{BB962C8B-B14F-4D97-AF65-F5344CB8AC3E}">
        <p14:creationId xmlns:p14="http://schemas.microsoft.com/office/powerpoint/2010/main" val="2572276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a:xfrm>
            <a:off x="457200" y="1690915"/>
            <a:ext cx="8229600" cy="4873658"/>
          </a:xfrm>
        </p:spPr>
        <p:txBody>
          <a:bodyPr>
            <a:normAutofit fontScale="92500" lnSpcReduction="10000"/>
          </a:bodyPr>
          <a:lstStyle/>
          <a:p>
            <a:pPr marL="0" indent="0">
              <a:buNone/>
            </a:pPr>
            <a:r>
              <a:rPr lang="en-US" dirty="0" smtClean="0"/>
              <a:t>PLCs at Work Summit</a:t>
            </a:r>
            <a:endParaRPr lang="en-US" dirty="0"/>
          </a:p>
          <a:p>
            <a:pPr marL="514350" indent="-457200"/>
            <a:r>
              <a:rPr lang="en-US" dirty="0" smtClean="0"/>
              <a:t>What </a:t>
            </a:r>
            <a:r>
              <a:rPr lang="en-US" dirty="0"/>
              <a:t>about this date: PLC at Work™ Institute, July 24–26?</a:t>
            </a:r>
          </a:p>
          <a:p>
            <a:pPr marL="514350" indent="-457200"/>
            <a:r>
              <a:rPr lang="en-US" dirty="0" smtClean="0"/>
              <a:t>What </a:t>
            </a:r>
            <a:r>
              <a:rPr lang="en-US" dirty="0"/>
              <a:t>about an Auburn location? Or OCM BOCES for smaller size?</a:t>
            </a:r>
          </a:p>
          <a:p>
            <a:pPr marL="514350" indent="-457200"/>
            <a:r>
              <a:rPr lang="en-US" dirty="0" smtClean="0"/>
              <a:t>Cost </a:t>
            </a:r>
            <a:r>
              <a:rPr lang="en-US" dirty="0"/>
              <a:t>would be approx. $350 for three day version (inclusive)</a:t>
            </a:r>
          </a:p>
          <a:p>
            <a:pPr marL="514350" indent="-457200"/>
            <a:r>
              <a:rPr lang="en-US" dirty="0" smtClean="0"/>
              <a:t>This </a:t>
            </a:r>
            <a:r>
              <a:rPr lang="en-US" dirty="0"/>
              <a:t>is the agenda (so far). How many days?</a:t>
            </a:r>
          </a:p>
          <a:p>
            <a:pPr marL="514350" indent="-457200"/>
            <a:r>
              <a:rPr lang="en-US" dirty="0" smtClean="0"/>
              <a:t>Nearing </a:t>
            </a:r>
            <a:r>
              <a:rPr lang="en-US" dirty="0"/>
              <a:t>decision point. Discussion?</a:t>
            </a:r>
          </a:p>
          <a:p>
            <a:endParaRPr lang="en-US" dirty="0"/>
          </a:p>
        </p:txBody>
      </p:sp>
    </p:spTree>
    <p:extLst>
      <p:ext uri="{BB962C8B-B14F-4D97-AF65-F5344CB8AC3E}">
        <p14:creationId xmlns:p14="http://schemas.microsoft.com/office/powerpoint/2010/main" val="573637833"/>
      </p:ext>
    </p:extLst>
  </p:cSld>
  <p:clrMapOvr>
    <a:masterClrMapping/>
  </p:clrMapOvr>
  <p:transition spd="slow">
    <p:push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5" y="228601"/>
            <a:ext cx="8229600" cy="1143000"/>
          </a:xfrm>
        </p:spPr>
        <p:txBody>
          <a:bodyPr>
            <a:normAutofit fontScale="90000"/>
          </a:bodyPr>
          <a:lstStyle/>
          <a:p>
            <a:r>
              <a:rPr lang="en-US" dirty="0" smtClean="0"/>
              <a:t>Resources for Schools &amp; Parents</a:t>
            </a:r>
            <a:endParaRPr lang="en-US" dirty="0"/>
          </a:p>
        </p:txBody>
      </p:sp>
      <p:grpSp>
        <p:nvGrpSpPr>
          <p:cNvPr id="6" name="Group 5"/>
          <p:cNvGrpSpPr/>
          <p:nvPr/>
        </p:nvGrpSpPr>
        <p:grpSpPr>
          <a:xfrm>
            <a:off x="413657" y="1434104"/>
            <a:ext cx="2962656" cy="2057400"/>
            <a:chOff x="48459" y="2517"/>
            <a:chExt cx="2962656" cy="1661666"/>
          </a:xfrm>
        </p:grpSpPr>
        <p:sp>
          <p:nvSpPr>
            <p:cNvPr id="7" name="Rounded Rectangle 6"/>
            <p:cNvSpPr/>
            <p:nvPr/>
          </p:nvSpPr>
          <p:spPr>
            <a:xfrm>
              <a:off x="48459" y="2517"/>
              <a:ext cx="2962656" cy="166166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81116" y="231712"/>
              <a:ext cx="2800424" cy="1375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US" sz="3600" kern="1200" dirty="0" smtClean="0"/>
            </a:p>
            <a:p>
              <a:pPr lvl="0" algn="ctr" defTabSz="2889250">
                <a:lnSpc>
                  <a:spcPct val="90000"/>
                </a:lnSpc>
                <a:spcBef>
                  <a:spcPct val="0"/>
                </a:spcBef>
                <a:spcAft>
                  <a:spcPct val="35000"/>
                </a:spcAft>
              </a:pPr>
              <a:r>
                <a:rPr lang="en-US" sz="3600" kern="1200" dirty="0" smtClean="0"/>
                <a:t>Parent Night Toolkit</a:t>
              </a:r>
            </a:p>
            <a:p>
              <a:pPr lvl="0" algn="ctr" defTabSz="2889250">
                <a:lnSpc>
                  <a:spcPct val="90000"/>
                </a:lnSpc>
                <a:spcBef>
                  <a:spcPct val="0"/>
                </a:spcBef>
                <a:spcAft>
                  <a:spcPct val="35000"/>
                </a:spcAft>
              </a:pPr>
              <a:r>
                <a:rPr lang="en-US" sz="6500" kern="1200" dirty="0" smtClean="0"/>
                <a:t> </a:t>
              </a:r>
              <a:endParaRPr lang="en-US" sz="6500" kern="1200" dirty="0"/>
            </a:p>
          </p:txBody>
        </p:sp>
      </p:grpSp>
      <p:grpSp>
        <p:nvGrpSpPr>
          <p:cNvPr id="19" name="Group 18"/>
          <p:cNvGrpSpPr/>
          <p:nvPr/>
        </p:nvGrpSpPr>
        <p:grpSpPr>
          <a:xfrm>
            <a:off x="3398416" y="1586503"/>
            <a:ext cx="5413248" cy="1834055"/>
            <a:chOff x="3044952" y="166192"/>
            <a:chExt cx="5413248" cy="1309687"/>
          </a:xfrm>
        </p:grpSpPr>
        <p:sp>
          <p:nvSpPr>
            <p:cNvPr id="20" name="Round Same Side Corner Rectangle 19"/>
            <p:cNvSpPr/>
            <p:nvPr/>
          </p:nvSpPr>
          <p:spPr>
            <a:xfrm rot="5400000">
              <a:off x="5096732" y="-1885588"/>
              <a:ext cx="1309687" cy="5413248"/>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ound Same Side Corner Rectangle 4"/>
            <p:cNvSpPr/>
            <p:nvPr/>
          </p:nvSpPr>
          <p:spPr>
            <a:xfrm>
              <a:off x="3060936" y="324942"/>
              <a:ext cx="5349314" cy="9552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Toolkit for Parent Engagement has been released in DRAFT form and is available on </a:t>
              </a:r>
              <a:r>
                <a:rPr lang="en-US" sz="1400" kern="1200" dirty="0" smtClean="0"/>
                <a:t>EngageNY</a:t>
              </a:r>
              <a:endParaRPr lang="en-US" sz="1400" kern="1200" dirty="0"/>
            </a:p>
            <a:p>
              <a:pPr marL="114300" lvl="1" indent="-114300" algn="l" defTabSz="622300">
                <a:lnSpc>
                  <a:spcPct val="90000"/>
                </a:lnSpc>
                <a:spcBef>
                  <a:spcPct val="0"/>
                </a:spcBef>
                <a:spcAft>
                  <a:spcPct val="15000"/>
                </a:spcAft>
                <a:buChar char="••"/>
              </a:pPr>
              <a:r>
                <a:rPr lang="en-US" sz="1400" kern="1200" dirty="0" smtClean="0"/>
                <a:t>Roadmap for Planning a Parent Night</a:t>
              </a:r>
              <a:endParaRPr lang="en-US" sz="1400" kern="1200" dirty="0"/>
            </a:p>
            <a:p>
              <a:pPr marL="114300" lvl="1" indent="-114300" algn="l" defTabSz="622300">
                <a:lnSpc>
                  <a:spcPct val="90000"/>
                </a:lnSpc>
                <a:spcBef>
                  <a:spcPct val="0"/>
                </a:spcBef>
                <a:spcAft>
                  <a:spcPct val="15000"/>
                </a:spcAft>
                <a:buChar char="••"/>
              </a:pPr>
              <a:r>
                <a:rPr lang="en-US" sz="1400" kern="1200" dirty="0" smtClean="0"/>
                <a:t>Goal is to help parents understand College &amp; Career Readiness and Common Core Learning Standards</a:t>
              </a:r>
            </a:p>
            <a:p>
              <a:pPr marL="114300" lvl="1" indent="-114300" defTabSz="622300">
                <a:lnSpc>
                  <a:spcPct val="90000"/>
                </a:lnSpc>
                <a:spcBef>
                  <a:spcPct val="0"/>
                </a:spcBef>
                <a:spcAft>
                  <a:spcPct val="15000"/>
                </a:spcAft>
                <a:buFontTx/>
                <a:buChar char="••"/>
              </a:pPr>
              <a:r>
                <a:rPr lang="en-US" sz="1400" dirty="0" smtClean="0"/>
                <a:t>Resources include: planning tools, documents and agendas</a:t>
              </a:r>
              <a:endParaRPr lang="en-US" sz="1600" kern="1200" dirty="0"/>
            </a:p>
          </p:txBody>
        </p:sp>
      </p:grpSp>
    </p:spTree>
    <p:extLst>
      <p:ext uri="{BB962C8B-B14F-4D97-AF65-F5344CB8AC3E}">
        <p14:creationId xmlns:p14="http://schemas.microsoft.com/office/powerpoint/2010/main" val="3660082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Planning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29710"/>
            <a:ext cx="8171390" cy="5055814"/>
          </a:xfrm>
        </p:spPr>
      </p:pic>
      <p:sp>
        <p:nvSpPr>
          <p:cNvPr id="3" name="TextBox 2"/>
          <p:cNvSpPr txBox="1"/>
          <p:nvPr/>
        </p:nvSpPr>
        <p:spPr>
          <a:xfrm rot="20813556">
            <a:off x="205585" y="3219860"/>
            <a:ext cx="8764942" cy="769441"/>
          </a:xfrm>
          <a:prstGeom prst="rect">
            <a:avLst/>
          </a:prstGeom>
          <a:noFill/>
        </p:spPr>
        <p:txBody>
          <a:bodyPr wrap="square" rtlCol="0">
            <a:spAutoFit/>
          </a:bodyPr>
          <a:lstStyle/>
          <a:p>
            <a:pPr algn="ctr"/>
            <a:r>
              <a:rPr lang="en-US" sz="4400" dirty="0" smtClean="0">
                <a:latin typeface="Stencil" pitchFamily="82" charset="0"/>
              </a:rPr>
              <a:t>How’s it going? Can we help?</a:t>
            </a:r>
            <a:endParaRPr lang="en-US" sz="4400" dirty="0">
              <a:latin typeface="Stencil" pitchFamily="82" charset="0"/>
            </a:endParaRPr>
          </a:p>
        </p:txBody>
      </p:sp>
    </p:spTree>
    <p:extLst>
      <p:ext uri="{BB962C8B-B14F-4D97-AF65-F5344CB8AC3E}">
        <p14:creationId xmlns:p14="http://schemas.microsoft.com/office/powerpoint/2010/main" val="1652467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Updates</a:t>
            </a:r>
            <a:endParaRPr lang="en-US" dirty="0"/>
          </a:p>
        </p:txBody>
      </p:sp>
      <p:sp>
        <p:nvSpPr>
          <p:cNvPr id="3" name="Content Placeholder 2"/>
          <p:cNvSpPr>
            <a:spLocks noGrp="1"/>
          </p:cNvSpPr>
          <p:nvPr>
            <p:ph idx="1"/>
          </p:nvPr>
        </p:nvSpPr>
        <p:spPr/>
        <p:txBody>
          <a:bodyPr/>
          <a:lstStyle/>
          <a:p>
            <a:r>
              <a:rPr lang="en-US" dirty="0" smtClean="0"/>
              <a:t>Virtual AP Project</a:t>
            </a:r>
          </a:p>
          <a:p>
            <a:pPr lvl="1"/>
            <a:r>
              <a:rPr lang="en-US" dirty="0" smtClean="0"/>
              <a:t>Art History and Statistics</a:t>
            </a:r>
          </a:p>
          <a:p>
            <a:pPr lvl="1"/>
            <a:r>
              <a:rPr lang="en-US" dirty="0" smtClean="0"/>
              <a:t>Collecting letters from eligible district that want to participate</a:t>
            </a:r>
          </a:p>
          <a:p>
            <a:pPr lvl="1"/>
            <a:r>
              <a:rPr lang="en-US" dirty="0" smtClean="0"/>
              <a:t>Hiring director as a JMT</a:t>
            </a:r>
          </a:p>
          <a:p>
            <a:pPr lvl="1"/>
            <a:r>
              <a:rPr lang="en-US" dirty="0" smtClean="0"/>
              <a:t>Will then hire the OCM shepherd (guidance counselor)</a:t>
            </a:r>
          </a:p>
          <a:p>
            <a:pPr marL="457200" lvl="1"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3070860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4082591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 Scoring</a:t>
            </a:r>
            <a:endParaRPr lang="en-US" dirty="0"/>
          </a:p>
        </p:txBody>
      </p:sp>
      <p:sp>
        <p:nvSpPr>
          <p:cNvPr id="3" name="Content Placeholder 2"/>
          <p:cNvSpPr>
            <a:spLocks noGrp="1"/>
          </p:cNvSpPr>
          <p:nvPr>
            <p:ph idx="1"/>
          </p:nvPr>
        </p:nvSpPr>
        <p:spPr/>
        <p:txBody>
          <a:bodyPr>
            <a:normAutofit lnSpcReduction="10000"/>
          </a:bodyPr>
          <a:lstStyle/>
          <a:p>
            <a:r>
              <a:rPr lang="en-US" dirty="0" smtClean="0"/>
              <a:t>Details to your site coordinator:</a:t>
            </a:r>
          </a:p>
          <a:p>
            <a:pPr lvl="1"/>
            <a:r>
              <a:rPr lang="en-US" dirty="0" smtClean="0"/>
              <a:t>Materials</a:t>
            </a:r>
          </a:p>
          <a:p>
            <a:pPr lvl="1"/>
            <a:r>
              <a:rPr lang="en-US" dirty="0" smtClean="0"/>
              <a:t>Food if OCM BOCES School Improvement</a:t>
            </a:r>
          </a:p>
          <a:p>
            <a:pPr lvl="1"/>
            <a:r>
              <a:rPr lang="en-US" dirty="0" smtClean="0"/>
              <a:t>Number of scorers, facilitators, scoring leaders</a:t>
            </a:r>
            <a:endParaRPr lang="en-US" dirty="0"/>
          </a:p>
          <a:p>
            <a:r>
              <a:rPr lang="en-US" dirty="0" smtClean="0"/>
              <a:t>Turn-Key Training for Scoring Leaders: March </a:t>
            </a:r>
            <a:endParaRPr lang="en-US" dirty="0"/>
          </a:p>
          <a:p>
            <a:r>
              <a:rPr lang="en-US" dirty="0" smtClean="0"/>
              <a:t>RIC will print and provide all training materials– </a:t>
            </a:r>
            <a:r>
              <a:rPr lang="en-US" i="1" dirty="0" smtClean="0"/>
              <a:t>Thank you! </a:t>
            </a:r>
            <a:endParaRPr lang="en-US" i="1" dirty="0"/>
          </a:p>
        </p:txBody>
      </p:sp>
    </p:spTree>
    <p:extLst>
      <p:ext uri="{BB962C8B-B14F-4D97-AF65-F5344CB8AC3E}">
        <p14:creationId xmlns:p14="http://schemas.microsoft.com/office/powerpoint/2010/main" val="3037117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for Scoring Leaders</a:t>
            </a:r>
            <a:endParaRPr lang="en-US" dirty="0"/>
          </a:p>
        </p:txBody>
      </p:sp>
      <p:sp>
        <p:nvSpPr>
          <p:cNvPr id="3" name="Content Placeholder 2"/>
          <p:cNvSpPr>
            <a:spLocks noGrp="1"/>
          </p:cNvSpPr>
          <p:nvPr>
            <p:ph idx="1"/>
          </p:nvPr>
        </p:nvSpPr>
        <p:spPr/>
        <p:txBody>
          <a:bodyPr>
            <a:normAutofit/>
          </a:bodyPr>
          <a:lstStyle/>
          <a:p>
            <a:r>
              <a:rPr lang="en-US" dirty="0"/>
              <a:t>March 4: ELA- Henry </a:t>
            </a:r>
            <a:r>
              <a:rPr lang="en-US" dirty="0" smtClean="0"/>
              <a:t>DLC</a:t>
            </a:r>
          </a:p>
          <a:p>
            <a:r>
              <a:rPr lang="en-US" dirty="0" smtClean="0"/>
              <a:t>March </a:t>
            </a:r>
            <a:r>
              <a:rPr lang="en-US" dirty="0"/>
              <a:t>5: Math- Henry </a:t>
            </a:r>
            <a:r>
              <a:rPr lang="en-US" dirty="0" smtClean="0"/>
              <a:t>DLC </a:t>
            </a:r>
          </a:p>
          <a:p>
            <a:r>
              <a:rPr lang="en-US" dirty="0" smtClean="0"/>
              <a:t>March </a:t>
            </a:r>
            <a:r>
              <a:rPr lang="en-US" dirty="0"/>
              <a:t>11: </a:t>
            </a:r>
            <a:r>
              <a:rPr lang="en-US" dirty="0" smtClean="0"/>
              <a:t>ELA-</a:t>
            </a:r>
            <a:r>
              <a:rPr lang="en-US" dirty="0" smtClean="0"/>
              <a:t>McEvoy</a:t>
            </a:r>
            <a:endParaRPr lang="en-US" dirty="0"/>
          </a:p>
          <a:p>
            <a:r>
              <a:rPr lang="en-US" dirty="0"/>
              <a:t>March 13: Math-Cortland Kaufman Center, Cortland City School </a:t>
            </a:r>
            <a:r>
              <a:rPr lang="en-US" dirty="0" smtClean="0"/>
              <a:t>District</a:t>
            </a:r>
          </a:p>
          <a:p>
            <a:r>
              <a:rPr lang="en-US" dirty="0" smtClean="0"/>
              <a:t>March </a:t>
            </a:r>
            <a:r>
              <a:rPr lang="en-US" dirty="0"/>
              <a:t>27: Reserved for Snow Day reschedule at Henry </a:t>
            </a:r>
            <a:r>
              <a:rPr lang="en-US" dirty="0" smtClean="0"/>
              <a:t>DLC</a:t>
            </a:r>
            <a:endParaRPr lang="en-US" dirty="0"/>
          </a:p>
        </p:txBody>
      </p:sp>
    </p:spTree>
    <p:extLst>
      <p:ext uri="{BB962C8B-B14F-4D97-AF65-F5344CB8AC3E}">
        <p14:creationId xmlns:p14="http://schemas.microsoft.com/office/powerpoint/2010/main" val="3375104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January Regents</a:t>
            </a:r>
            <a:endParaRPr lang="en-US" dirty="0"/>
          </a:p>
        </p:txBody>
      </p:sp>
      <p:sp>
        <p:nvSpPr>
          <p:cNvPr id="3" name="Content Placeholder 2"/>
          <p:cNvSpPr>
            <a:spLocks noGrp="1"/>
          </p:cNvSpPr>
          <p:nvPr>
            <p:ph sz="half" idx="1"/>
          </p:nvPr>
        </p:nvSpPr>
        <p:spPr/>
        <p:txBody>
          <a:bodyPr>
            <a:normAutofit fontScale="92500"/>
          </a:bodyPr>
          <a:lstStyle/>
          <a:p>
            <a:r>
              <a:rPr lang="en-US" dirty="0" smtClean="0"/>
              <a:t>Four districts participated</a:t>
            </a:r>
          </a:p>
          <a:p>
            <a:r>
              <a:rPr lang="en-US" dirty="0" smtClean="0"/>
              <a:t>Number of exams ranged from 5-25</a:t>
            </a:r>
          </a:p>
          <a:p>
            <a:r>
              <a:rPr lang="en-US" dirty="0" smtClean="0"/>
              <a:t>High resource burden (scorer/exam)-minimum scorers 4-6 needed</a:t>
            </a:r>
          </a:p>
          <a:p>
            <a:r>
              <a:rPr lang="en-US" dirty="0" smtClean="0"/>
              <a:t>Hosting in a high school was helpful: codes, IP address for computers</a:t>
            </a:r>
            <a:endParaRPr lang="en-US" dirty="0"/>
          </a:p>
        </p:txBody>
      </p:sp>
      <p:pic>
        <p:nvPicPr>
          <p:cNvPr id="3074" name="Picture 2" descr="C:\Users\lradicel\AppData\Local\Microsoft\Windows\Temporary Internet Files\Content.IE5\29FGOWPU\MP900402266[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523554"/>
            <a:ext cx="2390488" cy="358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592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353"/>
            <a:ext cx="9144000" cy="1143000"/>
          </a:xfrm>
        </p:spPr>
        <p:txBody>
          <a:bodyPr>
            <a:normAutofit/>
          </a:bodyPr>
          <a:lstStyle/>
          <a:p>
            <a:r>
              <a:rPr lang="en-US" dirty="0" smtClean="0"/>
              <a:t>Exploration of electronic scoring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Met with representative from Strategic Measurement and Evaluation</a:t>
            </a:r>
          </a:p>
          <a:p>
            <a:r>
              <a:rPr lang="en-US" dirty="0" smtClean="0"/>
              <a:t>Level One: Similar to current practices at cost of $7-9/test</a:t>
            </a:r>
          </a:p>
          <a:p>
            <a:pPr lvl="1"/>
            <a:r>
              <a:rPr lang="en-US" dirty="0" smtClean="0"/>
              <a:t>Upside is that would need about  30-40% fewer scorers</a:t>
            </a:r>
          </a:p>
          <a:p>
            <a:pPr lvl="1"/>
            <a:r>
              <a:rPr lang="en-US" dirty="0" smtClean="0"/>
              <a:t>Downside is that scoring window likely to be shorter--- which could negate the upside!</a:t>
            </a:r>
          </a:p>
          <a:p>
            <a:r>
              <a:rPr lang="en-US" dirty="0" smtClean="0"/>
              <a:t>Level Two: Includes outside scorers at cost of $11-13/test</a:t>
            </a:r>
          </a:p>
          <a:p>
            <a:endParaRPr lang="en-US" dirty="0"/>
          </a:p>
        </p:txBody>
      </p:sp>
    </p:spTree>
    <p:extLst>
      <p:ext uri="{BB962C8B-B14F-4D97-AF65-F5344CB8AC3E}">
        <p14:creationId xmlns:p14="http://schemas.microsoft.com/office/powerpoint/2010/main" val="2030168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Next</a:t>
            </a:r>
            <a:r>
              <a:rPr lang="en-US" dirty="0" smtClean="0"/>
              <a:t> BCIC Meeting</a:t>
            </a:r>
            <a:endParaRPr lang="en-US" dirty="0"/>
          </a:p>
        </p:txBody>
      </p:sp>
      <p:sp>
        <p:nvSpPr>
          <p:cNvPr id="3" name="Subtitle 2"/>
          <p:cNvSpPr>
            <a:spLocks noGrp="1"/>
          </p:cNvSpPr>
          <p:nvPr>
            <p:ph type="subTitle" idx="1"/>
          </p:nvPr>
        </p:nvSpPr>
        <p:spPr/>
        <p:txBody>
          <a:bodyPr/>
          <a:lstStyle/>
          <a:p>
            <a:r>
              <a:rPr lang="en-US" dirty="0" smtClean="0"/>
              <a:t>March 21, 2013</a:t>
            </a:r>
          </a:p>
          <a:p>
            <a:r>
              <a:rPr lang="en-US" dirty="0" smtClean="0"/>
              <a:t>Distance Learning Center</a:t>
            </a:r>
            <a:endParaRPr lang="en-US" dirty="0"/>
          </a:p>
        </p:txBody>
      </p:sp>
    </p:spTree>
    <p:extLst>
      <p:ext uri="{BB962C8B-B14F-4D97-AF65-F5344CB8AC3E}">
        <p14:creationId xmlns:p14="http://schemas.microsoft.com/office/powerpoint/2010/main" val="388298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75" r="50000" b="5264"/>
          <a:stretch/>
        </p:blipFill>
        <p:spPr bwMode="auto">
          <a:xfrm>
            <a:off x="1010652" y="1285973"/>
            <a:ext cx="7329295" cy="5005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9074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CI&amp;A February- March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Developing Collaborative Groups-</a:t>
            </a:r>
            <a:r>
              <a:rPr lang="en-US" dirty="0" smtClean="0">
                <a:hlinkClick r:id="rId2"/>
              </a:rPr>
              <a:t> Adaptive Schools</a:t>
            </a:r>
            <a:r>
              <a:rPr lang="en-US" dirty="0" smtClean="0"/>
              <a:t>:  Feb 26, 27, April 9, 10</a:t>
            </a:r>
          </a:p>
          <a:p>
            <a:r>
              <a:rPr lang="en-US" dirty="0" smtClean="0">
                <a:hlinkClick r:id="rId2"/>
              </a:rPr>
              <a:t>Responsive Classroom </a:t>
            </a:r>
            <a:r>
              <a:rPr lang="en-US" dirty="0" smtClean="0"/>
              <a:t>Level One: March 13-14, 22 and May 23-24</a:t>
            </a:r>
          </a:p>
          <a:p>
            <a:r>
              <a:rPr lang="en-US" dirty="0" smtClean="0">
                <a:hlinkClick r:id="rId2"/>
              </a:rPr>
              <a:t>Instructional Strategies</a:t>
            </a:r>
            <a:r>
              <a:rPr lang="en-US" dirty="0" smtClean="0"/>
              <a:t> for Students from Poverty: March 18</a:t>
            </a:r>
          </a:p>
          <a:p>
            <a:r>
              <a:rPr lang="en-US" dirty="0" smtClean="0"/>
              <a:t>Visual Arts Educators-</a:t>
            </a:r>
            <a:r>
              <a:rPr lang="en-US" dirty="0" smtClean="0">
                <a:hlinkClick r:id="rId2"/>
              </a:rPr>
              <a:t> Teaching Strategies in Studio Arts</a:t>
            </a:r>
            <a:r>
              <a:rPr lang="en-US" dirty="0" smtClean="0"/>
              <a:t>: March 22</a:t>
            </a:r>
          </a:p>
          <a:p>
            <a:r>
              <a:rPr lang="en-US" dirty="0" smtClean="0"/>
              <a:t>CCLS ELA: </a:t>
            </a:r>
            <a:r>
              <a:rPr lang="en-US" dirty="0" smtClean="0">
                <a:hlinkClick r:id="rId2"/>
              </a:rPr>
              <a:t>Standards for Literacy in Science </a:t>
            </a:r>
            <a:r>
              <a:rPr lang="en-US" dirty="0" smtClean="0"/>
              <a:t>and Technical Subjects: March 26</a:t>
            </a:r>
            <a:endParaRPr lang="en-US" dirty="0"/>
          </a:p>
        </p:txBody>
      </p:sp>
    </p:spTree>
    <p:extLst>
      <p:ext uri="{BB962C8B-B14F-4D97-AF65-F5344CB8AC3E}">
        <p14:creationId xmlns:p14="http://schemas.microsoft.com/office/powerpoint/2010/main" val="228704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PD Opportunities Summer 2013 from CI&amp;A </a:t>
            </a:r>
            <a:endParaRPr lang="en-US" dirty="0"/>
          </a:p>
        </p:txBody>
      </p:sp>
      <p:sp>
        <p:nvSpPr>
          <p:cNvPr id="3" name="Content Placeholder 2"/>
          <p:cNvSpPr>
            <a:spLocks noGrp="1"/>
          </p:cNvSpPr>
          <p:nvPr>
            <p:ph sz="half" idx="1"/>
          </p:nvPr>
        </p:nvSpPr>
        <p:spPr/>
        <p:txBody>
          <a:bodyPr/>
          <a:lstStyle/>
          <a:p>
            <a:r>
              <a:rPr lang="en-US" dirty="0" smtClean="0"/>
              <a:t>Short- Five question </a:t>
            </a:r>
            <a:r>
              <a:rPr lang="en-US" dirty="0" smtClean="0">
                <a:hlinkClick r:id="rId2"/>
              </a:rPr>
              <a:t>survey</a:t>
            </a:r>
            <a:endParaRPr lang="en-US" dirty="0" smtClean="0"/>
          </a:p>
          <a:p>
            <a:endParaRPr lang="en-US" dirty="0"/>
          </a:p>
          <a:p>
            <a:r>
              <a:rPr lang="en-US" dirty="0" smtClean="0"/>
              <a:t>Calendar out April (summer only)</a:t>
            </a:r>
          </a:p>
          <a:p>
            <a:endParaRPr lang="en-US" dirty="0"/>
          </a:p>
          <a:p>
            <a:r>
              <a:rPr lang="en-US" dirty="0" smtClean="0"/>
              <a:t>Will survey for 2013-14 in April</a:t>
            </a:r>
            <a:endParaRPr lang="en-US" dirty="0"/>
          </a:p>
        </p:txBody>
      </p:sp>
      <p:pic>
        <p:nvPicPr>
          <p:cNvPr id="1026" name="Picture 2" descr="C:\Users\lradicel\AppData\Local\Microsoft\Windows\Temporary Internet Files\Content.IE5\U2OKCLAM\MC900138777[1].wm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31531" y="2514600"/>
            <a:ext cx="3908461" cy="209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9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690915"/>
            <a:ext cx="8229600" cy="4525963"/>
          </a:xfrm>
        </p:spPr>
        <p:txBody>
          <a:bodyPr/>
          <a:lstStyle/>
          <a:p>
            <a:r>
              <a:rPr lang="en-US" dirty="0" smtClean="0"/>
              <a:t>Cortland </a:t>
            </a:r>
            <a:r>
              <a:rPr lang="en-US" dirty="0"/>
              <a:t>Educators’ Conference is Saturday, March </a:t>
            </a:r>
            <a:r>
              <a:rPr lang="en-US" dirty="0" smtClean="0"/>
              <a:t>16</a:t>
            </a:r>
            <a:r>
              <a:rPr lang="en-US" baseline="30000" dirty="0" smtClean="0"/>
              <a:t>th</a:t>
            </a:r>
          </a:p>
          <a:p>
            <a:r>
              <a:rPr lang="en-US" dirty="0"/>
              <a:t>Celebration of Excellence is scheduled for March </a:t>
            </a:r>
            <a:r>
              <a:rPr lang="en-US" dirty="0" smtClean="0"/>
              <a:t>18</a:t>
            </a:r>
            <a:r>
              <a:rPr lang="en-US" baseline="30000" dirty="0" smtClean="0"/>
              <a:t>th</a:t>
            </a:r>
            <a:endParaRPr lang="en-US" dirty="0" smtClean="0"/>
          </a:p>
          <a:p>
            <a:r>
              <a:rPr lang="en-US" dirty="0" smtClean="0"/>
              <a:t>Another session of Model Building has been added on March 19th</a:t>
            </a:r>
            <a:endParaRPr lang="en-US" dirty="0"/>
          </a:p>
          <a:p>
            <a:endParaRPr lang="en-US" dirty="0"/>
          </a:p>
        </p:txBody>
      </p:sp>
    </p:spTree>
    <p:extLst>
      <p:ext uri="{BB962C8B-B14F-4D97-AF65-F5344CB8AC3E}">
        <p14:creationId xmlns:p14="http://schemas.microsoft.com/office/powerpoint/2010/main" val="384185393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11_sc_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1611</TotalTime>
  <Words>2141</Words>
  <Application>Microsoft Office PowerPoint</Application>
  <PresentationFormat>On-screen Show (4:3)</PresentationFormat>
  <Paragraphs>315</Paragraphs>
  <Slides>55</Slides>
  <Notes>0</Notes>
  <HiddenSlides>0</HiddenSlides>
  <MMClips>0</MMClips>
  <ScaleCrop>false</ScaleCrop>
  <HeadingPairs>
    <vt:vector size="4" baseType="variant">
      <vt:variant>
        <vt:lpstr>Theme</vt:lpstr>
      </vt:variant>
      <vt:variant>
        <vt:i4>4</vt:i4>
      </vt:variant>
      <vt:variant>
        <vt:lpstr>Slide Titles</vt:lpstr>
      </vt:variant>
      <vt:variant>
        <vt:i4>55</vt:i4>
      </vt:variant>
    </vt:vector>
  </HeadingPairs>
  <TitlesOfParts>
    <vt:vector size="59" baseType="lpstr">
      <vt:lpstr>IS_template</vt:lpstr>
      <vt:lpstr>1_IS_template</vt:lpstr>
      <vt:lpstr>1211_sc_pptemplate</vt:lpstr>
      <vt:lpstr>Adjacency</vt:lpstr>
      <vt:lpstr>BCIC Meeting</vt:lpstr>
      <vt:lpstr>Welcome</vt:lpstr>
      <vt:lpstr>SED Updates</vt:lpstr>
      <vt:lpstr>SED Updates</vt:lpstr>
      <vt:lpstr>SED Updates</vt:lpstr>
      <vt:lpstr>ITD</vt:lpstr>
      <vt:lpstr> CI&amp;A February- March</vt:lpstr>
      <vt:lpstr>Regional PD Opportunities Summer 2013 from CI&amp;A </vt:lpstr>
      <vt:lpstr>Teacher Centers</vt:lpstr>
      <vt:lpstr>New Tech High</vt:lpstr>
      <vt:lpstr>Overview of New Teacher Certification Exams  </vt:lpstr>
      <vt:lpstr>Old vs. New Exams</vt:lpstr>
      <vt:lpstr>PowerPoint Presentation</vt:lpstr>
      <vt:lpstr>PowerPoint Presentation</vt:lpstr>
      <vt:lpstr>Task 1 - Instruction</vt:lpstr>
      <vt:lpstr>Task 2 - Instruction</vt:lpstr>
      <vt:lpstr>Task 3 - Assessment</vt:lpstr>
      <vt:lpstr>edTPA Submission and Scoring</vt:lpstr>
      <vt:lpstr>PowerPoint Presentation</vt:lpstr>
      <vt:lpstr>PowerPoint Presentation</vt:lpstr>
      <vt:lpstr>PowerPoint Presentation</vt:lpstr>
      <vt:lpstr>PowerPoint Presentation</vt:lpstr>
      <vt:lpstr>PowerPoint Presentation</vt:lpstr>
      <vt:lpstr>Race To The Top</vt:lpstr>
      <vt:lpstr>PK-12 Math Modules Overview</vt:lpstr>
      <vt:lpstr>PK-12 Math Modules Overview</vt:lpstr>
      <vt:lpstr>Resources for Schools &amp; Parents</vt:lpstr>
      <vt:lpstr>Math</vt:lpstr>
      <vt:lpstr>May 10th Vendor Fair</vt:lpstr>
      <vt:lpstr>Some Hard Questions</vt:lpstr>
      <vt:lpstr>PK-12 ELA Modules Overview</vt:lpstr>
      <vt:lpstr>PK-12 ELA Modules Key Points</vt:lpstr>
      <vt:lpstr>ELA</vt:lpstr>
      <vt:lpstr>Expeditionary Learning</vt:lpstr>
      <vt:lpstr>Expeditionary Learning</vt:lpstr>
      <vt:lpstr>Expeditionary Learning</vt:lpstr>
      <vt:lpstr>ELA Conversation</vt:lpstr>
      <vt:lpstr>The Next Generation Science Standards</vt:lpstr>
      <vt:lpstr> NGSS Public Release II/Timeline </vt:lpstr>
      <vt:lpstr>What’s Different About the Next Generation Science Standards? </vt:lpstr>
      <vt:lpstr>Conceptual Shifts in the NGSS</vt:lpstr>
      <vt:lpstr>Conceptual Shifts in the NGSS</vt:lpstr>
      <vt:lpstr>Are You Ready?</vt:lpstr>
      <vt:lpstr>OCM BOCES Science Center </vt:lpstr>
      <vt:lpstr>Next Steps</vt:lpstr>
      <vt:lpstr>Professional Practice (APPR)</vt:lpstr>
      <vt:lpstr>Culture</vt:lpstr>
      <vt:lpstr>Resources for Schools &amp; Parents</vt:lpstr>
      <vt:lpstr>Long-term Planning</vt:lpstr>
      <vt:lpstr>Assessment</vt:lpstr>
      <vt:lpstr>3-8 Scoring</vt:lpstr>
      <vt:lpstr>Training for Scoring Leaders</vt:lpstr>
      <vt:lpstr>January Regents</vt:lpstr>
      <vt:lpstr>Exploration of electronic scoring</vt:lpstr>
      <vt:lpstr>Next BCIC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133</cp:revision>
  <cp:lastPrinted>2012-09-19T12:33:24Z</cp:lastPrinted>
  <dcterms:created xsi:type="dcterms:W3CDTF">2012-08-15T11:27:34Z</dcterms:created>
  <dcterms:modified xsi:type="dcterms:W3CDTF">2013-02-14T11:55:14Z</dcterms:modified>
</cp:coreProperties>
</file>