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4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6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501" r:id="rId5"/>
    <p:sldId id="458" r:id="rId6"/>
    <p:sldId id="404" r:id="rId7"/>
    <p:sldId id="498" r:id="rId8"/>
    <p:sldId id="558" r:id="rId9"/>
    <p:sldId id="516" r:id="rId10"/>
    <p:sldId id="551" r:id="rId11"/>
    <p:sldId id="488" r:id="rId12"/>
    <p:sldId id="494" r:id="rId13"/>
    <p:sldId id="503" r:id="rId14"/>
    <p:sldId id="555" r:id="rId15"/>
    <p:sldId id="554" r:id="rId16"/>
    <p:sldId id="552" r:id="rId17"/>
    <p:sldId id="553" r:id="rId18"/>
    <p:sldId id="556" r:id="rId19"/>
    <p:sldId id="515" r:id="rId20"/>
    <p:sldId id="513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F21"/>
    <a:srgbClr val="3333FF"/>
    <a:srgbClr val="99CC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234" autoAdjust="0"/>
  </p:normalViewPr>
  <p:slideViewPr>
    <p:cSldViewPr>
      <p:cViewPr>
        <p:scale>
          <a:sx n="80" d="100"/>
          <a:sy n="80" d="100"/>
        </p:scale>
        <p:origin x="-78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76DF93-B23F-4DB2-9A72-B5A2345F04A4}" type="datetimeFigureOut">
              <a:rPr lang="en-US" smtClean="0"/>
              <a:t>1/12/2012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A8E3B2-D99F-436E-BB4F-CA74E6C01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2DC8FCA9-83AD-406C-8E33-293FC22CCE00}" type="datetimeFigureOut">
              <a:rPr lang="en-US"/>
              <a:pPr>
                <a:defRPr/>
              </a:pPr>
              <a:t>1/12/2012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A9BFE9A-3A24-42A0-B263-44468B3D6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37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2517-B12A-4769-B828-CF16A6F39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47BA-1089-4DFD-98C0-0DD710785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0F158-050F-4BBC-89A2-1DDC44C6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BCE2-591B-40C5-B48B-40F0EEC311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4300-62DE-477E-8C0C-6BE3799F2D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9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A3-6DF4-47AA-9A12-DADAB32A05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5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1435-010A-41A9-BD42-A4A028CEC9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A74-467C-41A1-9FE5-AF3D1995D4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1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593B-2A1C-4A09-886E-AA3E52069E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91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0B68-A3E6-46F0-A3B2-99F5B29BF1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3C64-8C27-43CE-8981-253F44B4F3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7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407E-C7F4-4021-AD3A-EDF809FB1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D36-53F7-41FF-8E37-9B60FA876F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82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451-9F82-4B29-8A6B-E9E2D43573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00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976-D5DA-4E0F-B3F3-1CFE7CF6E9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7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6F8C-B594-4ED0-B642-EE668EF6B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73D7D-43E0-476F-B695-35203AE13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F396-90D6-4B37-AD8F-4816157C1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8BA5-A54E-467A-B64B-3533D0202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1C63-4664-4271-B749-007613FF1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25DA-B747-4DC7-9D81-1EFCD1C67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FDD7-9504-4B61-89CF-37790DBE0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8F012E2-3C4B-43B5-B5E9-C8483435A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49AA8-C79E-4C2F-BB5F-D58A75EE1B8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38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8.xml"/><Relationship Id="rId7" Type="http://schemas.openxmlformats.org/officeDocument/2006/relationships/hyperlink" Target="http://rosenlearningcenter.com/" TargetMode="Externa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2.xml"/><Relationship Id="rId7" Type="http://schemas.openxmlformats.org/officeDocument/2006/relationships/image" Target="../media/image1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06.xml"/><Relationship Id="rId7" Type="http://schemas.openxmlformats.org/officeDocument/2006/relationships/image" Target="../media/image11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0.xml"/><Relationship Id="rId7" Type="http://schemas.openxmlformats.org/officeDocument/2006/relationships/hyperlink" Target="http://www.ocmboces.org/teacherpage.cfm?teacher=1518" TargetMode="Externa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15.xml"/><Relationship Id="rId7" Type="http://schemas.openxmlformats.org/officeDocument/2006/relationships/image" Target="../media/image1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1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jpeg"/><Relationship Id="rId5" Type="http://schemas.openxmlformats.org/officeDocument/2006/relationships/tags" Target="../tags/tag77.xml"/><Relationship Id="rId10" Type="http://schemas.openxmlformats.org/officeDocument/2006/relationships/image" Target="../media/image4.jpe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6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4.xml"/><Relationship Id="rId7" Type="http://schemas.openxmlformats.org/officeDocument/2006/relationships/image" Target="../media/image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0.xml"/><Relationship Id="rId7" Type="http://schemas.openxmlformats.org/officeDocument/2006/relationships/image" Target="../media/image1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4.xml"/><Relationship Id="rId7" Type="http://schemas.openxmlformats.org/officeDocument/2006/relationships/image" Target="../media/image1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Curriculum and Instruction Council</a:t>
            </a:r>
          </a:p>
        </p:txBody>
      </p:sp>
      <p:pic>
        <p:nvPicPr>
          <p:cNvPr id="2051" name="Picture 4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04800"/>
            <a:ext cx="4214812" cy="996950"/>
          </a:xfrm>
          <a:noFill/>
        </p:spPr>
      </p:pic>
      <p:sp>
        <p:nvSpPr>
          <p:cNvPr id="205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39624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January, 2012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4</a:t>
            </a:r>
            <a:r>
              <a:rPr lang="en-US" sz="6000" b="1" baseline="30000" dirty="0" smtClean="0"/>
              <a:t>th</a:t>
            </a:r>
            <a:r>
              <a:rPr lang="en-US" sz="6000" b="1" dirty="0" smtClean="0"/>
              <a:t> Grade NY SS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“Spotlight on NY” e-book </a:t>
            </a:r>
            <a:r>
              <a:rPr lang="en-US" sz="4800" spc="-80" dirty="0" smtClean="0">
                <a:solidFill>
                  <a:srgbClr val="3333FF"/>
                </a:solidFill>
                <a:hlinkClick r:id="rId7"/>
              </a:rPr>
              <a:t>collection</a:t>
            </a:r>
            <a:endParaRPr lang="en-US" sz="4800" spc="-8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Interest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$$$???</a:t>
            </a:r>
            <a:endParaRPr lang="en-US" sz="48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1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Special Ed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Task Force membership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Any one else?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February 14</a:t>
            </a:r>
            <a:r>
              <a:rPr lang="en-US" sz="4800" spc="-80" baseline="30000" dirty="0" smtClean="0"/>
              <a:t>th</a:t>
            </a:r>
            <a:r>
              <a:rPr lang="en-US" sz="4800" spc="-80" dirty="0" smtClean="0"/>
              <a:t>?</a:t>
            </a:r>
            <a:endParaRPr lang="en-US" sz="48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>
              <a:solidFill>
                <a:srgbClr val="0070C0"/>
              </a:solidFill>
            </a:endParaRP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82809"/>
            <a:ext cx="5200650" cy="273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3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RTTT Road Map</a:t>
            </a:r>
            <a:endParaRPr lang="en-US" sz="4800" b="1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19532" r="52187" b="11523"/>
          <a:stretch/>
        </p:blipFill>
        <p:spPr bwMode="auto">
          <a:xfrm>
            <a:off x="609600" y="1219200"/>
            <a:ext cx="7897170" cy="512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1295103">
            <a:off x="4084938" y="2772964"/>
            <a:ext cx="1752600" cy="1828800"/>
          </a:xfrm>
          <a:prstGeom prst="downArrow">
            <a:avLst/>
          </a:prstGeom>
          <a:solidFill>
            <a:srgbClr val="FB5F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 descr="C:\Users\jcraig\AppData\Local\Microsoft\Windows\Temporary Internet Files\Content.IE5\4VYT9VWJ\MC90043151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5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5400000">
            <a:off x="1169316" y="-385164"/>
            <a:ext cx="5433769" cy="685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dirty="0"/>
          </a:p>
        </p:txBody>
      </p:sp>
      <p:sp>
        <p:nvSpPr>
          <p:cNvPr id="3" name="Trapezoid 2"/>
          <p:cNvSpPr/>
          <p:nvPr/>
        </p:nvSpPr>
        <p:spPr>
          <a:xfrm rot="5400000">
            <a:off x="-1419979" y="2220876"/>
            <a:ext cx="5400277" cy="1645921"/>
          </a:xfrm>
          <a:prstGeom prst="trapezoid">
            <a:avLst>
              <a:gd name="adj" fmla="val 3795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5400000">
            <a:off x="868680" y="2220876"/>
            <a:ext cx="4114798" cy="1645920"/>
          </a:xfrm>
          <a:prstGeom prst="trapezoid">
            <a:avLst>
              <a:gd name="adj" fmla="val 3795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 rot="5400000">
            <a:off x="3157340" y="2220876"/>
            <a:ext cx="2829320" cy="1645920"/>
          </a:xfrm>
          <a:prstGeom prst="trapezoid">
            <a:avLst>
              <a:gd name="adj" fmla="val 3795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452360" y="2606040"/>
            <a:ext cx="1440180" cy="96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0060"/>
            <a:ext cx="1645919" cy="506908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State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Determines SLO process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Identifies required elements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Requires use of State test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Provides training to NTs prior to 2012-13.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Provides guidance, webinars &amp; videos</a:t>
            </a:r>
          </a:p>
          <a:p>
            <a:pPr marL="308610" indent="-30861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0940" y="2880360"/>
            <a:ext cx="1165860" cy="36009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SLOs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3121" y="1229994"/>
            <a:ext cx="1645919" cy="332398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District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District goals &amp; priorities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Match requirements to teachers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Define processes for before &amp; after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Identify expectations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9040" y="1851660"/>
            <a:ext cx="1645919" cy="257609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School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LE &amp; teacher collaborate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LE approval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Ensure security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LE monitor and evaluation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6023" y="2468880"/>
            <a:ext cx="1645919" cy="145527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Teacher</a:t>
            </a:r>
          </a:p>
          <a:p>
            <a:pPr marL="105728" indent="-105728">
              <a:spcAft>
                <a:spcPts val="108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Works with colleagues &amp; LE </a:t>
            </a:r>
          </a:p>
          <a:p>
            <a:pPr marL="308610" indent="-30861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Logotif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4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SLOs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Resources being collected at the State 20% </a:t>
            </a:r>
            <a:r>
              <a:rPr lang="en-US" sz="4800" spc="-80" dirty="0" smtClean="0">
                <a:hlinkClick r:id="rId7"/>
              </a:rPr>
              <a:t>page </a:t>
            </a:r>
            <a:r>
              <a:rPr lang="en-US" sz="4800" spc="-80" dirty="0" smtClean="0"/>
              <a:t>in APPR microsite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Collecting/archiving examples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SLO-G and SLO-SA</a:t>
            </a:r>
            <a:endParaRPr lang="en-US" sz="48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>
              <a:solidFill>
                <a:srgbClr val="0070C0"/>
              </a:solidFill>
            </a:endParaRP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65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9688"/>
            <a:ext cx="915035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33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20722" r="54392" b="15302"/>
          <a:stretch/>
        </p:blipFill>
        <p:spPr bwMode="auto">
          <a:xfrm>
            <a:off x="526653" y="1042262"/>
            <a:ext cx="8144382" cy="5170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Logotif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7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SLOs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“Have a go”</a:t>
            </a:r>
            <a:endParaRPr lang="en-US" sz="48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>
              <a:solidFill>
                <a:srgbClr val="0070C0"/>
              </a:solidFill>
            </a:endParaRP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22548" r="54009" b="9510"/>
          <a:stretch/>
        </p:blipFill>
        <p:spPr bwMode="auto">
          <a:xfrm>
            <a:off x="1221334" y="2389341"/>
            <a:ext cx="6642538" cy="4431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Regional Scoring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Hub meetings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What questions are popping up?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Next steps?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48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0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Curriculum and Instruction Council</a:t>
            </a:r>
          </a:p>
        </p:txBody>
      </p:sp>
      <p:pic>
        <p:nvPicPr>
          <p:cNvPr id="2051" name="Picture 4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04800"/>
            <a:ext cx="4214812" cy="996950"/>
          </a:xfrm>
          <a:noFill/>
        </p:spPr>
      </p:pic>
      <p:sp>
        <p:nvSpPr>
          <p:cNvPr id="205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4009072"/>
            <a:ext cx="6858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Next Meeting: </a:t>
            </a:r>
            <a:r>
              <a:rPr lang="en-US" sz="3600" dirty="0" smtClean="0"/>
              <a:t>February 9</a:t>
            </a:r>
            <a:r>
              <a:rPr lang="en-US" sz="3600" dirty="0" smtClean="0"/>
              <a:t>, 2012</a:t>
            </a:r>
            <a:endParaRPr lang="en-US" sz="3600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RTTT Road Map &amp;</a:t>
            </a:r>
            <a:br>
              <a:rPr lang="en-US" sz="3600" dirty="0" smtClean="0"/>
            </a:br>
            <a:r>
              <a:rPr lang="en-US" sz="3600" dirty="0" smtClean="0"/>
              <a:t>Progress Assessment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7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52400"/>
            <a:ext cx="5867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Welcome and Introductions</a:t>
            </a:r>
          </a:p>
        </p:txBody>
      </p:sp>
      <p:pic>
        <p:nvPicPr>
          <p:cNvPr id="3075" name="Picture 3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147638"/>
            <a:ext cx="2276475" cy="538162"/>
          </a:xfr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0" y="-1"/>
            <a:ext cx="9163050" cy="701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215481" y="3063082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bg1"/>
                </a:solidFill>
              </a:rPr>
              <a:t>State Ed Update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2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52400"/>
            <a:ext cx="5867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Legislative Updates</a:t>
            </a:r>
          </a:p>
        </p:txBody>
      </p:sp>
      <p:pic>
        <p:nvPicPr>
          <p:cNvPr id="6147" name="Picture 3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147638"/>
            <a:ext cx="2276475" cy="538162"/>
          </a:xfrm>
          <a:noFill/>
        </p:spPr>
      </p:pic>
      <p:pic>
        <p:nvPicPr>
          <p:cNvPr id="6148" name="Picture 10" descr="albany_skylin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3838575" cy="24622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8" descr="nys_capitol-none-z0-w400-h30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3810000" cy="2857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0090608025910!NYS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960688" cy="4429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6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53340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IT&amp;D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828800"/>
            <a:ext cx="49053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1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CI&amp;A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447800"/>
            <a:ext cx="861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Upcoming </a:t>
            </a:r>
            <a:r>
              <a:rPr lang="en-US" sz="4800" spc="-80" dirty="0" smtClean="0"/>
              <a:t>Sessions</a:t>
            </a:r>
            <a:endParaRPr lang="en-US" sz="44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4488877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7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42497"/>
              </p:ext>
            </p:extLst>
          </p:nvPr>
        </p:nvGraphicFramePr>
        <p:xfrm>
          <a:off x="609600" y="1219200"/>
          <a:ext cx="754379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754380"/>
                <a:gridCol w="4903469"/>
              </a:tblGrid>
              <a:tr h="737719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Participating Districts</a:t>
                      </a:r>
                      <a:endParaRPr lang="en-US" dirty="0"/>
                    </a:p>
                  </a:txBody>
                  <a:tcPr/>
                </a:tc>
              </a:tr>
              <a:tr h="427409">
                <a:tc>
                  <a:txBody>
                    <a:bodyPr/>
                    <a:lstStyle/>
                    <a:p>
                      <a:r>
                        <a:rPr lang="en-US" dirty="0" smtClean="0"/>
                        <a:t>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53885">
                <a:tc>
                  <a:txBody>
                    <a:bodyPr/>
                    <a:lstStyle/>
                    <a:p>
                      <a:r>
                        <a:rPr lang="en-US" dirty="0" smtClean="0"/>
                        <a:t>French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Fayetteville-Manlius, LaFayette, Liverpool, W. Genesee, Westhill, Tully, Baldwinsville</a:t>
                      </a:r>
                      <a:endParaRPr lang="en-US" dirty="0"/>
                    </a:p>
                  </a:txBody>
                  <a:tcPr/>
                </a:tc>
              </a:tr>
              <a:tr h="427409">
                <a:tc>
                  <a:txBody>
                    <a:bodyPr/>
                    <a:lstStyle/>
                    <a:p>
                      <a:r>
                        <a:rPr lang="en-US" dirty="0" smtClean="0"/>
                        <a:t>German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Fayetteville-Manlius, Baldwinsville</a:t>
                      </a:r>
                      <a:endParaRPr lang="en-US" dirty="0"/>
                    </a:p>
                  </a:txBody>
                  <a:tcPr/>
                </a:tc>
              </a:tr>
              <a:tr h="427409">
                <a:tc>
                  <a:txBody>
                    <a:bodyPr/>
                    <a:lstStyle/>
                    <a:p>
                      <a:r>
                        <a:rPr lang="en-US" dirty="0" smtClean="0"/>
                        <a:t>Italian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Solvay</a:t>
                      </a:r>
                      <a:endParaRPr lang="en-US" dirty="0"/>
                    </a:p>
                  </a:txBody>
                  <a:tcPr/>
                </a:tc>
              </a:tr>
              <a:tr h="737719">
                <a:tc>
                  <a:txBody>
                    <a:bodyPr/>
                    <a:lstStyle/>
                    <a:p>
                      <a:r>
                        <a:rPr lang="en-US" dirty="0" smtClean="0"/>
                        <a:t>Latin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Fayetteville-Manlius, Liverpool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70050">
                <a:tc>
                  <a:txBody>
                    <a:bodyPr/>
                    <a:lstStyle/>
                    <a:p>
                      <a:r>
                        <a:rPr lang="en-US" dirty="0" smtClean="0"/>
                        <a:t>Spanish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Fabius-Pompey, Fayetteville-Manlius, LaFayette, Marathon, N. Syracuse, OCM, Solvay, Sandy Creek, W. Genesee, Westhill, Tully, Baldwinsville, DeRuyter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04800" y="228600"/>
            <a:ext cx="6248400" cy="8842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Checkpoint B</a:t>
            </a:r>
            <a:endParaRPr lang="en-US" sz="6000" b="1" dirty="0" smtClean="0"/>
          </a:p>
        </p:txBody>
      </p:sp>
      <p:pic>
        <p:nvPicPr>
          <p:cNvPr id="5" name="Picture 3" descr="Logotif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81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ELA Leadership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1905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Similar to other networks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Initial meeting January 30</a:t>
            </a:r>
            <a:r>
              <a:rPr lang="en-US" sz="4800" spc="-80" baseline="30000" dirty="0" smtClean="0"/>
              <a:t>th</a:t>
            </a:r>
            <a:endParaRPr lang="en-US" sz="48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7"/>
          <a:stretch/>
        </p:blipFill>
        <p:spPr bwMode="auto">
          <a:xfrm>
            <a:off x="1295400" y="3122932"/>
            <a:ext cx="6781800" cy="358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1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CNY ASCD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4191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February 8</a:t>
            </a:r>
            <a:r>
              <a:rPr lang="en-US" sz="4800" spc="-80" baseline="30000" dirty="0" smtClean="0"/>
              <a:t>th</a:t>
            </a:r>
            <a:endParaRPr lang="en-US" sz="48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3</a:t>
            </a:r>
            <a:r>
              <a:rPr lang="en-US" sz="4800" spc="-80" baseline="30000" dirty="0" smtClean="0"/>
              <a:t>rd</a:t>
            </a:r>
            <a:r>
              <a:rPr lang="en-US" sz="4800" spc="-80" dirty="0" smtClean="0"/>
              <a:t> in this year’s RTTT theme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Focus: CCLS Literacy</a:t>
            </a:r>
            <a:endParaRPr lang="en-US" sz="48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905125" cy="235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2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XMn3IWuHUE48OxNVw7w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dYuYnrbWkfa6060HhFz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it97nNF8xWn3JVtV4YQY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hFmak4dvNmlZG1Pf3ng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FpABiYKLiSOcCgGGlozV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taI1w8vasOo72vy4lUo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5cuPAlBu6lK8SZQFVR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LMknkV3MtO0O5vwGy9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IXm5elAA1uTwbtLdtBV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1IJfs6PVtI833WoNfPRV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69PltQUEhG4HeDPLfLF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t8wmpeM46WGSD6DKl4y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Yfaap3BaxL3kFHO7qGS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0mZJ8upA0JU69hcfOI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OiqVWeESaDNQeOaGV6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QS6ic7K83Ob5ObOzusF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qzxxUbRaKDI6xHjcybW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i2o48Nlbt8tSQoojs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88gtnIxzZEM8gfuw6J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X4OsO9Rt6xo99T8BL5N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KA8UNlhDtHTabFUToH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J65AovYiAPMtn4SGf48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rgJWWQbpUXVr0t2jpQj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7HOA2d8DnJlOEPRrz76b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xW3pDVFhuy2z918lOYg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6cOdrXhceHXi9RxDzdY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OTQQD5o9liqfWuXpKnX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L5GPidi8UDflPRAptH0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BQSgNbo3jtXjqIxCF3T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3O2G2aJh5XsqtPX1q7J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owqRSR1XodyhN4e79ek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R0fHEDDLnW0gqwgaiRf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Rc2SNiYvwhooEpCacoj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gwEIRYWtMerB92FMQkN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S1RQx7EROWofWve4rZz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3gzvqxZPYbxECR0qOPV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dT69xLTNineH5OAYCdj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XJJB6WC4BTX53crmtEK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3pRCdqyKdzKrQmslTL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iWx3pscBBAoMPHhVyse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WDYdvgkxJ5Jf6U5a16x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33xK4YdDM8EDZT5bWWh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3ABnPor8ZxHMAUGKblk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AtVc4P9BkTkLZX9H8O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VdiavbKVJKYsZ8rDjBY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rPUJBudvTFstxHTUjYQ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MxX1fuvAFKT7LtfMAfI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ZwAKKph0xODR2nMAfI0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EyfjC4IigZayW761Yrx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zpVpFxnAFWJsxqquK6i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uTqS0Z00dxkhXbOkKK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8zPl9LXT0kvtU1ZMxnA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8ftfFqmy2fWOLQ2EQe3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LtgMlXcemtXXrzRU5wx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x6g8JSxlBpD8u0YT5pl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RNptNV9wM5IvVavddkG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ji5RVcr86tn4ftIg5Bc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qY4OnSb07SAju7oW0X4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7RU2uXe5ONUKS6M7OzW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hQqKYoTi1GO44bmNkxmj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tVYAR9BeZZzaRcTkneL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Jfh9S8vHSTCoY4U55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aHfzeucIjjqFxekAZJ5u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gfOUfs9Gyu0tyy2zEEjZ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FpABiYKLiSOcCgGGlozV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taI1w8vasOo72vy4lU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5cuPAlBu6lK8SZQFVR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LMknkV3MtO0O5vwGy9z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BPvBrPur1EKDl2nywEKmu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V73Tl8fjFxBCIqqKMHn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vfjfrFinac7hoTS6jo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pIk3Pal9SwmaqMzFSxJ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M2aMWZWLyKXjrfcV5dD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rvRRaL4X9okm9yFO05ww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psvEfKlfIToVsTXbHfj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Wkhb7c4AVvJdoTOSqWTj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W2aQpahHp9nqvbm3C9b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fu4mPOmgAJqoe1hNTj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PYoDvmjJ87y2QUmkOrS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LOIsvsnksLDg0Pf5PnR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JS3UFb70VnTiUUuE8sC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G5N82lmhNKOCpvGJks3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Sln6Vs5Rl2G2hiQnkYn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RWUXTsq2UF0rLmgkMub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272</Words>
  <Application>Microsoft Office PowerPoint</Application>
  <PresentationFormat>On-screen Show (4:3)</PresentationFormat>
  <Paragraphs>88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Office Theme</vt:lpstr>
      <vt:lpstr>Curriculum and Instruction Council</vt:lpstr>
      <vt:lpstr>Welcome and Introductions</vt:lpstr>
      <vt:lpstr>PowerPoint Presentation</vt:lpstr>
      <vt:lpstr>Legislative Updates</vt:lpstr>
      <vt:lpstr>IT&amp;D</vt:lpstr>
      <vt:lpstr>CI&amp;A</vt:lpstr>
      <vt:lpstr>PowerPoint Presentation</vt:lpstr>
      <vt:lpstr>ELA Leadership</vt:lpstr>
      <vt:lpstr>CNY ASCD</vt:lpstr>
      <vt:lpstr>4th Grade NY SS</vt:lpstr>
      <vt:lpstr>Special Ed</vt:lpstr>
      <vt:lpstr>RTTT Road Map</vt:lpstr>
      <vt:lpstr>PowerPoint Presentation</vt:lpstr>
      <vt:lpstr>SLOs</vt:lpstr>
      <vt:lpstr>PowerPoint Presentation</vt:lpstr>
      <vt:lpstr>PowerPoint Presentation</vt:lpstr>
      <vt:lpstr>SLOs</vt:lpstr>
      <vt:lpstr>Regional Scoring</vt:lpstr>
      <vt:lpstr>Curriculum and Instruction Council</vt:lpstr>
    </vt:vector>
  </TitlesOfParts>
  <Company>OCM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and Instruction Council</dc:title>
  <dc:creator>ocm boces</dc:creator>
  <cp:lastModifiedBy>Jeff Craig</cp:lastModifiedBy>
  <cp:revision>306</cp:revision>
  <cp:lastPrinted>2011-06-08T11:30:43Z</cp:lastPrinted>
  <dcterms:created xsi:type="dcterms:W3CDTF">2008-12-11T11:43:58Z</dcterms:created>
  <dcterms:modified xsi:type="dcterms:W3CDTF">2012-01-12T12:01:07Z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1fIMoygnGzrukcQjBe0UwaSFQDGXNJyOrnYWjNLkiPMU</vt:lpwstr>
  </property>
  <property fmtid="{D5CDD505-2E9C-101B-9397-08002B2CF9AE}" pid="4" name="Google.Documents.RevisionId">
    <vt:lpwstr>03340315955878454443</vt:lpwstr>
  </property>
  <property fmtid="{D5CDD505-2E9C-101B-9397-08002B2CF9AE}" pid="5" name="Google.Documents.PreviousRevisionId">
    <vt:lpwstr>13672786787443965966</vt:lpwstr>
  </property>
  <property fmtid="{D5CDD505-2E9C-101B-9397-08002B2CF9AE}" pid="6" name="Google.Documents.PluginVersion">
    <vt:lpwstr>2.0.2026.3768</vt:lpwstr>
  </property>
  <property fmtid="{D5CDD505-2E9C-101B-9397-08002B2CF9AE}" pid="7" name="Google.Documents.MergeIncapabilityFlags">
    <vt:i4>0</vt:i4>
  </property>
</Properties>
</file>