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6" r:id="rId3"/>
    <p:sldId id="269" r:id="rId4"/>
    <p:sldId id="273" r:id="rId5"/>
    <p:sldId id="275" r:id="rId6"/>
    <p:sldId id="277" r:id="rId7"/>
    <p:sldId id="278" r:id="rId8"/>
    <p:sldId id="256" r:id="rId9"/>
    <p:sldId id="260" r:id="rId10"/>
    <p:sldId id="261" r:id="rId11"/>
    <p:sldId id="263" r:id="rId12"/>
    <p:sldId id="264" r:id="rId13"/>
    <p:sldId id="279" r:id="rId14"/>
    <p:sldId id="266" r:id="rId15"/>
    <p:sldId id="267" r:id="rId16"/>
    <p:sldId id="265" r:id="rId17"/>
    <p:sldId id="26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419061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226838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97389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2837538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183453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202269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198284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129693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149120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310569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E76F6-3FF9-4D77-83CE-726FAB5D1B43}" type="datetimeFigureOut">
              <a:rPr lang="en-US" smtClean="0"/>
              <a:pPr/>
              <a:t>1/28/2014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167315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E76F6-3FF9-4D77-83CE-726FAB5D1B43}" type="datetimeFigureOut">
              <a:rPr lang="en-US" smtClean="0"/>
              <a:pPr/>
              <a:t>1/28/2014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2DE1E-FFF8-4FC0-912C-A351B47F63DD}" type="slidenum">
              <a:rPr lang="en-US" smtClean="0"/>
              <a:pPr/>
              <a:t>‹#›</a:t>
            </a:fld>
            <a:endParaRPr lang="en-US" dirty="0"/>
          </a:p>
        </p:txBody>
      </p:sp>
    </p:spTree>
    <p:extLst>
      <p:ext uri="{BB962C8B-B14F-4D97-AF65-F5344CB8AC3E}">
        <p14:creationId xmlns:p14="http://schemas.microsoft.com/office/powerpoint/2010/main" val="977246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ites.google.com/site/crossroadspbl201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 In Action</a:t>
            </a:r>
            <a:endParaRPr lang="en-US" dirty="0"/>
          </a:p>
        </p:txBody>
      </p:sp>
      <p:pic>
        <p:nvPicPr>
          <p:cNvPr id="4" name="Content Placeholder 3" descr="crossroads picture.JPG"/>
          <p:cNvPicPr>
            <a:picLocks noGrp="1" noChangeAspect="1"/>
          </p:cNvPicPr>
          <p:nvPr>
            <p:ph idx="1"/>
          </p:nvPr>
        </p:nvPicPr>
        <p:blipFill>
          <a:blip r:embed="rId2"/>
          <a:stretch>
            <a:fillRect/>
          </a:stretch>
        </p:blipFill>
        <p:spPr>
          <a:xfrm>
            <a:off x="838200" y="1752600"/>
            <a:ext cx="3733800" cy="2209800"/>
          </a:xfrm>
        </p:spPr>
      </p:pic>
      <p:pic>
        <p:nvPicPr>
          <p:cNvPr id="5" name="Picture 4" descr="PBL picture.JPG"/>
          <p:cNvPicPr>
            <a:picLocks noChangeAspect="1"/>
          </p:cNvPicPr>
          <p:nvPr/>
        </p:nvPicPr>
        <p:blipFill>
          <a:blip r:embed="rId3" cstate="print"/>
          <a:stretch>
            <a:fillRect/>
          </a:stretch>
        </p:blipFill>
        <p:spPr>
          <a:xfrm>
            <a:off x="4800600" y="3477733"/>
            <a:ext cx="3657600" cy="2332517"/>
          </a:xfrm>
          <a:prstGeom prst="rect">
            <a:avLst/>
          </a:prstGeom>
        </p:spPr>
      </p:pic>
    </p:spTree>
    <p:extLst>
      <p:ext uri="{BB962C8B-B14F-4D97-AF65-F5344CB8AC3E}">
        <p14:creationId xmlns:p14="http://schemas.microsoft.com/office/powerpoint/2010/main" val="3811615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Math" panose="02040503050406030204" pitchFamily="18" charset="0"/>
                <a:ea typeface="Cambria Math" panose="02040503050406030204" pitchFamily="18" charset="0"/>
              </a:rPr>
              <a:t>21</a:t>
            </a:r>
            <a:r>
              <a:rPr lang="en-US" b="1" baseline="30000" dirty="0" smtClean="0">
                <a:latin typeface="Cambria Math" panose="02040503050406030204" pitchFamily="18" charset="0"/>
                <a:ea typeface="Cambria Math" panose="02040503050406030204" pitchFamily="18" charset="0"/>
              </a:rPr>
              <a:t>st</a:t>
            </a:r>
            <a:r>
              <a:rPr lang="en-US" b="1" dirty="0" smtClean="0">
                <a:latin typeface="Cambria Math" panose="02040503050406030204" pitchFamily="18" charset="0"/>
                <a:ea typeface="Cambria Math" panose="02040503050406030204" pitchFamily="18" charset="0"/>
              </a:rPr>
              <a:t> Century Skills</a:t>
            </a:r>
            <a:endParaRPr lang="en-US" b="1"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lnSpcReduction="10000"/>
          </a:bodyPr>
          <a:lstStyle/>
          <a:p>
            <a:pPr>
              <a:buFontTx/>
              <a:buChar char="-"/>
            </a:pPr>
            <a:r>
              <a:rPr lang="en-US" b="1" dirty="0" smtClean="0">
                <a:latin typeface="Cambria Math" panose="02040503050406030204" pitchFamily="18" charset="0"/>
                <a:ea typeface="Cambria Math" panose="02040503050406030204" pitchFamily="18" charset="0"/>
              </a:rPr>
              <a:t>Collaborating</a:t>
            </a:r>
            <a:r>
              <a:rPr lang="en-US" dirty="0" smtClean="0">
                <a:latin typeface="Cambria Math" panose="02040503050406030204" pitchFamily="18" charset="0"/>
                <a:ea typeface="Cambria Math" panose="02040503050406030204" pitchFamily="18" charset="0"/>
              </a:rPr>
              <a:t> with one another in order to come up with a solution</a:t>
            </a:r>
          </a:p>
          <a:p>
            <a:pPr>
              <a:buFontTx/>
              <a:buChar char="-"/>
            </a:pPr>
            <a:r>
              <a:rPr lang="en-US" b="1" dirty="0" smtClean="0">
                <a:latin typeface="Cambria Math" panose="02040503050406030204" pitchFamily="18" charset="0"/>
                <a:ea typeface="Cambria Math" panose="02040503050406030204" pitchFamily="18" charset="0"/>
              </a:rPr>
              <a:t>Creating</a:t>
            </a:r>
            <a:r>
              <a:rPr lang="en-US" dirty="0" smtClean="0">
                <a:latin typeface="Cambria Math" panose="02040503050406030204" pitchFamily="18" charset="0"/>
                <a:ea typeface="Cambria Math" panose="02040503050406030204" pitchFamily="18" charset="0"/>
              </a:rPr>
              <a:t> plans for an alternative to the current bridge</a:t>
            </a:r>
          </a:p>
          <a:p>
            <a:pPr>
              <a:buFontTx/>
              <a:buChar char="-"/>
            </a:pPr>
            <a:r>
              <a:rPr lang="en-US" b="1" dirty="0" smtClean="0">
                <a:latin typeface="Cambria Math" panose="02040503050406030204" pitchFamily="18" charset="0"/>
                <a:ea typeface="Cambria Math" panose="02040503050406030204" pitchFamily="18" charset="0"/>
              </a:rPr>
              <a:t>Critically Thinking </a:t>
            </a:r>
            <a:r>
              <a:rPr lang="en-US" dirty="0" smtClean="0">
                <a:latin typeface="Cambria Math" panose="02040503050406030204" pitchFamily="18" charset="0"/>
                <a:ea typeface="Cambria Math" panose="02040503050406030204" pitchFamily="18" charset="0"/>
              </a:rPr>
              <a:t>about alternatives and the consequences of those alternatives</a:t>
            </a:r>
          </a:p>
          <a:p>
            <a:pPr>
              <a:buFontTx/>
              <a:buChar char="-"/>
            </a:pPr>
            <a:r>
              <a:rPr lang="en-US" b="1" dirty="0" smtClean="0">
                <a:latin typeface="Cambria Math" panose="02040503050406030204" pitchFamily="18" charset="0"/>
                <a:ea typeface="Cambria Math" panose="02040503050406030204" pitchFamily="18" charset="0"/>
              </a:rPr>
              <a:t>Communicating</a:t>
            </a:r>
            <a:r>
              <a:rPr lang="en-US" dirty="0" smtClean="0">
                <a:latin typeface="Cambria Math" panose="02040503050406030204" pitchFamily="18" charset="0"/>
                <a:ea typeface="Cambria Math" panose="02040503050406030204" pitchFamily="18" charset="0"/>
              </a:rPr>
              <a:t> their ideas with their local community including the Department of Transportation (DOT)</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0575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657"/>
            <a:ext cx="8229600" cy="1143000"/>
          </a:xfrm>
        </p:spPr>
        <p:txBody>
          <a:bodyPr/>
          <a:lstStyle/>
          <a:p>
            <a:r>
              <a:rPr lang="en-US" b="1" dirty="0" smtClean="0">
                <a:latin typeface="Cambria Math" panose="02040503050406030204" pitchFamily="18" charset="0"/>
                <a:ea typeface="Cambria Math" panose="02040503050406030204" pitchFamily="18" charset="0"/>
              </a:rPr>
              <a:t>In-Depth Inquiry</a:t>
            </a:r>
            <a:endParaRPr lang="en-US" b="1"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381000" y="990600"/>
            <a:ext cx="8229600" cy="5059363"/>
          </a:xfrm>
        </p:spPr>
        <p:txBody>
          <a:bodyPr>
            <a:normAutofit fontScale="92500" lnSpcReduction="20000"/>
          </a:bodyPr>
          <a:lstStyle/>
          <a:p>
            <a:r>
              <a:rPr lang="en-US" dirty="0" smtClean="0">
                <a:latin typeface="Cambria Math" panose="02040503050406030204" pitchFamily="18" charset="0"/>
                <a:ea typeface="Cambria Math" panose="02040503050406030204" pitchFamily="18" charset="0"/>
              </a:rPr>
              <a:t>Students were involved in a rigorous, extended process of:</a:t>
            </a:r>
          </a:p>
          <a:p>
            <a:pPr marL="0" indent="0">
              <a:buNone/>
            </a:pPr>
            <a:endParaRPr lang="en-US" dirty="0" smtClean="0">
              <a:latin typeface="Cambria Math" panose="02040503050406030204" pitchFamily="18" charset="0"/>
              <a:ea typeface="Cambria Math" panose="02040503050406030204" pitchFamily="18" charset="0"/>
            </a:endParaRPr>
          </a:p>
          <a:p>
            <a:pPr lvl="1"/>
            <a:r>
              <a:rPr lang="en-US" dirty="0" smtClean="0">
                <a:latin typeface="Cambria Math" panose="02040503050406030204" pitchFamily="18" charset="0"/>
                <a:ea typeface="Cambria Math" panose="02040503050406030204" pitchFamily="18" charset="0"/>
              </a:rPr>
              <a:t>Asking Questions</a:t>
            </a:r>
          </a:p>
          <a:p>
            <a:pPr marL="457200" lvl="1" indent="0">
              <a:buNone/>
            </a:pPr>
            <a:endParaRPr lang="en-US" dirty="0" smtClean="0">
              <a:latin typeface="Cambria Math" panose="02040503050406030204" pitchFamily="18" charset="0"/>
              <a:ea typeface="Cambria Math" panose="02040503050406030204" pitchFamily="18" charset="0"/>
            </a:endParaRPr>
          </a:p>
          <a:p>
            <a:pPr marL="457200" lvl="1" indent="0">
              <a:buNone/>
            </a:pPr>
            <a:endParaRPr lang="en-US" dirty="0" smtClean="0">
              <a:latin typeface="Cambria Math" panose="02040503050406030204" pitchFamily="18" charset="0"/>
              <a:ea typeface="Cambria Math" panose="02040503050406030204" pitchFamily="18" charset="0"/>
            </a:endParaRPr>
          </a:p>
          <a:p>
            <a:pPr lvl="1"/>
            <a:r>
              <a:rPr lang="en-US" dirty="0" smtClean="0">
                <a:latin typeface="Cambria Math" panose="02040503050406030204" pitchFamily="18" charset="0"/>
                <a:ea typeface="Cambria Math" panose="02040503050406030204" pitchFamily="18" charset="0"/>
              </a:rPr>
              <a:t>Using resources such as the Department of Transportation, the internet, articles, and multiple methods to present their findings (</a:t>
            </a:r>
            <a:r>
              <a:rPr lang="en-US" i="1" dirty="0" smtClean="0">
                <a:latin typeface="Cambria Math" panose="02040503050406030204" pitchFamily="18" charset="0"/>
                <a:ea typeface="Cambria Math" panose="02040503050406030204" pitchFamily="18" charset="0"/>
              </a:rPr>
              <a:t>Prezi, Pow-Toons, Powerpoints, Flip Cameras</a:t>
            </a:r>
            <a:r>
              <a:rPr lang="en-US" dirty="0" smtClean="0">
                <a:latin typeface="Cambria Math" panose="02040503050406030204" pitchFamily="18" charset="0"/>
                <a:ea typeface="Cambria Math" panose="02040503050406030204" pitchFamily="18" charset="0"/>
              </a:rPr>
              <a:t>, etc)</a:t>
            </a:r>
          </a:p>
          <a:p>
            <a:pPr marL="457200" lvl="1" indent="0">
              <a:buNone/>
            </a:pPr>
            <a:endParaRPr lang="en-US" dirty="0" smtClean="0">
              <a:latin typeface="Cambria Math" panose="02040503050406030204" pitchFamily="18" charset="0"/>
              <a:ea typeface="Cambria Math" panose="02040503050406030204" pitchFamily="18" charset="0"/>
            </a:endParaRPr>
          </a:p>
          <a:p>
            <a:pPr lvl="1"/>
            <a:r>
              <a:rPr lang="en-US" dirty="0" smtClean="0">
                <a:latin typeface="Cambria Math" panose="02040503050406030204" pitchFamily="18" charset="0"/>
                <a:ea typeface="Cambria Math" panose="02040503050406030204" pitchFamily="18" charset="0"/>
              </a:rPr>
              <a:t>Developing answers to the driving questions</a:t>
            </a:r>
            <a:endParaRPr lang="en-US" dirty="0">
              <a:latin typeface="Cambria Math" panose="02040503050406030204" pitchFamily="18" charset="0"/>
              <a:ea typeface="Cambria Math" panose="02040503050406030204" pitchFamily="18" charset="0"/>
            </a:endParaRPr>
          </a:p>
        </p:txBody>
      </p:sp>
      <p:pic>
        <p:nvPicPr>
          <p:cNvPr id="3074" name="Picture 2" descr="C:\Users\ocm boces\Downloads\IMAG13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00200"/>
            <a:ext cx="3124200" cy="1761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1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Math" panose="02040503050406030204" pitchFamily="18" charset="0"/>
                <a:ea typeface="Cambria Math" panose="02040503050406030204" pitchFamily="18" charset="0"/>
              </a:rPr>
              <a:t>Driving Questions</a:t>
            </a:r>
            <a:endParaRPr lang="en-US" b="1"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fontScale="85000" lnSpcReduction="20000"/>
          </a:bodyPr>
          <a:lstStyle/>
          <a:p>
            <a:r>
              <a:rPr lang="en-US" b="1" dirty="0" smtClean="0">
                <a:latin typeface="Cambria Math" panose="02040503050406030204" pitchFamily="18" charset="0"/>
                <a:ea typeface="Cambria Math" panose="02040503050406030204" pitchFamily="18" charset="0"/>
              </a:rPr>
              <a:t>Main Driving Question:   </a:t>
            </a:r>
            <a:r>
              <a:rPr lang="en-US" dirty="0" smtClean="0">
                <a:latin typeface="Cambria Math" panose="02040503050406030204" pitchFamily="18" charset="0"/>
                <a:ea typeface="Cambria Math" panose="02040503050406030204" pitchFamily="18" charset="0"/>
              </a:rPr>
              <a:t>Should a change be made to 	the Onondaga Lake Parkway Bridge?</a:t>
            </a:r>
          </a:p>
          <a:p>
            <a:endParaRPr lang="en-US" b="1" dirty="0">
              <a:latin typeface="Cambria Math" panose="02040503050406030204" pitchFamily="18" charset="0"/>
              <a:ea typeface="Cambria Math" panose="02040503050406030204" pitchFamily="18" charset="0"/>
            </a:endParaRPr>
          </a:p>
          <a:p>
            <a:r>
              <a:rPr lang="en-US" b="1" dirty="0" smtClean="0">
                <a:latin typeface="Cambria Math" panose="02040503050406030204" pitchFamily="18" charset="0"/>
                <a:ea typeface="Cambria Math" panose="02040503050406030204" pitchFamily="18" charset="0"/>
              </a:rPr>
              <a:t>Week 1: Social Studies-</a:t>
            </a:r>
            <a:endParaRPr lang="en-US" dirty="0" smtClean="0">
              <a:latin typeface="Cambria Math" panose="02040503050406030204" pitchFamily="18" charset="0"/>
              <a:ea typeface="Cambria Math" panose="02040503050406030204" pitchFamily="18" charset="0"/>
            </a:endParaRPr>
          </a:p>
          <a:p>
            <a:pPr marL="0" indent="0">
              <a:buNone/>
            </a:pPr>
            <a:r>
              <a:rPr lang="en-US" dirty="0" smtClean="0">
                <a:latin typeface="Cambria Math" panose="02040503050406030204" pitchFamily="18" charset="0"/>
                <a:ea typeface="Cambria Math" panose="02040503050406030204" pitchFamily="18" charset="0"/>
              </a:rPr>
              <a:t>     	What is the problem with the current bridge?</a:t>
            </a:r>
          </a:p>
          <a:p>
            <a:endParaRPr lang="en-US" dirty="0" smtClean="0">
              <a:latin typeface="Cambria Math" panose="02040503050406030204" pitchFamily="18" charset="0"/>
              <a:ea typeface="Cambria Math" panose="02040503050406030204" pitchFamily="18" charset="0"/>
            </a:endParaRPr>
          </a:p>
          <a:p>
            <a:r>
              <a:rPr lang="en-US" b="1" dirty="0" smtClean="0">
                <a:latin typeface="Cambria Math" panose="02040503050406030204" pitchFamily="18" charset="0"/>
                <a:ea typeface="Cambria Math" panose="02040503050406030204" pitchFamily="18" charset="0"/>
              </a:rPr>
              <a:t>Week 2: Math </a:t>
            </a:r>
            <a:r>
              <a:rPr lang="en-US" dirty="0" smtClean="0">
                <a:latin typeface="Cambria Math" panose="02040503050406030204" pitchFamily="18" charset="0"/>
                <a:ea typeface="Cambria Math" panose="02040503050406030204" pitchFamily="18" charset="0"/>
              </a:rPr>
              <a:t>–</a:t>
            </a:r>
          </a:p>
          <a:p>
            <a:pPr marL="0" indent="0">
              <a:buNone/>
            </a:pPr>
            <a:r>
              <a:rPr lang="en-US" dirty="0" smtClean="0">
                <a:latin typeface="Cambria Math" panose="02040503050406030204" pitchFamily="18" charset="0"/>
                <a:ea typeface="Cambria Math" panose="02040503050406030204" pitchFamily="18" charset="0"/>
              </a:rPr>
              <a:t>	What would be the cost and measurements of a    	new bridge?</a:t>
            </a:r>
          </a:p>
          <a:p>
            <a:pPr marL="0" indent="0">
              <a:buNone/>
            </a:pPr>
            <a:r>
              <a:rPr lang="en-US" dirty="0" smtClean="0">
                <a:latin typeface="Cambria Math" panose="02040503050406030204" pitchFamily="18" charset="0"/>
                <a:ea typeface="Cambria Math" panose="02040503050406030204" pitchFamily="18" charset="0"/>
              </a:rPr>
              <a:t>	What are the statistics in regards to the accident 	rate under that bridge?</a:t>
            </a:r>
          </a:p>
          <a:p>
            <a:endParaRPr lang="en-US" dirty="0" smtClean="0">
              <a:latin typeface="Cambria Math" panose="02040503050406030204" pitchFamily="18" charset="0"/>
              <a:ea typeface="Cambria Math" panose="02040503050406030204" pitchFamily="18" charset="0"/>
            </a:endParaRPr>
          </a:p>
          <a:p>
            <a:pPr>
              <a:buNone/>
            </a:pPr>
            <a:endParaRPr lang="en-US" dirty="0" smtClean="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438726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Questions</a:t>
            </a:r>
            <a:endParaRPr lang="en-US" dirty="0"/>
          </a:p>
        </p:txBody>
      </p:sp>
      <p:sp>
        <p:nvSpPr>
          <p:cNvPr id="3" name="Content Placeholder 2"/>
          <p:cNvSpPr>
            <a:spLocks noGrp="1"/>
          </p:cNvSpPr>
          <p:nvPr>
            <p:ph idx="1"/>
          </p:nvPr>
        </p:nvSpPr>
        <p:spPr/>
        <p:txBody>
          <a:bodyPr>
            <a:normAutofit/>
          </a:bodyPr>
          <a:lstStyle/>
          <a:p>
            <a:r>
              <a:rPr lang="en-US" sz="2700" b="1" dirty="0" smtClean="0">
                <a:latin typeface="Cambria Math" pitchFamily="18" charset="0"/>
                <a:ea typeface="Cambria Math" pitchFamily="18" charset="0"/>
              </a:rPr>
              <a:t>Week 3: Science –  </a:t>
            </a:r>
            <a:endParaRPr lang="en-US" sz="2700" dirty="0" smtClean="0">
              <a:latin typeface="Cambria Math" pitchFamily="18" charset="0"/>
              <a:ea typeface="Cambria Math" pitchFamily="18" charset="0"/>
            </a:endParaRPr>
          </a:p>
          <a:p>
            <a:pPr lvl="1">
              <a:buNone/>
            </a:pPr>
            <a:r>
              <a:rPr lang="en-US" sz="2700" dirty="0" smtClean="0">
                <a:latin typeface="Cambria Math" pitchFamily="18" charset="0"/>
                <a:ea typeface="Cambria Math" pitchFamily="18" charset="0"/>
              </a:rPr>
              <a:t>   What affect does acid rain have on the current bridge? </a:t>
            </a:r>
          </a:p>
          <a:p>
            <a:pPr lvl="1">
              <a:buNone/>
            </a:pPr>
            <a:r>
              <a:rPr lang="en-US" sz="2700" dirty="0" smtClean="0">
                <a:latin typeface="Cambria Math" pitchFamily="18" charset="0"/>
                <a:ea typeface="Cambria Math" pitchFamily="18" charset="0"/>
              </a:rPr>
              <a:t>   What would be the environmental impact of the new bridge?</a:t>
            </a:r>
          </a:p>
          <a:p>
            <a:pPr lvl="1">
              <a:buNone/>
            </a:pPr>
            <a:r>
              <a:rPr lang="en-US" sz="2700" b="1" dirty="0" smtClean="0">
                <a:latin typeface="Cambria Math" pitchFamily="18" charset="0"/>
                <a:ea typeface="Cambria Math" pitchFamily="18" charset="0"/>
              </a:rPr>
              <a:t>Week 4 &amp;5: English Language Arts- </a:t>
            </a:r>
          </a:p>
          <a:p>
            <a:pPr lvl="1">
              <a:buNone/>
            </a:pPr>
            <a:r>
              <a:rPr lang="en-US" sz="2700" dirty="0" smtClean="0">
                <a:latin typeface="Cambria Math" pitchFamily="18" charset="0"/>
                <a:ea typeface="Cambria Math" pitchFamily="18" charset="0"/>
              </a:rPr>
              <a:t>	How can we make the public aware of this issue and share our opinion of whether a change should be made to the current bridge?</a:t>
            </a:r>
          </a:p>
          <a:p>
            <a:pPr lvl="1">
              <a:buNone/>
            </a:pPr>
            <a:endParaRPr lang="en-US" sz="1800"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934200" cy="1143000"/>
          </a:xfrm>
        </p:spPr>
        <p:txBody>
          <a:bodyPr/>
          <a:lstStyle/>
          <a:p>
            <a:r>
              <a:rPr lang="en-US" b="1" dirty="0" smtClean="0">
                <a:latin typeface="Cambria Math" panose="02040503050406030204" pitchFamily="18" charset="0"/>
                <a:ea typeface="Cambria Math" panose="02040503050406030204" pitchFamily="18" charset="0"/>
              </a:rPr>
              <a:t>Need to Know</a:t>
            </a:r>
            <a:endParaRPr lang="en-US" b="1"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2133600"/>
            <a:ext cx="8229600" cy="3124200"/>
          </a:xfrm>
        </p:spPr>
        <p:txBody>
          <a:bodyPr>
            <a:normAutofit/>
          </a:bodyPr>
          <a:lstStyle/>
          <a:p>
            <a:r>
              <a:rPr lang="en-US" sz="2400" dirty="0" smtClean="0">
                <a:latin typeface="Cambria Math" panose="02040503050406030204" pitchFamily="18" charset="0"/>
                <a:ea typeface="Cambria Math" panose="02040503050406030204" pitchFamily="18" charset="0"/>
              </a:rPr>
              <a:t>The entry event that generated interest and curiosity was the field trip to the Onondaga Lake Parkway Bridge with a teacher as a “tour guide.”</a:t>
            </a:r>
          </a:p>
          <a:p>
            <a:r>
              <a:rPr lang="en-US" sz="2400" dirty="0" smtClean="0">
                <a:latin typeface="Cambria Math" panose="02040503050406030204" pitchFamily="18" charset="0"/>
                <a:ea typeface="Cambria Math" panose="02040503050406030204" pitchFamily="18" charset="0"/>
              </a:rPr>
              <a:t>Once students saw the large dents in the bridge and were made aware of the accidents that happened, this generated several “need to knows” regarding why this was happening and how solutions could be reached that could stop it from 			continuing.</a:t>
            </a:r>
            <a:endParaRPr lang="en-US" sz="2400" dirty="0">
              <a:latin typeface="Cambria Math" panose="02040503050406030204" pitchFamily="18" charset="0"/>
              <a:ea typeface="Cambria Math" panose="02040503050406030204" pitchFamily="18" charset="0"/>
            </a:endParaRPr>
          </a:p>
        </p:txBody>
      </p:sp>
      <p:pic>
        <p:nvPicPr>
          <p:cNvPr id="2050" name="Picture 2" descr="C:\Users\ocm boces\Downloads\IMG_13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274320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ocm boces\Downloads\IMG_13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857750"/>
            <a:ext cx="2667000"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ocm boces\Downloads\IMG_13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0"/>
            <a:ext cx="281940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ocm boces\Downloads\IMG_13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57750"/>
            <a:ext cx="2667000"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14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Math" panose="02040503050406030204" pitchFamily="18" charset="0"/>
                <a:ea typeface="Cambria Math" panose="02040503050406030204" pitchFamily="18" charset="0"/>
              </a:rPr>
              <a:t>Voice and Choice</a:t>
            </a:r>
            <a:endParaRPr lang="en-US" b="1"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a:xfrm>
            <a:off x="457200" y="1981200"/>
            <a:ext cx="8229600" cy="4525963"/>
          </a:xfrm>
        </p:spPr>
        <p:txBody>
          <a:bodyPr/>
          <a:lstStyle/>
          <a:p>
            <a:r>
              <a:rPr lang="en-US" b="1" dirty="0" smtClean="0">
                <a:latin typeface="Cambria Math" panose="02040503050406030204" pitchFamily="18" charset="0"/>
                <a:ea typeface="Cambria Math" panose="02040503050406030204" pitchFamily="18" charset="0"/>
              </a:rPr>
              <a:t>Voice: </a:t>
            </a:r>
            <a:r>
              <a:rPr lang="en-US" dirty="0" smtClean="0">
                <a:latin typeface="Cambria Math" panose="02040503050406030204" pitchFamily="18" charset="0"/>
                <a:ea typeface="Cambria Math" panose="02040503050406030204" pitchFamily="18" charset="0"/>
              </a:rPr>
              <a:t>endless solutions to the problem with the bridge</a:t>
            </a:r>
          </a:p>
          <a:p>
            <a:pPr marL="0" indent="0">
              <a:buNone/>
            </a:pPr>
            <a:endParaRPr lang="en-US" dirty="0" smtClean="0">
              <a:latin typeface="Cambria Math" panose="02040503050406030204" pitchFamily="18" charset="0"/>
              <a:ea typeface="Cambria Math" panose="02040503050406030204" pitchFamily="18" charset="0"/>
            </a:endParaRPr>
          </a:p>
          <a:p>
            <a:r>
              <a:rPr lang="en-US" b="1" dirty="0" smtClean="0">
                <a:latin typeface="Cambria Math" panose="02040503050406030204" pitchFamily="18" charset="0"/>
                <a:ea typeface="Cambria Math" panose="02040503050406030204" pitchFamily="18" charset="0"/>
              </a:rPr>
              <a:t>Choice: </a:t>
            </a:r>
            <a:r>
              <a:rPr lang="en-US" dirty="0" smtClean="0">
                <a:latin typeface="Cambria Math" panose="02040503050406030204" pitchFamily="18" charset="0"/>
                <a:ea typeface="Cambria Math" panose="02040503050406030204" pitchFamily="18" charset="0"/>
              </a:rPr>
              <a:t>endless ways in which students could present their voice</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35156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Math" panose="02040503050406030204" pitchFamily="18" charset="0"/>
                <a:ea typeface="Cambria Math" panose="02040503050406030204" pitchFamily="18" charset="0"/>
              </a:rPr>
              <a:t>Revision and Reflection</a:t>
            </a:r>
            <a:endParaRPr lang="en-US" b="1"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lstStyle/>
          <a:p>
            <a:r>
              <a:rPr lang="en-US" b="1" dirty="0" smtClean="0">
                <a:latin typeface="Cambria Math" panose="02040503050406030204" pitchFamily="18" charset="0"/>
                <a:ea typeface="Cambria Math" panose="02040503050406030204" pitchFamily="18" charset="0"/>
              </a:rPr>
              <a:t>Revision: </a:t>
            </a:r>
            <a:r>
              <a:rPr lang="en-US" dirty="0" smtClean="0">
                <a:latin typeface="Cambria Math" panose="02040503050406030204" pitchFamily="18" charset="0"/>
                <a:ea typeface="Cambria Math" panose="02040503050406030204" pitchFamily="18" charset="0"/>
              </a:rPr>
              <a:t>several methods were used in order for students to revise their projects in ELA including </a:t>
            </a:r>
            <a:r>
              <a:rPr lang="en-US" i="1" dirty="0" smtClean="0">
                <a:latin typeface="Cambria Math" panose="02040503050406030204" pitchFamily="18" charset="0"/>
                <a:ea typeface="Cambria Math" panose="02040503050406030204" pitchFamily="18" charset="0"/>
              </a:rPr>
              <a:t>critical friends</a:t>
            </a:r>
            <a:endParaRPr lang="en-US" dirty="0" smtClean="0">
              <a:latin typeface="Cambria Math" panose="02040503050406030204" pitchFamily="18" charset="0"/>
              <a:ea typeface="Cambria Math" panose="02040503050406030204" pitchFamily="18" charset="0"/>
            </a:endParaRPr>
          </a:p>
          <a:p>
            <a:pPr marL="0" indent="0">
              <a:buNone/>
            </a:pPr>
            <a:endParaRPr lang="en-US" dirty="0" smtClean="0">
              <a:latin typeface="Cambria Math" panose="02040503050406030204" pitchFamily="18" charset="0"/>
              <a:ea typeface="Cambria Math" panose="02040503050406030204" pitchFamily="18" charset="0"/>
            </a:endParaRPr>
          </a:p>
          <a:p>
            <a:r>
              <a:rPr lang="en-US" b="1" dirty="0" smtClean="0">
                <a:latin typeface="Cambria Math" panose="02040503050406030204" pitchFamily="18" charset="0"/>
                <a:ea typeface="Cambria Math" panose="02040503050406030204" pitchFamily="18" charset="0"/>
              </a:rPr>
              <a:t>Reflection</a:t>
            </a:r>
            <a:r>
              <a:rPr lang="en-US" dirty="0" smtClean="0">
                <a:latin typeface="Cambria Math" panose="02040503050406030204" pitchFamily="18" charset="0"/>
                <a:ea typeface="Cambria Math" panose="02040503050406030204" pitchFamily="18" charset="0"/>
              </a:rPr>
              <a:t>: students had 5 different lenses to look at the problem through and use those different perspectives to alter their solutions/opinions</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845257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Math" panose="02040503050406030204" pitchFamily="18" charset="0"/>
                <a:ea typeface="Cambria Math" panose="02040503050406030204" pitchFamily="18" charset="0"/>
              </a:rPr>
              <a:t>Public Audience</a:t>
            </a:r>
            <a:endParaRPr lang="en-US" b="1" dirty="0">
              <a:latin typeface="Cambria Math" panose="02040503050406030204" pitchFamily="18" charset="0"/>
              <a:ea typeface="Cambria Math" panose="02040503050406030204" pitchFamily="18" charset="0"/>
            </a:endParaRP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48092"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058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Board of Education PBL Goal</a:t>
            </a:r>
            <a:br>
              <a:rPr lang="en-US" dirty="0" smtClean="0"/>
            </a:br>
            <a:r>
              <a:rPr lang="en-US" dirty="0" smtClean="0"/>
              <a:t>2013-2014 </a:t>
            </a:r>
            <a:endParaRPr lang="en-US" dirty="0"/>
          </a:p>
        </p:txBody>
      </p:sp>
      <p:sp>
        <p:nvSpPr>
          <p:cNvPr id="3" name="Content Placeholder 2"/>
          <p:cNvSpPr>
            <a:spLocks noGrp="1"/>
          </p:cNvSpPr>
          <p:nvPr>
            <p:ph idx="1"/>
          </p:nvPr>
        </p:nvSpPr>
        <p:spPr/>
        <p:txBody>
          <a:bodyPr/>
          <a:lstStyle/>
          <a:p>
            <a:r>
              <a:rPr lang="en-US" dirty="0" smtClean="0"/>
              <a:t>Twelve Alternative Education and Special Education teachers will be trained in PBL and will implement interdisciplinary quarterly projects with business partners.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05400"/>
          </a:xfrm>
        </p:spPr>
        <p:txBody>
          <a:bodyPr>
            <a:normAutofit fontScale="92500"/>
          </a:bodyPr>
          <a:lstStyle/>
          <a:p>
            <a:pPr marL="0" indent="0" algn="ctr">
              <a:buNone/>
            </a:pPr>
            <a:r>
              <a:rPr lang="en-US" b="1" dirty="0" smtClean="0">
                <a:latin typeface="Cambria Math" panose="02040503050406030204" pitchFamily="18" charset="0"/>
                <a:ea typeface="Cambria Math" panose="02040503050406030204" pitchFamily="18" charset="0"/>
              </a:rPr>
              <a:t>Evolution of PBL at OCM BOCES </a:t>
            </a:r>
          </a:p>
          <a:p>
            <a:r>
              <a:rPr lang="en-US" dirty="0" smtClean="0"/>
              <a:t>2010-2011-  15  teachers and administrators from CTE, Special Ed. and Alternative Education were trained through the Buck Institute </a:t>
            </a:r>
          </a:p>
          <a:p>
            <a:r>
              <a:rPr lang="en-US" dirty="0" smtClean="0"/>
              <a:t>2011-2012-  CI&amp;A received certification through Buck Institute to provide PBL training in Central New York</a:t>
            </a:r>
          </a:p>
          <a:p>
            <a:r>
              <a:rPr lang="en-US" dirty="0" smtClean="0"/>
              <a:t>2011-2013-  20 additional Alternative and Special Education teachers trained through CI&amp;A</a:t>
            </a:r>
          </a:p>
        </p:txBody>
      </p:sp>
    </p:spTree>
    <p:extLst>
      <p:ext uri="{BB962C8B-B14F-4D97-AF65-F5344CB8AC3E}">
        <p14:creationId xmlns:p14="http://schemas.microsoft.com/office/powerpoint/2010/main" val="1920471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Focused PBL</a:t>
            </a:r>
            <a:endParaRPr lang="en-US" b="1" dirty="0"/>
          </a:p>
        </p:txBody>
      </p:sp>
      <p:sp>
        <p:nvSpPr>
          <p:cNvPr id="3" name="Content Placeholder 2"/>
          <p:cNvSpPr>
            <a:spLocks noGrp="1"/>
          </p:cNvSpPr>
          <p:nvPr>
            <p:ph idx="1"/>
          </p:nvPr>
        </p:nvSpPr>
        <p:spPr/>
        <p:txBody>
          <a:bodyPr>
            <a:normAutofit/>
          </a:bodyPr>
          <a:lstStyle/>
          <a:p>
            <a:r>
              <a:rPr lang="en-US" dirty="0"/>
              <a:t>2013-2014- CI&amp;A provided both training and </a:t>
            </a:r>
            <a:r>
              <a:rPr lang="en-US" b="1" dirty="0"/>
              <a:t>coaching</a:t>
            </a:r>
            <a:r>
              <a:rPr lang="en-US" dirty="0"/>
              <a:t> for Special Education and Alternative  Education at the following </a:t>
            </a:r>
            <a:r>
              <a:rPr lang="en-US" dirty="0" smtClean="0"/>
              <a:t>sites:</a:t>
            </a:r>
            <a:endParaRPr lang="en-US" dirty="0"/>
          </a:p>
          <a:p>
            <a:r>
              <a:rPr lang="en-US" dirty="0" smtClean="0"/>
              <a:t>Crossroads</a:t>
            </a:r>
          </a:p>
          <a:p>
            <a:r>
              <a:rPr lang="en-US" dirty="0" smtClean="0"/>
              <a:t>Cortland Alternative School</a:t>
            </a:r>
          </a:p>
          <a:p>
            <a:r>
              <a:rPr lang="en-US" dirty="0" smtClean="0"/>
              <a:t>Kasson Road</a:t>
            </a:r>
          </a:p>
          <a:p>
            <a:r>
              <a:rPr lang="en-US" dirty="0" smtClean="0"/>
              <a:t>Reach</a:t>
            </a:r>
          </a:p>
          <a:p>
            <a:r>
              <a:rPr lang="en-US" dirty="0" smtClean="0"/>
              <a:t>STARS Alternative High School </a:t>
            </a:r>
            <a:endParaRPr lang="en-US" dirty="0"/>
          </a:p>
        </p:txBody>
      </p:sp>
    </p:spTree>
    <p:extLst>
      <p:ext uri="{BB962C8B-B14F-4D97-AF65-F5344CB8AC3E}">
        <p14:creationId xmlns:p14="http://schemas.microsoft.com/office/powerpoint/2010/main" val="1529428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Current PBL Experiences</a:t>
            </a:r>
            <a:endParaRPr lang="en-US" dirty="0"/>
          </a:p>
        </p:txBody>
      </p:sp>
      <p:sp>
        <p:nvSpPr>
          <p:cNvPr id="3" name="Content Placeholder 2"/>
          <p:cNvSpPr>
            <a:spLocks noGrp="1"/>
          </p:cNvSpPr>
          <p:nvPr>
            <p:ph idx="1"/>
          </p:nvPr>
        </p:nvSpPr>
        <p:spPr/>
        <p:txBody>
          <a:bodyPr>
            <a:normAutofit/>
          </a:bodyPr>
          <a:lstStyle/>
          <a:p>
            <a:r>
              <a:rPr lang="en-US" b="1" dirty="0" smtClean="0"/>
              <a:t>Kasson</a:t>
            </a:r>
            <a:r>
              <a:rPr lang="en-US" dirty="0" smtClean="0"/>
              <a:t> </a:t>
            </a:r>
            <a:r>
              <a:rPr lang="en-US" b="1" dirty="0" smtClean="0"/>
              <a:t>Road-</a:t>
            </a:r>
            <a:r>
              <a:rPr lang="en-US" dirty="0" smtClean="0"/>
              <a:t>  Leaving a Legacy at Kasson </a:t>
            </a:r>
          </a:p>
          <a:p>
            <a:r>
              <a:rPr lang="en-US" b="1" dirty="0" smtClean="0"/>
              <a:t>Reach</a:t>
            </a:r>
            <a:r>
              <a:rPr lang="en-US" dirty="0" smtClean="0"/>
              <a:t>- </a:t>
            </a:r>
            <a:r>
              <a:rPr lang="en-US" dirty="0"/>
              <a:t>The Power of Symbols</a:t>
            </a:r>
            <a:endParaRPr lang="en-US" dirty="0" smtClean="0"/>
          </a:p>
          <a:p>
            <a:r>
              <a:rPr lang="en-US" b="1" dirty="0" smtClean="0"/>
              <a:t>CAS</a:t>
            </a:r>
            <a:r>
              <a:rPr lang="en-US" dirty="0" smtClean="0"/>
              <a:t>- Designing and implementing a 5K Race</a:t>
            </a:r>
          </a:p>
          <a:p>
            <a:r>
              <a:rPr lang="en-US" b="1" dirty="0" smtClean="0"/>
              <a:t>STARS</a:t>
            </a:r>
            <a:r>
              <a:rPr lang="en-US" dirty="0" smtClean="0"/>
              <a:t>- Onondaga Lake - Past, Present and Future</a:t>
            </a:r>
          </a:p>
          <a:p>
            <a:r>
              <a:rPr lang="en-US" b="1" dirty="0" smtClean="0"/>
              <a:t>Crossroads</a:t>
            </a:r>
            <a:r>
              <a:rPr lang="en-US" dirty="0" smtClean="0"/>
              <a:t>- The Onondaga Lake Bridge Parkway Project</a:t>
            </a:r>
            <a:endParaRPr lang="en-US" dirty="0"/>
          </a:p>
        </p:txBody>
      </p:sp>
    </p:spTree>
    <p:extLst>
      <p:ext uri="{BB962C8B-B14F-4D97-AF65-F5344CB8AC3E}">
        <p14:creationId xmlns:p14="http://schemas.microsoft.com/office/powerpoint/2010/main" val="2872923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on Student Learning at OCM  BOCES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Increased engagement </a:t>
            </a:r>
          </a:p>
          <a:p>
            <a:r>
              <a:rPr lang="en-US" dirty="0" smtClean="0"/>
              <a:t>Improvement in collaboration skills</a:t>
            </a:r>
          </a:p>
          <a:p>
            <a:r>
              <a:rPr lang="en-US" dirty="0" smtClean="0"/>
              <a:t>Increase  motivation  as a result of a freedom of choice to demonstrate their knowledge</a:t>
            </a:r>
          </a:p>
          <a:p>
            <a:r>
              <a:rPr lang="en-US" dirty="0" smtClean="0"/>
              <a:t>Utilized higher level critical thinking skills </a:t>
            </a:r>
          </a:p>
          <a:p>
            <a:r>
              <a:rPr lang="en-US" dirty="0" smtClean="0"/>
              <a:t>Ability to make better connections across the different content areas</a:t>
            </a:r>
          </a:p>
          <a:p>
            <a:r>
              <a:rPr lang="en-US" dirty="0" smtClean="0"/>
              <a:t>Enhanced creativity, communication, collaboration and critical thinking</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From Teachers </a:t>
            </a:r>
            <a:endParaRPr lang="en-US" dirty="0"/>
          </a:p>
        </p:txBody>
      </p:sp>
      <p:sp>
        <p:nvSpPr>
          <p:cNvPr id="3" name="Content Placeholder 2"/>
          <p:cNvSpPr>
            <a:spLocks noGrp="1"/>
          </p:cNvSpPr>
          <p:nvPr>
            <p:ph idx="1"/>
          </p:nvPr>
        </p:nvSpPr>
        <p:spPr/>
        <p:txBody>
          <a:bodyPr>
            <a:normAutofit lnSpcReduction="10000"/>
          </a:bodyPr>
          <a:lstStyle/>
          <a:p>
            <a:r>
              <a:rPr lang="en-US" dirty="0" smtClean="0"/>
              <a:t>“Engagement is high when student choice is involved.” </a:t>
            </a:r>
          </a:p>
          <a:p>
            <a:r>
              <a:rPr lang="en-US" dirty="0" smtClean="0"/>
              <a:t> “Students </a:t>
            </a:r>
            <a:r>
              <a:rPr lang="en-US" dirty="0"/>
              <a:t>are learning because they are </a:t>
            </a:r>
            <a:r>
              <a:rPr lang="en-US" i="1" dirty="0"/>
              <a:t>experiencing</a:t>
            </a:r>
            <a:r>
              <a:rPr lang="en-US" dirty="0"/>
              <a:t> the content and immediately putting it in a real-world context</a:t>
            </a:r>
            <a:r>
              <a:rPr lang="en-US" dirty="0" smtClean="0"/>
              <a:t>.”</a:t>
            </a:r>
          </a:p>
          <a:p>
            <a:r>
              <a:rPr lang="en-US" dirty="0" smtClean="0"/>
              <a:t>“I have had to pull back and allow my students to work through their conclusions instead of giving them the answer.”</a:t>
            </a:r>
          </a:p>
          <a:p>
            <a:r>
              <a:rPr lang="en-US" dirty="0" smtClean="0"/>
              <a:t>“Required more team planning.”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505200"/>
          </a:xfrm>
        </p:spPr>
        <p:txBody>
          <a:bodyPr>
            <a:normAutofit/>
          </a:bodyPr>
          <a:lstStyle/>
          <a:p>
            <a:r>
              <a:rPr lang="en-US" dirty="0" smtClean="0">
                <a:latin typeface="Cambria Math" panose="02040503050406030204" pitchFamily="18" charset="0"/>
                <a:ea typeface="Cambria Math" panose="02040503050406030204" pitchFamily="18" charset="0"/>
              </a:rPr>
              <a:t>A Deeper </a:t>
            </a:r>
            <a:r>
              <a:rPr lang="en-US" dirty="0">
                <a:latin typeface="Cambria Math" panose="02040503050406030204" pitchFamily="18" charset="0"/>
                <a:ea typeface="Cambria Math" panose="02040503050406030204" pitchFamily="18" charset="0"/>
              </a:rPr>
              <a:t>L</a:t>
            </a:r>
            <a:r>
              <a:rPr lang="en-US" dirty="0" smtClean="0">
                <a:latin typeface="Cambria Math" panose="02040503050406030204" pitchFamily="18" charset="0"/>
                <a:ea typeface="Cambria Math" panose="02040503050406030204" pitchFamily="18" charset="0"/>
              </a:rPr>
              <a:t>ook at  Project Based Learning at the Crossroads Program </a:t>
            </a:r>
            <a:r>
              <a:rPr lang="en-US" dirty="0" smtClean="0">
                <a:latin typeface="Century" panose="02040604050505020304" pitchFamily="18" charset="0"/>
              </a:rPr>
              <a:t/>
            </a:r>
            <a:br>
              <a:rPr lang="en-US" dirty="0" smtClean="0">
                <a:latin typeface="Century" panose="02040604050505020304" pitchFamily="18" charset="0"/>
              </a:rPr>
            </a:br>
            <a:endParaRPr lang="en-US" dirty="0">
              <a:latin typeface="Century" panose="020406040505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113314"/>
            <a:ext cx="3619500" cy="359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509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Math" panose="02040503050406030204" pitchFamily="18" charset="0"/>
                <a:ea typeface="Cambria Math" panose="02040503050406030204" pitchFamily="18" charset="0"/>
              </a:rPr>
              <a:t>Significant Content</a:t>
            </a:r>
            <a:endParaRPr lang="en-US" b="1" dirty="0">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ambria Math" panose="02040503050406030204" pitchFamily="18" charset="0"/>
                <a:ea typeface="Cambria Math" panose="02040503050406030204" pitchFamily="18" charset="0"/>
              </a:rPr>
              <a:t>ELA Common Core Standards: #1 Forming an argument; #2 Speaking; #11 Responding to Literature.</a:t>
            </a:r>
          </a:p>
          <a:p>
            <a:r>
              <a:rPr lang="en-US" dirty="0" smtClean="0">
                <a:latin typeface="Cambria Math" panose="02040503050406030204" pitchFamily="18" charset="0"/>
                <a:ea typeface="Cambria Math" panose="02040503050406030204" pitchFamily="18" charset="0"/>
              </a:rPr>
              <a:t>Math Common Core Standards: #G-MG- Modeling with Geometry; NQ #1,2,3- Quantities.</a:t>
            </a:r>
          </a:p>
          <a:p>
            <a:r>
              <a:rPr lang="en-US" dirty="0" smtClean="0">
                <a:latin typeface="Cambria Math" panose="02040503050406030204" pitchFamily="18" charset="0"/>
                <a:ea typeface="Cambria Math" panose="02040503050406030204" pitchFamily="18" charset="0"/>
              </a:rPr>
              <a:t>Social Studies: 2.4; 5.4</a:t>
            </a:r>
          </a:p>
          <a:p>
            <a:r>
              <a:rPr lang="en-US" dirty="0" smtClean="0">
                <a:latin typeface="Cambria Math" panose="02040503050406030204" pitchFamily="18" charset="0"/>
                <a:ea typeface="Cambria Math" panose="02040503050406030204" pitchFamily="18" charset="0"/>
              </a:rPr>
              <a:t>Science: 1, 4</a:t>
            </a:r>
          </a:p>
          <a:p>
            <a:r>
              <a:rPr lang="en-US" dirty="0" smtClean="0">
                <a:latin typeface="Cambria Math" panose="02040503050406030204" pitchFamily="18" charset="0"/>
                <a:ea typeface="Cambria Math" panose="02040503050406030204" pitchFamily="18" charset="0"/>
              </a:rPr>
              <a:t>Common Core Literacy Strategies: </a:t>
            </a:r>
          </a:p>
          <a:p>
            <a:pPr marL="0" indent="0">
              <a:buNone/>
            </a:pPr>
            <a:r>
              <a:rPr lang="en-US" dirty="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   Reading 1, 2, 6, 7, 8, 9; Writing 2, 4, 9, 10</a:t>
            </a:r>
          </a:p>
          <a:p>
            <a:endParaRPr lang="en-US" dirty="0"/>
          </a:p>
        </p:txBody>
      </p:sp>
    </p:spTree>
    <p:extLst>
      <p:ext uri="{BB962C8B-B14F-4D97-AF65-F5344CB8AC3E}">
        <p14:creationId xmlns:p14="http://schemas.microsoft.com/office/powerpoint/2010/main" val="583575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654</Words>
  <Application>Microsoft Office PowerPoint</Application>
  <PresentationFormat>On-screen Show (4:3)</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Project Based Learning In Action</vt:lpstr>
      <vt:lpstr>Board of Education PBL Goal 2013-2014 </vt:lpstr>
      <vt:lpstr>PowerPoint Presentation</vt:lpstr>
      <vt:lpstr>Focused PBL</vt:lpstr>
      <vt:lpstr>Examples of Current PBL Experiences</vt:lpstr>
      <vt:lpstr>Impact on Student Learning at OCM  BOCES</vt:lpstr>
      <vt:lpstr>Reflections From Teachers </vt:lpstr>
      <vt:lpstr>A Deeper Look at  Project Based Learning at the Crossroads Program  </vt:lpstr>
      <vt:lpstr>Significant Content</vt:lpstr>
      <vt:lpstr>21st Century Skills</vt:lpstr>
      <vt:lpstr>In-Depth Inquiry</vt:lpstr>
      <vt:lpstr>Driving Questions</vt:lpstr>
      <vt:lpstr>Driving Questions</vt:lpstr>
      <vt:lpstr>Need to Know</vt:lpstr>
      <vt:lpstr>Voice and Choice</vt:lpstr>
      <vt:lpstr>Revision and Reflection</vt:lpstr>
      <vt:lpstr>Public Audience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 at Crossroads</dc:title>
  <dc:creator>ocm boces</dc:creator>
  <cp:lastModifiedBy>ocm boces</cp:lastModifiedBy>
  <cp:revision>48</cp:revision>
  <cp:lastPrinted>2014-01-14T17:56:42Z</cp:lastPrinted>
  <dcterms:created xsi:type="dcterms:W3CDTF">2014-01-08T16:48:20Z</dcterms:created>
  <dcterms:modified xsi:type="dcterms:W3CDTF">2014-01-28T21:15:09Z</dcterms:modified>
</cp:coreProperties>
</file>