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handoutMasterIdLst>
    <p:handoutMasterId r:id="rId49"/>
  </p:handoutMasterIdLst>
  <p:sldIdLst>
    <p:sldId id="316" r:id="rId2"/>
    <p:sldId id="371" r:id="rId3"/>
    <p:sldId id="372" r:id="rId4"/>
    <p:sldId id="366" r:id="rId5"/>
    <p:sldId id="367" r:id="rId6"/>
    <p:sldId id="319" r:id="rId7"/>
    <p:sldId id="343" r:id="rId8"/>
    <p:sldId id="369" r:id="rId9"/>
    <p:sldId id="274" r:id="rId10"/>
    <p:sldId id="290" r:id="rId11"/>
    <p:sldId id="292" r:id="rId12"/>
    <p:sldId id="293" r:id="rId13"/>
    <p:sldId id="294" r:id="rId14"/>
    <p:sldId id="368" r:id="rId15"/>
    <p:sldId id="304" r:id="rId16"/>
    <p:sldId id="287" r:id="rId17"/>
    <p:sldId id="347" r:id="rId18"/>
    <p:sldId id="299" r:id="rId19"/>
    <p:sldId id="370" r:id="rId20"/>
    <p:sldId id="348" r:id="rId21"/>
    <p:sldId id="355" r:id="rId22"/>
    <p:sldId id="349" r:id="rId23"/>
    <p:sldId id="351" r:id="rId24"/>
    <p:sldId id="283" r:id="rId25"/>
    <p:sldId id="352" r:id="rId26"/>
    <p:sldId id="353" r:id="rId27"/>
    <p:sldId id="288" r:id="rId28"/>
    <p:sldId id="257" r:id="rId29"/>
    <p:sldId id="300" r:id="rId30"/>
    <p:sldId id="273" r:id="rId31"/>
    <p:sldId id="301" r:id="rId32"/>
    <p:sldId id="358" r:id="rId33"/>
    <p:sldId id="360" r:id="rId34"/>
    <p:sldId id="279" r:id="rId35"/>
    <p:sldId id="363" r:id="rId36"/>
    <p:sldId id="364" r:id="rId37"/>
    <p:sldId id="365" r:id="rId38"/>
    <p:sldId id="285" r:id="rId39"/>
    <p:sldId id="320" r:id="rId40"/>
    <p:sldId id="324" r:id="rId41"/>
    <p:sldId id="323" r:id="rId42"/>
    <p:sldId id="334" r:id="rId43"/>
    <p:sldId id="322" r:id="rId44"/>
    <p:sldId id="327" r:id="rId45"/>
    <p:sldId id="354" r:id="rId46"/>
    <p:sldId id="330" r:id="rId47"/>
  </p:sldIdLst>
  <p:sldSz cx="9144000" cy="6858000" type="screen4x3"/>
  <p:notesSz cx="68834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700"/>
    <a:srgbClr val="FFCC00"/>
    <a:srgbClr val="FF9900"/>
    <a:srgbClr val="003399"/>
    <a:srgbClr val="ECA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0647" autoAdjust="0"/>
  </p:normalViewPr>
  <p:slideViewPr>
    <p:cSldViewPr>
      <p:cViewPr>
        <p:scale>
          <a:sx n="66" d="100"/>
          <a:sy n="66" d="100"/>
        </p:scale>
        <p:origin x="-1116" y="-726"/>
      </p:cViewPr>
      <p:guideLst>
        <p:guide orient="horz" pos="2160"/>
        <p:guide pos="2880"/>
      </p:guideLst>
    </p:cSldViewPr>
  </p:slideViewPr>
  <p:notesTextViewPr>
    <p:cViewPr>
      <p:scale>
        <a:sx n="1" d="1"/>
        <a:sy n="1" d="1"/>
      </p:scale>
      <p:origin x="0" y="0"/>
    </p:cViewPr>
  </p:notesTextViewPr>
  <p:sorterViewPr>
    <p:cViewPr>
      <p:scale>
        <a:sx n="50" d="100"/>
        <a:sy n="50" d="100"/>
      </p:scale>
      <p:origin x="0" y="438"/>
    </p:cViewPr>
  </p:sorterViewPr>
  <p:notesViewPr>
    <p:cSldViewPr>
      <p:cViewPr>
        <p:scale>
          <a:sx n="60" d="100"/>
          <a:sy n="60" d="100"/>
        </p:scale>
        <p:origin x="-2718" y="96"/>
      </p:cViewPr>
      <p:guideLst>
        <p:guide orient="horz" pos="2911"/>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3E299-C26A-4109-9199-A01424F4C6A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59F90D-F7CE-44C5-8B4F-1B92FF5309AA}">
      <dgm:prSet phldrT="[Text]"/>
      <dgm:spPr>
        <a:solidFill>
          <a:srgbClr val="003399"/>
        </a:solidFill>
      </dgm:spPr>
      <dgm:t>
        <a:bodyPr/>
        <a:lstStyle/>
        <a:p>
          <a:r>
            <a:rPr lang="en-US" dirty="0" smtClean="0"/>
            <a:t>Collaboration</a:t>
          </a:r>
          <a:endParaRPr lang="en-US" dirty="0"/>
        </a:p>
      </dgm:t>
    </dgm:pt>
    <dgm:pt modelId="{53E3F741-D38E-4542-94B2-030D2D24C349}" type="parTrans" cxnId="{443D74FF-223C-4EB3-9A4D-3C90CBF54DAE}">
      <dgm:prSet/>
      <dgm:spPr/>
      <dgm:t>
        <a:bodyPr/>
        <a:lstStyle/>
        <a:p>
          <a:endParaRPr lang="en-US"/>
        </a:p>
      </dgm:t>
    </dgm:pt>
    <dgm:pt modelId="{D3B2734C-0A09-42C2-9A0F-75D50AE56879}" type="sibTrans" cxnId="{443D74FF-223C-4EB3-9A4D-3C90CBF54DAE}">
      <dgm:prSet/>
      <dgm:spPr>
        <a:ln>
          <a:solidFill>
            <a:schemeClr val="tx1"/>
          </a:solidFill>
        </a:ln>
      </dgm:spPr>
      <dgm:t>
        <a:bodyPr/>
        <a:lstStyle/>
        <a:p>
          <a:endParaRPr lang="en-US"/>
        </a:p>
      </dgm:t>
    </dgm:pt>
    <dgm:pt modelId="{E6190D39-13F1-441F-9AE7-E7FD67ED9857}">
      <dgm:prSet phldrT="[Text]"/>
      <dgm:spPr>
        <a:solidFill>
          <a:schemeClr val="accent4">
            <a:lumMod val="50000"/>
          </a:schemeClr>
        </a:solidFill>
      </dgm:spPr>
      <dgm:t>
        <a:bodyPr/>
        <a:lstStyle/>
        <a:p>
          <a:r>
            <a:rPr lang="en-US" dirty="0" smtClean="0"/>
            <a:t>Creativity</a:t>
          </a:r>
          <a:endParaRPr lang="en-US" dirty="0"/>
        </a:p>
      </dgm:t>
    </dgm:pt>
    <dgm:pt modelId="{6E2EE2B0-17C3-4D3D-9FF7-0EC493B4698C}" type="parTrans" cxnId="{E49224EF-1A98-40D0-93F1-337A18446C9D}">
      <dgm:prSet/>
      <dgm:spPr/>
      <dgm:t>
        <a:bodyPr/>
        <a:lstStyle/>
        <a:p>
          <a:endParaRPr lang="en-US"/>
        </a:p>
      </dgm:t>
    </dgm:pt>
    <dgm:pt modelId="{7D430959-66E5-4E50-8E82-EA2CDF7BC671}" type="sibTrans" cxnId="{E49224EF-1A98-40D0-93F1-337A18446C9D}">
      <dgm:prSet/>
      <dgm:spPr/>
      <dgm:t>
        <a:bodyPr/>
        <a:lstStyle/>
        <a:p>
          <a:endParaRPr lang="en-US"/>
        </a:p>
      </dgm:t>
    </dgm:pt>
    <dgm:pt modelId="{C3F24742-AAD4-4FD0-92FF-E61C222A55A6}">
      <dgm:prSet phldrT="[Text]"/>
      <dgm:spPr>
        <a:solidFill>
          <a:srgbClr val="C00000"/>
        </a:solidFill>
      </dgm:spPr>
      <dgm:t>
        <a:bodyPr/>
        <a:lstStyle/>
        <a:p>
          <a:r>
            <a:rPr lang="en-US" dirty="0" smtClean="0"/>
            <a:t>Critical Thinking</a:t>
          </a:r>
          <a:endParaRPr lang="en-US" dirty="0"/>
        </a:p>
      </dgm:t>
    </dgm:pt>
    <dgm:pt modelId="{C1544682-FFAA-453A-9F7F-61E8D877E4EA}" type="parTrans" cxnId="{AE6B3B22-1AED-4BFF-B006-95756C15BA32}">
      <dgm:prSet/>
      <dgm:spPr/>
      <dgm:t>
        <a:bodyPr/>
        <a:lstStyle/>
        <a:p>
          <a:endParaRPr lang="en-US"/>
        </a:p>
      </dgm:t>
    </dgm:pt>
    <dgm:pt modelId="{A32CC511-91C8-4DE1-8E81-020A3158B550}" type="sibTrans" cxnId="{AE6B3B22-1AED-4BFF-B006-95756C15BA32}">
      <dgm:prSet/>
      <dgm:spPr/>
      <dgm:t>
        <a:bodyPr/>
        <a:lstStyle/>
        <a:p>
          <a:endParaRPr lang="en-US"/>
        </a:p>
      </dgm:t>
    </dgm:pt>
    <dgm:pt modelId="{789D8B6F-F7E5-4146-AD03-0F7D32D2E7FA}">
      <dgm:prSet/>
      <dgm:spPr>
        <a:solidFill>
          <a:srgbClr val="FF9900"/>
        </a:solidFill>
      </dgm:spPr>
      <dgm:t>
        <a:bodyPr/>
        <a:lstStyle/>
        <a:p>
          <a:r>
            <a:rPr lang="en-US" dirty="0" smtClean="0"/>
            <a:t>Communication</a:t>
          </a:r>
          <a:endParaRPr lang="en-US" dirty="0"/>
        </a:p>
      </dgm:t>
    </dgm:pt>
    <dgm:pt modelId="{3F353A9F-FCD9-4F53-A375-4C1376BCCD5F}" type="parTrans" cxnId="{42B7B93C-C079-4FB7-85D7-D100F063C638}">
      <dgm:prSet/>
      <dgm:spPr/>
      <dgm:t>
        <a:bodyPr/>
        <a:lstStyle/>
        <a:p>
          <a:endParaRPr lang="en-US"/>
        </a:p>
      </dgm:t>
    </dgm:pt>
    <dgm:pt modelId="{788D723D-FEB6-4B2A-8342-D078E99DA099}" type="sibTrans" cxnId="{42B7B93C-C079-4FB7-85D7-D100F063C638}">
      <dgm:prSet/>
      <dgm:spPr/>
      <dgm:t>
        <a:bodyPr/>
        <a:lstStyle/>
        <a:p>
          <a:endParaRPr lang="en-US"/>
        </a:p>
      </dgm:t>
    </dgm:pt>
    <dgm:pt modelId="{3161F4B2-8D59-47E5-A5BE-5BCD0D921043}" type="pres">
      <dgm:prSet presAssocID="{F873E299-C26A-4109-9199-A01424F4C6AE}" presName="Name0" presStyleCnt="0">
        <dgm:presLayoutVars>
          <dgm:chMax val="7"/>
          <dgm:chPref val="7"/>
          <dgm:dir/>
        </dgm:presLayoutVars>
      </dgm:prSet>
      <dgm:spPr/>
      <dgm:t>
        <a:bodyPr/>
        <a:lstStyle/>
        <a:p>
          <a:endParaRPr lang="en-US"/>
        </a:p>
      </dgm:t>
    </dgm:pt>
    <dgm:pt modelId="{D69BCE2C-4903-4FBE-A11D-BC9E179B12F7}" type="pres">
      <dgm:prSet presAssocID="{F873E299-C26A-4109-9199-A01424F4C6AE}" presName="Name1" presStyleCnt="0"/>
      <dgm:spPr/>
    </dgm:pt>
    <dgm:pt modelId="{8C0A874C-7FA3-45A0-9E26-B28FA0C3222B}" type="pres">
      <dgm:prSet presAssocID="{F873E299-C26A-4109-9199-A01424F4C6AE}" presName="cycle" presStyleCnt="0"/>
      <dgm:spPr/>
    </dgm:pt>
    <dgm:pt modelId="{A48F41A7-7FC5-4E6D-A91B-CA5414867464}" type="pres">
      <dgm:prSet presAssocID="{F873E299-C26A-4109-9199-A01424F4C6AE}" presName="srcNode" presStyleLbl="node1" presStyleIdx="0" presStyleCnt="4"/>
      <dgm:spPr/>
    </dgm:pt>
    <dgm:pt modelId="{C89D9162-AC6C-4B6A-8FB6-87CD3D67BE3F}" type="pres">
      <dgm:prSet presAssocID="{F873E299-C26A-4109-9199-A01424F4C6AE}" presName="conn" presStyleLbl="parChTrans1D2" presStyleIdx="0" presStyleCnt="1"/>
      <dgm:spPr/>
      <dgm:t>
        <a:bodyPr/>
        <a:lstStyle/>
        <a:p>
          <a:endParaRPr lang="en-US"/>
        </a:p>
      </dgm:t>
    </dgm:pt>
    <dgm:pt modelId="{4D8E2B09-E3EB-425D-B67B-8A6B766A07FA}" type="pres">
      <dgm:prSet presAssocID="{F873E299-C26A-4109-9199-A01424F4C6AE}" presName="extraNode" presStyleLbl="node1" presStyleIdx="0" presStyleCnt="4"/>
      <dgm:spPr/>
    </dgm:pt>
    <dgm:pt modelId="{E93C9DB1-CDEB-4143-A6F2-2DE91C45F0F7}" type="pres">
      <dgm:prSet presAssocID="{F873E299-C26A-4109-9199-A01424F4C6AE}" presName="dstNode" presStyleLbl="node1" presStyleIdx="0" presStyleCnt="4"/>
      <dgm:spPr/>
    </dgm:pt>
    <dgm:pt modelId="{6B334E89-630D-48E5-8441-D4B97E4ECD92}" type="pres">
      <dgm:prSet presAssocID="{CF59F90D-F7CE-44C5-8B4F-1B92FF5309AA}" presName="text_1" presStyleLbl="node1" presStyleIdx="0" presStyleCnt="4">
        <dgm:presLayoutVars>
          <dgm:bulletEnabled val="1"/>
        </dgm:presLayoutVars>
      </dgm:prSet>
      <dgm:spPr/>
      <dgm:t>
        <a:bodyPr/>
        <a:lstStyle/>
        <a:p>
          <a:endParaRPr lang="en-US"/>
        </a:p>
      </dgm:t>
    </dgm:pt>
    <dgm:pt modelId="{4A8077D5-A9E1-4AEE-ABF0-D69AD8A95CCE}" type="pres">
      <dgm:prSet presAssocID="{CF59F90D-F7CE-44C5-8B4F-1B92FF5309AA}" presName="accent_1" presStyleCnt="0"/>
      <dgm:spPr/>
    </dgm:pt>
    <dgm:pt modelId="{4B048E44-F299-4C50-A7E9-2384492F294E}" type="pres">
      <dgm:prSet presAssocID="{CF59F90D-F7CE-44C5-8B4F-1B92FF5309AA}" presName="accentRepeatNode" presStyleLbl="solidFgAcc1" presStyleIdx="0" presStyleCnt="4"/>
      <dgm:spPr>
        <a:ln>
          <a:solidFill>
            <a:srgbClr val="003399"/>
          </a:solidFill>
        </a:ln>
      </dgm:spPr>
    </dgm:pt>
    <dgm:pt modelId="{7E830D92-7388-4BDB-B150-0D9F826848D4}" type="pres">
      <dgm:prSet presAssocID="{789D8B6F-F7E5-4146-AD03-0F7D32D2E7FA}" presName="text_2" presStyleLbl="node1" presStyleIdx="1" presStyleCnt="4">
        <dgm:presLayoutVars>
          <dgm:bulletEnabled val="1"/>
        </dgm:presLayoutVars>
      </dgm:prSet>
      <dgm:spPr/>
      <dgm:t>
        <a:bodyPr/>
        <a:lstStyle/>
        <a:p>
          <a:endParaRPr lang="en-US"/>
        </a:p>
      </dgm:t>
    </dgm:pt>
    <dgm:pt modelId="{A90A09AF-6940-4F36-8D79-E2FB60BE6D52}" type="pres">
      <dgm:prSet presAssocID="{789D8B6F-F7E5-4146-AD03-0F7D32D2E7FA}" presName="accent_2" presStyleCnt="0"/>
      <dgm:spPr/>
    </dgm:pt>
    <dgm:pt modelId="{5F764C10-DCCF-4F77-A9F3-F0A869D7FF99}" type="pres">
      <dgm:prSet presAssocID="{789D8B6F-F7E5-4146-AD03-0F7D32D2E7FA}" presName="accentRepeatNode" presStyleLbl="solidFgAcc1" presStyleIdx="1" presStyleCnt="4"/>
      <dgm:spPr>
        <a:ln>
          <a:solidFill>
            <a:srgbClr val="FF9900"/>
          </a:solidFill>
        </a:ln>
      </dgm:spPr>
    </dgm:pt>
    <dgm:pt modelId="{D7150205-4327-4E08-96B3-66CE15839EB4}" type="pres">
      <dgm:prSet presAssocID="{E6190D39-13F1-441F-9AE7-E7FD67ED9857}" presName="text_3" presStyleLbl="node1" presStyleIdx="2" presStyleCnt="4">
        <dgm:presLayoutVars>
          <dgm:bulletEnabled val="1"/>
        </dgm:presLayoutVars>
      </dgm:prSet>
      <dgm:spPr/>
      <dgm:t>
        <a:bodyPr/>
        <a:lstStyle/>
        <a:p>
          <a:endParaRPr lang="en-US"/>
        </a:p>
      </dgm:t>
    </dgm:pt>
    <dgm:pt modelId="{82322FB6-2A9C-49E5-B362-28D26BC388F0}" type="pres">
      <dgm:prSet presAssocID="{E6190D39-13F1-441F-9AE7-E7FD67ED9857}" presName="accent_3" presStyleCnt="0"/>
      <dgm:spPr/>
    </dgm:pt>
    <dgm:pt modelId="{3DB9E359-F9C1-4894-9CFC-F3E585312FFF}" type="pres">
      <dgm:prSet presAssocID="{E6190D39-13F1-441F-9AE7-E7FD67ED9857}" presName="accentRepeatNode" presStyleLbl="solidFgAcc1" presStyleIdx="2" presStyleCnt="4"/>
      <dgm:spPr>
        <a:ln>
          <a:solidFill>
            <a:schemeClr val="accent4">
              <a:lumMod val="50000"/>
            </a:schemeClr>
          </a:solidFill>
        </a:ln>
      </dgm:spPr>
    </dgm:pt>
    <dgm:pt modelId="{7718F873-0DE1-48AD-88EB-E25252E2E50B}" type="pres">
      <dgm:prSet presAssocID="{C3F24742-AAD4-4FD0-92FF-E61C222A55A6}" presName="text_4" presStyleLbl="node1" presStyleIdx="3" presStyleCnt="4">
        <dgm:presLayoutVars>
          <dgm:bulletEnabled val="1"/>
        </dgm:presLayoutVars>
      </dgm:prSet>
      <dgm:spPr/>
      <dgm:t>
        <a:bodyPr/>
        <a:lstStyle/>
        <a:p>
          <a:endParaRPr lang="en-US"/>
        </a:p>
      </dgm:t>
    </dgm:pt>
    <dgm:pt modelId="{FBC5C3DF-24DB-478D-84CE-D6777B9AB858}" type="pres">
      <dgm:prSet presAssocID="{C3F24742-AAD4-4FD0-92FF-E61C222A55A6}" presName="accent_4" presStyleCnt="0"/>
      <dgm:spPr/>
    </dgm:pt>
    <dgm:pt modelId="{F8842EBF-333F-4495-B334-95087490E914}" type="pres">
      <dgm:prSet presAssocID="{C3F24742-AAD4-4FD0-92FF-E61C222A55A6}" presName="accentRepeatNode" presStyleLbl="solidFgAcc1" presStyleIdx="3" presStyleCnt="4"/>
      <dgm:spPr>
        <a:ln>
          <a:solidFill>
            <a:srgbClr val="C00000"/>
          </a:solidFill>
        </a:ln>
      </dgm:spPr>
    </dgm:pt>
  </dgm:ptLst>
  <dgm:cxnLst>
    <dgm:cxn modelId="{0C6B0210-BD5D-4E1E-B1EB-AD67734B0DA8}" type="presOf" srcId="{D3B2734C-0A09-42C2-9A0F-75D50AE56879}" destId="{C89D9162-AC6C-4B6A-8FB6-87CD3D67BE3F}" srcOrd="0" destOrd="0" presId="urn:microsoft.com/office/officeart/2008/layout/VerticalCurvedList"/>
    <dgm:cxn modelId="{E49224EF-1A98-40D0-93F1-337A18446C9D}" srcId="{F873E299-C26A-4109-9199-A01424F4C6AE}" destId="{E6190D39-13F1-441F-9AE7-E7FD67ED9857}" srcOrd="2" destOrd="0" parTransId="{6E2EE2B0-17C3-4D3D-9FF7-0EC493B4698C}" sibTransId="{7D430959-66E5-4E50-8E82-EA2CDF7BC671}"/>
    <dgm:cxn modelId="{9754B5A7-49C0-454F-B7E8-79B17888A504}" type="presOf" srcId="{F873E299-C26A-4109-9199-A01424F4C6AE}" destId="{3161F4B2-8D59-47E5-A5BE-5BCD0D921043}" srcOrd="0" destOrd="0" presId="urn:microsoft.com/office/officeart/2008/layout/VerticalCurvedList"/>
    <dgm:cxn modelId="{10E7407D-D3E5-4255-8F44-F708D33B313B}" type="presOf" srcId="{789D8B6F-F7E5-4146-AD03-0F7D32D2E7FA}" destId="{7E830D92-7388-4BDB-B150-0D9F826848D4}" srcOrd="0" destOrd="0" presId="urn:microsoft.com/office/officeart/2008/layout/VerticalCurvedList"/>
    <dgm:cxn modelId="{42B7B93C-C079-4FB7-85D7-D100F063C638}" srcId="{F873E299-C26A-4109-9199-A01424F4C6AE}" destId="{789D8B6F-F7E5-4146-AD03-0F7D32D2E7FA}" srcOrd="1" destOrd="0" parTransId="{3F353A9F-FCD9-4F53-A375-4C1376BCCD5F}" sibTransId="{788D723D-FEB6-4B2A-8342-D078E99DA099}"/>
    <dgm:cxn modelId="{443D74FF-223C-4EB3-9A4D-3C90CBF54DAE}" srcId="{F873E299-C26A-4109-9199-A01424F4C6AE}" destId="{CF59F90D-F7CE-44C5-8B4F-1B92FF5309AA}" srcOrd="0" destOrd="0" parTransId="{53E3F741-D38E-4542-94B2-030D2D24C349}" sibTransId="{D3B2734C-0A09-42C2-9A0F-75D50AE56879}"/>
    <dgm:cxn modelId="{AE6B3B22-1AED-4BFF-B006-95756C15BA32}" srcId="{F873E299-C26A-4109-9199-A01424F4C6AE}" destId="{C3F24742-AAD4-4FD0-92FF-E61C222A55A6}" srcOrd="3" destOrd="0" parTransId="{C1544682-FFAA-453A-9F7F-61E8D877E4EA}" sibTransId="{A32CC511-91C8-4DE1-8E81-020A3158B550}"/>
    <dgm:cxn modelId="{578EB3D9-3D18-4BFA-8EE3-6B892448733E}" type="presOf" srcId="{C3F24742-AAD4-4FD0-92FF-E61C222A55A6}" destId="{7718F873-0DE1-48AD-88EB-E25252E2E50B}" srcOrd="0" destOrd="0" presId="urn:microsoft.com/office/officeart/2008/layout/VerticalCurvedList"/>
    <dgm:cxn modelId="{F52E5731-604C-4195-B5DD-27CFA2270E3F}" type="presOf" srcId="{E6190D39-13F1-441F-9AE7-E7FD67ED9857}" destId="{D7150205-4327-4E08-96B3-66CE15839EB4}" srcOrd="0" destOrd="0" presId="urn:microsoft.com/office/officeart/2008/layout/VerticalCurvedList"/>
    <dgm:cxn modelId="{53AE53AB-0EE8-43E7-A48F-8F07DCF5BA7F}" type="presOf" srcId="{CF59F90D-F7CE-44C5-8B4F-1B92FF5309AA}" destId="{6B334E89-630D-48E5-8441-D4B97E4ECD92}" srcOrd="0" destOrd="0" presId="urn:microsoft.com/office/officeart/2008/layout/VerticalCurvedList"/>
    <dgm:cxn modelId="{94C8B923-02B4-4D53-AB1B-285F362684E5}" type="presParOf" srcId="{3161F4B2-8D59-47E5-A5BE-5BCD0D921043}" destId="{D69BCE2C-4903-4FBE-A11D-BC9E179B12F7}" srcOrd="0" destOrd="0" presId="urn:microsoft.com/office/officeart/2008/layout/VerticalCurvedList"/>
    <dgm:cxn modelId="{A6CE1E58-EE72-4D08-834C-47E966D0BDA3}" type="presParOf" srcId="{D69BCE2C-4903-4FBE-A11D-BC9E179B12F7}" destId="{8C0A874C-7FA3-45A0-9E26-B28FA0C3222B}" srcOrd="0" destOrd="0" presId="urn:microsoft.com/office/officeart/2008/layout/VerticalCurvedList"/>
    <dgm:cxn modelId="{327E400F-5BA4-4C01-9F64-C292122FDADB}" type="presParOf" srcId="{8C0A874C-7FA3-45A0-9E26-B28FA0C3222B}" destId="{A48F41A7-7FC5-4E6D-A91B-CA5414867464}" srcOrd="0" destOrd="0" presId="urn:microsoft.com/office/officeart/2008/layout/VerticalCurvedList"/>
    <dgm:cxn modelId="{DF5E81B3-3012-4024-92AD-94F8FF8886EA}" type="presParOf" srcId="{8C0A874C-7FA3-45A0-9E26-B28FA0C3222B}" destId="{C89D9162-AC6C-4B6A-8FB6-87CD3D67BE3F}" srcOrd="1" destOrd="0" presId="urn:microsoft.com/office/officeart/2008/layout/VerticalCurvedList"/>
    <dgm:cxn modelId="{B8A8730C-694D-4A43-9852-3C4C94250671}" type="presParOf" srcId="{8C0A874C-7FA3-45A0-9E26-B28FA0C3222B}" destId="{4D8E2B09-E3EB-425D-B67B-8A6B766A07FA}" srcOrd="2" destOrd="0" presId="urn:microsoft.com/office/officeart/2008/layout/VerticalCurvedList"/>
    <dgm:cxn modelId="{BA8BAF61-DF67-4181-9B21-9B5B43CDD485}" type="presParOf" srcId="{8C0A874C-7FA3-45A0-9E26-B28FA0C3222B}" destId="{E93C9DB1-CDEB-4143-A6F2-2DE91C45F0F7}" srcOrd="3" destOrd="0" presId="urn:microsoft.com/office/officeart/2008/layout/VerticalCurvedList"/>
    <dgm:cxn modelId="{030A512D-5816-4B3F-9637-68983D86D163}" type="presParOf" srcId="{D69BCE2C-4903-4FBE-A11D-BC9E179B12F7}" destId="{6B334E89-630D-48E5-8441-D4B97E4ECD92}" srcOrd="1" destOrd="0" presId="urn:microsoft.com/office/officeart/2008/layout/VerticalCurvedList"/>
    <dgm:cxn modelId="{CC6DE5B2-5AD2-4F2F-B59E-9430E4B54574}" type="presParOf" srcId="{D69BCE2C-4903-4FBE-A11D-BC9E179B12F7}" destId="{4A8077D5-A9E1-4AEE-ABF0-D69AD8A95CCE}" srcOrd="2" destOrd="0" presId="urn:microsoft.com/office/officeart/2008/layout/VerticalCurvedList"/>
    <dgm:cxn modelId="{84C60885-BEAB-4426-9B38-8CABAB2D6D43}" type="presParOf" srcId="{4A8077D5-A9E1-4AEE-ABF0-D69AD8A95CCE}" destId="{4B048E44-F299-4C50-A7E9-2384492F294E}" srcOrd="0" destOrd="0" presId="urn:microsoft.com/office/officeart/2008/layout/VerticalCurvedList"/>
    <dgm:cxn modelId="{BFB16E46-95BB-492E-9634-06C4DD1F24B8}" type="presParOf" srcId="{D69BCE2C-4903-4FBE-A11D-BC9E179B12F7}" destId="{7E830D92-7388-4BDB-B150-0D9F826848D4}" srcOrd="3" destOrd="0" presId="urn:microsoft.com/office/officeart/2008/layout/VerticalCurvedList"/>
    <dgm:cxn modelId="{6A45E8E4-31FB-4176-9724-94A34FBA243F}" type="presParOf" srcId="{D69BCE2C-4903-4FBE-A11D-BC9E179B12F7}" destId="{A90A09AF-6940-4F36-8D79-E2FB60BE6D52}" srcOrd="4" destOrd="0" presId="urn:microsoft.com/office/officeart/2008/layout/VerticalCurvedList"/>
    <dgm:cxn modelId="{70739205-CD63-4FAF-ABC1-E2719C36A254}" type="presParOf" srcId="{A90A09AF-6940-4F36-8D79-E2FB60BE6D52}" destId="{5F764C10-DCCF-4F77-A9F3-F0A869D7FF99}" srcOrd="0" destOrd="0" presId="urn:microsoft.com/office/officeart/2008/layout/VerticalCurvedList"/>
    <dgm:cxn modelId="{E553EB54-001E-4F16-A055-4BA863C3D07E}" type="presParOf" srcId="{D69BCE2C-4903-4FBE-A11D-BC9E179B12F7}" destId="{D7150205-4327-4E08-96B3-66CE15839EB4}" srcOrd="5" destOrd="0" presId="urn:microsoft.com/office/officeart/2008/layout/VerticalCurvedList"/>
    <dgm:cxn modelId="{42DD9F17-7511-4A92-8224-2DE62ECC6CF9}" type="presParOf" srcId="{D69BCE2C-4903-4FBE-A11D-BC9E179B12F7}" destId="{82322FB6-2A9C-49E5-B362-28D26BC388F0}" srcOrd="6" destOrd="0" presId="urn:microsoft.com/office/officeart/2008/layout/VerticalCurvedList"/>
    <dgm:cxn modelId="{D47103D3-8627-48F8-9C01-D04EA0C56829}" type="presParOf" srcId="{82322FB6-2A9C-49E5-B362-28D26BC388F0}" destId="{3DB9E359-F9C1-4894-9CFC-F3E585312FFF}" srcOrd="0" destOrd="0" presId="urn:microsoft.com/office/officeart/2008/layout/VerticalCurvedList"/>
    <dgm:cxn modelId="{C44BB423-7961-42A2-B6AC-A43DB8AA1FC3}" type="presParOf" srcId="{D69BCE2C-4903-4FBE-A11D-BC9E179B12F7}" destId="{7718F873-0DE1-48AD-88EB-E25252E2E50B}" srcOrd="7" destOrd="0" presId="urn:microsoft.com/office/officeart/2008/layout/VerticalCurvedList"/>
    <dgm:cxn modelId="{06D508F3-E486-4A6E-8F22-BE95845EDBFB}" type="presParOf" srcId="{D69BCE2C-4903-4FBE-A11D-BC9E179B12F7}" destId="{FBC5C3DF-24DB-478D-84CE-D6777B9AB858}" srcOrd="8" destOrd="0" presId="urn:microsoft.com/office/officeart/2008/layout/VerticalCurvedList"/>
    <dgm:cxn modelId="{4E1A48F1-1470-4E2E-B11D-FB3756A1C8C7}" type="presParOf" srcId="{FBC5C3DF-24DB-478D-84CE-D6777B9AB858}" destId="{F8842EBF-333F-4495-B334-95087490E9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703" cy="461727"/>
          </a:xfrm>
          <a:prstGeom prst="rect">
            <a:avLst/>
          </a:prstGeom>
        </p:spPr>
        <p:txBody>
          <a:bodyPr vert="horz" lIns="90270" tIns="45135" rIns="90270" bIns="45135" rtlCol="0"/>
          <a:lstStyle>
            <a:lvl1pPr algn="l">
              <a:defRPr sz="1200"/>
            </a:lvl1pPr>
          </a:lstStyle>
          <a:p>
            <a:endParaRPr lang="en-US"/>
          </a:p>
        </p:txBody>
      </p:sp>
      <p:sp>
        <p:nvSpPr>
          <p:cNvPr id="3" name="Date Placeholder 2"/>
          <p:cNvSpPr>
            <a:spLocks noGrp="1"/>
          </p:cNvSpPr>
          <p:nvPr>
            <p:ph type="dt" sz="quarter" idx="1"/>
          </p:nvPr>
        </p:nvSpPr>
        <p:spPr>
          <a:xfrm>
            <a:off x="3899141" y="0"/>
            <a:ext cx="2982703" cy="461727"/>
          </a:xfrm>
          <a:prstGeom prst="rect">
            <a:avLst/>
          </a:prstGeom>
        </p:spPr>
        <p:txBody>
          <a:bodyPr vert="horz" lIns="90270" tIns="45135" rIns="90270" bIns="45135" rtlCol="0"/>
          <a:lstStyle>
            <a:lvl1pPr algn="r">
              <a:defRPr sz="1200"/>
            </a:lvl1pPr>
          </a:lstStyle>
          <a:p>
            <a:fld id="{FC87308B-F1B8-4112-BDEA-B18A748BBDC8}" type="datetimeFigureOut">
              <a:rPr lang="en-US" smtClean="0"/>
              <a:t>10/9/2014</a:t>
            </a:fld>
            <a:endParaRPr lang="en-US"/>
          </a:p>
        </p:txBody>
      </p:sp>
      <p:sp>
        <p:nvSpPr>
          <p:cNvPr id="4" name="Footer Placeholder 3"/>
          <p:cNvSpPr>
            <a:spLocks noGrp="1"/>
          </p:cNvSpPr>
          <p:nvPr>
            <p:ph type="ftr" sz="quarter" idx="2"/>
          </p:nvPr>
        </p:nvSpPr>
        <p:spPr>
          <a:xfrm>
            <a:off x="0" y="8777536"/>
            <a:ext cx="2982703" cy="461727"/>
          </a:xfrm>
          <a:prstGeom prst="rect">
            <a:avLst/>
          </a:prstGeom>
        </p:spPr>
        <p:txBody>
          <a:bodyPr vert="horz" lIns="90270" tIns="45135" rIns="90270" bIns="45135" rtlCol="0" anchor="b"/>
          <a:lstStyle>
            <a:lvl1pPr algn="l">
              <a:defRPr sz="1200"/>
            </a:lvl1pPr>
          </a:lstStyle>
          <a:p>
            <a:endParaRPr lang="en-US"/>
          </a:p>
        </p:txBody>
      </p:sp>
      <p:sp>
        <p:nvSpPr>
          <p:cNvPr id="5" name="Slide Number Placeholder 4"/>
          <p:cNvSpPr>
            <a:spLocks noGrp="1"/>
          </p:cNvSpPr>
          <p:nvPr>
            <p:ph type="sldNum" sz="quarter" idx="3"/>
          </p:nvPr>
        </p:nvSpPr>
        <p:spPr>
          <a:xfrm>
            <a:off x="3899141" y="8777536"/>
            <a:ext cx="2982703" cy="461727"/>
          </a:xfrm>
          <a:prstGeom prst="rect">
            <a:avLst/>
          </a:prstGeom>
        </p:spPr>
        <p:txBody>
          <a:bodyPr vert="horz" lIns="90270" tIns="45135" rIns="90270" bIns="45135" rtlCol="0" anchor="b"/>
          <a:lstStyle>
            <a:lvl1pPr algn="r">
              <a:defRPr sz="1200"/>
            </a:lvl1pPr>
          </a:lstStyle>
          <a:p>
            <a:fld id="{667EFDAC-B71D-4FDD-B894-DBEC3F595464}" type="slidenum">
              <a:rPr lang="en-US" smtClean="0"/>
              <a:t>‹#›</a:t>
            </a:fld>
            <a:endParaRPr lang="en-US"/>
          </a:p>
        </p:txBody>
      </p:sp>
    </p:spTree>
    <p:extLst>
      <p:ext uri="{BB962C8B-B14F-4D97-AF65-F5344CB8AC3E}">
        <p14:creationId xmlns:p14="http://schemas.microsoft.com/office/powerpoint/2010/main" val="349825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806" cy="462042"/>
          </a:xfrm>
          <a:prstGeom prst="rect">
            <a:avLst/>
          </a:prstGeom>
        </p:spPr>
        <p:txBody>
          <a:bodyPr vert="horz" lIns="92129" tIns="46065" rIns="92129" bIns="46065" rtlCol="0"/>
          <a:lstStyle>
            <a:lvl1pPr algn="l">
              <a:defRPr sz="1200"/>
            </a:lvl1pPr>
          </a:lstStyle>
          <a:p>
            <a:endParaRPr lang="en-US" dirty="0"/>
          </a:p>
        </p:txBody>
      </p:sp>
      <p:sp>
        <p:nvSpPr>
          <p:cNvPr id="3" name="Date Placeholder 2"/>
          <p:cNvSpPr>
            <a:spLocks noGrp="1"/>
          </p:cNvSpPr>
          <p:nvPr>
            <p:ph type="dt" idx="1"/>
          </p:nvPr>
        </p:nvSpPr>
        <p:spPr>
          <a:xfrm>
            <a:off x="3899002" y="0"/>
            <a:ext cx="2982806" cy="462042"/>
          </a:xfrm>
          <a:prstGeom prst="rect">
            <a:avLst/>
          </a:prstGeom>
        </p:spPr>
        <p:txBody>
          <a:bodyPr vert="horz" lIns="92129" tIns="46065" rIns="92129" bIns="46065" rtlCol="0"/>
          <a:lstStyle>
            <a:lvl1pPr algn="r">
              <a:defRPr sz="1200"/>
            </a:lvl1pPr>
          </a:lstStyle>
          <a:p>
            <a:fld id="{D2598DE1-A856-40E7-BEDC-0B59855E6288}" type="datetimeFigureOut">
              <a:rPr lang="en-US" smtClean="0"/>
              <a:t>10/9/2014</a:t>
            </a:fld>
            <a:endParaRPr lang="en-US" dirty="0"/>
          </a:p>
        </p:txBody>
      </p:sp>
      <p:sp>
        <p:nvSpPr>
          <p:cNvPr id="4" name="Slide Image Placeholder 3"/>
          <p:cNvSpPr>
            <a:spLocks noGrp="1" noRot="1" noChangeAspect="1"/>
          </p:cNvSpPr>
          <p:nvPr>
            <p:ph type="sldImg" idx="2"/>
          </p:nvPr>
        </p:nvSpPr>
        <p:spPr>
          <a:xfrm>
            <a:off x="1131888" y="693738"/>
            <a:ext cx="4619625" cy="3465512"/>
          </a:xfrm>
          <a:prstGeom prst="rect">
            <a:avLst/>
          </a:prstGeom>
          <a:noFill/>
          <a:ln w="12700">
            <a:solidFill>
              <a:prstClr val="black"/>
            </a:solidFill>
          </a:ln>
        </p:spPr>
        <p:txBody>
          <a:bodyPr vert="horz" lIns="92129" tIns="46065" rIns="92129" bIns="46065" rtlCol="0" anchor="ctr"/>
          <a:lstStyle/>
          <a:p>
            <a:endParaRPr lang="en-US" dirty="0"/>
          </a:p>
        </p:txBody>
      </p:sp>
      <p:sp>
        <p:nvSpPr>
          <p:cNvPr id="5" name="Notes Placeholder 4"/>
          <p:cNvSpPr>
            <a:spLocks noGrp="1"/>
          </p:cNvSpPr>
          <p:nvPr>
            <p:ph type="body" sz="quarter" idx="3"/>
          </p:nvPr>
        </p:nvSpPr>
        <p:spPr>
          <a:xfrm>
            <a:off x="688340" y="4389399"/>
            <a:ext cx="5506720" cy="4158377"/>
          </a:xfrm>
          <a:prstGeom prst="rect">
            <a:avLst/>
          </a:prstGeom>
        </p:spPr>
        <p:txBody>
          <a:bodyPr vert="horz" lIns="92129" tIns="46065" rIns="92129" bIns="460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7192"/>
            <a:ext cx="2982806" cy="462042"/>
          </a:xfrm>
          <a:prstGeom prst="rect">
            <a:avLst/>
          </a:prstGeom>
        </p:spPr>
        <p:txBody>
          <a:bodyPr vert="horz" lIns="92129" tIns="46065" rIns="92129" bIns="460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9002" y="8777192"/>
            <a:ext cx="2982806" cy="462042"/>
          </a:xfrm>
          <a:prstGeom prst="rect">
            <a:avLst/>
          </a:prstGeom>
        </p:spPr>
        <p:txBody>
          <a:bodyPr vert="horz" lIns="92129" tIns="46065" rIns="92129" bIns="46065" rtlCol="0" anchor="b"/>
          <a:lstStyle>
            <a:lvl1pPr algn="r">
              <a:defRPr sz="1200"/>
            </a:lvl1pPr>
          </a:lstStyle>
          <a:p>
            <a:fld id="{9A387F8D-494C-4547-B8D9-3002CE91B993}" type="slidenum">
              <a:rPr lang="en-US" smtClean="0"/>
              <a:t>‹#›</a:t>
            </a:fld>
            <a:endParaRPr lang="en-US" dirty="0"/>
          </a:p>
        </p:txBody>
      </p:sp>
    </p:spTree>
    <p:extLst>
      <p:ext uri="{BB962C8B-B14F-4D97-AF65-F5344CB8AC3E}">
        <p14:creationId xmlns:p14="http://schemas.microsoft.com/office/powerpoint/2010/main" val="31186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edutopia.org/project-based-learnin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pecialed.about.com/od/integration/a/Inclusion-What-Is-Inclusion.ht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pecialed.about.com/od/teacherchecklists/a/bloom.htm"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pecialed.about.com/od/integration/a/root.ht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1</a:t>
            </a:fld>
            <a:endParaRPr lang="en-US" dirty="0"/>
          </a:p>
        </p:txBody>
      </p:sp>
    </p:spTree>
    <p:extLst>
      <p:ext uri="{BB962C8B-B14F-4D97-AF65-F5344CB8AC3E}">
        <p14:creationId xmlns:p14="http://schemas.microsoft.com/office/powerpoint/2010/main" val="173735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11</a:t>
            </a:fld>
            <a:endParaRPr lang="en-US" dirty="0"/>
          </a:p>
        </p:txBody>
      </p:sp>
    </p:spTree>
    <p:extLst>
      <p:ext uri="{BB962C8B-B14F-4D97-AF65-F5344CB8AC3E}">
        <p14:creationId xmlns:p14="http://schemas.microsoft.com/office/powerpoint/2010/main" val="127214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Facilities can enhance the learning environment, especially if it “looks” like college and career environments. We saw newer facilities and older facilities – both work as long as space is flexible and allows for larger, integrated classes and student collaboration spaces. </a:t>
            </a:r>
          </a:p>
        </p:txBody>
      </p:sp>
      <p:sp>
        <p:nvSpPr>
          <p:cNvPr id="4" name="Slide Number Placeholder 3"/>
          <p:cNvSpPr>
            <a:spLocks noGrp="1"/>
          </p:cNvSpPr>
          <p:nvPr>
            <p:ph type="sldNum" sz="quarter" idx="10"/>
          </p:nvPr>
        </p:nvSpPr>
        <p:spPr/>
        <p:txBody>
          <a:bodyPr/>
          <a:lstStyle/>
          <a:p>
            <a:fld id="{D86AAD59-ED36-47C0-850F-D49C4EEF25B8}" type="slidenum">
              <a:rPr lang="en-US" smtClean="0"/>
              <a:t>12</a:t>
            </a:fld>
            <a:endParaRPr lang="en-US" dirty="0"/>
          </a:p>
        </p:txBody>
      </p:sp>
    </p:spTree>
    <p:extLst>
      <p:ext uri="{BB962C8B-B14F-4D97-AF65-F5344CB8AC3E}">
        <p14:creationId xmlns:p14="http://schemas.microsoft.com/office/powerpoint/2010/main" val="304955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Collaborative spaces that emulate how people collaborate and use technology in college and career settings</a:t>
            </a:r>
          </a:p>
        </p:txBody>
      </p:sp>
      <p:sp>
        <p:nvSpPr>
          <p:cNvPr id="4" name="Slide Number Placeholder 3"/>
          <p:cNvSpPr>
            <a:spLocks noGrp="1"/>
          </p:cNvSpPr>
          <p:nvPr>
            <p:ph type="sldNum" sz="quarter" idx="10"/>
          </p:nvPr>
        </p:nvSpPr>
        <p:spPr/>
        <p:txBody>
          <a:bodyPr/>
          <a:lstStyle/>
          <a:p>
            <a:fld id="{D86AAD59-ED36-47C0-850F-D49C4EEF25B8}" type="slidenum">
              <a:rPr lang="en-US" smtClean="0"/>
              <a:t>13</a:t>
            </a:fld>
            <a:endParaRPr lang="en-US" dirty="0"/>
          </a:p>
        </p:txBody>
      </p:sp>
    </p:spTree>
    <p:extLst>
      <p:ext uri="{BB962C8B-B14F-4D97-AF65-F5344CB8AC3E}">
        <p14:creationId xmlns:p14="http://schemas.microsoft.com/office/powerpoint/2010/main" val="143466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Regents Reform Agenda</a:t>
            </a:r>
            <a:r>
              <a:rPr lang="en-US" baseline="0" dirty="0" smtClean="0"/>
              <a:t> has led us to looking at PBL as a vehicle to change schools – our regional vision.</a:t>
            </a:r>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14</a:t>
            </a:fld>
            <a:endParaRPr lang="en-US" dirty="0"/>
          </a:p>
        </p:txBody>
      </p:sp>
    </p:spTree>
    <p:extLst>
      <p:ext uri="{BB962C8B-B14F-4D97-AF65-F5344CB8AC3E}">
        <p14:creationId xmlns:p14="http://schemas.microsoft.com/office/powerpoint/2010/main" val="120788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340" y="4389398"/>
            <a:ext cx="5506720" cy="4389399"/>
          </a:xfrm>
        </p:spPr>
        <p:txBody>
          <a:bodyPr/>
          <a:lstStyle/>
          <a:p>
            <a:pPr defTabSz="921292">
              <a:defRPr/>
            </a:pPr>
            <a:r>
              <a:rPr lang="en-US" dirty="0" smtClean="0"/>
              <a:t>The Regents Reform Agenda:  close the achievement gap through the implementation of common curricula, data driven instruction, a positive school culture that reflects high expectations for student learning, and a teacher/principal evaluation system aimed at supporting educator effectiveness (APPR). </a:t>
            </a:r>
          </a:p>
          <a:p>
            <a:pPr defTabSz="921292">
              <a:defRPr/>
            </a:pPr>
            <a:endParaRPr lang="en-US" dirty="0"/>
          </a:p>
          <a:p>
            <a:pPr defTabSz="921292">
              <a:defRPr/>
            </a:pPr>
            <a:r>
              <a:rPr lang="en-US" dirty="0"/>
              <a:t>PBL meets the criteria found in the Regents Reform Agenda. </a:t>
            </a:r>
          </a:p>
          <a:p>
            <a:pPr defTabSz="921292">
              <a:defRPr/>
            </a:pPr>
            <a:endParaRPr lang="en-US" dirty="0"/>
          </a:p>
          <a:p>
            <a:pPr defTabSz="921292">
              <a:defRPr/>
            </a:pPr>
            <a:r>
              <a:rPr lang="en-US" dirty="0"/>
              <a:t>A PBL project is standards-based with aligned formative and summative assessments that occur throughout the project. The data collected from the assessments will generate enrichment and remediation lessons as needed. Teachers use the data to improve instructional practices within the project and develop necessary lessons to develop students’ knowledge and skills. </a:t>
            </a:r>
          </a:p>
          <a:p>
            <a:pPr defTabSz="921292">
              <a:defRPr/>
            </a:pPr>
            <a:endParaRPr lang="en-US" dirty="0"/>
          </a:p>
          <a:p>
            <a:pPr defTabSz="921292">
              <a:defRPr/>
            </a:pPr>
            <a:r>
              <a:rPr lang="en-US" dirty="0"/>
              <a:t>PBL is inquiry-based leading to student engagement, development of 21</a:t>
            </a:r>
            <a:r>
              <a:rPr lang="en-US" baseline="30000" dirty="0"/>
              <a:t>st</a:t>
            </a:r>
            <a:r>
              <a:rPr lang="en-US" dirty="0"/>
              <a:t> Century skills, and constructivist learning; the three learning priorities found in the New York State Teaching Standards. Additionally, PBL can be an initiative to change the school culture due to teacher collaboration on interdisciplinary projects and student collaboration in completing projects. </a:t>
            </a:r>
          </a:p>
          <a:p>
            <a:pPr defTabSz="921292">
              <a:defRPr/>
            </a:pPr>
            <a:endParaRPr lang="en-US" dirty="0"/>
          </a:p>
          <a:p>
            <a:pPr defTabSz="921292">
              <a:defRPr/>
            </a:pPr>
            <a:r>
              <a:rPr lang="en-US" dirty="0"/>
              <a:t>When students and teachers are empowered to make choices about their learning, the culture will naturally be more collaborative and inquiry-based leading to improvement, satisfaction, and achievement.</a:t>
            </a:r>
          </a:p>
          <a:p>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15</a:t>
            </a:fld>
            <a:endParaRPr lang="en-US" dirty="0"/>
          </a:p>
        </p:txBody>
      </p:sp>
    </p:spTree>
    <p:extLst>
      <p:ext uri="{BB962C8B-B14F-4D97-AF65-F5344CB8AC3E}">
        <p14:creationId xmlns:p14="http://schemas.microsoft.com/office/powerpoint/2010/main" val="354714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16</a:t>
            </a:fld>
            <a:endParaRPr lang="en-US" dirty="0"/>
          </a:p>
        </p:txBody>
      </p:sp>
    </p:spTree>
    <p:extLst>
      <p:ext uri="{BB962C8B-B14F-4D97-AF65-F5344CB8AC3E}">
        <p14:creationId xmlns:p14="http://schemas.microsoft.com/office/powerpoint/2010/main" val="393396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 Institute</a:t>
            </a:r>
            <a:r>
              <a:rPr lang="en-US" baseline="0" dirty="0" smtClean="0"/>
              <a:t> for Education story</a:t>
            </a:r>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17</a:t>
            </a:fld>
            <a:endParaRPr lang="en-US" dirty="0"/>
          </a:p>
        </p:txBody>
      </p:sp>
    </p:spTree>
    <p:extLst>
      <p:ext uri="{BB962C8B-B14F-4D97-AF65-F5344CB8AC3E}">
        <p14:creationId xmlns:p14="http://schemas.microsoft.com/office/powerpoint/2010/main" val="116612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600" dirty="0"/>
              <a:t>Choose one or two words from this definition that deepens your personal definition of PBL—Share with your shoulder partner—Share whole group.</a:t>
            </a:r>
          </a:p>
          <a:p>
            <a:pPr>
              <a:lnSpc>
                <a:spcPct val="90000"/>
              </a:lnSpc>
            </a:pPr>
            <a:endParaRPr lang="en-US" altLang="en-US" sz="1600" dirty="0"/>
          </a:p>
          <a:p>
            <a:pPr marL="460645" indent="-460645">
              <a:lnSpc>
                <a:spcPct val="90000"/>
              </a:lnSpc>
              <a:buFont typeface="Arial" panose="020B0604020202020204" pitchFamily="34" charset="0"/>
              <a:buChar char="•"/>
            </a:pPr>
            <a:r>
              <a:rPr lang="en-US" altLang="en-US" sz="1600" dirty="0"/>
              <a:t>PBL is curriculum-fueled and standards-based.</a:t>
            </a:r>
            <a:endParaRPr lang="en-US" altLang="en-US" sz="1400" dirty="0"/>
          </a:p>
          <a:p>
            <a:pPr>
              <a:lnSpc>
                <a:spcPct val="90000"/>
              </a:lnSpc>
              <a:buFont typeface="Arial" panose="020B0604020202020204" pitchFamily="34" charset="0"/>
              <a:buChar char="•"/>
            </a:pPr>
            <a:endParaRPr lang="en-US" altLang="en-US" sz="1000" dirty="0"/>
          </a:p>
          <a:p>
            <a:pPr marL="460645" indent="-460645">
              <a:lnSpc>
                <a:spcPct val="90000"/>
              </a:lnSpc>
              <a:buFont typeface="Arial" panose="020B0604020202020204" pitchFamily="34" charset="0"/>
              <a:buChar char="•"/>
            </a:pPr>
            <a:r>
              <a:rPr lang="en-US" altLang="en-US" sz="1600" dirty="0"/>
              <a:t>PBL asks a question or poses a problem that ALL students can answer. Concrete, hands-on experiences come together during project-based learning.</a:t>
            </a:r>
            <a:endParaRPr lang="en-US" altLang="en-US" sz="1400" dirty="0"/>
          </a:p>
          <a:p>
            <a:pPr>
              <a:lnSpc>
                <a:spcPct val="90000"/>
              </a:lnSpc>
              <a:buFont typeface="Arial" panose="020B0604020202020204" pitchFamily="34" charset="0"/>
              <a:buChar char="•"/>
            </a:pPr>
            <a:endParaRPr lang="en-US" altLang="en-US" sz="1000" dirty="0"/>
          </a:p>
          <a:p>
            <a:pPr marL="460645" indent="-460645">
              <a:lnSpc>
                <a:spcPct val="90000"/>
              </a:lnSpc>
              <a:buFont typeface="Arial" panose="020B0604020202020204" pitchFamily="34" charset="0"/>
              <a:buChar char="•"/>
            </a:pPr>
            <a:r>
              <a:rPr lang="en-US" altLang="en-US" sz="1600" dirty="0"/>
              <a:t>PBL allows students to investigate issues and topics in real-world problems.</a:t>
            </a:r>
            <a:endParaRPr lang="en-US" altLang="en-US" sz="1400" dirty="0"/>
          </a:p>
          <a:p>
            <a:pPr>
              <a:lnSpc>
                <a:spcPct val="90000"/>
              </a:lnSpc>
              <a:buFont typeface="Arial" panose="020B0604020202020204" pitchFamily="34" charset="0"/>
              <a:buChar char="•"/>
            </a:pPr>
            <a:endParaRPr lang="en-US" altLang="en-US" sz="1000" dirty="0"/>
          </a:p>
          <a:p>
            <a:pPr marL="460645" indent="-460645">
              <a:lnSpc>
                <a:spcPct val="90000"/>
              </a:lnSpc>
              <a:buFont typeface="Arial" panose="020B0604020202020204" pitchFamily="34" charset="0"/>
              <a:buChar char="•"/>
            </a:pPr>
            <a:r>
              <a:rPr lang="en-US" altLang="en-US" sz="1600" dirty="0"/>
              <a:t>PBL fosters abstract, intellectual tasks to explore complex issues.</a:t>
            </a:r>
            <a:endParaRPr lang="en-US" altLang="en-US" sz="1400" dirty="0"/>
          </a:p>
          <a:p>
            <a:endParaRPr lang="en-US" sz="1600" dirty="0"/>
          </a:p>
        </p:txBody>
      </p:sp>
      <p:sp>
        <p:nvSpPr>
          <p:cNvPr id="4" name="Slide Number Placeholder 3"/>
          <p:cNvSpPr>
            <a:spLocks noGrp="1"/>
          </p:cNvSpPr>
          <p:nvPr>
            <p:ph type="sldNum" sz="quarter" idx="10"/>
          </p:nvPr>
        </p:nvSpPr>
        <p:spPr/>
        <p:txBody>
          <a:bodyPr/>
          <a:lstStyle/>
          <a:p>
            <a:fld id="{9A387F8D-494C-4547-B8D9-3002CE91B993}" type="slidenum">
              <a:rPr lang="en-US" smtClean="0"/>
              <a:t>18</a:t>
            </a:fld>
            <a:endParaRPr lang="en-US" dirty="0"/>
          </a:p>
        </p:txBody>
      </p:sp>
    </p:spTree>
    <p:extLst>
      <p:ext uri="{BB962C8B-B14F-4D97-AF65-F5344CB8AC3E}">
        <p14:creationId xmlns:p14="http://schemas.microsoft.com/office/powerpoint/2010/main" val="320438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https://www.youtube.com/watch?v=hnzCGNnU_WM</a:t>
            </a:r>
          </a:p>
          <a:p>
            <a:endParaRPr lang="en-US" sz="1600" dirty="0"/>
          </a:p>
          <a:p>
            <a:r>
              <a:rPr lang="en-US" sz="1600" dirty="0"/>
              <a:t>6.30 minutes</a:t>
            </a:r>
          </a:p>
          <a:p>
            <a:endParaRPr lang="en-US" sz="1600" dirty="0"/>
          </a:p>
          <a:p>
            <a:pPr defTabSz="921292">
              <a:defRPr/>
            </a:pPr>
            <a:r>
              <a:rPr lang="en-US" sz="1600" dirty="0">
                <a:latin typeface="Arial" charset="0"/>
                <a:cs typeface="Arial" charset="0"/>
              </a:rPr>
              <a:t>We know from our own experience that learning is not a spectator sport.  Learning requires the student to be actively engaged in the learning process, rather than “passively” absorbing information.</a:t>
            </a:r>
          </a:p>
          <a:p>
            <a:endParaRPr lang="en-US" sz="1600" dirty="0"/>
          </a:p>
        </p:txBody>
      </p:sp>
      <p:sp>
        <p:nvSpPr>
          <p:cNvPr id="4" name="Slide Number Placeholder 3"/>
          <p:cNvSpPr>
            <a:spLocks noGrp="1"/>
          </p:cNvSpPr>
          <p:nvPr>
            <p:ph type="sldNum" sz="quarter" idx="10"/>
          </p:nvPr>
        </p:nvSpPr>
        <p:spPr/>
        <p:txBody>
          <a:bodyPr/>
          <a:lstStyle/>
          <a:p>
            <a:fld id="{9A387F8D-494C-4547-B8D9-3002CE91B993}" type="slidenum">
              <a:rPr lang="en-US" smtClean="0"/>
              <a:t>19</a:t>
            </a:fld>
            <a:endParaRPr lang="en-US" dirty="0"/>
          </a:p>
        </p:txBody>
      </p:sp>
    </p:spTree>
    <p:extLst>
      <p:ext uri="{BB962C8B-B14F-4D97-AF65-F5344CB8AC3E}">
        <p14:creationId xmlns:p14="http://schemas.microsoft.com/office/powerpoint/2010/main" val="18623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87F8D-494C-4547-B8D9-3002CE91B993}" type="slidenum">
              <a:rPr lang="en-US" smtClean="0"/>
              <a:t>20</a:t>
            </a:fld>
            <a:endParaRPr lang="en-US" dirty="0"/>
          </a:p>
        </p:txBody>
      </p:sp>
    </p:spTree>
    <p:extLst>
      <p:ext uri="{BB962C8B-B14F-4D97-AF65-F5344CB8AC3E}">
        <p14:creationId xmlns:p14="http://schemas.microsoft.com/office/powerpoint/2010/main" val="127457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Handout</a:t>
            </a:r>
            <a:endParaRPr lang="en-US" b="1" i="1" dirty="0"/>
          </a:p>
        </p:txBody>
      </p:sp>
      <p:sp>
        <p:nvSpPr>
          <p:cNvPr id="4" name="Slide Number Placeholder 3"/>
          <p:cNvSpPr>
            <a:spLocks noGrp="1"/>
          </p:cNvSpPr>
          <p:nvPr>
            <p:ph type="sldNum" sz="quarter" idx="10"/>
          </p:nvPr>
        </p:nvSpPr>
        <p:spPr/>
        <p:txBody>
          <a:bodyPr/>
          <a:lstStyle/>
          <a:p>
            <a:fld id="{9A387F8D-494C-4547-B8D9-3002CE91B993}" type="slidenum">
              <a:rPr lang="en-US" smtClean="0"/>
              <a:t>2</a:t>
            </a:fld>
            <a:endParaRPr lang="en-US" dirty="0"/>
          </a:p>
        </p:txBody>
      </p:sp>
    </p:spTree>
    <p:extLst>
      <p:ext uri="{BB962C8B-B14F-4D97-AF65-F5344CB8AC3E}">
        <p14:creationId xmlns:p14="http://schemas.microsoft.com/office/powerpoint/2010/main" val="1072718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87F8D-494C-4547-B8D9-3002CE91B993}" type="slidenum">
              <a:rPr lang="en-US" smtClean="0"/>
              <a:t>21</a:t>
            </a:fld>
            <a:endParaRPr lang="en-US" dirty="0"/>
          </a:p>
        </p:txBody>
      </p:sp>
    </p:spTree>
    <p:extLst>
      <p:ext uri="{BB962C8B-B14F-4D97-AF65-F5344CB8AC3E}">
        <p14:creationId xmlns:p14="http://schemas.microsoft.com/office/powerpoint/2010/main" val="249672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87F8D-494C-4547-B8D9-3002CE91B993}" type="slidenum">
              <a:rPr lang="en-US" smtClean="0"/>
              <a:t>22</a:t>
            </a:fld>
            <a:endParaRPr lang="en-US" dirty="0"/>
          </a:p>
        </p:txBody>
      </p:sp>
    </p:spTree>
    <p:extLst>
      <p:ext uri="{BB962C8B-B14F-4D97-AF65-F5344CB8AC3E}">
        <p14:creationId xmlns:p14="http://schemas.microsoft.com/office/powerpoint/2010/main" val="252721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2"/>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1pPr>
            <a:lvl2pPr eaLnBrk="0" hangingPunct="0">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2pPr>
            <a:lvl3pPr eaLnBrk="0" hangingPunct="0">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3pPr>
            <a:lvl4pPr eaLnBrk="0" hangingPunct="0">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4pPr>
            <a:lvl5pPr eaLnBrk="0" hangingPunct="0">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5pPr>
            <a:lvl6pPr marL="2486137" indent="-226013" defTabSz="452025" eaLnBrk="0" fontAlgn="base" hangingPunct="0">
              <a:spcBef>
                <a:spcPct val="0"/>
              </a:spcBef>
              <a:spcAft>
                <a:spcPct val="0"/>
              </a:spcAft>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6pPr>
            <a:lvl7pPr marL="2938162" indent="-226013" defTabSz="452025" eaLnBrk="0" fontAlgn="base" hangingPunct="0">
              <a:spcBef>
                <a:spcPct val="0"/>
              </a:spcBef>
              <a:spcAft>
                <a:spcPct val="0"/>
              </a:spcAft>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7pPr>
            <a:lvl8pPr marL="3390187" indent="-226013" defTabSz="452025" eaLnBrk="0" fontAlgn="base" hangingPunct="0">
              <a:spcBef>
                <a:spcPct val="0"/>
              </a:spcBef>
              <a:spcAft>
                <a:spcPct val="0"/>
              </a:spcAft>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8pPr>
            <a:lvl9pPr marL="3842211" indent="-226013" defTabSz="452025" eaLnBrk="0" fontAlgn="base" hangingPunct="0">
              <a:spcBef>
                <a:spcPct val="0"/>
              </a:spcBef>
              <a:spcAft>
                <a:spcPct val="0"/>
              </a:spcAft>
              <a:tabLst>
                <a:tab pos="0" algn="l"/>
                <a:tab pos="434761" algn="l"/>
                <a:tab pos="871090" algn="l"/>
                <a:tab pos="1305849" algn="l"/>
                <a:tab pos="1742179" algn="l"/>
                <a:tab pos="2178509" algn="l"/>
                <a:tab pos="2613269" algn="l"/>
                <a:tab pos="3049599" algn="l"/>
                <a:tab pos="3484358" algn="l"/>
                <a:tab pos="3920688" algn="l"/>
                <a:tab pos="4357017" algn="l"/>
                <a:tab pos="4791778" algn="l"/>
                <a:tab pos="5228108" algn="l"/>
                <a:tab pos="5662867" algn="l"/>
                <a:tab pos="6099197" algn="l"/>
                <a:tab pos="6535527" algn="l"/>
                <a:tab pos="6970287" algn="l"/>
                <a:tab pos="7406616" algn="l"/>
                <a:tab pos="7841376" algn="l"/>
                <a:tab pos="8277706" algn="l"/>
                <a:tab pos="8714035" algn="l"/>
              </a:tabLst>
              <a:defRPr sz="2400" b="1">
                <a:solidFill>
                  <a:schemeClr val="bg1"/>
                </a:solidFill>
                <a:latin typeface="Calibri" pitchFamily="34" charset="0"/>
                <a:ea typeface="ＭＳ Ｐゴシック" pitchFamily="34" charset="-128"/>
              </a:defRPr>
            </a:lvl9pPr>
          </a:lstStyle>
          <a:p>
            <a:pPr eaLnBrk="1" hangingPunct="1">
              <a:defRPr/>
            </a:pPr>
            <a:fld id="{1A59B44D-1EA7-4BE0-9C15-0F3CD42F2272}" type="slidenum">
              <a:rPr lang="en-US" sz="1300" b="0">
                <a:solidFill>
                  <a:srgbClr val="000000"/>
                </a:solidFill>
                <a:latin typeface="Times New Roman" pitchFamily="18" charset="0"/>
              </a:rPr>
              <a:pPr eaLnBrk="1" hangingPunct="1">
                <a:defRPr/>
              </a:pPr>
              <a:t>23</a:t>
            </a:fld>
            <a:endParaRPr lang="en-US" sz="1300" b="0">
              <a:solidFill>
                <a:srgbClr val="000000"/>
              </a:solidFill>
              <a:latin typeface="Times New Roman" pitchFamily="18" charset="0"/>
            </a:endParaRPr>
          </a:p>
        </p:txBody>
      </p:sp>
      <p:sp>
        <p:nvSpPr>
          <p:cNvPr id="80899" name="Rectangle 1"/>
          <p:cNvSpPr>
            <a:spLocks noGrp="1" noRot="1" noChangeAspect="1" noChangeArrowheads="1" noTextEdit="1"/>
          </p:cNvSpPr>
          <p:nvPr>
            <p:ph type="sldImg"/>
          </p:nvPr>
        </p:nvSpPr>
        <p:spPr>
          <a:xfrm>
            <a:off x="1131888" y="695325"/>
            <a:ext cx="4619625" cy="3465513"/>
          </a:xfrm>
          <a:solidFill>
            <a:srgbClr val="FFFFFF"/>
          </a:solidFill>
          <a:ln/>
        </p:spPr>
      </p:sp>
      <p:sp>
        <p:nvSpPr>
          <p:cNvPr id="80900" name="Text Box 2"/>
          <p:cNvSpPr>
            <a:spLocks noGrp="1" noChangeArrowheads="1"/>
          </p:cNvSpPr>
          <p:nvPr>
            <p:ph type="body" idx="1"/>
          </p:nvPr>
        </p:nvSpPr>
        <p:spPr>
          <a:xfrm>
            <a:off x="916540" y="4390030"/>
            <a:ext cx="5050321" cy="9452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2025" algn="l"/>
                <a:tab pos="904050" algn="l"/>
                <a:tab pos="1356074" algn="l"/>
                <a:tab pos="1808099" algn="l"/>
                <a:tab pos="2260124" algn="l"/>
                <a:tab pos="2712149" algn="l"/>
                <a:tab pos="3164174" algn="l"/>
                <a:tab pos="3616198" algn="l"/>
                <a:tab pos="4068224" algn="l"/>
                <a:tab pos="4520249" algn="l"/>
                <a:tab pos="4972274" algn="l"/>
                <a:tab pos="5424299" algn="l"/>
                <a:tab pos="5876323" algn="l"/>
                <a:tab pos="6328348" algn="l"/>
                <a:tab pos="6780373" algn="l"/>
                <a:tab pos="7232398" algn="l"/>
                <a:tab pos="7684423" algn="l"/>
                <a:tab pos="8136447" algn="l"/>
                <a:tab pos="8588472" algn="l"/>
                <a:tab pos="9040497" algn="l"/>
              </a:tabLst>
            </a:pPr>
            <a:endParaRPr lang="en-US" dirty="0" smtClean="0">
              <a:latin typeface="Times New Roman" pitchFamily="18" charset="0"/>
              <a:ea typeface="ＭＳ Ｐゴシック" pitchFamily="34" charset="-128"/>
            </a:endParaRPr>
          </a:p>
        </p:txBody>
      </p:sp>
      <p:sp>
        <p:nvSpPr>
          <p:cNvPr id="80901" name="Text Box 3"/>
          <p:cNvSpPr txBox="1">
            <a:spLocks noChangeArrowheads="1"/>
          </p:cNvSpPr>
          <p:nvPr/>
        </p:nvSpPr>
        <p:spPr bwMode="auto">
          <a:xfrm>
            <a:off x="3899971" y="8780059"/>
            <a:ext cx="2983430" cy="46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7" tIns="45973" rIns="92287" bIns="45973"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chemeClr val="bg1"/>
                </a:solidFill>
                <a:latin typeface="Calibri" pitchFamily="34" charset="0"/>
                <a:ea typeface="ＭＳ Ｐゴシック" pitchFamily="34" charset="-128"/>
              </a:defRPr>
            </a:lvl9pPr>
          </a:lstStyle>
          <a:p>
            <a:pPr algn="r" eaLnBrk="1" hangingPunct="1">
              <a:buSzPct val="100000"/>
            </a:pPr>
            <a:fld id="{F5781B18-974D-40AC-B08F-CFDB42FFED55}" type="slidenum">
              <a:rPr lang="en-US" sz="1300" b="0">
                <a:solidFill>
                  <a:srgbClr val="000000"/>
                </a:solidFill>
                <a:latin typeface="Times New Roman" pitchFamily="18" charset="0"/>
              </a:rPr>
              <a:pPr algn="r" eaLnBrk="1" hangingPunct="1">
                <a:buSzPct val="100000"/>
              </a:pPr>
              <a:t>23</a:t>
            </a:fld>
            <a:endParaRPr lang="en-US" sz="1300" b="0">
              <a:solidFill>
                <a:srgbClr val="000000"/>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3225" y="693738"/>
            <a:ext cx="3230563" cy="2424112"/>
          </a:xfrm>
        </p:spPr>
      </p:sp>
      <p:sp>
        <p:nvSpPr>
          <p:cNvPr id="3" name="Notes Placeholder 2"/>
          <p:cNvSpPr>
            <a:spLocks noGrp="1"/>
          </p:cNvSpPr>
          <p:nvPr>
            <p:ph type="body" idx="1"/>
          </p:nvPr>
        </p:nvSpPr>
        <p:spPr>
          <a:xfrm>
            <a:off x="688340" y="3311301"/>
            <a:ext cx="5506720" cy="5236475"/>
          </a:xfrm>
        </p:spPr>
        <p:txBody>
          <a:bodyPr/>
          <a:lstStyle/>
          <a:p>
            <a:r>
              <a:rPr lang="en-US" sz="1600" dirty="0"/>
              <a:t>PBL is different from the traditional project.</a:t>
            </a:r>
          </a:p>
          <a:p>
            <a:endParaRPr lang="en-US" sz="1600" dirty="0"/>
          </a:p>
          <a:p>
            <a:r>
              <a:rPr lang="en-US" sz="1600" dirty="0"/>
              <a:t>A traditional unit is linear and teacher-driven with little opportunity to for student voice and choice, revision, collaboration and relevancy.</a:t>
            </a:r>
          </a:p>
          <a:p>
            <a:endParaRPr lang="en-US" sz="1600" dirty="0"/>
          </a:p>
          <a:p>
            <a:r>
              <a:rPr lang="en-US" sz="1600" dirty="0"/>
              <a:t>A PBL unit, incorporates the eight essential elements so that student learning is personalized, meaningful, and deep.</a:t>
            </a:r>
          </a:p>
          <a:p>
            <a:endParaRPr lang="en-US" sz="1600" dirty="0"/>
          </a:p>
          <a:p>
            <a:r>
              <a:rPr lang="en-US" sz="1600" dirty="0"/>
              <a:t>Differentiate the tasks within the project that will help students to answer the DQ and lead the inquiry then create assessment to match the tasks.</a:t>
            </a:r>
          </a:p>
          <a:p>
            <a:endParaRPr lang="en-US" sz="1600" dirty="0"/>
          </a:p>
          <a:p>
            <a:r>
              <a:rPr lang="en-US" sz="1600" u="sng" dirty="0">
                <a:hlinkClick r:id="rId3"/>
              </a:rPr>
              <a:t>Project based learning</a:t>
            </a:r>
            <a:r>
              <a:rPr lang="en-US" sz="1600" dirty="0"/>
              <a:t> is an excellent way to differentiate instruction in a full </a:t>
            </a:r>
            <a:r>
              <a:rPr lang="en-US" sz="1600" u="sng" dirty="0">
                <a:hlinkClick r:id="rId4"/>
              </a:rPr>
              <a:t>inclusion </a:t>
            </a:r>
            <a:r>
              <a:rPr lang="en-US" sz="1600" dirty="0"/>
              <a:t>classroom, especially when that class includes students of widely different abilities, from the cognitively or developmental disabled to the gifted children. Project based learning is also excellent in resource rooms or self contained classrooms with either typically developing partners or with sufficient support or accommodations.</a:t>
            </a:r>
          </a:p>
        </p:txBody>
      </p:sp>
      <p:sp>
        <p:nvSpPr>
          <p:cNvPr id="4" name="Slide Number Placeholder 3"/>
          <p:cNvSpPr>
            <a:spLocks noGrp="1"/>
          </p:cNvSpPr>
          <p:nvPr>
            <p:ph type="sldNum" sz="quarter" idx="10"/>
          </p:nvPr>
        </p:nvSpPr>
        <p:spPr/>
        <p:txBody>
          <a:bodyPr/>
          <a:lstStyle/>
          <a:p>
            <a:fld id="{54C5FDFE-8714-4E13-956A-89CCE22B4C6B}" type="slidenum">
              <a:rPr lang="en-US" smtClean="0"/>
              <a:t>24</a:t>
            </a:fld>
            <a:endParaRPr lang="en-US" dirty="0"/>
          </a:p>
        </p:txBody>
      </p:sp>
    </p:spTree>
    <p:extLst>
      <p:ext uri="{BB962C8B-B14F-4D97-AF65-F5344CB8AC3E}">
        <p14:creationId xmlns:p14="http://schemas.microsoft.com/office/powerpoint/2010/main" val="314142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5pPr>
            <a:lvl6pPr marL="2486137"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6pPr>
            <a:lvl7pPr marL="2938162"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7pPr>
            <a:lvl8pPr marL="3390187"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8pPr>
            <a:lvl9pPr marL="3842211"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9pPr>
          </a:lstStyle>
          <a:p>
            <a:pPr eaLnBrk="1" hangingPunct="1">
              <a:spcBef>
                <a:spcPct val="0"/>
              </a:spcBef>
              <a:buClrTx/>
              <a:buFontTx/>
              <a:buNone/>
            </a:pPr>
            <a:fld id="{0FB8C028-0699-47CF-B04A-A671945FFD61}" type="slidenum">
              <a:rPr lang="en-US" altLang="en-US" sz="1300">
                <a:ea typeface="MS PGothic" pitchFamily="34" charset="-128"/>
              </a:rPr>
              <a:pPr eaLnBrk="1" hangingPunct="1">
                <a:spcBef>
                  <a:spcPct val="0"/>
                </a:spcBef>
                <a:buClrTx/>
                <a:buFontTx/>
                <a:buNone/>
              </a:pPr>
              <a:t>25</a:t>
            </a:fld>
            <a:endParaRPr lang="en-US" altLang="en-US" sz="1300">
              <a:ea typeface="MS PGothic" pitchFamily="34" charset="-128"/>
            </a:endParaRPr>
          </a:p>
        </p:txBody>
      </p:sp>
      <p:sp>
        <p:nvSpPr>
          <p:cNvPr id="135171" name="Text Box 1"/>
          <p:cNvSpPr txBox="1">
            <a:spLocks noChangeArrowheads="1"/>
          </p:cNvSpPr>
          <p:nvPr/>
        </p:nvSpPr>
        <p:spPr bwMode="auto">
          <a:xfrm>
            <a:off x="3899971" y="8780059"/>
            <a:ext cx="2983430" cy="46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5" tIns="45972" rIns="92285" bIns="45972" anchor="b"/>
          <a:lstStyle>
            <a:lvl1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8A70B189-0711-4BA1-8A45-74DE8BEB8715}" type="slidenum">
              <a:rPr lang="en-US" altLang="en-US" sz="1300"/>
              <a:pPr algn="r" eaLnBrk="1" hangingPunct="1">
                <a:spcBef>
                  <a:spcPct val="0"/>
                </a:spcBef>
                <a:buClrTx/>
                <a:buFontTx/>
                <a:buNone/>
              </a:pPr>
              <a:t>25</a:t>
            </a:fld>
            <a:endParaRPr lang="en-US" altLang="en-US" sz="1300"/>
          </a:p>
        </p:txBody>
      </p:sp>
      <p:sp>
        <p:nvSpPr>
          <p:cNvPr id="135172" name="Rectangle 2"/>
          <p:cNvSpPr>
            <a:spLocks noGrp="1" noRot="1" noChangeAspect="1" noChangeArrowheads="1" noTextEdit="1"/>
          </p:cNvSpPr>
          <p:nvPr>
            <p:ph type="sldImg"/>
          </p:nvPr>
        </p:nvSpPr>
        <p:spPr>
          <a:xfrm>
            <a:off x="1131888" y="695325"/>
            <a:ext cx="4619625" cy="3465513"/>
          </a:xfrm>
          <a:solidFill>
            <a:srgbClr val="FFFFFF"/>
          </a:solidFill>
          <a:ln/>
        </p:spPr>
      </p:sp>
      <p:sp>
        <p:nvSpPr>
          <p:cNvPr id="135173" name="Text Box 3"/>
          <p:cNvSpPr>
            <a:spLocks noGrp="1" noChangeArrowheads="1"/>
          </p:cNvSpPr>
          <p:nvPr>
            <p:ph type="body" idx="1"/>
          </p:nvPr>
        </p:nvSpPr>
        <p:spPr>
          <a:xfrm>
            <a:off x="916540" y="4390030"/>
            <a:ext cx="5050321" cy="41564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b="1" i="1" dirty="0" smtClean="0">
                <a:latin typeface="Times New Roman" pitchFamily="18" charset="0"/>
                <a:ea typeface="MS PGothic" pitchFamily="34" charset="-128"/>
              </a:rPr>
              <a:t>Presenter’s choice of story about a “project” that is dessert, not PBL: </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dirty="0" smtClean="0">
                <a:latin typeface="Times New Roman" pitchFamily="18" charset="0"/>
                <a:ea typeface="MS PGothic" pitchFamily="34" charset="-128"/>
              </a:rPr>
              <a:t>Sometimes people tell us, “we already do projects” – but what they might be doing is what we call a “dessert” project, not truly Project Based Learning.</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dirty="0" smtClean="0">
                <a:latin typeface="Times New Roman" pitchFamily="18" charset="0"/>
                <a:ea typeface="MS PGothic" pitchFamily="34" charset="-128"/>
              </a:rPr>
              <a:t>A “dessert” project comes after traditional instruction; may be fun but is not intellectually engaging; does not require deep understanding, its is often done individually, at home without inquiry, no presentation, etc.</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endParaRPr lang="en-US" altLang="en-US" dirty="0" smtClean="0">
              <a:latin typeface="Times New Roman" pitchFamily="18" charset="0"/>
              <a:ea typeface="MS PGothic" pitchFamily="34" charset="-128"/>
            </a:endParaRP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i="1" dirty="0" smtClean="0">
                <a:latin typeface="Times New Roman" pitchFamily="18" charset="0"/>
                <a:ea typeface="MS PGothic" pitchFamily="34" charset="-128"/>
              </a:rPr>
              <a:t>(E.g., California Mission-building in 4</a:t>
            </a:r>
            <a:r>
              <a:rPr lang="en-US" altLang="en-US" i="1" baseline="30000" dirty="0" smtClean="0">
                <a:latin typeface="Times New Roman" pitchFamily="18" charset="0"/>
                <a:ea typeface="MS PGothic" pitchFamily="34" charset="-128"/>
              </a:rPr>
              <a:t>th</a:t>
            </a:r>
            <a:r>
              <a:rPr lang="en-US" altLang="en-US" i="1" dirty="0" smtClean="0">
                <a:latin typeface="Times New Roman" pitchFamily="18" charset="0"/>
                <a:ea typeface="MS PGothic" pitchFamily="34" charset="-128"/>
              </a:rPr>
              <a:t> grade)</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endParaRPr lang="en-US" altLang="en-US" i="1" dirty="0" smtClean="0">
              <a:latin typeface="Times New Roman" pitchFamily="18" charset="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5pPr>
            <a:lvl6pPr marL="2486137"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6pPr>
            <a:lvl7pPr marL="2938162"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7pPr>
            <a:lvl8pPr marL="3390187"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8pPr>
            <a:lvl9pPr marL="3842211" indent="-226013" defTabSz="452025" eaLnBrk="0" fontAlgn="base" hangingPunct="0">
              <a:spcBef>
                <a:spcPct val="30000"/>
              </a:spcBef>
              <a:spcAft>
                <a:spcPct val="0"/>
              </a:spcAft>
              <a:buClr>
                <a:srgbClr val="000000"/>
              </a:buClr>
              <a:buSzPct val="100000"/>
              <a:buFont typeface="Times New Roman" pitchFamily="18" charset="0"/>
              <a:tabLst>
                <a:tab pos="0" algn="l"/>
                <a:tab pos="433190" algn="l"/>
                <a:tab pos="869520" algn="l"/>
                <a:tab pos="1304281" algn="l"/>
                <a:tab pos="1740610" algn="l"/>
                <a:tab pos="2176940" algn="l"/>
                <a:tab pos="2611699" algn="l"/>
                <a:tab pos="3048028" algn="l"/>
                <a:tab pos="3482789" algn="l"/>
                <a:tab pos="3919119" algn="l"/>
                <a:tab pos="4355448" algn="l"/>
                <a:tab pos="4790208" algn="l"/>
                <a:tab pos="5226538" algn="l"/>
                <a:tab pos="5661298" algn="l"/>
                <a:tab pos="6097627" algn="l"/>
                <a:tab pos="6533957" algn="l"/>
                <a:tab pos="6968717" algn="l"/>
                <a:tab pos="7405046" algn="l"/>
                <a:tab pos="7839806" algn="l"/>
                <a:tab pos="8276136" algn="l"/>
                <a:tab pos="8712465" algn="l"/>
              </a:tabLst>
              <a:defRPr sz="1200">
                <a:solidFill>
                  <a:srgbClr val="000000"/>
                </a:solidFill>
                <a:latin typeface="Times New Roman" pitchFamily="18" charset="0"/>
              </a:defRPr>
            </a:lvl9pPr>
          </a:lstStyle>
          <a:p>
            <a:pPr eaLnBrk="1" hangingPunct="1">
              <a:spcBef>
                <a:spcPct val="0"/>
              </a:spcBef>
              <a:buClrTx/>
              <a:buFontTx/>
              <a:buNone/>
            </a:pPr>
            <a:fld id="{7E1C1217-B06A-47DC-9901-28682EC293DA}" type="slidenum">
              <a:rPr lang="en-US" altLang="en-US" sz="1300">
                <a:ea typeface="MS PGothic" pitchFamily="34" charset="-128"/>
              </a:rPr>
              <a:pPr eaLnBrk="1" hangingPunct="1">
                <a:spcBef>
                  <a:spcPct val="0"/>
                </a:spcBef>
                <a:buClrTx/>
                <a:buFontTx/>
                <a:buNone/>
              </a:pPr>
              <a:t>26</a:t>
            </a:fld>
            <a:endParaRPr lang="en-US" altLang="en-US" sz="1300">
              <a:ea typeface="MS PGothic" pitchFamily="34" charset="-128"/>
            </a:endParaRPr>
          </a:p>
        </p:txBody>
      </p:sp>
      <p:sp>
        <p:nvSpPr>
          <p:cNvPr id="136195" name="Rectangle 1"/>
          <p:cNvSpPr>
            <a:spLocks noGrp="1" noRot="1" noChangeAspect="1" noChangeArrowheads="1" noTextEdit="1"/>
          </p:cNvSpPr>
          <p:nvPr>
            <p:ph type="sldImg"/>
          </p:nvPr>
        </p:nvSpPr>
        <p:spPr>
          <a:xfrm>
            <a:off x="1131888" y="695325"/>
            <a:ext cx="4619625" cy="3465513"/>
          </a:xfrm>
          <a:solidFill>
            <a:srgbClr val="FFFFFF"/>
          </a:solidFill>
          <a:ln/>
        </p:spPr>
      </p:sp>
      <p:sp>
        <p:nvSpPr>
          <p:cNvPr id="136196" name="Text Box 2"/>
          <p:cNvSpPr>
            <a:spLocks noGrp="1" noChangeArrowheads="1"/>
          </p:cNvSpPr>
          <p:nvPr>
            <p:ph type="body" idx="1"/>
          </p:nvPr>
        </p:nvSpPr>
        <p:spPr>
          <a:xfrm>
            <a:off x="916540" y="4390030"/>
            <a:ext cx="5050321" cy="41564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b="1" i="1" dirty="0" smtClean="0">
                <a:latin typeface="Times New Roman" pitchFamily="18" charset="0"/>
                <a:ea typeface="MS PGothic" pitchFamily="34" charset="-128"/>
              </a:rPr>
              <a:t>(presenter’s choice of “main course” project example/video)</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endParaRPr lang="en-US" altLang="en-US" b="1" i="1" dirty="0" smtClean="0">
              <a:latin typeface="Times New Roman" pitchFamily="18" charset="0"/>
              <a:ea typeface="MS PGothic" pitchFamily="34" charset="-128"/>
            </a:endParaRP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b="1" dirty="0" smtClean="0">
                <a:latin typeface="Times New Roman" pitchFamily="18" charset="0"/>
                <a:ea typeface="MS PGothic" pitchFamily="34" charset="-128"/>
              </a:rPr>
              <a:t>What if this were the task instead?</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endParaRPr lang="en-US" altLang="en-US" b="1" dirty="0" smtClean="0">
              <a:latin typeface="Times New Roman" pitchFamily="18" charset="0"/>
              <a:ea typeface="MS PGothic" pitchFamily="34" charset="-128"/>
            </a:endParaRP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i="1" dirty="0" smtClean="0">
                <a:latin typeface="Times New Roman" pitchFamily="18" charset="0"/>
                <a:ea typeface="MS PGothic" pitchFamily="34" charset="-128"/>
              </a:rPr>
              <a:t>(Optional: Do need to know activity. Participants could discuss in pairs: “Pretend you’re a 4</a:t>
            </a:r>
            <a:r>
              <a:rPr lang="en-US" altLang="en-US" i="1" baseline="30000" dirty="0" smtClean="0">
                <a:latin typeface="Times New Roman" pitchFamily="18" charset="0"/>
                <a:ea typeface="MS PGothic" pitchFamily="34" charset="-128"/>
              </a:rPr>
              <a:t>th</a:t>
            </a:r>
            <a:r>
              <a:rPr lang="en-US" altLang="en-US" i="1" dirty="0" smtClean="0">
                <a:latin typeface="Times New Roman" pitchFamily="18" charset="0"/>
                <a:ea typeface="MS PGothic" pitchFamily="34" charset="-128"/>
              </a:rPr>
              <a:t> grader given this document on the first day of the unit. What would you say you needed to know in order to do this task?”)</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endParaRPr lang="en-US" altLang="en-US" i="1" dirty="0" smtClean="0">
              <a:latin typeface="Times New Roman" pitchFamily="18" charset="0"/>
              <a:ea typeface="MS PGothic" pitchFamily="34" charset="-128"/>
            </a:endParaRP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dirty="0" smtClean="0">
                <a:latin typeface="Times New Roman" pitchFamily="18" charset="0"/>
                <a:ea typeface="MS PGothic" pitchFamily="34" charset="-128"/>
              </a:rPr>
              <a:t>Example of a Main Course project; Curricular focus, not just an add-on.</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dirty="0" smtClean="0">
                <a:latin typeface="Times New Roman" pitchFamily="18" charset="0"/>
                <a:ea typeface="MS PGothic" pitchFamily="34" charset="-128"/>
              </a:rPr>
              <a:t>Students do this task in teams and present their work to a panel of adults playing the roles of church leaders, with a model or other visual aides.</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r>
              <a:rPr lang="en-US" altLang="en-US" dirty="0" smtClean="0">
                <a:latin typeface="Times New Roman" pitchFamily="18" charset="0"/>
                <a:ea typeface="MS PGothic" pitchFamily="34" charset="-128"/>
              </a:rPr>
              <a:t>Project takes 3 weeks, during which teacher provides lessons &amp; resources for learning the same content as in the traditionally-taught unit, although some of it is learned through independent student research, not direct instruction.</a:t>
            </a: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endParaRPr lang="en-US" altLang="en-US" dirty="0" smtClean="0">
              <a:latin typeface="Times New Roman" pitchFamily="18" charset="0"/>
              <a:ea typeface="MS PGothic" pitchFamily="34" charset="-128"/>
            </a:endParaRPr>
          </a:p>
          <a:p>
            <a:pPr>
              <a:spcBef>
                <a:spcPts val="433"/>
              </a:spcBef>
              <a:tabLst>
                <a:tab pos="0" algn="l"/>
                <a:tab pos="450455" algn="l"/>
                <a:tab pos="902480" algn="l"/>
                <a:tab pos="1354506" algn="l"/>
                <a:tab pos="1806531" algn="l"/>
                <a:tab pos="2258556" algn="l"/>
                <a:tab pos="2710580" algn="l"/>
                <a:tab pos="3162605" algn="l"/>
                <a:tab pos="3614630" algn="l"/>
                <a:tab pos="4066655" algn="l"/>
                <a:tab pos="4518680" algn="l"/>
                <a:tab pos="4970704" algn="l"/>
                <a:tab pos="5422729" algn="l"/>
                <a:tab pos="5874754" algn="l"/>
                <a:tab pos="6326779" algn="l"/>
                <a:tab pos="6778804" algn="l"/>
                <a:tab pos="7230828" algn="l"/>
                <a:tab pos="7682853" algn="l"/>
                <a:tab pos="8134878" algn="l"/>
                <a:tab pos="8586904" algn="l"/>
                <a:tab pos="9038929" algn="l"/>
              </a:tabLst>
            </a:pPr>
            <a:endParaRPr lang="en-US" altLang="en-US" dirty="0" smtClean="0">
              <a:latin typeface="Times New Roman" pitchFamily="18" charset="0"/>
              <a:ea typeface="MS PGothic" pitchFamily="34" charset="-128"/>
            </a:endParaRPr>
          </a:p>
        </p:txBody>
      </p:sp>
      <p:sp>
        <p:nvSpPr>
          <p:cNvPr id="136197" name="Text Box 3"/>
          <p:cNvSpPr txBox="1">
            <a:spLocks noChangeArrowheads="1"/>
          </p:cNvSpPr>
          <p:nvPr/>
        </p:nvSpPr>
        <p:spPr bwMode="auto">
          <a:xfrm>
            <a:off x="3899971" y="8780059"/>
            <a:ext cx="2983430" cy="46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5" tIns="45972" rIns="92285" bIns="45972" anchor="b"/>
          <a:lstStyle>
            <a:lvl1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44433FFF-6C0E-44EB-9B67-C8B30BCB54BC}" type="slidenum">
              <a:rPr lang="en-US" altLang="en-US" sz="1300"/>
              <a:pPr algn="r" eaLnBrk="1" hangingPunct="1">
                <a:spcBef>
                  <a:spcPct val="0"/>
                </a:spcBef>
                <a:buClrTx/>
                <a:buFontTx/>
                <a:buNone/>
              </a:pPr>
              <a:t>26</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27</a:t>
            </a:fld>
            <a:endParaRPr lang="en-US" dirty="0"/>
          </a:p>
        </p:txBody>
      </p:sp>
    </p:spTree>
    <p:extLst>
      <p:ext uri="{BB962C8B-B14F-4D97-AF65-F5344CB8AC3E}">
        <p14:creationId xmlns:p14="http://schemas.microsoft.com/office/powerpoint/2010/main" val="600769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Handout: 8 Essentials</a:t>
            </a:r>
            <a:r>
              <a:rPr lang="en-US" b="1" i="1" baseline="0" dirty="0" smtClean="0"/>
              <a:t> Checklist (not this article)</a:t>
            </a:r>
            <a:endParaRPr lang="en-US" b="1" i="1" dirty="0"/>
          </a:p>
        </p:txBody>
      </p:sp>
      <p:sp>
        <p:nvSpPr>
          <p:cNvPr id="4" name="Slide Number Placeholder 3"/>
          <p:cNvSpPr>
            <a:spLocks noGrp="1"/>
          </p:cNvSpPr>
          <p:nvPr>
            <p:ph type="sldNum" sz="quarter" idx="10"/>
          </p:nvPr>
        </p:nvSpPr>
        <p:spPr/>
        <p:txBody>
          <a:bodyPr/>
          <a:lstStyle/>
          <a:p>
            <a:fld id="{9A387F8D-494C-4547-B8D9-3002CE91B993}" type="slidenum">
              <a:rPr lang="en-US" smtClean="0"/>
              <a:t>28</a:t>
            </a:fld>
            <a:endParaRPr lang="en-US" dirty="0"/>
          </a:p>
        </p:txBody>
      </p:sp>
    </p:spTree>
    <p:extLst>
      <p:ext uri="{BB962C8B-B14F-4D97-AF65-F5344CB8AC3E}">
        <p14:creationId xmlns:p14="http://schemas.microsoft.com/office/powerpoint/2010/main" val="1729539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Handout</a:t>
            </a:r>
            <a:endParaRPr lang="en-US" b="1" i="1" dirty="0"/>
          </a:p>
        </p:txBody>
      </p:sp>
      <p:sp>
        <p:nvSpPr>
          <p:cNvPr id="4" name="Slide Number Placeholder 3"/>
          <p:cNvSpPr>
            <a:spLocks noGrp="1"/>
          </p:cNvSpPr>
          <p:nvPr>
            <p:ph type="sldNum" sz="quarter" idx="10"/>
          </p:nvPr>
        </p:nvSpPr>
        <p:spPr/>
        <p:txBody>
          <a:bodyPr/>
          <a:lstStyle/>
          <a:p>
            <a:fld id="{9A387F8D-494C-4547-B8D9-3002CE91B993}" type="slidenum">
              <a:rPr lang="en-US" smtClean="0"/>
              <a:t>29</a:t>
            </a:fld>
            <a:endParaRPr lang="en-US" dirty="0"/>
          </a:p>
        </p:txBody>
      </p:sp>
    </p:spTree>
    <p:extLst>
      <p:ext uri="{BB962C8B-B14F-4D97-AF65-F5344CB8AC3E}">
        <p14:creationId xmlns:p14="http://schemas.microsoft.com/office/powerpoint/2010/main" val="1072718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Today’s session will involve us exploring how PBL can lead to meaningful learning.</a:t>
            </a:r>
          </a:p>
        </p:txBody>
      </p:sp>
      <p:sp>
        <p:nvSpPr>
          <p:cNvPr id="4" name="Slide Number Placeholder 3"/>
          <p:cNvSpPr>
            <a:spLocks noGrp="1"/>
          </p:cNvSpPr>
          <p:nvPr>
            <p:ph type="sldNum" sz="quarter" idx="10"/>
          </p:nvPr>
        </p:nvSpPr>
        <p:spPr/>
        <p:txBody>
          <a:bodyPr/>
          <a:lstStyle/>
          <a:p>
            <a:fld id="{9A387F8D-494C-4547-B8D9-3002CE91B993}" type="slidenum">
              <a:rPr lang="en-US" smtClean="0"/>
              <a:t>30</a:t>
            </a:fld>
            <a:endParaRPr lang="en-US" dirty="0"/>
          </a:p>
        </p:txBody>
      </p:sp>
    </p:spTree>
    <p:extLst>
      <p:ext uri="{BB962C8B-B14F-4D97-AF65-F5344CB8AC3E}">
        <p14:creationId xmlns:p14="http://schemas.microsoft.com/office/powerpoint/2010/main" val="394841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Today’s session will involve us exploring how PBL can lead to meaningful learning.</a:t>
            </a:r>
          </a:p>
        </p:txBody>
      </p:sp>
      <p:sp>
        <p:nvSpPr>
          <p:cNvPr id="4" name="Slide Number Placeholder 3"/>
          <p:cNvSpPr>
            <a:spLocks noGrp="1"/>
          </p:cNvSpPr>
          <p:nvPr>
            <p:ph type="sldNum" sz="quarter" idx="10"/>
          </p:nvPr>
        </p:nvSpPr>
        <p:spPr/>
        <p:txBody>
          <a:bodyPr/>
          <a:lstStyle/>
          <a:p>
            <a:fld id="{9A387F8D-494C-4547-B8D9-3002CE91B993}" type="slidenum">
              <a:rPr lang="en-US" smtClean="0"/>
              <a:t>3</a:t>
            </a:fld>
            <a:endParaRPr lang="en-US" dirty="0"/>
          </a:p>
        </p:txBody>
      </p:sp>
    </p:spTree>
    <p:extLst>
      <p:ext uri="{BB962C8B-B14F-4D97-AF65-F5344CB8AC3E}">
        <p14:creationId xmlns:p14="http://schemas.microsoft.com/office/powerpoint/2010/main" val="394841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Anticipated Needs to Know</a:t>
            </a:r>
          </a:p>
          <a:p>
            <a:endParaRPr lang="en-US" sz="1600" dirty="0"/>
          </a:p>
          <a:p>
            <a:r>
              <a:rPr lang="en-US" sz="1600" dirty="0"/>
              <a:t>What makes a good project?</a:t>
            </a:r>
          </a:p>
          <a:p>
            <a:r>
              <a:rPr lang="en-US" sz="1600" dirty="0"/>
              <a:t>How is PBL different from what is already being </a:t>
            </a:r>
            <a:r>
              <a:rPr lang="en-US" sz="1600" dirty="0" smtClean="0"/>
              <a:t>done?</a:t>
            </a:r>
            <a:endParaRPr lang="en-US" sz="1600" dirty="0"/>
          </a:p>
          <a:p>
            <a:r>
              <a:rPr lang="en-US" sz="1600" dirty="0"/>
              <a:t>How does PBL support exceptional students and students placed in an alternative setting?</a:t>
            </a:r>
          </a:p>
          <a:p>
            <a:endParaRPr lang="en-US" sz="1600" dirty="0"/>
          </a:p>
        </p:txBody>
      </p:sp>
      <p:sp>
        <p:nvSpPr>
          <p:cNvPr id="4" name="Slide Number Placeholder 3"/>
          <p:cNvSpPr>
            <a:spLocks noGrp="1"/>
          </p:cNvSpPr>
          <p:nvPr>
            <p:ph type="sldNum" sz="quarter" idx="10"/>
          </p:nvPr>
        </p:nvSpPr>
        <p:spPr/>
        <p:txBody>
          <a:bodyPr/>
          <a:lstStyle/>
          <a:p>
            <a:fld id="{9A387F8D-494C-4547-B8D9-3002CE91B993}" type="slidenum">
              <a:rPr lang="en-US" smtClean="0"/>
              <a:t>31</a:t>
            </a:fld>
            <a:endParaRPr lang="en-US" dirty="0"/>
          </a:p>
        </p:txBody>
      </p:sp>
    </p:spTree>
    <p:extLst>
      <p:ext uri="{BB962C8B-B14F-4D97-AF65-F5344CB8AC3E}">
        <p14:creationId xmlns:p14="http://schemas.microsoft.com/office/powerpoint/2010/main" val="3368403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pPr>
            <a:fld id="{2CD0CED5-176E-484A-83B7-73BF1EF98BFD}" type="slidenum">
              <a:rPr lang="en-US" altLang="en-US" sz="1300">
                <a:ea typeface="ＭＳ Ｐゴシック" pitchFamily="34" charset="-128"/>
              </a:rPr>
              <a:pPr eaLnBrk="1" hangingPunct="1">
                <a:spcBef>
                  <a:spcPct val="0"/>
                </a:spcBef>
                <a:buClrTx/>
                <a:buFontTx/>
                <a:buNone/>
              </a:pPr>
              <a:t>32</a:t>
            </a:fld>
            <a:endParaRPr lang="en-US" altLang="en-US" sz="1300" dirty="0">
              <a:ea typeface="ＭＳ Ｐゴシック" pitchFamily="34" charset="-128"/>
            </a:endParaRPr>
          </a:p>
        </p:txBody>
      </p:sp>
      <p:sp>
        <p:nvSpPr>
          <p:cNvPr id="191491" name="Rectangle 1"/>
          <p:cNvSpPr>
            <a:spLocks noGrp="1" noRot="1" noChangeAspect="1" noChangeArrowheads="1" noTextEdit="1"/>
          </p:cNvSpPr>
          <p:nvPr>
            <p:ph type="sldImg"/>
          </p:nvPr>
        </p:nvSpPr>
        <p:spPr>
          <a:xfrm>
            <a:off x="1131888" y="695325"/>
            <a:ext cx="4619625" cy="3465513"/>
          </a:xfrm>
          <a:solidFill>
            <a:srgbClr val="FFFFFF"/>
          </a:solidFill>
          <a:ln/>
        </p:spPr>
      </p:sp>
      <p:sp>
        <p:nvSpPr>
          <p:cNvPr id="191492" name="Text Box 2"/>
          <p:cNvSpPr>
            <a:spLocks noGrp="1" noChangeArrowheads="1"/>
          </p:cNvSpPr>
          <p:nvPr>
            <p:ph type="body" idx="1"/>
          </p:nvPr>
        </p:nvSpPr>
        <p:spPr>
          <a:xfrm>
            <a:off x="688964" y="4390030"/>
            <a:ext cx="5505473" cy="41564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292">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defRPr/>
            </a:pPr>
            <a:r>
              <a:rPr lang="en-US" sz="1600" dirty="0"/>
              <a:t>All learning experiences found in the project are aligned with Common Core Learning Standards and content area standards</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The significant content drives the project—not the end product.</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PBL focuses on the process of learning.</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Knowledge and skills are scaffolded providing academic support.</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This done through by modeling the expected outcome, guided practice, until the student can independently demonstrate learning or the skill.</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pPr>
            <a:fld id="{2CD0CED5-176E-484A-83B7-73BF1EF98BFD}" type="slidenum">
              <a:rPr lang="en-US" altLang="en-US" sz="1300">
                <a:ea typeface="ＭＳ Ｐゴシック" pitchFamily="34" charset="-128"/>
              </a:rPr>
              <a:pPr eaLnBrk="1" hangingPunct="1">
                <a:spcBef>
                  <a:spcPct val="0"/>
                </a:spcBef>
                <a:buClrTx/>
                <a:buFontTx/>
                <a:buNone/>
              </a:pPr>
              <a:t>33</a:t>
            </a:fld>
            <a:endParaRPr lang="en-US" altLang="en-US" sz="1300" dirty="0">
              <a:ea typeface="ＭＳ Ｐゴシック" pitchFamily="34" charset="-128"/>
            </a:endParaRPr>
          </a:p>
        </p:txBody>
      </p:sp>
      <p:sp>
        <p:nvSpPr>
          <p:cNvPr id="191491" name="Rectangle 1"/>
          <p:cNvSpPr>
            <a:spLocks noGrp="1" noRot="1" noChangeAspect="1" noChangeArrowheads="1" noTextEdit="1"/>
          </p:cNvSpPr>
          <p:nvPr>
            <p:ph type="sldImg"/>
          </p:nvPr>
        </p:nvSpPr>
        <p:spPr>
          <a:xfrm>
            <a:off x="1516063" y="538163"/>
            <a:ext cx="3927475" cy="2946400"/>
          </a:xfrm>
          <a:solidFill>
            <a:srgbClr val="FFFFFF"/>
          </a:solidFill>
          <a:ln/>
        </p:spPr>
      </p:sp>
      <p:sp>
        <p:nvSpPr>
          <p:cNvPr id="191492" name="Text Box 2"/>
          <p:cNvSpPr>
            <a:spLocks noGrp="1" noChangeArrowheads="1"/>
          </p:cNvSpPr>
          <p:nvPr>
            <p:ph type="body" idx="1"/>
          </p:nvPr>
        </p:nvSpPr>
        <p:spPr>
          <a:xfrm>
            <a:off x="458894" y="3773343"/>
            <a:ext cx="5965614" cy="49284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sz="1600" dirty="0"/>
              <a:t>4 C’s of 21</a:t>
            </a:r>
            <a:r>
              <a:rPr lang="en-US" sz="1600" baseline="30000" dirty="0"/>
              <a:t>st</a:t>
            </a:r>
            <a:r>
              <a:rPr lang="en-US" sz="1600" dirty="0"/>
              <a:t> Century Career and College Readiness—collaboration, communication, creativity, critical thinking—are seamlessly embedded in a project.</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buClr>
                <a:schemeClr val="tx2"/>
              </a:buClr>
            </a:pPr>
            <a:r>
              <a:rPr lang="en-US" sz="1600" dirty="0"/>
              <a:t>Competencies that should be taught and assessed</a:t>
            </a:r>
          </a:p>
          <a:p>
            <a:pPr>
              <a:buClr>
                <a:schemeClr val="tx2"/>
              </a:buClr>
            </a:pPr>
            <a:r>
              <a:rPr lang="en-US" sz="1600" dirty="0"/>
              <a:t>Life skills required for future success – in general and in the workplace</a:t>
            </a:r>
          </a:p>
          <a:p>
            <a:pPr>
              <a:buClr>
                <a:schemeClr val="tx2"/>
              </a:buClr>
            </a:pPr>
            <a:r>
              <a:rPr lang="en-US" sz="1600" dirty="0"/>
              <a:t>Students will get better at these skills if they see them modeled, have the opportunity to talk about them and practice them</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‘Moreover, we believe:</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spcBef>
                <a:spcPts val="433"/>
              </a:spcBef>
              <a:buFont typeface="Times New Roman" pitchFamily="18" charset="0"/>
              <a:buAutoNum type="arabicParenR"/>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 Schools (and PBL) can teach these </a:t>
            </a:r>
          </a:p>
          <a:p>
            <a:pPr>
              <a:spcBef>
                <a:spcPts val="433"/>
              </a:spcBef>
              <a:buFont typeface="Times New Roman" pitchFamily="18" charset="0"/>
              <a:buAutoNum type="arabicParenR"/>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 Students can get better at these skills if they see them modeled, talk about what they are, and practice them.</a:t>
            </a:r>
          </a:p>
          <a:p>
            <a:pPr>
              <a:spcBef>
                <a:spcPts val="433"/>
              </a:spcBef>
              <a:buFont typeface="Times New Roman" pitchFamily="18" charset="0"/>
              <a:buAutoNum type="arabicParenR"/>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 These skills should be assessed. And they will become even more important if they are explicitly factored into grades and reported to students, parents, and even employers and post-secondary institutions. </a:t>
            </a:r>
            <a:endParaRPr lang="en-US" altLang="en-US" sz="1600" i="1" dirty="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pPr>
            <a:fld id="{FFF0EB09-657F-4274-AE5D-0A24B1A0921B}" type="slidenum">
              <a:rPr lang="en-US" altLang="en-US" sz="1300">
                <a:ea typeface="ＭＳ Ｐゴシック" pitchFamily="34" charset="-128"/>
              </a:rPr>
              <a:pPr eaLnBrk="1" hangingPunct="1">
                <a:spcBef>
                  <a:spcPct val="0"/>
                </a:spcBef>
                <a:buClrTx/>
                <a:buFontTx/>
                <a:buNone/>
              </a:pPr>
              <a:t>34</a:t>
            </a:fld>
            <a:endParaRPr lang="en-US" altLang="en-US" sz="1300" dirty="0">
              <a:ea typeface="ＭＳ Ｐゴシック" pitchFamily="34" charset="-128"/>
            </a:endParaRPr>
          </a:p>
        </p:txBody>
      </p:sp>
      <p:sp>
        <p:nvSpPr>
          <p:cNvPr id="194563" name="Rectangle 1"/>
          <p:cNvSpPr>
            <a:spLocks noGrp="1" noRot="1" noChangeAspect="1" noChangeArrowheads="1" noTextEdit="1"/>
          </p:cNvSpPr>
          <p:nvPr>
            <p:ph type="sldImg"/>
          </p:nvPr>
        </p:nvSpPr>
        <p:spPr>
          <a:xfrm>
            <a:off x="2132013" y="307975"/>
            <a:ext cx="3079750" cy="2309813"/>
          </a:xfrm>
          <a:solidFill>
            <a:srgbClr val="FFFFFF"/>
          </a:solidFill>
          <a:ln/>
        </p:spPr>
      </p:sp>
      <p:sp>
        <p:nvSpPr>
          <p:cNvPr id="194564" name="Text Box 2"/>
          <p:cNvSpPr>
            <a:spLocks noGrp="1" noChangeArrowheads="1"/>
          </p:cNvSpPr>
          <p:nvPr>
            <p:ph type="body" idx="1"/>
          </p:nvPr>
        </p:nvSpPr>
        <p:spPr>
          <a:xfrm>
            <a:off x="688964" y="2849259"/>
            <a:ext cx="5505473" cy="56972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Inquiry is a process and way of thinking that involves: </a:t>
            </a:r>
          </a:p>
          <a:p>
            <a:pPr marL="345484" indent="-345484">
              <a:buClr>
                <a:schemeClr val="tx2"/>
              </a:buClr>
              <a:buFont typeface="Arial" panose="020B0604020202020204" pitchFamily="34" charset="0"/>
              <a:buChar char="•"/>
            </a:pPr>
            <a:r>
              <a:rPr lang="en-US" altLang="en-US" sz="1600" dirty="0"/>
              <a:t>Asking questions</a:t>
            </a:r>
          </a:p>
          <a:p>
            <a:pPr marL="287903" indent="-287903">
              <a:buClr>
                <a:schemeClr val="tx2"/>
              </a:buClr>
              <a:buFont typeface="Arial" panose="020B0604020202020204" pitchFamily="34" charset="0"/>
              <a:buChar char="•"/>
            </a:pPr>
            <a:r>
              <a:rPr lang="en-US" altLang="en-US" sz="1600" dirty="0"/>
              <a:t>Digging for answers</a:t>
            </a:r>
          </a:p>
          <a:p>
            <a:pPr marL="287903" indent="-287903">
              <a:buClr>
                <a:schemeClr val="tx2"/>
              </a:buClr>
              <a:buFont typeface="Arial" panose="020B0604020202020204" pitchFamily="34" charset="0"/>
              <a:buChar char="•"/>
            </a:pPr>
            <a:r>
              <a:rPr lang="en-US" altLang="en-US" sz="1600" dirty="0"/>
              <a:t>Asking new questions</a:t>
            </a:r>
          </a:p>
          <a:p>
            <a:pPr marL="287903" indent="-287903">
              <a:buClr>
                <a:schemeClr val="tx2"/>
              </a:buClr>
              <a:buFont typeface="Arial" panose="020B0604020202020204" pitchFamily="34" charset="0"/>
              <a:buChar char="•"/>
            </a:pPr>
            <a:r>
              <a:rPr lang="en-US" altLang="en-US" sz="1600" dirty="0"/>
              <a:t>Finding supporting evidence for your conclusions</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500" b="1"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500" b="1" dirty="0">
                <a:ea typeface="ＭＳ Ｐゴシック" pitchFamily="34" charset="-128"/>
              </a:rPr>
              <a:t>A project requires students to engage in </a:t>
            </a:r>
            <a:r>
              <a:rPr lang="en-US" altLang="en-US" sz="1500" b="1" u="sng" dirty="0">
                <a:ea typeface="ＭＳ Ｐゴシック" pitchFamily="34" charset="-128"/>
              </a:rPr>
              <a:t>inquiry</a:t>
            </a:r>
            <a:r>
              <a:rPr lang="en-US" altLang="en-US" sz="1500" b="1" dirty="0">
                <a:ea typeface="ＭＳ Ｐゴシック" pitchFamily="34" charset="-128"/>
              </a:rPr>
              <a:t>.</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500"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500" dirty="0">
                <a:ea typeface="ＭＳ Ｐゴシック" pitchFamily="34" charset="-128"/>
              </a:rPr>
              <a:t>By “inquiry” we don’t just mean researching something. </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500"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500" dirty="0">
                <a:ea typeface="ＭＳ Ｐゴシック" pitchFamily="34" charset="-128"/>
              </a:rPr>
              <a:t>We often think of inquiry in terms of science experiments or investigations, or research papers in a history class. But any project can be thought of as inquiry.</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500"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500" dirty="0">
                <a:ea typeface="ＭＳ Ｐゴシック" pitchFamily="34" charset="-128"/>
              </a:rPr>
              <a:t>For example, designing a website informing citizens of the revitalization project for downtown: Who do we want to visit the site? Why do we want people to visit our site? What information do we want to reveal about the project? What images do we use? What is the best way to present this information on the website so the website is functional and achieves our goals?</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500" dirty="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pPr>
            <a:fld id="{39BC13B0-1A39-4B66-A483-8958305C8B18}" type="slidenum">
              <a:rPr lang="en-US" altLang="en-US" sz="1300">
                <a:ea typeface="ＭＳ Ｐゴシック" pitchFamily="34" charset="-128"/>
              </a:rPr>
              <a:pPr eaLnBrk="1" hangingPunct="1">
                <a:spcBef>
                  <a:spcPct val="0"/>
                </a:spcBef>
                <a:buClrTx/>
                <a:buFontTx/>
                <a:buNone/>
              </a:pPr>
              <a:t>35</a:t>
            </a:fld>
            <a:endParaRPr lang="en-US" altLang="en-US" sz="1300" dirty="0">
              <a:ea typeface="ＭＳ Ｐゴシック" pitchFamily="34" charset="-128"/>
            </a:endParaRPr>
          </a:p>
        </p:txBody>
      </p:sp>
      <p:sp>
        <p:nvSpPr>
          <p:cNvPr id="190467" name="Rectangle 1"/>
          <p:cNvSpPr>
            <a:spLocks noGrp="1" noRot="1" noChangeAspect="1" noChangeArrowheads="1" noTextEdit="1"/>
          </p:cNvSpPr>
          <p:nvPr>
            <p:ph type="sldImg"/>
          </p:nvPr>
        </p:nvSpPr>
        <p:spPr>
          <a:xfrm>
            <a:off x="1131888" y="695325"/>
            <a:ext cx="4619625" cy="3465513"/>
          </a:xfrm>
          <a:solidFill>
            <a:srgbClr val="FFFFFF"/>
          </a:solidFill>
          <a:ln/>
        </p:spPr>
      </p:sp>
      <p:sp>
        <p:nvSpPr>
          <p:cNvPr id="190468" name="Text Box 2"/>
          <p:cNvSpPr>
            <a:spLocks noGrp="1" noChangeArrowheads="1"/>
          </p:cNvSpPr>
          <p:nvPr>
            <p:ph type="body" idx="1"/>
          </p:nvPr>
        </p:nvSpPr>
        <p:spPr>
          <a:xfrm>
            <a:off x="688964" y="4390029"/>
            <a:ext cx="5505473" cy="4388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400" b="1"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400" b="1" dirty="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400" b="1" dirty="0">
                <a:ea typeface="ＭＳ Ｐゴシック" pitchFamily="34" charset="-128"/>
              </a:rPr>
              <a:t>Students should have some degree of voice and choice in a project, to increase engagement and encourage independent thinking. </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400" b="1" dirty="0">
              <a:ea typeface="ＭＳ Ｐゴシック" pitchFamily="34" charset="-128"/>
            </a:endParaRPr>
          </a:p>
          <a:p>
            <a:r>
              <a:rPr lang="en-US" sz="1400" dirty="0"/>
              <a:t>To learn something deeply, students need to internalize it and make it their own. </a:t>
            </a:r>
          </a:p>
          <a:p>
            <a:endParaRPr lang="en-US" sz="1400" dirty="0"/>
          </a:p>
          <a:p>
            <a:r>
              <a:rPr lang="en-US" sz="1400" dirty="0"/>
              <a:t>To be able to use that learning and influence issues that matter to them. </a:t>
            </a:r>
          </a:p>
          <a:p>
            <a:endParaRPr lang="en-US" sz="1400" dirty="0"/>
          </a:p>
          <a:p>
            <a:r>
              <a:rPr lang="en-US" sz="1400" dirty="0"/>
              <a:t>Therefore, student voice activities revolve around the development and application of individual students’ skills, ideas, and connections to others, which make the learning student centered.</a:t>
            </a:r>
          </a:p>
          <a:p>
            <a:endParaRPr lang="en-US" sz="1400" dirty="0"/>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400" dirty="0">
                <a:ea typeface="ＭＳ Ｐゴシック" pitchFamily="34" charset="-128"/>
              </a:rPr>
              <a:t>Students can help create a Driving Question, or sub-questions for inquiry; decide what products they will create to answer the Question; decide who will do what on a team, what resources to gather, how to organize time and tasks.</a:t>
            </a:r>
          </a:p>
          <a:p>
            <a:pPr defTabSz="921292">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defRPr/>
            </a:pPr>
            <a:r>
              <a:rPr lang="en-US" sz="1400" b="1" dirty="0"/>
              <a:t>Driving Question, Inquiry Questions, End Products, Team Roles and Tasks, Project Timelines, Resources</a:t>
            </a:r>
            <a:endParaRPr lang="en-US" altLang="en-US" sz="1400" b="1" dirty="0"/>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400" dirty="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pPr>
            <a:fld id="{070E9C85-81C4-464F-8EE4-C512990B53AE}" type="slidenum">
              <a:rPr lang="en-US" altLang="en-US" sz="1300">
                <a:ea typeface="ＭＳ Ｐゴシック" pitchFamily="34" charset="-128"/>
              </a:rPr>
              <a:pPr eaLnBrk="1" hangingPunct="1">
                <a:spcBef>
                  <a:spcPct val="0"/>
                </a:spcBef>
                <a:buClrTx/>
                <a:buFontTx/>
                <a:buNone/>
              </a:pPr>
              <a:t>36</a:t>
            </a:fld>
            <a:endParaRPr lang="en-US" altLang="en-US" sz="1300" dirty="0">
              <a:ea typeface="ＭＳ Ｐゴシック" pitchFamily="34" charset="-128"/>
            </a:endParaRPr>
          </a:p>
        </p:txBody>
      </p:sp>
      <p:sp>
        <p:nvSpPr>
          <p:cNvPr id="195587" name="Rectangle 1"/>
          <p:cNvSpPr>
            <a:spLocks noGrp="1" noRot="1" noChangeAspect="1" noChangeArrowheads="1" noTextEdit="1"/>
          </p:cNvSpPr>
          <p:nvPr>
            <p:ph type="sldImg"/>
          </p:nvPr>
        </p:nvSpPr>
        <p:spPr>
          <a:xfrm>
            <a:off x="1365250" y="231775"/>
            <a:ext cx="4000500" cy="3001963"/>
          </a:xfrm>
          <a:solidFill>
            <a:srgbClr val="FFFFFF"/>
          </a:solidFill>
          <a:ln/>
        </p:spPr>
      </p:sp>
      <p:sp>
        <p:nvSpPr>
          <p:cNvPr id="195588" name="Text Box 2"/>
          <p:cNvSpPr>
            <a:spLocks noGrp="1" noChangeArrowheads="1"/>
          </p:cNvSpPr>
          <p:nvPr>
            <p:ph type="body" idx="1"/>
          </p:nvPr>
        </p:nvSpPr>
        <p:spPr>
          <a:xfrm>
            <a:off x="688964" y="3388308"/>
            <a:ext cx="5505473" cy="51582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b="1" dirty="0">
                <a:ea typeface="ＭＳ Ｐゴシック" pitchFamily="34" charset="-128"/>
              </a:rPr>
              <a:t>During a project, there should be frequent opportunities for students to get feedback from peers and the teacher (or other adults) on the quality of their work, so they can improve it.</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b="1" dirty="0">
                <a:ea typeface="ＭＳ Ｐゴシック" pitchFamily="34" charset="-128"/>
              </a:rPr>
              <a:t> </a:t>
            </a:r>
          </a:p>
          <a:p>
            <a:pPr algn="l">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For example, </a:t>
            </a:r>
            <a:r>
              <a:rPr lang="en-US" altLang="en-US" sz="1600" dirty="0" smtClean="0">
                <a:ea typeface="ＭＳ Ｐゴシック" pitchFamily="34" charset="-128"/>
              </a:rPr>
              <a:t>students</a:t>
            </a:r>
            <a:r>
              <a:rPr lang="en-US" altLang="en-US" sz="1600" dirty="0">
                <a:ea typeface="ＭＳ Ｐゴシック" pitchFamily="34" charset="-128"/>
              </a:rPr>
              <a:t>, teachers, and partners would review research notes; analyze time and tasks logs; critique rough drafts and prototypes; and provide feedback on practice presentations.</a:t>
            </a:r>
          </a:p>
          <a:p>
            <a:pPr algn="l">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lgn="l">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This process of critique and revision, leading to high-quality products, becomes part of the culture of the classroom. </a:t>
            </a:r>
          </a:p>
          <a:p>
            <a:pPr algn="l">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lgn="l">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Students also get feedback on </a:t>
            </a:r>
            <a:r>
              <a:rPr lang="en-US" altLang="en-US" sz="1600" i="1" dirty="0">
                <a:ea typeface="ＭＳ Ｐゴシック" pitchFamily="34" charset="-128"/>
              </a:rPr>
              <a:t>how</a:t>
            </a:r>
            <a:r>
              <a:rPr lang="en-US" altLang="en-US" sz="1600" dirty="0">
                <a:ea typeface="ＭＳ Ｐゴシック" pitchFamily="34" charset="-128"/>
              </a:rPr>
              <a:t> they’re working.</a:t>
            </a:r>
          </a:p>
          <a:p>
            <a:pPr algn="l">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a:ea typeface="ＭＳ Ｐゴシック" pitchFamily="34" charset="-128"/>
            </a:endParaRPr>
          </a:p>
          <a:p>
            <a:pPr algn="l">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For example, how well their team is collaborating and communicating; how well they are using critical thinking and problem solving skills.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pPr>
            <a:fld id="{630CDD05-DA31-4B46-A8B5-3B2CDC09E401}" type="slidenum">
              <a:rPr lang="en-US" altLang="en-US" sz="1300">
                <a:ea typeface="ＭＳ Ｐゴシック" pitchFamily="34" charset="-128"/>
              </a:rPr>
              <a:pPr eaLnBrk="1" hangingPunct="1">
                <a:spcBef>
                  <a:spcPct val="0"/>
                </a:spcBef>
                <a:buClrTx/>
                <a:buFontTx/>
                <a:buNone/>
              </a:pPr>
              <a:t>37</a:t>
            </a:fld>
            <a:endParaRPr lang="en-US" altLang="en-US" sz="1300" dirty="0">
              <a:ea typeface="ＭＳ Ｐゴシック" pitchFamily="34" charset="-128"/>
            </a:endParaRPr>
          </a:p>
        </p:txBody>
      </p:sp>
      <p:sp>
        <p:nvSpPr>
          <p:cNvPr id="196611" name="Rectangle 1"/>
          <p:cNvSpPr>
            <a:spLocks noGrp="1" noRot="1" noChangeAspect="1" noChangeArrowheads="1" noTextEdit="1"/>
          </p:cNvSpPr>
          <p:nvPr>
            <p:ph type="sldImg"/>
          </p:nvPr>
        </p:nvSpPr>
        <p:spPr>
          <a:xfrm>
            <a:off x="1671638" y="307975"/>
            <a:ext cx="3309937" cy="2482850"/>
          </a:xfrm>
          <a:solidFill>
            <a:srgbClr val="FFFFFF"/>
          </a:solidFill>
          <a:ln/>
        </p:spPr>
      </p:sp>
      <p:sp>
        <p:nvSpPr>
          <p:cNvPr id="196612" name="Text Box 2"/>
          <p:cNvSpPr>
            <a:spLocks noGrp="1" noChangeArrowheads="1"/>
          </p:cNvSpPr>
          <p:nvPr>
            <p:ph type="body" idx="1"/>
          </p:nvPr>
        </p:nvSpPr>
        <p:spPr>
          <a:xfrm>
            <a:off x="458894" y="2849259"/>
            <a:ext cx="5734920" cy="608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015" indent="-216599">
              <a:spcBef>
                <a:spcPts val="433"/>
              </a:spcBef>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b="1" dirty="0">
                <a:ea typeface="Segoe UI Symbol" pitchFamily="34" charset="0"/>
              </a:rPr>
              <a:t>There are several reasons why a project should include a presentation to some sort of audience.</a:t>
            </a:r>
          </a:p>
          <a:p>
            <a:pPr marL="226015" indent="-216599">
              <a:spcBef>
                <a:spcPts val="433"/>
              </a:spcBef>
              <a:buFont typeface="Times New Roman" pitchFamily="18" charset="0"/>
              <a:buAutoNum type="arabicPeriod"/>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dirty="0">
                <a:ea typeface="Segoe UI Symbol" pitchFamily="34" charset="0"/>
              </a:rPr>
              <a:t>It requires students to think of their audience: who are we creating products for, who are we speaking to, and what does this audience need?</a:t>
            </a:r>
          </a:p>
          <a:p>
            <a:pPr marL="226015" indent="-216599">
              <a:spcBef>
                <a:spcPts val="433"/>
              </a:spcBef>
              <a:buFont typeface="Times New Roman" pitchFamily="18" charset="0"/>
              <a:buAutoNum type="arabicPeriod"/>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dirty="0">
                <a:ea typeface="Segoe UI Symbol" pitchFamily="34" charset="0"/>
              </a:rPr>
              <a:t>It gives students the chance to demonstrate that they have built skills and gained knowledge, and are offering up their work as proof.</a:t>
            </a:r>
          </a:p>
          <a:p>
            <a:pPr marL="226015" indent="-216599">
              <a:spcBef>
                <a:spcPts val="433"/>
              </a:spcBef>
              <a:buFont typeface="Times New Roman" pitchFamily="18" charset="0"/>
              <a:buAutoNum type="arabicPeriod"/>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dirty="0">
                <a:ea typeface="Segoe UI Symbol" pitchFamily="34" charset="0"/>
              </a:rPr>
              <a:t>It culminates the project with a bang. A big project should have a big finish after all the work.</a:t>
            </a:r>
          </a:p>
          <a:p>
            <a:pPr marL="226015" indent="-216599">
              <a:spcBef>
                <a:spcPts val="433"/>
              </a:spcBef>
              <a:buFont typeface="Times New Roman" pitchFamily="18" charset="0"/>
              <a:buAutoNum type="arabicPeriod"/>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dirty="0">
                <a:ea typeface="Segoe UI Symbol" pitchFamily="34" charset="0"/>
              </a:rPr>
              <a:t>It motivates students to do high-quality work if they know they have to stand in front of an audience.</a:t>
            </a:r>
          </a:p>
          <a:p>
            <a:pPr marL="226015" indent="-216599">
              <a:spcBef>
                <a:spcPts val="433"/>
              </a:spcBef>
              <a:buFont typeface="Times New Roman" pitchFamily="18" charset="0"/>
              <a:buAutoNum type="arabicPeriod"/>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dirty="0">
                <a:ea typeface="Segoe UI Symbol" pitchFamily="34" charset="0"/>
              </a:rPr>
              <a:t>It allows for assessment of 21</a:t>
            </a:r>
            <a:r>
              <a:rPr lang="en-US" altLang="en-US" sz="1400" baseline="30000" dirty="0">
                <a:ea typeface="Segoe UI Symbol" pitchFamily="34" charset="0"/>
              </a:rPr>
              <a:t>st</a:t>
            </a:r>
            <a:r>
              <a:rPr lang="en-US" altLang="en-US" sz="1400" dirty="0">
                <a:ea typeface="Segoe UI Symbol" pitchFamily="34" charset="0"/>
              </a:rPr>
              <a:t> century skills such as communication and use of media.</a:t>
            </a:r>
          </a:p>
          <a:p>
            <a:pPr marL="226015" indent="-216599">
              <a:spcBef>
                <a:spcPts val="433"/>
              </a:spcBef>
              <a:buFont typeface="Times New Roman" pitchFamily="18" charset="0"/>
              <a:buAutoNum type="arabicPeriod"/>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dirty="0">
                <a:ea typeface="Segoe UI Symbol" pitchFamily="34" charset="0"/>
              </a:rPr>
              <a:t>It shows the world -- other students, parents, administrators, business and community members -- what your students can do (and how they can dress up!).  It impresses people and includes them in a celebration of work well done.</a:t>
            </a:r>
          </a:p>
          <a:p>
            <a:pPr marL="226015" indent="-216599">
              <a:spcBef>
                <a:spcPts val="433"/>
              </a:spcBef>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endParaRPr lang="en-US" altLang="en-US" sz="1400" dirty="0">
              <a:ea typeface="Segoe UI Symbol" pitchFamily="34" charset="0"/>
            </a:endParaRPr>
          </a:p>
          <a:p>
            <a:pPr marL="226015" indent="-216599">
              <a:spcBef>
                <a:spcPts val="433"/>
              </a:spcBef>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r>
              <a:rPr lang="en-US" altLang="en-US" sz="1400" dirty="0">
                <a:ea typeface="Segoe UI Symbol" pitchFamily="34" charset="0"/>
              </a:rPr>
              <a:t>A presentation might be a formal oral presentation, or it could be a showing of student work, or a performance like a debate, a speech, a play, or a piece of music.</a:t>
            </a:r>
          </a:p>
          <a:p>
            <a:pPr marL="226015" indent="-216599">
              <a:spcBef>
                <a:spcPts val="433"/>
              </a:spcBef>
              <a:tabLst>
                <a:tab pos="226015" algn="l"/>
                <a:tab pos="678047" algn="l"/>
                <a:tab pos="1130078" algn="l"/>
                <a:tab pos="1582110" algn="l"/>
                <a:tab pos="2034142" algn="l"/>
                <a:tab pos="2486173" algn="l"/>
                <a:tab pos="2938204" algn="l"/>
                <a:tab pos="3390236" algn="l"/>
                <a:tab pos="3842268" algn="l"/>
                <a:tab pos="4294299" algn="l"/>
                <a:tab pos="4746331" algn="l"/>
                <a:tab pos="5198362" algn="l"/>
                <a:tab pos="5650394" algn="l"/>
                <a:tab pos="6102426" algn="l"/>
                <a:tab pos="6554457" algn="l"/>
                <a:tab pos="7006489" algn="l"/>
                <a:tab pos="7458520" algn="l"/>
                <a:tab pos="7910551" algn="l"/>
                <a:tab pos="8362584" algn="l"/>
                <a:tab pos="8814615" algn="l"/>
                <a:tab pos="9266646" algn="l"/>
              </a:tabLst>
            </a:pPr>
            <a:endParaRPr lang="en-US" altLang="en-US" sz="1400" dirty="0">
              <a:ea typeface="Segoe UI Symbo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12"/>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pPr>
            <a:fld id="{8F48FF91-6281-4681-AFF0-0CB4E0E926E5}" type="slidenum">
              <a:rPr lang="en-US" altLang="en-US" sz="1300">
                <a:ea typeface="ＭＳ Ｐゴシック" pitchFamily="34" charset="-128"/>
              </a:rPr>
              <a:pPr eaLnBrk="1" hangingPunct="1">
                <a:spcBef>
                  <a:spcPct val="0"/>
                </a:spcBef>
                <a:buClrTx/>
                <a:buFontTx/>
                <a:buNone/>
              </a:pPr>
              <a:t>38</a:t>
            </a:fld>
            <a:endParaRPr lang="en-US" altLang="en-US" sz="1300" dirty="0">
              <a:ea typeface="ＭＳ Ｐゴシック" pitchFamily="34" charset="-128"/>
            </a:endParaRPr>
          </a:p>
        </p:txBody>
      </p:sp>
      <p:sp>
        <p:nvSpPr>
          <p:cNvPr id="197635" name="Text Box 1"/>
          <p:cNvSpPr txBox="1">
            <a:spLocks noChangeArrowheads="1"/>
          </p:cNvSpPr>
          <p:nvPr/>
        </p:nvSpPr>
        <p:spPr bwMode="auto">
          <a:xfrm>
            <a:off x="3899971" y="8780059"/>
            <a:ext cx="2983430" cy="46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5973" rIns="92288" bIns="45973" anchor="b"/>
          <a:lstStyle>
            <a:lvl1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A4F3ACE9-9749-4789-A1AD-654A90518CA5}" type="slidenum">
              <a:rPr lang="en-US" altLang="en-US" sz="1300"/>
              <a:pPr algn="r" eaLnBrk="1" hangingPunct="1">
                <a:spcBef>
                  <a:spcPct val="0"/>
                </a:spcBef>
                <a:buClrTx/>
                <a:buFontTx/>
                <a:buNone/>
              </a:pPr>
              <a:t>38</a:t>
            </a:fld>
            <a:endParaRPr lang="en-US" altLang="en-US" sz="1300" dirty="0"/>
          </a:p>
        </p:txBody>
      </p:sp>
      <p:sp>
        <p:nvSpPr>
          <p:cNvPr id="197636" name="Rectangle 2"/>
          <p:cNvSpPr>
            <a:spLocks noGrp="1" noRot="1" noChangeAspect="1" noChangeArrowheads="1" noTextEdit="1"/>
          </p:cNvSpPr>
          <p:nvPr>
            <p:ph type="sldImg"/>
          </p:nvPr>
        </p:nvSpPr>
        <p:spPr>
          <a:xfrm>
            <a:off x="1131888" y="695325"/>
            <a:ext cx="4619625" cy="3465513"/>
          </a:xfrm>
          <a:solidFill>
            <a:srgbClr val="FFFFFF"/>
          </a:solidFill>
          <a:ln/>
        </p:spPr>
      </p:sp>
      <p:sp>
        <p:nvSpPr>
          <p:cNvPr id="197637" name="Text Box 3"/>
          <p:cNvSpPr>
            <a:spLocks noGrp="1" noChangeArrowheads="1"/>
          </p:cNvSpPr>
          <p:nvPr>
            <p:ph type="body" idx="1"/>
          </p:nvPr>
        </p:nvSpPr>
        <p:spPr>
          <a:xfrm>
            <a:off x="916540" y="4390030"/>
            <a:ext cx="5050321" cy="41564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b="1" i="1" dirty="0" smtClean="0">
                <a:ea typeface="ＭＳ Ｐゴシック" pitchFamily="34" charset="-128"/>
              </a:rPr>
              <a:t>Use 8 Essentials Handout</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b="1" i="1" dirty="0" smtClean="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smtClean="0">
                <a:ea typeface="ＭＳ Ｐゴシック" pitchFamily="34" charset="-128"/>
              </a:rPr>
              <a:t>Look </a:t>
            </a:r>
            <a:r>
              <a:rPr lang="en-US" altLang="en-US" sz="1600" dirty="0">
                <a:ea typeface="ＭＳ Ｐゴシック" pitchFamily="34" charset="-128"/>
              </a:rPr>
              <a:t>for the 8 essential </a:t>
            </a:r>
            <a:r>
              <a:rPr lang="en-US" altLang="en-US" sz="1600" smtClean="0">
                <a:ea typeface="ＭＳ Ｐゴシック" pitchFamily="34" charset="-128"/>
              </a:rPr>
              <a:t>elements 5:31</a:t>
            </a:r>
            <a:endParaRPr lang="en-US" altLang="en-US" sz="1600" dirty="0" smtClean="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endParaRPr lang="en-US" altLang="en-US" sz="1600" dirty="0" smtClean="0">
              <a:ea typeface="ＭＳ Ｐゴシック" pitchFamily="34" charset="-128"/>
            </a:endParaRP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smtClean="0">
                <a:ea typeface="ＭＳ Ｐゴシック" pitchFamily="34" charset="-128"/>
              </a:rPr>
              <a:t>http</a:t>
            </a:r>
            <a:r>
              <a:rPr lang="en-US" altLang="en-US" sz="1600" dirty="0">
                <a:ea typeface="ＭＳ Ｐゴシック" pitchFamily="34" charset="-128"/>
              </a:rPr>
              <a:t>://</a:t>
            </a:r>
            <a:r>
              <a:rPr lang="en-US" altLang="en-US" sz="1600" dirty="0" smtClean="0">
                <a:ea typeface="ＭＳ Ｐゴシック" pitchFamily="34" charset="-128"/>
              </a:rPr>
              <a:t>www.youtube.com/watch?v=cJ5Z53JAivE </a:t>
            </a:r>
            <a:endParaRPr lang="en-US" altLang="en-US" sz="1600" dirty="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39</a:t>
            </a:fld>
            <a:endParaRPr lang="en-US" dirty="0"/>
          </a:p>
        </p:txBody>
      </p:sp>
    </p:spTree>
    <p:extLst>
      <p:ext uri="{BB962C8B-B14F-4D97-AF65-F5344CB8AC3E}">
        <p14:creationId xmlns:p14="http://schemas.microsoft.com/office/powerpoint/2010/main" val="2321298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231775"/>
            <a:ext cx="3232150" cy="2425700"/>
          </a:xfrm>
        </p:spPr>
      </p:sp>
      <p:sp>
        <p:nvSpPr>
          <p:cNvPr id="3" name="Notes Placeholder 2"/>
          <p:cNvSpPr>
            <a:spLocks noGrp="1"/>
          </p:cNvSpPr>
          <p:nvPr>
            <p:ph type="body" idx="1"/>
          </p:nvPr>
        </p:nvSpPr>
        <p:spPr>
          <a:xfrm>
            <a:off x="535376" y="2618238"/>
            <a:ext cx="5965614" cy="6083552"/>
          </a:xfrm>
        </p:spPr>
        <p:txBody>
          <a:bodyPr/>
          <a:lstStyle/>
          <a:p>
            <a:r>
              <a:rPr lang="en-US" b="1" dirty="0"/>
              <a:t>Step 1: Create a Compelling Team Vision</a:t>
            </a:r>
            <a:endParaRPr lang="en-US" dirty="0"/>
          </a:p>
          <a:p>
            <a:r>
              <a:rPr lang="en-US" dirty="0"/>
              <a:t>Destination: Where are we going?</a:t>
            </a:r>
          </a:p>
          <a:p>
            <a:r>
              <a:rPr lang="en-US" dirty="0"/>
              <a:t>Purpose: Why do we exist? What greater good do we serve?</a:t>
            </a:r>
          </a:p>
          <a:p>
            <a:r>
              <a:rPr lang="en-US" dirty="0"/>
              <a:t>Values: What principles guide our decisions and actions on our journey?</a:t>
            </a:r>
          </a:p>
          <a:p>
            <a:endParaRPr lang="en-US" dirty="0"/>
          </a:p>
          <a:p>
            <a:r>
              <a:rPr lang="en-US" b="1" dirty="0"/>
              <a:t>Step 2: Honestly Describe the Current Reality</a:t>
            </a:r>
            <a:endParaRPr lang="en-US" dirty="0"/>
          </a:p>
          <a:p>
            <a:r>
              <a:rPr lang="en-US" dirty="0"/>
              <a:t>Examine your current realities in relation to your vision. Identify what’s working and what’s not, your strengths and weaknesses.</a:t>
            </a:r>
          </a:p>
          <a:p>
            <a:r>
              <a:rPr lang="en-US" dirty="0"/>
              <a:t> </a:t>
            </a:r>
          </a:p>
          <a:p>
            <a:r>
              <a:rPr lang="en-US" b="1" dirty="0"/>
              <a:t>Step 3: Identify Key Strategies and “Structural Integrity” that Support Moving Forward</a:t>
            </a:r>
            <a:endParaRPr lang="en-US" dirty="0"/>
          </a:p>
          <a:p>
            <a:r>
              <a:rPr lang="en-US" dirty="0"/>
              <a:t>Identify the greatest opportunities to close the gap between your vision and your current reality.</a:t>
            </a:r>
          </a:p>
          <a:p>
            <a:r>
              <a:rPr lang="en-US" dirty="0"/>
              <a:t>Include some quick wins – to help you see progress and stay motivated.</a:t>
            </a:r>
            <a:endParaRPr lang="en-US" u="sng" dirty="0"/>
          </a:p>
          <a:p>
            <a:r>
              <a:rPr lang="en-US" dirty="0"/>
              <a:t>Create “structural integrity” by ensuring your systems and structures will not derail you as you move forward.</a:t>
            </a:r>
          </a:p>
          <a:p>
            <a:r>
              <a:rPr lang="en-US" dirty="0"/>
              <a:t> </a:t>
            </a:r>
          </a:p>
          <a:p>
            <a:r>
              <a:rPr lang="en-US" b="1" dirty="0"/>
              <a:t>Step 4: Plan for Involvement and Communication</a:t>
            </a:r>
            <a:endParaRPr lang="en-US" dirty="0"/>
          </a:p>
          <a:p>
            <a:r>
              <a:rPr lang="en-US" dirty="0"/>
              <a:t>If this work is being done by a leadership team that wants to bring the vision forward to the rest of the organization, your work during this step is to create a plan for involving others in shaping the vision, identifying the roadblocks and the strategies and goals to close the gap.</a:t>
            </a:r>
          </a:p>
          <a:p>
            <a:endParaRPr lang="en-US" dirty="0"/>
          </a:p>
          <a:p>
            <a:r>
              <a:rPr lang="en-US" dirty="0"/>
              <a:t>You will need to present the vision statement as a draft and ask for feedback. Be open to requests for changes in language that do not change the essence of your vision. However, if there is a pattern of requests for substantive changes, it’s possible you may have missed something important and should revisit the first step. You will also need to have ongoing dialogue throughout the organization about the roadblocks and strategies to move forward.</a:t>
            </a:r>
          </a:p>
          <a:p>
            <a:endParaRPr lang="en-US" dirty="0"/>
          </a:p>
          <a:p>
            <a:r>
              <a:rPr lang="en-US" b="1" dirty="0"/>
              <a:t>Step 5: Make Personal Commitments</a:t>
            </a:r>
          </a:p>
          <a:p>
            <a:endParaRPr lang="en-US" dirty="0"/>
          </a:p>
          <a:p>
            <a:r>
              <a:rPr lang="en-US" dirty="0"/>
              <a:t>Never leave the room without putting yourself in the vision. As soon as you identify your vision, if you believe in it, you must start to live it, behave consistently with it, and model the values.</a:t>
            </a:r>
          </a:p>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40</a:t>
            </a:fld>
            <a:endParaRPr lang="en-US" dirty="0"/>
          </a:p>
        </p:txBody>
      </p:sp>
    </p:spTree>
    <p:extLst>
      <p:ext uri="{BB962C8B-B14F-4D97-AF65-F5344CB8AC3E}">
        <p14:creationId xmlns:p14="http://schemas.microsoft.com/office/powerpoint/2010/main" val="79527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nun</a:t>
            </a:r>
            <a:r>
              <a:rPr lang="en-US" baseline="0" dirty="0" smtClean="0"/>
              <a:t> in the Apple Store at Destiny USA learning how to use her smartphone!</a:t>
            </a:r>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4</a:t>
            </a:fld>
            <a:endParaRPr lang="en-US" dirty="0"/>
          </a:p>
        </p:txBody>
      </p:sp>
    </p:spTree>
    <p:extLst>
      <p:ext uri="{BB962C8B-B14F-4D97-AF65-F5344CB8AC3E}">
        <p14:creationId xmlns:p14="http://schemas.microsoft.com/office/powerpoint/2010/main" val="3580509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Handout</a:t>
            </a:r>
            <a:endParaRPr lang="en-US" b="1" i="1" dirty="0"/>
          </a:p>
        </p:txBody>
      </p:sp>
      <p:sp>
        <p:nvSpPr>
          <p:cNvPr id="4" name="Slide Number Placeholder 3"/>
          <p:cNvSpPr>
            <a:spLocks noGrp="1"/>
          </p:cNvSpPr>
          <p:nvPr>
            <p:ph type="sldNum" sz="quarter" idx="10"/>
          </p:nvPr>
        </p:nvSpPr>
        <p:spPr/>
        <p:txBody>
          <a:bodyPr/>
          <a:lstStyle/>
          <a:p>
            <a:fld id="{9A387F8D-494C-4547-B8D9-3002CE91B993}" type="slidenum">
              <a:rPr lang="en-US" smtClean="0"/>
              <a:t>41</a:t>
            </a:fld>
            <a:endParaRPr lang="en-US" dirty="0"/>
          </a:p>
        </p:txBody>
      </p:sp>
    </p:spTree>
    <p:extLst>
      <p:ext uri="{BB962C8B-B14F-4D97-AF65-F5344CB8AC3E}">
        <p14:creationId xmlns:p14="http://schemas.microsoft.com/office/powerpoint/2010/main" val="981779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a:t>
            </a:r>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42</a:t>
            </a:fld>
            <a:endParaRPr lang="en-US" dirty="0"/>
          </a:p>
        </p:txBody>
      </p:sp>
    </p:spTree>
    <p:extLst>
      <p:ext uri="{BB962C8B-B14F-4D97-AF65-F5344CB8AC3E}">
        <p14:creationId xmlns:p14="http://schemas.microsoft.com/office/powerpoint/2010/main" val="2048142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307975"/>
            <a:ext cx="3386138" cy="2541588"/>
          </a:xfrm>
        </p:spPr>
      </p:sp>
      <p:sp>
        <p:nvSpPr>
          <p:cNvPr id="3" name="Notes Placeholder 2"/>
          <p:cNvSpPr>
            <a:spLocks noGrp="1"/>
          </p:cNvSpPr>
          <p:nvPr>
            <p:ph type="body" idx="1"/>
          </p:nvPr>
        </p:nvSpPr>
        <p:spPr>
          <a:xfrm>
            <a:off x="535375" y="3080279"/>
            <a:ext cx="5889131" cy="5929538"/>
          </a:xfrm>
        </p:spPr>
        <p:txBody>
          <a:bodyPr/>
          <a:lstStyle/>
          <a:p>
            <a:pPr marL="287903" indent="-287903">
              <a:buFont typeface="Arial" panose="020B0604020202020204" pitchFamily="34" charset="0"/>
              <a:buChar char="•"/>
            </a:pPr>
            <a:r>
              <a:rPr lang="en-US" sz="1600" b="1" dirty="0"/>
              <a:t>Reinforce content retention:</a:t>
            </a:r>
            <a:r>
              <a:rPr lang="en-US" sz="1600" dirty="0"/>
              <a:t> Project learning has proven, in research, to improve concept retention in a range of students.</a:t>
            </a:r>
          </a:p>
          <a:p>
            <a:pPr marL="287903" indent="-287903">
              <a:buFont typeface="Arial" panose="020B0604020202020204" pitchFamily="34" charset="0"/>
              <a:buChar char="•"/>
            </a:pPr>
            <a:r>
              <a:rPr lang="en-US" sz="1600" b="1" dirty="0"/>
              <a:t>Deepen understanding:</a:t>
            </a:r>
            <a:r>
              <a:rPr lang="en-US" sz="1600" dirty="0"/>
              <a:t> When students are asked to use content knowledge, they are driven to use higher level thinking skills </a:t>
            </a:r>
            <a:r>
              <a:rPr lang="en-US" sz="1600" u="sng" dirty="0">
                <a:hlinkClick r:id="rId3"/>
              </a:rPr>
              <a:t>(Blooms Taxonomy)</a:t>
            </a:r>
            <a:r>
              <a:rPr lang="en-US" sz="1600" dirty="0"/>
              <a:t> such as Evaluate or Create.</a:t>
            </a:r>
          </a:p>
          <a:p>
            <a:pPr marL="287903" indent="-287903">
              <a:buFont typeface="Arial" panose="020B0604020202020204" pitchFamily="34" charset="0"/>
              <a:buChar char="•"/>
            </a:pPr>
            <a:r>
              <a:rPr lang="en-US" sz="1600" b="1" dirty="0"/>
              <a:t>Multi-sensory instruction:</a:t>
            </a:r>
            <a:r>
              <a:rPr lang="en-US" sz="1600" dirty="0"/>
              <a:t> Students, not just students with disabilities, all come with different learning styles. Some are strongly visual learners, some are auditory. Some are kinetic, and learn best when they can move. Many children benefit from sensory input, and students who are ADHD or Dyslexic benefit from being able to move as they process information.</a:t>
            </a:r>
          </a:p>
          <a:p>
            <a:pPr marL="287903" indent="-287903">
              <a:buFont typeface="Arial" panose="020B0604020202020204" pitchFamily="34" charset="0"/>
              <a:buChar char="•"/>
            </a:pPr>
            <a:r>
              <a:rPr lang="en-US" sz="1600" b="1" dirty="0"/>
              <a:t>Teaches skills in cooperation and </a:t>
            </a:r>
            <a:r>
              <a:rPr lang="en-US" sz="1600" b="1" u="sng" dirty="0">
                <a:hlinkClick r:id="rId4"/>
              </a:rPr>
              <a:t>collaboration:</a:t>
            </a:r>
            <a:r>
              <a:rPr lang="en-US" sz="1600" dirty="0"/>
              <a:t> Future jobs will require not only higher levels of training and technical skills, but also the ability to work collaboratively in groups. Groups work well when they are chosen by both the teacher and the students: some groups could be affinity based, others could be cross ability, and some could be "friendship" based.</a:t>
            </a:r>
          </a:p>
          <a:p>
            <a:pPr marL="287903" indent="-287903">
              <a:buFont typeface="Arial" panose="020B0604020202020204" pitchFamily="34" charset="0"/>
              <a:buChar char="•"/>
            </a:pPr>
            <a:r>
              <a:rPr lang="en-US" sz="1600" b="1" dirty="0"/>
              <a:t>Alternate means of assessing students' progress:</a:t>
            </a:r>
            <a:r>
              <a:rPr lang="en-US" sz="1600" dirty="0"/>
              <a:t> Using a rubric to lay out standards can put students of varying abilities on a level playing field.</a:t>
            </a:r>
          </a:p>
          <a:p>
            <a:pPr marL="287903" indent="-287903">
              <a:buFont typeface="Arial" panose="020B0604020202020204" pitchFamily="34" charset="0"/>
              <a:buChar char="•"/>
            </a:pPr>
            <a:r>
              <a:rPr lang="en-US" sz="1600" b="1" dirty="0"/>
              <a:t>Student engagement at its best:</a:t>
            </a:r>
            <a:r>
              <a:rPr lang="en-US" sz="1600" dirty="0"/>
              <a:t> When students are excited about what they are doing in school, they will behave better, participate more fully and benefit the most.</a:t>
            </a:r>
          </a:p>
          <a:p>
            <a:endParaRPr lang="en-US" sz="1400" dirty="0"/>
          </a:p>
        </p:txBody>
      </p:sp>
      <p:sp>
        <p:nvSpPr>
          <p:cNvPr id="4" name="Slide Number Placeholder 3"/>
          <p:cNvSpPr>
            <a:spLocks noGrp="1"/>
          </p:cNvSpPr>
          <p:nvPr>
            <p:ph type="sldNum" sz="quarter" idx="10"/>
          </p:nvPr>
        </p:nvSpPr>
        <p:spPr/>
        <p:txBody>
          <a:bodyPr/>
          <a:lstStyle/>
          <a:p>
            <a:fld id="{9A387F8D-494C-4547-B8D9-3002CE91B993}" type="slidenum">
              <a:rPr lang="en-US" smtClean="0"/>
              <a:t>43</a:t>
            </a:fld>
            <a:endParaRPr lang="en-US" dirty="0"/>
          </a:p>
        </p:txBody>
      </p:sp>
    </p:spTree>
    <p:extLst>
      <p:ext uri="{BB962C8B-B14F-4D97-AF65-F5344CB8AC3E}">
        <p14:creationId xmlns:p14="http://schemas.microsoft.com/office/powerpoint/2010/main" val="1178042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much easier to change an organization’s attitude (climate) than it is to change its personality (culture).”</a:t>
            </a:r>
          </a:p>
          <a:p>
            <a:endParaRPr lang="en-US" b="1" dirty="0"/>
          </a:p>
          <a:p>
            <a:pPr fontAlgn="base"/>
            <a:r>
              <a:rPr lang="en-US" b="1" u="sng" dirty="0"/>
              <a:t>Climate</a:t>
            </a:r>
            <a:endParaRPr lang="en-US" dirty="0"/>
          </a:p>
          <a:p>
            <a:pPr fontAlgn="base"/>
            <a:endParaRPr lang="en-US" dirty="0"/>
          </a:p>
          <a:p>
            <a:pPr fontAlgn="base"/>
            <a:r>
              <a:rPr lang="en-US" dirty="0"/>
              <a:t>Developed by the minute, hour, day</a:t>
            </a:r>
          </a:p>
          <a:p>
            <a:pPr defTabSz="902696" fontAlgn="base">
              <a:defRPr/>
            </a:pPr>
            <a:r>
              <a:rPr lang="en-US" dirty="0"/>
              <a:t>Based on feelings, perceptions</a:t>
            </a:r>
          </a:p>
          <a:p>
            <a:pPr defTabSz="902696" fontAlgn="base">
              <a:defRPr/>
            </a:pPr>
            <a:r>
              <a:rPr lang="en-US" dirty="0"/>
              <a:t>Outsiders can feel it when they walk on campus</a:t>
            </a:r>
          </a:p>
          <a:p>
            <a:pPr defTabSz="902696" fontAlgn="base">
              <a:defRPr/>
            </a:pPr>
            <a:r>
              <a:rPr lang="en-US" dirty="0"/>
              <a:t>Short Term</a:t>
            </a:r>
          </a:p>
          <a:p>
            <a:pPr defTabSz="902696" fontAlgn="base">
              <a:defRPr/>
            </a:pPr>
            <a:r>
              <a:rPr lang="en-US" dirty="0"/>
              <a:t>Easy to Change</a:t>
            </a:r>
          </a:p>
          <a:p>
            <a:pPr defTabSz="902696" fontAlgn="base">
              <a:defRPr/>
            </a:pPr>
            <a:r>
              <a:rPr lang="en-US" dirty="0"/>
              <a:t>A component of academic, social and emotional growth</a:t>
            </a:r>
          </a:p>
          <a:p>
            <a:pPr fontAlgn="base"/>
            <a:endParaRPr lang="en-US" dirty="0"/>
          </a:p>
          <a:p>
            <a:pPr fontAlgn="base"/>
            <a:r>
              <a:rPr lang="en-US" b="1" u="sng" dirty="0"/>
              <a:t>Culture</a:t>
            </a:r>
          </a:p>
          <a:p>
            <a:pPr fontAlgn="base"/>
            <a:r>
              <a:rPr lang="en-US" dirty="0"/>
              <a:t>Develops over several days/months/years</a:t>
            </a:r>
          </a:p>
          <a:p>
            <a:pPr fontAlgn="base"/>
            <a:r>
              <a:rPr lang="en-US" dirty="0"/>
              <a:t>Based on beliefs and values</a:t>
            </a:r>
          </a:p>
          <a:p>
            <a:pPr fontAlgn="base"/>
            <a:r>
              <a:rPr lang="en-US" dirty="0"/>
              <a:t>Staff members cannot feel it just by walking through</a:t>
            </a:r>
          </a:p>
          <a:p>
            <a:pPr fontAlgn="base"/>
            <a:r>
              <a:rPr lang="en-US" dirty="0"/>
              <a:t>Long Term</a:t>
            </a:r>
          </a:p>
          <a:p>
            <a:pPr fontAlgn="base"/>
            <a:r>
              <a:rPr lang="en-US" dirty="0"/>
              <a:t>Harder to change</a:t>
            </a:r>
          </a:p>
          <a:p>
            <a:pPr fontAlgn="base"/>
            <a:r>
              <a:rPr lang="en-US" dirty="0"/>
              <a:t>Integral to academic, social and emotional growth</a:t>
            </a:r>
          </a:p>
          <a:p>
            <a:endParaRPr lang="en-US" dirty="0"/>
          </a:p>
        </p:txBody>
      </p:sp>
      <p:sp>
        <p:nvSpPr>
          <p:cNvPr id="4" name="Slide Number Placeholder 3"/>
          <p:cNvSpPr>
            <a:spLocks noGrp="1"/>
          </p:cNvSpPr>
          <p:nvPr>
            <p:ph type="sldNum" sz="quarter" idx="10"/>
          </p:nvPr>
        </p:nvSpPr>
        <p:spPr/>
        <p:txBody>
          <a:bodyPr/>
          <a:lstStyle/>
          <a:p>
            <a:fld id="{9A387F8D-494C-4547-B8D9-3002CE91B993}" type="slidenum">
              <a:rPr lang="en-US" smtClean="0"/>
              <a:t>44</a:t>
            </a:fld>
            <a:endParaRPr lang="en-US" dirty="0"/>
          </a:p>
        </p:txBody>
      </p:sp>
    </p:spTree>
    <p:extLst>
      <p:ext uri="{BB962C8B-B14F-4D97-AF65-F5344CB8AC3E}">
        <p14:creationId xmlns:p14="http://schemas.microsoft.com/office/powerpoint/2010/main" val="2253786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Handout</a:t>
            </a:r>
            <a:endParaRPr lang="en-US" b="1" i="1" dirty="0"/>
          </a:p>
        </p:txBody>
      </p:sp>
      <p:sp>
        <p:nvSpPr>
          <p:cNvPr id="4" name="Slide Number Placeholder 3"/>
          <p:cNvSpPr>
            <a:spLocks noGrp="1"/>
          </p:cNvSpPr>
          <p:nvPr>
            <p:ph type="sldNum" sz="quarter" idx="10"/>
          </p:nvPr>
        </p:nvSpPr>
        <p:spPr/>
        <p:txBody>
          <a:bodyPr/>
          <a:lstStyle/>
          <a:p>
            <a:fld id="{9A387F8D-494C-4547-B8D9-3002CE91B993}" type="slidenum">
              <a:rPr lang="en-US" smtClean="0"/>
              <a:t>45</a:t>
            </a:fld>
            <a:endParaRPr lang="en-US" dirty="0"/>
          </a:p>
        </p:txBody>
      </p:sp>
    </p:spTree>
    <p:extLst>
      <p:ext uri="{BB962C8B-B14F-4D97-AF65-F5344CB8AC3E}">
        <p14:creationId xmlns:p14="http://schemas.microsoft.com/office/powerpoint/2010/main" val="1334857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A20E-D521-4D20-BB16-51671C0C884A}" type="slidenum">
              <a:rPr lang="en-US" smtClean="0"/>
              <a:pPr/>
              <a:t>46</a:t>
            </a:fld>
            <a:endParaRPr lang="en-US" dirty="0"/>
          </a:p>
        </p:txBody>
      </p:sp>
    </p:spTree>
    <p:extLst>
      <p:ext uri="{BB962C8B-B14F-4D97-AF65-F5344CB8AC3E}">
        <p14:creationId xmlns:p14="http://schemas.microsoft.com/office/powerpoint/2010/main" val="125234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5</a:t>
            </a:fld>
            <a:endParaRPr lang="en-US" dirty="0"/>
          </a:p>
        </p:txBody>
      </p:sp>
    </p:spTree>
    <p:extLst>
      <p:ext uri="{BB962C8B-B14F-4D97-AF65-F5344CB8AC3E}">
        <p14:creationId xmlns:p14="http://schemas.microsoft.com/office/powerpoint/2010/main" val="68796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2"/>
          <p:cNvSpPr>
            <a:spLocks noGrp="1" noChangeArrowheads="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5pPr>
            <a:lvl6pPr marL="2486173"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6pPr>
            <a:lvl7pPr marL="2938204"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7pPr>
            <a:lvl8pPr marL="3390236"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8pPr>
            <a:lvl9pPr marL="3842268" indent="-226015" defTabSz="452031" eaLnBrk="0" fontAlgn="base" hangingPunct="0">
              <a:spcBef>
                <a:spcPct val="30000"/>
              </a:spcBef>
              <a:spcAft>
                <a:spcPct val="0"/>
              </a:spcAft>
              <a:buClr>
                <a:srgbClr val="000000"/>
              </a:buClr>
              <a:buSzPct val="100000"/>
              <a:buFont typeface="Times New Roman" pitchFamily="18" charset="0"/>
              <a:tabLst>
                <a:tab pos="0" algn="l"/>
                <a:tab pos="434767" algn="l"/>
                <a:tab pos="871102" algn="l"/>
                <a:tab pos="1305869" algn="l"/>
                <a:tab pos="1742205" algn="l"/>
                <a:tab pos="2178540" algn="l"/>
                <a:tab pos="2613307" algn="l"/>
                <a:tab pos="3049644" algn="l"/>
                <a:tab pos="3484410" algn="l"/>
                <a:tab pos="3920746" algn="l"/>
                <a:tab pos="4357082" algn="l"/>
                <a:tab pos="4791849" algn="l"/>
                <a:tab pos="5228185" algn="l"/>
                <a:tab pos="5662950" algn="l"/>
                <a:tab pos="6099286" algn="l"/>
                <a:tab pos="6535622" algn="l"/>
                <a:tab pos="6970389" algn="l"/>
                <a:tab pos="7406726" algn="l"/>
                <a:tab pos="7841491" algn="l"/>
                <a:tab pos="8277828" algn="l"/>
                <a:tab pos="8714163" algn="l"/>
              </a:tabLst>
              <a:defRPr sz="1200">
                <a:solidFill>
                  <a:srgbClr val="000000"/>
                </a:solidFill>
                <a:latin typeface="Times New Roman" pitchFamily="18" charset="0"/>
              </a:defRPr>
            </a:lvl9pPr>
          </a:lstStyle>
          <a:p>
            <a:pPr eaLnBrk="1" hangingPunct="1">
              <a:spcBef>
                <a:spcPct val="0"/>
              </a:spcBef>
              <a:buClrTx/>
              <a:buFontTx/>
              <a:buNone/>
              <a:defRPr/>
            </a:pPr>
            <a:fld id="{1A9297BA-8B05-43C9-AD29-E8B3F8F9076B}" type="slidenum">
              <a:rPr lang="en-US" altLang="en-US" sz="1300">
                <a:ea typeface="ＭＳ Ｐゴシック" pitchFamily="34" charset="-128"/>
              </a:rPr>
              <a:pPr eaLnBrk="1" hangingPunct="1">
                <a:spcBef>
                  <a:spcPct val="0"/>
                </a:spcBef>
                <a:buClrTx/>
                <a:buFontTx/>
                <a:buNone/>
                <a:defRPr/>
              </a:pPr>
              <a:t>6</a:t>
            </a:fld>
            <a:endParaRPr lang="en-US" altLang="en-US" sz="1300" dirty="0">
              <a:ea typeface="ＭＳ Ｐゴシック" pitchFamily="34" charset="-128"/>
            </a:endParaRPr>
          </a:p>
        </p:txBody>
      </p:sp>
      <p:sp>
        <p:nvSpPr>
          <p:cNvPr id="88067" name="Text Box 1"/>
          <p:cNvSpPr txBox="1">
            <a:spLocks noChangeArrowheads="1"/>
          </p:cNvSpPr>
          <p:nvPr/>
        </p:nvSpPr>
        <p:spPr bwMode="auto">
          <a:xfrm>
            <a:off x="3899971" y="8780059"/>
            <a:ext cx="2983430" cy="46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5973" rIns="92288" bIns="45973" anchor="b"/>
          <a:lstStyle>
            <a:lvl1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E19BEB80-A731-456E-AF7A-27C38C7C7FAF}" type="slidenum">
              <a:rPr lang="en-US" altLang="en-US" sz="1300">
                <a:cs typeface="Arial" charset="0"/>
              </a:rPr>
              <a:pPr algn="r" eaLnBrk="1" hangingPunct="1">
                <a:spcBef>
                  <a:spcPct val="0"/>
                </a:spcBef>
                <a:buClrTx/>
                <a:buFontTx/>
                <a:buNone/>
              </a:pPr>
              <a:t>6</a:t>
            </a:fld>
            <a:endParaRPr lang="en-US" altLang="en-US" sz="1300" dirty="0">
              <a:cs typeface="Arial" charset="0"/>
            </a:endParaRPr>
          </a:p>
        </p:txBody>
      </p:sp>
      <p:sp>
        <p:nvSpPr>
          <p:cNvPr id="88068" name="Rectangle 2"/>
          <p:cNvSpPr>
            <a:spLocks noGrp="1" noRot="1" noChangeAspect="1" noChangeArrowheads="1" noTextEdit="1"/>
          </p:cNvSpPr>
          <p:nvPr>
            <p:ph type="sldImg"/>
          </p:nvPr>
        </p:nvSpPr>
        <p:spPr>
          <a:xfrm>
            <a:off x="1131888" y="695325"/>
            <a:ext cx="4619625" cy="3465513"/>
          </a:xfrm>
          <a:solidFill>
            <a:srgbClr val="FFFFFF"/>
          </a:solidFill>
          <a:ln/>
        </p:spPr>
      </p:sp>
      <p:sp>
        <p:nvSpPr>
          <p:cNvPr id="88069" name="Text Box 3"/>
          <p:cNvSpPr>
            <a:spLocks noGrp="1" noChangeArrowheads="1"/>
          </p:cNvSpPr>
          <p:nvPr>
            <p:ph type="body" idx="1"/>
          </p:nvPr>
        </p:nvSpPr>
        <p:spPr>
          <a:xfrm>
            <a:off x="916540" y="4390030"/>
            <a:ext cx="5050321" cy="41564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dirty="0">
                <a:ea typeface="ＭＳ Ｐゴシック" pitchFamily="34" charset="-128"/>
              </a:rPr>
              <a:t>What skills, knowledge, and personal qualities to you want your ideal graduate to have upon graduation from  your program</a:t>
            </a:r>
            <a:r>
              <a:rPr lang="en-US" altLang="en-US" sz="1600" dirty="0" smtClean="0">
                <a:ea typeface="ＭＳ Ｐゴシック" pitchFamily="34" charset="-128"/>
              </a:rPr>
              <a:t>?</a:t>
            </a:r>
          </a:p>
          <a:p>
            <a:pPr>
              <a:spcBef>
                <a:spcPts val="433"/>
              </a:spcBef>
              <a:tabLst>
                <a:tab pos="0" algn="l"/>
                <a:tab pos="452031" algn="l"/>
                <a:tab pos="904063" algn="l"/>
                <a:tab pos="1356095" algn="l"/>
                <a:tab pos="1808126" algn="l"/>
                <a:tab pos="2260158" algn="l"/>
                <a:tab pos="2712189" algn="l"/>
                <a:tab pos="3164221" algn="l"/>
                <a:tab pos="3616253" algn="l"/>
                <a:tab pos="4068284" algn="l"/>
                <a:tab pos="4520316" algn="l"/>
                <a:tab pos="4972347" algn="l"/>
                <a:tab pos="5424378" algn="l"/>
                <a:tab pos="5876411" algn="l"/>
                <a:tab pos="6328442" algn="l"/>
                <a:tab pos="6780473" algn="l"/>
                <a:tab pos="7232505" algn="l"/>
                <a:tab pos="7684536" algn="l"/>
                <a:tab pos="8136568" algn="l"/>
                <a:tab pos="8588600" algn="l"/>
                <a:tab pos="9040631" algn="l"/>
              </a:tabLst>
            </a:pPr>
            <a:r>
              <a:rPr lang="en-US" altLang="en-US" sz="1600" b="1" i="1" dirty="0" smtClean="0">
                <a:ea typeface="ＭＳ Ｐゴシック" pitchFamily="34" charset="-128"/>
              </a:rPr>
              <a:t>Chart out</a:t>
            </a:r>
            <a:endParaRPr lang="en-US" altLang="en-US" sz="1600" b="1" i="1"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87F8D-494C-4547-B8D9-3002CE91B993}" type="slidenum">
              <a:rPr lang="en-US" smtClean="0"/>
              <a:t>7</a:t>
            </a:fld>
            <a:endParaRPr lang="en-US" dirty="0"/>
          </a:p>
        </p:txBody>
      </p:sp>
    </p:spTree>
    <p:extLst>
      <p:ext uri="{BB962C8B-B14F-4D97-AF65-F5344CB8AC3E}">
        <p14:creationId xmlns:p14="http://schemas.microsoft.com/office/powerpoint/2010/main" val="207452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A387F8D-494C-4547-B8D9-3002CE91B993}" type="slidenum">
              <a:rPr lang="en-US" smtClean="0"/>
              <a:t>9</a:t>
            </a:fld>
            <a:endParaRPr lang="en-US" dirty="0"/>
          </a:p>
        </p:txBody>
      </p:sp>
    </p:spTree>
    <p:extLst>
      <p:ext uri="{BB962C8B-B14F-4D97-AF65-F5344CB8AC3E}">
        <p14:creationId xmlns:p14="http://schemas.microsoft.com/office/powerpoint/2010/main" val="26629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10</a:t>
            </a:fld>
            <a:endParaRPr lang="en-US" dirty="0"/>
          </a:p>
        </p:txBody>
      </p:sp>
    </p:spTree>
    <p:extLst>
      <p:ext uri="{BB962C8B-B14F-4D97-AF65-F5344CB8AC3E}">
        <p14:creationId xmlns:p14="http://schemas.microsoft.com/office/powerpoint/2010/main" val="68796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6200" y="-152399"/>
            <a:ext cx="9220200" cy="70104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448623" y="1484744"/>
            <a:ext cx="5648623" cy="1204306"/>
          </a:xfrm>
        </p:spPr>
        <p:txBody>
          <a:bodyPr bIns="9144" anchor="b"/>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rot="19140000">
            <a:off x="985848" y="2396779"/>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9" name="Isosceles Triangle 8"/>
          <p:cNvSpPr/>
          <p:nvPr userDrawn="1"/>
        </p:nvSpPr>
        <p:spPr>
          <a:xfrm>
            <a:off x="-76200" y="4995082"/>
            <a:ext cx="4114800" cy="18629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DEF7E-4018-4CC4-814D-3AFE08BE8A8A}" type="slidenum">
              <a:rPr lang="en-US" smtClean="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DEF7E-4018-4CC4-814D-3AFE08BE8A8A}" type="slidenum">
              <a:rPr lang="en-US" smtClean="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DEF7E-4018-4CC4-814D-3AFE08BE8A8A}" type="slidenum">
              <a:rPr lang="en-US" smtClean="0"/>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DEF7E-4018-4CC4-814D-3AFE08BE8A8A}"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2DEF7E-4018-4CC4-814D-3AFE08BE8A8A}" type="slidenum">
              <a:rPr lang="en-US" smtClean="0"/>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2DEF7E-4018-4CC4-814D-3AFE08BE8A8A}" type="slidenum">
              <a:rPr lang="en-US" smtClean="0"/>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2DEF7E-4018-4CC4-814D-3AFE08BE8A8A}" type="slidenum">
              <a:rPr lang="en-US" smtClean="0"/>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2DEF7E-4018-4CC4-814D-3AFE08BE8A8A}" type="slidenum">
              <a:rPr lang="en-US" smtClean="0"/>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05CA-E1C8-4931-9B0D-01EFC7EB5460}" type="datetimeFigureOut">
              <a:rPr lang="en-US" smtClean="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DEF7E-4018-4CC4-814D-3AFE08BE8A8A}" type="slidenum">
              <a:rPr lang="en-US" smtClean="0"/>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4786" y="5481850"/>
            <a:ext cx="9158786" cy="4572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4786" y="5663821"/>
            <a:ext cx="9173677" cy="119418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2512" y="5663821"/>
            <a:ext cx="9146380" cy="119418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41D05CA-E1C8-4931-9B0D-01EFC7EB5460}" type="datetimeFigureOut">
              <a:rPr lang="en-US" smtClean="0"/>
              <a:t>10/9/2014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2DEF7E-4018-4CC4-814D-3AFE08BE8A8A}" type="slidenum">
              <a:rPr lang="en-US" smtClean="0"/>
              <a:t>‹#›</a:t>
            </a:fld>
            <a:endParaRPr lang="en-US" dirty="0"/>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04800" y="5739479"/>
            <a:ext cx="2209800" cy="1003249"/>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hnzCGNnU_W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hyperlink" Target="2.%20StudentVoice.mp4"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4.%20%20Save%20the%20Beach.mp4"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561448" y="975646"/>
            <a:ext cx="4293239" cy="2735781"/>
          </a:xfrm>
        </p:spPr>
        <p:txBody>
          <a:bodyPr/>
          <a:lstStyle/>
          <a:p>
            <a:pPr algn="ctr"/>
            <a:r>
              <a:rPr lang="en-US" sz="6000" dirty="0" err="1" smtClean="0"/>
              <a:t>Pbl</a:t>
            </a:r>
            <a:r>
              <a:rPr lang="en-US" sz="6000" dirty="0" smtClean="0"/>
              <a:t> Principal </a:t>
            </a:r>
            <a:br>
              <a:rPr lang="en-US" sz="6000" dirty="0" smtClean="0"/>
            </a:br>
            <a:r>
              <a:rPr lang="en-US" sz="6000" dirty="0" smtClean="0"/>
              <a:t>primer: </a:t>
            </a:r>
            <a:r>
              <a:rPr lang="en-US" sz="6000" dirty="0" err="1" smtClean="0"/>
              <a:t>Bcic</a:t>
            </a:r>
            <a:r>
              <a:rPr lang="en-US" sz="6000" dirty="0" smtClean="0"/>
              <a:t> </a:t>
            </a:r>
            <a:endParaRPr lang="en-US" sz="6000" dirty="0"/>
          </a:p>
        </p:txBody>
      </p:sp>
      <p:sp>
        <p:nvSpPr>
          <p:cNvPr id="4" name="Subtitle 2"/>
          <p:cNvSpPr txBox="1">
            <a:spLocks/>
          </p:cNvSpPr>
          <p:nvPr/>
        </p:nvSpPr>
        <p:spPr>
          <a:xfrm>
            <a:off x="4648200" y="4038600"/>
            <a:ext cx="4267200" cy="2209799"/>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2800" b="1" spc="0" dirty="0" smtClean="0"/>
              <a:t>Joanne </a:t>
            </a:r>
            <a:r>
              <a:rPr lang="en-US" sz="2800" b="1" spc="0" dirty="0" err="1" smtClean="0"/>
              <a:t>keim</a:t>
            </a:r>
            <a:endParaRPr lang="en-US" sz="2800" b="1" spc="0" dirty="0" smtClean="0"/>
          </a:p>
          <a:p>
            <a:pPr algn="ctr"/>
            <a:r>
              <a:rPr lang="en-US" sz="2800" b="1" spc="0" dirty="0" smtClean="0"/>
              <a:t>PBL coordinator, Trainer and Coach</a:t>
            </a:r>
          </a:p>
          <a:p>
            <a:pPr algn="ctr"/>
            <a:r>
              <a:rPr lang="en-US" sz="2400" b="1" spc="0" dirty="0" smtClean="0"/>
              <a:t>October 2014</a:t>
            </a:r>
          </a:p>
          <a:p>
            <a:pPr algn="ctr"/>
            <a:endParaRPr lang="en-US" sz="2400" spc="0" dirty="0"/>
          </a:p>
        </p:txBody>
      </p:sp>
      <p:pic>
        <p:nvPicPr>
          <p:cNvPr id="5" name="Picture 2" descr="C:\Users\dpawlewicz\Desktop\Untitle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 y="4572000"/>
            <a:ext cx="3467584" cy="15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5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6477000" cy="4724400"/>
          </a:xfrm>
        </p:spPr>
        <p:txBody>
          <a:bodyPr>
            <a:noAutofit/>
          </a:bodyPr>
          <a:lstStyle/>
          <a:p>
            <a:pPr marL="457200" indent="-457200">
              <a:buClr>
                <a:srgbClr val="FF9900"/>
              </a:buClr>
              <a:buFont typeface="Arial" panose="020B0604020202020204" pitchFamily="34" charset="0"/>
              <a:buChar char="•"/>
            </a:pPr>
            <a:r>
              <a:rPr lang="en-US" sz="2800" b="0" dirty="0">
                <a:latin typeface="+mj-lt"/>
              </a:rPr>
              <a:t>W</a:t>
            </a:r>
            <a:r>
              <a:rPr lang="en-US" sz="2800" b="0" dirty="0" smtClean="0">
                <a:latin typeface="+mj-lt"/>
              </a:rPr>
              <a:t>ere motivated?</a:t>
            </a:r>
          </a:p>
          <a:p>
            <a:pPr marL="457200" indent="-457200">
              <a:buClr>
                <a:srgbClr val="FF9900"/>
              </a:buClr>
              <a:buFont typeface="Arial" panose="020B0604020202020204" pitchFamily="34" charset="0"/>
              <a:buChar char="•"/>
            </a:pPr>
            <a:r>
              <a:rPr lang="en-US" sz="2800" b="0" dirty="0">
                <a:latin typeface="+mj-lt"/>
              </a:rPr>
              <a:t>W</a:t>
            </a:r>
            <a:r>
              <a:rPr lang="en-US" sz="2800" b="0" dirty="0" smtClean="0">
                <a:latin typeface="+mj-lt"/>
              </a:rPr>
              <a:t>ere engaged?</a:t>
            </a:r>
          </a:p>
          <a:p>
            <a:pPr marL="457200" indent="-457200">
              <a:buClr>
                <a:srgbClr val="FF9900"/>
              </a:buClr>
              <a:buFont typeface="Arial" panose="020B0604020202020204" pitchFamily="34" charset="0"/>
              <a:buChar char="•"/>
            </a:pPr>
            <a:r>
              <a:rPr lang="en-US" sz="2800" b="0" dirty="0">
                <a:latin typeface="+mj-lt"/>
              </a:rPr>
              <a:t>W</a:t>
            </a:r>
            <a:r>
              <a:rPr lang="en-US" sz="2800" b="0" dirty="0" smtClean="0">
                <a:latin typeface="+mj-lt"/>
              </a:rPr>
              <a:t>ere ready for college and career?</a:t>
            </a:r>
          </a:p>
          <a:p>
            <a:pPr marL="457200" indent="-457200">
              <a:buClr>
                <a:srgbClr val="FF9900"/>
              </a:buClr>
              <a:buFont typeface="Arial" panose="020B0604020202020204" pitchFamily="34" charset="0"/>
              <a:buChar char="•"/>
            </a:pPr>
            <a:r>
              <a:rPr lang="en-US" sz="2800" b="0" dirty="0">
                <a:latin typeface="+mj-lt"/>
              </a:rPr>
              <a:t>E</a:t>
            </a:r>
            <a:r>
              <a:rPr lang="en-US" sz="2800" b="0" dirty="0" smtClean="0">
                <a:latin typeface="+mj-lt"/>
              </a:rPr>
              <a:t>arned some college credit?</a:t>
            </a:r>
          </a:p>
          <a:p>
            <a:pPr marL="457200" indent="-457200">
              <a:buClr>
                <a:srgbClr val="FF9900"/>
              </a:buClr>
              <a:buFont typeface="Arial" panose="020B0604020202020204" pitchFamily="34" charset="0"/>
              <a:buChar char="•"/>
            </a:pPr>
            <a:r>
              <a:rPr lang="en-US" sz="2800" b="0" dirty="0">
                <a:latin typeface="+mj-lt"/>
              </a:rPr>
              <a:t>C</a:t>
            </a:r>
            <a:r>
              <a:rPr lang="en-US" sz="2800" b="0" dirty="0" smtClean="0">
                <a:latin typeface="+mj-lt"/>
              </a:rPr>
              <a:t>ould communicate?  </a:t>
            </a:r>
          </a:p>
          <a:p>
            <a:pPr marL="457200" indent="-457200">
              <a:buClr>
                <a:srgbClr val="FF9900"/>
              </a:buClr>
              <a:buFont typeface="Arial" panose="020B0604020202020204" pitchFamily="34" charset="0"/>
              <a:buChar char="•"/>
            </a:pPr>
            <a:r>
              <a:rPr lang="en-US" sz="2800" b="0" dirty="0">
                <a:latin typeface="+mj-lt"/>
              </a:rPr>
              <a:t>C</a:t>
            </a:r>
            <a:r>
              <a:rPr lang="en-US" sz="2800" b="0" dirty="0" smtClean="0">
                <a:latin typeface="+mj-lt"/>
              </a:rPr>
              <a:t>ould collaborate? </a:t>
            </a:r>
          </a:p>
          <a:p>
            <a:pPr marL="457200" indent="-457200">
              <a:buClr>
                <a:srgbClr val="FF9900"/>
              </a:buClr>
              <a:buFont typeface="Arial" panose="020B0604020202020204" pitchFamily="34" charset="0"/>
              <a:buChar char="•"/>
            </a:pPr>
            <a:r>
              <a:rPr lang="en-US" sz="2800" b="0" dirty="0">
                <a:latin typeface="+mj-lt"/>
              </a:rPr>
              <a:t>T</a:t>
            </a:r>
            <a:r>
              <a:rPr lang="en-US" sz="2800" b="0" dirty="0" smtClean="0">
                <a:latin typeface="+mj-lt"/>
              </a:rPr>
              <a:t>hought critically? </a:t>
            </a:r>
          </a:p>
          <a:p>
            <a:pPr marL="457200" indent="-457200">
              <a:buClr>
                <a:srgbClr val="FF9900"/>
              </a:buClr>
              <a:buFont typeface="Arial" panose="020B0604020202020204" pitchFamily="34" charset="0"/>
              <a:buChar char="•"/>
            </a:pPr>
            <a:r>
              <a:rPr lang="en-US" sz="2800" b="0" dirty="0">
                <a:latin typeface="+mj-lt"/>
              </a:rPr>
              <a:t>C</a:t>
            </a:r>
            <a:r>
              <a:rPr lang="en-US" sz="2800" b="0" dirty="0" smtClean="0">
                <a:latin typeface="+mj-lt"/>
              </a:rPr>
              <a:t>reatively  solved problems?</a:t>
            </a:r>
          </a:p>
          <a:p>
            <a:endParaRPr lang="en-US" sz="4800" dirty="0" smtClean="0">
              <a:latin typeface="Calibri" panose="020F0502020204030204" pitchFamily="34" charset="0"/>
            </a:endParaRPr>
          </a:p>
          <a:p>
            <a:endParaRPr lang="en-US" sz="3600" dirty="0" smtClean="0">
              <a:latin typeface="Calibri" panose="020F0502020204030204" pitchFamily="34" charset="0"/>
            </a:endParaRPr>
          </a:p>
          <a:p>
            <a:endParaRPr lang="en-US" sz="3600" dirty="0">
              <a:latin typeface="Calibri" panose="020F0502020204030204" pitchFamily="34" charset="0"/>
            </a:endParaRPr>
          </a:p>
        </p:txBody>
      </p:sp>
      <p:sp>
        <p:nvSpPr>
          <p:cNvPr id="4" name="Title 3"/>
          <p:cNvSpPr>
            <a:spLocks noGrp="1"/>
          </p:cNvSpPr>
          <p:nvPr>
            <p:ph type="title"/>
          </p:nvPr>
        </p:nvSpPr>
        <p:spPr>
          <a:xfrm>
            <a:off x="685800" y="152400"/>
            <a:ext cx="7520940" cy="548640"/>
          </a:xfrm>
          <a:solidFill>
            <a:srgbClr val="F6C700"/>
          </a:solidFill>
        </p:spPr>
        <p:txBody>
          <a:bodyPr/>
          <a:lstStyle/>
          <a:p>
            <a:r>
              <a:rPr lang="en-US" sz="4000" b="1" cap="none" dirty="0" smtClean="0"/>
              <a:t>What if all students. . . </a:t>
            </a:r>
            <a:endParaRPr lang="en-US" sz="4000" b="1" cap="none" dirty="0"/>
          </a:p>
        </p:txBody>
      </p:sp>
    </p:spTree>
    <p:extLst>
      <p:ext uri="{BB962C8B-B14F-4D97-AF65-F5344CB8AC3E}">
        <p14:creationId xmlns:p14="http://schemas.microsoft.com/office/powerpoint/2010/main" val="414545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2004"/>
            <a:ext cx="9207803" cy="694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334000"/>
            <a:ext cx="7620000" cy="923330"/>
          </a:xfrm>
          <a:prstGeom prst="rect">
            <a:avLst/>
          </a:prstGeom>
          <a:noFill/>
        </p:spPr>
        <p:txBody>
          <a:bodyPr wrap="square" rtlCol="0">
            <a:spAutoFit/>
          </a:bodyPr>
          <a:lstStyle/>
          <a:p>
            <a:r>
              <a:rPr lang="en-US" sz="5400" b="1" dirty="0" smtClean="0">
                <a:solidFill>
                  <a:schemeClr val="bg1"/>
                </a:solidFill>
                <a:latin typeface="+mj-lt"/>
              </a:rPr>
              <a:t>Teaching that Engages</a:t>
            </a:r>
            <a:endParaRPr lang="en-US" sz="5400" b="1" dirty="0">
              <a:solidFill>
                <a:schemeClr val="bg1"/>
              </a:solidFill>
              <a:latin typeface="+mj-lt"/>
            </a:endParaRPr>
          </a:p>
        </p:txBody>
      </p:sp>
    </p:spTree>
    <p:extLst>
      <p:ext uri="{BB962C8B-B14F-4D97-AF65-F5344CB8AC3E}">
        <p14:creationId xmlns:p14="http://schemas.microsoft.com/office/powerpoint/2010/main" val="339504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Tech High 049"/>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0" y="14288"/>
            <a:ext cx="9144000" cy="6829425"/>
          </a:xfrm>
          <a:prstGeom prst="rect">
            <a:avLst/>
          </a:prstGeom>
          <a:noFill/>
          <a:ln>
            <a:noFill/>
          </a:ln>
        </p:spPr>
      </p:pic>
      <p:sp>
        <p:nvSpPr>
          <p:cNvPr id="3" name="TextBox 2"/>
          <p:cNvSpPr txBox="1"/>
          <p:nvPr/>
        </p:nvSpPr>
        <p:spPr>
          <a:xfrm>
            <a:off x="1066800" y="304800"/>
            <a:ext cx="7772400" cy="923330"/>
          </a:xfrm>
          <a:prstGeom prst="rect">
            <a:avLst/>
          </a:prstGeom>
          <a:noFill/>
        </p:spPr>
        <p:txBody>
          <a:bodyPr wrap="square" rtlCol="0">
            <a:spAutoFit/>
          </a:bodyPr>
          <a:lstStyle/>
          <a:p>
            <a:pPr algn="r"/>
            <a:r>
              <a:rPr lang="en-US" sz="5400" b="1" dirty="0" smtClean="0">
                <a:solidFill>
                  <a:schemeClr val="bg1"/>
                </a:solidFill>
                <a:latin typeface="+mj-lt"/>
              </a:rPr>
              <a:t>Culture that Empowers</a:t>
            </a:r>
            <a:endParaRPr lang="en-US" sz="5400" b="1" dirty="0">
              <a:solidFill>
                <a:schemeClr val="bg1"/>
              </a:solidFill>
              <a:latin typeface="+mj-lt"/>
            </a:endParaRPr>
          </a:p>
        </p:txBody>
      </p:sp>
    </p:spTree>
    <p:extLst>
      <p:ext uri="{BB962C8B-B14F-4D97-AF65-F5344CB8AC3E}">
        <p14:creationId xmlns:p14="http://schemas.microsoft.com/office/powerpoint/2010/main" val="240851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499"/>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65362" y="0"/>
            <a:ext cx="9222500" cy="6857999"/>
          </a:xfrm>
          <a:prstGeom prst="rect">
            <a:avLst/>
          </a:prstGeom>
          <a:noFill/>
          <a:ln>
            <a:noFill/>
          </a:ln>
        </p:spPr>
      </p:pic>
      <p:sp>
        <p:nvSpPr>
          <p:cNvPr id="3" name="TextBox 2"/>
          <p:cNvSpPr txBox="1"/>
          <p:nvPr/>
        </p:nvSpPr>
        <p:spPr>
          <a:xfrm>
            <a:off x="1219200" y="5486400"/>
            <a:ext cx="7696200" cy="923330"/>
          </a:xfrm>
          <a:prstGeom prst="rect">
            <a:avLst/>
          </a:prstGeom>
          <a:noFill/>
        </p:spPr>
        <p:txBody>
          <a:bodyPr wrap="square" rtlCol="0">
            <a:spAutoFit/>
          </a:bodyPr>
          <a:lstStyle/>
          <a:p>
            <a:pPr algn="r"/>
            <a:r>
              <a:rPr lang="en-US" sz="5400" b="1" dirty="0" smtClean="0">
                <a:solidFill>
                  <a:schemeClr val="bg1"/>
                </a:solidFill>
                <a:latin typeface="+mj-lt"/>
              </a:rPr>
              <a:t>Technology that Enables</a:t>
            </a:r>
            <a:endParaRPr lang="en-US" sz="5400" b="1" dirty="0">
              <a:solidFill>
                <a:schemeClr val="bg1"/>
              </a:solidFill>
              <a:latin typeface="+mj-lt"/>
            </a:endParaRPr>
          </a:p>
        </p:txBody>
      </p:sp>
    </p:spTree>
    <p:extLst>
      <p:ext uri="{BB962C8B-B14F-4D97-AF65-F5344CB8AC3E}">
        <p14:creationId xmlns:p14="http://schemas.microsoft.com/office/powerpoint/2010/main" val="93965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3429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4572000" y="0"/>
            <a:ext cx="4572000" cy="3429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916" y="3429000"/>
            <a:ext cx="4572000" cy="3429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556234" y="3429000"/>
            <a:ext cx="4587766" cy="3429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228600" y="13452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Standards</a:t>
            </a:r>
            <a:endParaRPr lang="en-US" sz="4000" dirty="0">
              <a:solidFill>
                <a:prstClr val="white"/>
              </a:solidFill>
              <a:latin typeface="Arial Black" pitchFamily="34" charset="0"/>
            </a:endParaRPr>
          </a:p>
        </p:txBody>
      </p:sp>
      <p:sp>
        <p:nvSpPr>
          <p:cNvPr id="9" name="TextBox 8"/>
          <p:cNvSpPr txBox="1"/>
          <p:nvPr/>
        </p:nvSpPr>
        <p:spPr>
          <a:xfrm>
            <a:off x="4838700" y="1037511"/>
            <a:ext cx="4038600" cy="1323439"/>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Professional</a:t>
            </a:r>
            <a:br>
              <a:rPr lang="en-US" sz="4000" dirty="0" smtClean="0">
                <a:solidFill>
                  <a:prstClr val="white"/>
                </a:solidFill>
                <a:latin typeface="Arial Black" pitchFamily="34" charset="0"/>
              </a:rPr>
            </a:br>
            <a:r>
              <a:rPr lang="en-US" sz="4000" dirty="0" smtClean="0">
                <a:solidFill>
                  <a:prstClr val="white"/>
                </a:solidFill>
                <a:latin typeface="Arial Black" pitchFamily="34" charset="0"/>
              </a:rPr>
              <a:t>Practice</a:t>
            </a:r>
            <a:endParaRPr lang="en-US" sz="4000" dirty="0">
              <a:solidFill>
                <a:prstClr val="white"/>
              </a:solidFill>
              <a:latin typeface="Arial Black" pitchFamily="34" charset="0"/>
            </a:endParaRPr>
          </a:p>
        </p:txBody>
      </p:sp>
      <p:sp>
        <p:nvSpPr>
          <p:cNvPr id="10" name="TextBox 9"/>
          <p:cNvSpPr txBox="1"/>
          <p:nvPr/>
        </p:nvSpPr>
        <p:spPr>
          <a:xfrm>
            <a:off x="2286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Data</a:t>
            </a:r>
            <a:endParaRPr lang="en-US" sz="4000" dirty="0">
              <a:solidFill>
                <a:prstClr val="white"/>
              </a:solidFill>
              <a:latin typeface="Arial Black" pitchFamily="34" charset="0"/>
            </a:endParaRPr>
          </a:p>
        </p:txBody>
      </p:sp>
      <p:sp>
        <p:nvSpPr>
          <p:cNvPr id="11" name="TextBox 10"/>
          <p:cNvSpPr txBox="1"/>
          <p:nvPr/>
        </p:nvSpPr>
        <p:spPr>
          <a:xfrm>
            <a:off x="4838700" y="4850487"/>
            <a:ext cx="4038600" cy="707886"/>
          </a:xfrm>
          <a:prstGeom prst="rect">
            <a:avLst/>
          </a:prstGeom>
          <a:noFill/>
        </p:spPr>
        <p:txBody>
          <a:bodyPr wrap="square" rtlCol="0" anchor="ctr" anchorCtr="0">
            <a:spAutoFit/>
          </a:bodyPr>
          <a:lstStyle/>
          <a:p>
            <a:pPr algn="ctr"/>
            <a:r>
              <a:rPr lang="en-US" sz="4000" dirty="0" smtClean="0">
                <a:solidFill>
                  <a:prstClr val="white"/>
                </a:solidFill>
                <a:latin typeface="Arial Black" pitchFamily="34" charset="0"/>
              </a:rPr>
              <a:t>Culture</a:t>
            </a:r>
          </a:p>
        </p:txBody>
      </p:sp>
      <p:sp>
        <p:nvSpPr>
          <p:cNvPr id="2" name="TextBox 1"/>
          <p:cNvSpPr txBox="1"/>
          <p:nvPr/>
        </p:nvSpPr>
        <p:spPr>
          <a:xfrm>
            <a:off x="3238500" y="2521059"/>
            <a:ext cx="2667000" cy="1815882"/>
          </a:xfrm>
          <a:prstGeom prst="rect">
            <a:avLst/>
          </a:prstGeom>
          <a:solidFill>
            <a:srgbClr val="7030A0"/>
          </a:solidFill>
        </p:spPr>
        <p:txBody>
          <a:bodyPr wrap="square" rtlCol="0">
            <a:spAutoFit/>
          </a:bodyPr>
          <a:lstStyle/>
          <a:p>
            <a:pPr algn="ctr"/>
            <a:r>
              <a:rPr lang="en-US" sz="2800" b="1" dirty="0" smtClean="0">
                <a:solidFill>
                  <a:schemeClr val="bg1"/>
                </a:solidFill>
              </a:rPr>
              <a:t>PBL as a Regional Vision for 60,000 Students</a:t>
            </a:r>
            <a:endParaRPr lang="en-US" sz="2800" b="1" dirty="0">
              <a:solidFill>
                <a:schemeClr val="bg1"/>
              </a:solidFill>
            </a:endParaRPr>
          </a:p>
        </p:txBody>
      </p:sp>
    </p:spTree>
    <p:extLst>
      <p:ext uri="{BB962C8B-B14F-4D97-AF65-F5344CB8AC3E}">
        <p14:creationId xmlns:p14="http://schemas.microsoft.com/office/powerpoint/2010/main" val="125919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BL\Graphics\PBL-Regents-Reform-Agenda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930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92884" y="619868"/>
            <a:ext cx="5648623" cy="2598125"/>
          </a:xfrm>
        </p:spPr>
        <p:txBody>
          <a:bodyPr/>
          <a:lstStyle/>
          <a:p>
            <a:pPr algn="ctr"/>
            <a:r>
              <a:rPr lang="en-US" sz="5400" dirty="0" smtClean="0"/>
              <a:t>What is Project-Based Learning? </a:t>
            </a:r>
            <a:endParaRPr lang="en-US" sz="5400" dirty="0"/>
          </a:p>
        </p:txBody>
      </p:sp>
      <p:pic>
        <p:nvPicPr>
          <p:cNvPr id="4" name="Picture 2" descr="C:\Users\dpawlewicz\Desktop\Untitle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 y="4572000"/>
            <a:ext cx="3467584" cy="15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30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endParaRPr lang="en-US" altLang="en-US" smtClean="0"/>
          </a:p>
        </p:txBody>
      </p:sp>
      <p:pic>
        <p:nvPicPr>
          <p:cNvPr id="3379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 y="0"/>
            <a:ext cx="91249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Box 3"/>
          <p:cNvSpPr txBox="1">
            <a:spLocks noChangeArrowheads="1"/>
          </p:cNvSpPr>
          <p:nvPr/>
        </p:nvSpPr>
        <p:spPr bwMode="auto">
          <a:xfrm>
            <a:off x="1682750" y="35814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000">
                <a:solidFill>
                  <a:srgbClr val="FF0000"/>
                </a:solidFill>
              </a:rPr>
              <a:t>BIE.ORG</a:t>
            </a:r>
          </a:p>
        </p:txBody>
      </p:sp>
    </p:spTree>
    <p:extLst>
      <p:ext uri="{BB962C8B-B14F-4D97-AF65-F5344CB8AC3E}">
        <p14:creationId xmlns:p14="http://schemas.microsoft.com/office/powerpoint/2010/main" val="190487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0" y="1447800"/>
            <a:ext cx="9144000" cy="3876674"/>
          </a:xfrm>
        </p:spPr>
        <p:txBody>
          <a:bodyPr>
            <a:noAutofit/>
          </a:bodyPr>
          <a:lstStyle/>
          <a:p>
            <a:pPr marL="0" indent="0" algn="ctr" eaLnBrk="1" hangingPunct="1"/>
            <a:r>
              <a:rPr lang="en-US" sz="3900" i="1" dirty="0" smtClean="0"/>
              <a:t>“as a systematic teaching method that engages students in learning knowledge and skills through an extended inquiry process structured around complex, authentic questions and carefully designed products and tasks.”</a:t>
            </a:r>
          </a:p>
        </p:txBody>
      </p:sp>
      <p:sp>
        <p:nvSpPr>
          <p:cNvPr id="4" name="Rectangle 2"/>
          <p:cNvSpPr txBox="1">
            <a:spLocks noChangeArrowheads="1"/>
          </p:cNvSpPr>
          <p:nvPr/>
        </p:nvSpPr>
        <p:spPr>
          <a:xfrm>
            <a:off x="0" y="0"/>
            <a:ext cx="9144000" cy="1219199"/>
          </a:xfrm>
          <a:prstGeom prst="rect">
            <a:avLst/>
          </a:prstGeom>
          <a:solidFill>
            <a:srgbClr val="F6C7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altLang="en-US" sz="3600" dirty="0" smtClean="0"/>
              <a:t>The Buck institute of education </a:t>
            </a:r>
          </a:p>
          <a:p>
            <a:r>
              <a:rPr lang="en-US" altLang="en-US" sz="3600" dirty="0" smtClean="0"/>
              <a:t>defines pbl . . .</a:t>
            </a:r>
            <a:endParaRPr lang="en-US" altLang="en-US" sz="3600" dirty="0">
              <a:solidFill>
                <a:srgbClr val="000000"/>
              </a:solidFill>
              <a:latin typeface="Times" pitchFamily="1" charset="0"/>
            </a:endParaRPr>
          </a:p>
        </p:txBody>
      </p:sp>
    </p:spTree>
    <p:extLst>
      <p:ext uri="{BB962C8B-B14F-4D97-AF65-F5344CB8AC3E}">
        <p14:creationId xmlns:p14="http://schemas.microsoft.com/office/powerpoint/2010/main" val="200678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1000" y="457200"/>
            <a:ext cx="8458200" cy="419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65079" y="4652101"/>
            <a:ext cx="3090042" cy="107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35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065"/>
            <a:ext cx="8915400" cy="548640"/>
          </a:xfrm>
          <a:solidFill>
            <a:srgbClr val="F6C700"/>
          </a:solidFill>
        </p:spPr>
        <p:txBody>
          <a:bodyPr/>
          <a:lstStyle/>
          <a:p>
            <a:r>
              <a:rPr lang="en-US" sz="4000" dirty="0"/>
              <a:t>Entry Doc</a:t>
            </a:r>
          </a:p>
        </p:txBody>
      </p:sp>
      <p:sp>
        <p:nvSpPr>
          <p:cNvPr id="3" name="Content Placeholder 2"/>
          <p:cNvSpPr>
            <a:spLocks noGrp="1"/>
          </p:cNvSpPr>
          <p:nvPr>
            <p:ph idx="1"/>
          </p:nvPr>
        </p:nvSpPr>
        <p:spPr>
          <a:xfrm>
            <a:off x="228600" y="838200"/>
            <a:ext cx="2743200" cy="4343400"/>
          </a:xfrm>
        </p:spPr>
        <p:txBody>
          <a:bodyPr>
            <a:normAutofit/>
          </a:bodyPr>
          <a:lstStyle/>
          <a:p>
            <a:endParaRPr lang="en-US" sz="2800" dirty="0" smtClean="0"/>
          </a:p>
          <a:p>
            <a:r>
              <a:rPr lang="en-US" sz="3200" dirty="0" smtClean="0"/>
              <a:t>What does this tell us about how we prepare our students for their future?</a:t>
            </a:r>
            <a:endParaRPr 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3077" y="389562"/>
            <a:ext cx="5417524" cy="5858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7487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F6C700"/>
          </a:solidFill>
        </p:spPr>
        <p:txBody>
          <a:bodyPr/>
          <a:lstStyle/>
          <a:p>
            <a:pPr algn="ctr" eaLnBrk="1" hangingPunct="1">
              <a:buFont typeface="Times New Roman" pitchFamily="18" charset="0"/>
              <a:buNone/>
            </a:pPr>
            <a:r>
              <a:rPr lang="en-US" sz="3200" dirty="0" smtClean="0"/>
              <a:t>PBL is not a Dessert </a:t>
            </a:r>
          </a:p>
        </p:txBody>
      </p:sp>
      <p:sp>
        <p:nvSpPr>
          <p:cNvPr id="10243" name="Content Placeholder 2"/>
          <p:cNvSpPr>
            <a:spLocks noGrp="1"/>
          </p:cNvSpPr>
          <p:nvPr>
            <p:ph idx="1"/>
          </p:nvPr>
        </p:nvSpPr>
        <p:spPr>
          <a:xfrm>
            <a:off x="381000" y="1752600"/>
            <a:ext cx="8229600" cy="4486275"/>
          </a:xfrm>
        </p:spPr>
        <p:txBody>
          <a:bodyPr/>
          <a:lstStyle/>
          <a:p>
            <a:pPr eaLnBrk="1" hangingPunct="1">
              <a:buFont typeface="Arial" charset="0"/>
              <a:buNone/>
            </a:pPr>
            <a:endParaRPr lang="en-US" sz="3600" i="1" smtClean="0"/>
          </a:p>
          <a:p>
            <a:pPr eaLnBrk="1" hangingPunct="1"/>
            <a:endParaRPr lang="en-US" sz="3600" i="1" smtClean="0"/>
          </a:p>
          <a:p>
            <a:pPr eaLnBrk="1" hangingPunct="1">
              <a:buFont typeface="Arial" charset="0"/>
              <a:buNone/>
            </a:pPr>
            <a:endParaRPr lang="en-US" sz="3600" i="1" smtClean="0"/>
          </a:p>
        </p:txBody>
      </p:sp>
      <p:pic>
        <p:nvPicPr>
          <p:cNvPr id="10244" name="Picture 3" descr="Pi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6200" y="1143000"/>
            <a:ext cx="640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27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81000" y="1752600"/>
            <a:ext cx="8229600" cy="4486275"/>
          </a:xfrm>
        </p:spPr>
        <p:txBody>
          <a:bodyPr/>
          <a:lstStyle/>
          <a:p>
            <a:pPr eaLnBrk="1" hangingPunct="1">
              <a:buFont typeface="Arial" charset="0"/>
              <a:buNone/>
            </a:pPr>
            <a:endParaRPr lang="en-US" sz="3600" i="1" smtClean="0"/>
          </a:p>
          <a:p>
            <a:pPr eaLnBrk="1" hangingPunct="1"/>
            <a:endParaRPr lang="en-US" sz="3600" i="1" smtClean="0"/>
          </a:p>
          <a:p>
            <a:pPr eaLnBrk="1" hangingPunct="1">
              <a:buFont typeface="Arial" charset="0"/>
              <a:buNone/>
            </a:pPr>
            <a:endParaRPr lang="en-US" sz="3600" i="1" smtClean="0"/>
          </a:p>
        </p:txBody>
      </p:sp>
      <p:sp>
        <p:nvSpPr>
          <p:cNvPr id="2" name="Title 1"/>
          <p:cNvSpPr>
            <a:spLocks noGrp="1"/>
          </p:cNvSpPr>
          <p:nvPr>
            <p:ph type="title"/>
          </p:nvPr>
        </p:nvSpPr>
        <p:spPr>
          <a:xfrm>
            <a:off x="311712" y="381000"/>
            <a:ext cx="8565587" cy="548640"/>
          </a:xfrm>
          <a:solidFill>
            <a:srgbClr val="F6C700"/>
          </a:solidFill>
        </p:spPr>
        <p:txBody>
          <a:bodyPr/>
          <a:lstStyle/>
          <a:p>
            <a:r>
              <a:rPr lang="en-US" sz="3200" dirty="0" err="1" smtClean="0"/>
              <a:t>pbl</a:t>
            </a:r>
            <a:r>
              <a:rPr lang="en-US" sz="3200" dirty="0" smtClean="0"/>
              <a:t> is not the project at the end of a unit</a:t>
            </a:r>
            <a:endParaRPr lang="en-US"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413" y="2155371"/>
            <a:ext cx="8794187"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49101" y="4996934"/>
            <a:ext cx="1975156" cy="369332"/>
          </a:xfrm>
          <a:prstGeom prst="rect">
            <a:avLst/>
          </a:prstGeom>
          <a:noFill/>
        </p:spPr>
        <p:txBody>
          <a:bodyPr wrap="none" rtlCol="0">
            <a:spAutoFit/>
          </a:bodyPr>
          <a:lstStyle/>
          <a:p>
            <a:r>
              <a:rPr lang="en-US" dirty="0" smtClean="0"/>
              <a:t>New Tech Network</a:t>
            </a:r>
            <a:endParaRPr lang="en-US" dirty="0"/>
          </a:p>
        </p:txBody>
      </p:sp>
    </p:spTree>
    <p:extLst>
      <p:ext uri="{BB962C8B-B14F-4D97-AF65-F5344CB8AC3E}">
        <p14:creationId xmlns:p14="http://schemas.microsoft.com/office/powerpoint/2010/main" val="4254914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7762875" cy="685800"/>
          </a:xfrm>
          <a:solidFill>
            <a:srgbClr val="F6C700"/>
          </a:solidFill>
        </p:spPr>
        <p:txBody>
          <a:bodyPr/>
          <a:lstStyle/>
          <a:p>
            <a:pPr algn="ctr">
              <a:buFont typeface="Times New Roman" pitchFamily="16" charset="0"/>
              <a:buNone/>
              <a:defRPr/>
            </a:pPr>
            <a:r>
              <a:rPr lang="en-US" sz="3200" dirty="0" smtClean="0"/>
              <a:t>New York State Long House</a:t>
            </a:r>
            <a:endParaRPr lang="en-US" sz="3200" dirty="0"/>
          </a:p>
        </p:txBody>
      </p:sp>
      <p:pic>
        <p:nvPicPr>
          <p:cNvPr id="22532" name="Picture 4" descr="C:\Users\pshaw.CNYRIC\Pictures\longhouse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954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89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219200"/>
            <a:ext cx="5412131" cy="352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p:cNvSpPr txBox="1">
            <a:spLocks noChangeArrowheads="1"/>
          </p:cNvSpPr>
          <p:nvPr/>
        </p:nvSpPr>
        <p:spPr bwMode="auto">
          <a:xfrm>
            <a:off x="304800" y="4745177"/>
            <a:ext cx="8534400" cy="646331"/>
          </a:xfrm>
          <a:prstGeom prst="rect">
            <a:avLst/>
          </a:prstGeom>
          <a:solidFill>
            <a:schemeClr val="accent4"/>
          </a:solidFill>
          <a:ln>
            <a:noFill/>
          </a:ln>
          <a:extLst/>
        </p:spPr>
        <p:txBody>
          <a:bodyPr wrap="square">
            <a:spAutoFit/>
          </a:bodyPr>
          <a:lstStyle/>
          <a:p>
            <a:pPr algn="ctr"/>
            <a:r>
              <a:rPr lang="en-US" sz="3600" b="1" dirty="0" smtClean="0">
                <a:solidFill>
                  <a:schemeClr val="tx1"/>
                </a:solidFill>
              </a:rPr>
              <a:t>PBL is the MAIN COURSE – PBL </a:t>
            </a:r>
            <a:r>
              <a:rPr lang="en-US" sz="3600" b="1" i="1" dirty="0" smtClean="0">
                <a:solidFill>
                  <a:schemeClr val="tx1"/>
                </a:solidFill>
              </a:rPr>
              <a:t>is</a:t>
            </a:r>
            <a:r>
              <a:rPr lang="en-US" sz="3600" b="1" dirty="0" smtClean="0">
                <a:solidFill>
                  <a:schemeClr val="tx1"/>
                </a:solidFill>
              </a:rPr>
              <a:t> the UNIT</a:t>
            </a:r>
            <a:endParaRPr lang="en-US" sz="3600" b="1" dirty="0">
              <a:solidFill>
                <a:schemeClr val="tx1"/>
              </a:solidFill>
            </a:endParaRPr>
          </a:p>
        </p:txBody>
      </p:sp>
      <p:sp>
        <p:nvSpPr>
          <p:cNvPr id="2" name="TextBox 1"/>
          <p:cNvSpPr txBox="1"/>
          <p:nvPr/>
        </p:nvSpPr>
        <p:spPr>
          <a:xfrm>
            <a:off x="228600" y="304800"/>
            <a:ext cx="6248400" cy="1077218"/>
          </a:xfrm>
          <a:prstGeom prst="rect">
            <a:avLst/>
          </a:prstGeom>
          <a:solidFill>
            <a:srgbClr val="F6C700"/>
          </a:solidFill>
        </p:spPr>
        <p:txBody>
          <a:bodyPr wrap="square" rtlCol="0">
            <a:spAutoFit/>
          </a:bodyPr>
          <a:lstStyle/>
          <a:p>
            <a:pPr algn="ctr"/>
            <a:r>
              <a:rPr lang="en-US" sz="3200" b="1" dirty="0" smtClean="0"/>
              <a:t>The Common Core is the WHAT</a:t>
            </a:r>
          </a:p>
          <a:p>
            <a:pPr algn="ctr"/>
            <a:r>
              <a:rPr lang="en-US" sz="3200" b="1" dirty="0" smtClean="0"/>
              <a:t>PBL is the HOW</a:t>
            </a:r>
            <a:endParaRPr lang="en-US" sz="3200" b="1" dirty="0"/>
          </a:p>
        </p:txBody>
      </p:sp>
    </p:spTree>
    <p:extLst>
      <p:ext uri="{BB962C8B-B14F-4D97-AF65-F5344CB8AC3E}">
        <p14:creationId xmlns:p14="http://schemas.microsoft.com/office/powerpoint/2010/main" val="3101258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shaw.CNYRIC\Pictures\Screen Savers\BWo6pRjCAAAVHb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49101" y="6488668"/>
            <a:ext cx="1975156" cy="369332"/>
          </a:xfrm>
          <a:prstGeom prst="rect">
            <a:avLst/>
          </a:prstGeom>
          <a:noFill/>
        </p:spPr>
        <p:txBody>
          <a:bodyPr wrap="none" rtlCol="0">
            <a:spAutoFit/>
          </a:bodyPr>
          <a:lstStyle/>
          <a:p>
            <a:r>
              <a:rPr lang="en-US" dirty="0" smtClean="0"/>
              <a:t>New Tech Network</a:t>
            </a:r>
            <a:endParaRPr lang="en-US" dirty="0"/>
          </a:p>
        </p:txBody>
      </p:sp>
    </p:spTree>
    <p:extLst>
      <p:ext uri="{BB962C8B-B14F-4D97-AF65-F5344CB8AC3E}">
        <p14:creationId xmlns:p14="http://schemas.microsoft.com/office/powerpoint/2010/main" val="39280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333500"/>
            <a:ext cx="83058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609600" y="381001"/>
            <a:ext cx="7762875" cy="685800"/>
          </a:xfrm>
          <a:prstGeom prst="rect">
            <a:avLst/>
          </a:prstGeom>
          <a:solidFill>
            <a:srgbClr val="F6C700"/>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buFont typeface="Times New Roman" pitchFamily="16" charset="0"/>
              <a:buNone/>
              <a:defRPr/>
            </a:pPr>
            <a:r>
              <a:rPr lang="en-US" sz="3200" dirty="0" smtClean="0"/>
              <a:t>California mission project</a:t>
            </a:r>
            <a:endParaRPr lang="en-US" sz="3200" dirty="0"/>
          </a:p>
        </p:txBody>
      </p:sp>
      <p:sp>
        <p:nvSpPr>
          <p:cNvPr id="4" name="TextBox 3"/>
          <p:cNvSpPr txBox="1"/>
          <p:nvPr/>
        </p:nvSpPr>
        <p:spPr>
          <a:xfrm>
            <a:off x="8153400" y="5105400"/>
            <a:ext cx="875561" cy="369332"/>
          </a:xfrm>
          <a:prstGeom prst="rect">
            <a:avLst/>
          </a:prstGeom>
          <a:noFill/>
        </p:spPr>
        <p:txBody>
          <a:bodyPr wrap="none" rtlCol="0">
            <a:spAutoFit/>
          </a:bodyPr>
          <a:lstStyle/>
          <a:p>
            <a:r>
              <a:rPr lang="en-US" dirty="0" smtClean="0"/>
              <a:t>BIE.org</a:t>
            </a:r>
            <a:endParaRPr lang="en-US" dirty="0"/>
          </a:p>
        </p:txBody>
      </p:sp>
    </p:spTree>
    <p:extLst>
      <p:ext uri="{BB962C8B-B14F-4D97-AF65-F5344CB8AC3E}">
        <p14:creationId xmlns:p14="http://schemas.microsoft.com/office/powerpoint/2010/main" val="141946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360">
            <a:solidFill>
              <a:srgbClr val="000000"/>
            </a:solidFill>
            <a:round/>
            <a:headEnd/>
            <a:tailEnd/>
          </a:ln>
        </p:spPr>
        <p:txBody>
          <a:bodyPr wrap="none" anchor="ctr"/>
          <a:lstStyle/>
          <a:p>
            <a:pPr>
              <a:buClr>
                <a:srgbClr val="000000"/>
              </a:buClr>
              <a:buSzPct val="100000"/>
              <a:buFont typeface="Times New Roman" pitchFamily="18" charset="0"/>
              <a:buNone/>
            </a:pPr>
            <a:endParaRPr lang="en-US" altLang="en-US"/>
          </a:p>
        </p:txBody>
      </p:sp>
      <p:sp>
        <p:nvSpPr>
          <p:cNvPr id="46083" name="Text Box 2"/>
          <p:cNvSpPr txBox="1">
            <a:spLocks noChangeArrowheads="1"/>
          </p:cNvSpPr>
          <p:nvPr/>
        </p:nvSpPr>
        <p:spPr bwMode="auto">
          <a:xfrm>
            <a:off x="457200" y="228600"/>
            <a:ext cx="8305800"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MS PGothic" pitchFamily="34" charset="-128"/>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MS PGothic" pitchFamily="34" charset="-128"/>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MS PGothic" pitchFamily="34" charset="-128"/>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S PGothic" pitchFamily="34" charset="-128"/>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S PGothic" pitchFamily="34" charset="-128"/>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S PGothic" pitchFamily="34" charset="-128"/>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S PGothic" pitchFamily="34" charset="-128"/>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S PGothic" pitchFamily="34" charset="-128"/>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MS PGothic" pitchFamily="34" charset="-128"/>
              </a:defRPr>
            </a:lvl9pPr>
          </a:lstStyle>
          <a:p>
            <a:pPr eaLnBrk="1" hangingPunct="1">
              <a:spcBef>
                <a:spcPct val="0"/>
              </a:spcBef>
              <a:buClrTx/>
              <a:buFontTx/>
              <a:buNone/>
            </a:pPr>
            <a:r>
              <a:rPr lang="en-US" altLang="en-US" b="0" dirty="0">
                <a:latin typeface="Blackadder ITC" pitchFamily="82" charset="0"/>
              </a:rPr>
              <a:t>Dear Keepers of the Missions of Alta California,</a:t>
            </a:r>
          </a:p>
          <a:p>
            <a:pPr eaLnBrk="1" hangingPunct="1">
              <a:spcBef>
                <a:spcPct val="0"/>
              </a:spcBef>
              <a:buClrTx/>
              <a:buFontTx/>
              <a:buNone/>
            </a:pPr>
            <a:endParaRPr lang="en-US" altLang="en-US" sz="1200" b="0" dirty="0">
              <a:latin typeface="Blackadder ITC" pitchFamily="82" charset="0"/>
            </a:endParaRPr>
          </a:p>
          <a:p>
            <a:pPr eaLnBrk="1" hangingPunct="1">
              <a:spcBef>
                <a:spcPct val="0"/>
              </a:spcBef>
              <a:buClrTx/>
              <a:buFontTx/>
              <a:buNone/>
            </a:pPr>
            <a:r>
              <a:rPr lang="en-US" altLang="en-US" b="0" dirty="0">
                <a:latin typeface="Blackadder ITC" pitchFamily="82" charset="0"/>
              </a:rPr>
              <a:t>The church is eager to establish another mission, the 22nd, after we build the one now being planned for Sonoma.</a:t>
            </a:r>
          </a:p>
          <a:p>
            <a:pPr eaLnBrk="1" hangingPunct="1">
              <a:spcBef>
                <a:spcPct val="0"/>
              </a:spcBef>
              <a:buClrTx/>
              <a:buFontTx/>
              <a:buNone/>
            </a:pPr>
            <a:endParaRPr lang="en-US" altLang="en-US" sz="1200" b="0" dirty="0">
              <a:latin typeface="Blackadder ITC" pitchFamily="82" charset="0"/>
            </a:endParaRPr>
          </a:p>
          <a:p>
            <a:pPr eaLnBrk="1" hangingPunct="1">
              <a:spcBef>
                <a:spcPct val="0"/>
              </a:spcBef>
              <a:buClrTx/>
              <a:buFontTx/>
              <a:buNone/>
            </a:pPr>
            <a:r>
              <a:rPr lang="en-US" altLang="en-US" b="0" dirty="0">
                <a:latin typeface="Blackadder ITC" pitchFamily="82" charset="0"/>
              </a:rPr>
              <a:t>Please tell us exactly where you think the mission should be located and what it should look like.  When you present your ideas, explain how the mission will help meet our urgent goals for this part of the world.</a:t>
            </a:r>
          </a:p>
          <a:p>
            <a:pPr eaLnBrk="1" hangingPunct="1">
              <a:spcBef>
                <a:spcPct val="0"/>
              </a:spcBef>
              <a:buClrTx/>
              <a:buFontTx/>
              <a:buNone/>
            </a:pPr>
            <a:endParaRPr lang="en-US" altLang="en-US" sz="1600" b="0" dirty="0">
              <a:latin typeface="Blackadder ITC" pitchFamily="82" charset="0"/>
            </a:endParaRPr>
          </a:p>
          <a:p>
            <a:pPr eaLnBrk="1" hangingPunct="1">
              <a:spcBef>
                <a:spcPct val="0"/>
              </a:spcBef>
              <a:buClrTx/>
              <a:buFontTx/>
              <a:buNone/>
            </a:pPr>
            <a:r>
              <a:rPr lang="en-US" altLang="en-US" b="0" dirty="0">
                <a:latin typeface="Blackadder ITC" pitchFamily="82" charset="0"/>
              </a:rPr>
              <a:t>With gratitude,</a:t>
            </a:r>
          </a:p>
          <a:p>
            <a:pPr eaLnBrk="1" hangingPunct="1">
              <a:spcBef>
                <a:spcPct val="0"/>
              </a:spcBef>
              <a:buClrTx/>
              <a:buFontTx/>
              <a:buNone/>
            </a:pPr>
            <a:endParaRPr lang="en-US" altLang="en-US" sz="1400" b="0" dirty="0">
              <a:latin typeface="Blackadder ITC" pitchFamily="82" charset="0"/>
            </a:endParaRPr>
          </a:p>
          <a:p>
            <a:pPr eaLnBrk="1" hangingPunct="1">
              <a:spcBef>
                <a:spcPct val="0"/>
              </a:spcBef>
              <a:buClrTx/>
              <a:buFontTx/>
              <a:buNone/>
            </a:pPr>
            <a:r>
              <a:rPr lang="en-US" altLang="en-US" b="0" dirty="0">
                <a:latin typeface="Blackadder ITC" pitchFamily="82" charset="0"/>
              </a:rPr>
              <a:t>Archbishop Fonte</a:t>
            </a:r>
          </a:p>
          <a:p>
            <a:pPr eaLnBrk="1" hangingPunct="1">
              <a:spcBef>
                <a:spcPct val="0"/>
              </a:spcBef>
              <a:buClrTx/>
              <a:buFontTx/>
              <a:buNone/>
            </a:pPr>
            <a:r>
              <a:rPr lang="en-US" altLang="en-US" sz="2400" b="0" dirty="0">
                <a:latin typeface="Blackadder ITC" pitchFamily="82" charset="0"/>
              </a:rPr>
              <a:t>Mexico City,  10 June 1818</a:t>
            </a:r>
          </a:p>
        </p:txBody>
      </p:sp>
      <p:sp>
        <p:nvSpPr>
          <p:cNvPr id="4" name="TextBox 3"/>
          <p:cNvSpPr txBox="1"/>
          <p:nvPr/>
        </p:nvSpPr>
        <p:spPr>
          <a:xfrm>
            <a:off x="8124371" y="6324600"/>
            <a:ext cx="875561" cy="369332"/>
          </a:xfrm>
          <a:prstGeom prst="rect">
            <a:avLst/>
          </a:prstGeom>
          <a:noFill/>
        </p:spPr>
        <p:txBody>
          <a:bodyPr wrap="none" rtlCol="0">
            <a:spAutoFit/>
          </a:bodyPr>
          <a:lstStyle/>
          <a:p>
            <a:r>
              <a:rPr lang="en-US" dirty="0" smtClean="0"/>
              <a:t>BIE.org</a:t>
            </a:r>
            <a:endParaRPr lang="en-US" dirty="0"/>
          </a:p>
        </p:txBody>
      </p:sp>
    </p:spTree>
    <p:extLst>
      <p:ext uri="{BB962C8B-B14F-4D97-AF65-F5344CB8AC3E}">
        <p14:creationId xmlns:p14="http://schemas.microsoft.com/office/powerpoint/2010/main" val="667840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422525" y="720951"/>
            <a:ext cx="5956776" cy="2598125"/>
          </a:xfrm>
        </p:spPr>
        <p:txBody>
          <a:bodyPr/>
          <a:lstStyle/>
          <a:p>
            <a:pPr algn="ctr"/>
            <a:r>
              <a:rPr lang="en-US" sz="5400" dirty="0" smtClean="0"/>
              <a:t>How Does Project-Based Learning Work? </a:t>
            </a:r>
            <a:endParaRPr lang="en-US" sz="5400" dirty="0"/>
          </a:p>
        </p:txBody>
      </p:sp>
      <p:pic>
        <p:nvPicPr>
          <p:cNvPr id="3" name="Picture 2" descr="C:\Users\dpawlewicz\Desktop\Untitle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 y="4572000"/>
            <a:ext cx="3467584" cy="15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0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BLNY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38800"/>
            <a:ext cx="2177143" cy="990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0" y="907143"/>
            <a:ext cx="5105400" cy="3724729"/>
          </a:xfrm>
          <a:prstGeom prst="rect">
            <a:avLst/>
          </a:prstGeom>
        </p:spPr>
      </p:pic>
      <p:sp>
        <p:nvSpPr>
          <p:cNvPr id="2" name="Title 1"/>
          <p:cNvSpPr>
            <a:spLocks noGrp="1"/>
          </p:cNvSpPr>
          <p:nvPr>
            <p:ph type="title"/>
          </p:nvPr>
        </p:nvSpPr>
        <p:spPr>
          <a:xfrm>
            <a:off x="3412" y="-19334"/>
            <a:ext cx="9140587" cy="857534"/>
          </a:xfrm>
          <a:solidFill>
            <a:srgbClr val="FFCC00"/>
          </a:solidFill>
        </p:spPr>
        <p:txBody>
          <a:bodyPr/>
          <a:lstStyle/>
          <a:p>
            <a:pPr marL="609600" indent="-609600" algn="ctr">
              <a:spcAft>
                <a:spcPct val="25000"/>
              </a:spcAft>
              <a:defRPr/>
            </a:pPr>
            <a:r>
              <a:rPr lang="en-US" sz="3200" b="1" dirty="0"/>
              <a:t>“8 Essentials for Project-Based Learning” </a:t>
            </a:r>
          </a:p>
        </p:txBody>
      </p:sp>
      <p:sp>
        <p:nvSpPr>
          <p:cNvPr id="5" name="TextBox 4"/>
          <p:cNvSpPr txBox="1"/>
          <p:nvPr/>
        </p:nvSpPr>
        <p:spPr>
          <a:xfrm>
            <a:off x="342900" y="4648201"/>
            <a:ext cx="8381999" cy="646331"/>
          </a:xfrm>
          <a:prstGeom prst="rect">
            <a:avLst/>
          </a:prstGeom>
          <a:noFill/>
        </p:spPr>
        <p:txBody>
          <a:bodyPr wrap="square" rtlCol="0">
            <a:spAutoFit/>
          </a:bodyPr>
          <a:lstStyle/>
          <a:p>
            <a:pPr algn="ctr"/>
            <a:r>
              <a:rPr lang="en-US" altLang="en-US" b="1" dirty="0" smtClean="0"/>
              <a:t>Educational Leadership Article: </a:t>
            </a:r>
          </a:p>
          <a:p>
            <a:pPr algn="ctr"/>
            <a:r>
              <a:rPr lang="en-US" altLang="en-US" b="1" dirty="0" smtClean="0"/>
              <a:t>John </a:t>
            </a:r>
            <a:r>
              <a:rPr lang="en-US" altLang="en-US" b="1" dirty="0" err="1"/>
              <a:t>Larmer</a:t>
            </a:r>
            <a:r>
              <a:rPr lang="en-US" altLang="en-US" b="1" dirty="0"/>
              <a:t>, John R. </a:t>
            </a:r>
            <a:r>
              <a:rPr lang="en-US" altLang="en-US" b="1" dirty="0" err="1"/>
              <a:t>Mergendoller</a:t>
            </a:r>
            <a:r>
              <a:rPr lang="en-US" altLang="en-US" b="1" dirty="0"/>
              <a:t>, Ph.D.  </a:t>
            </a:r>
            <a:r>
              <a:rPr lang="en-US" altLang="en-US" b="1" dirty="0" smtClean="0"/>
              <a:t>Buck </a:t>
            </a:r>
            <a:r>
              <a:rPr lang="en-US" altLang="en-US" b="1" dirty="0"/>
              <a:t>Institute for Education</a:t>
            </a:r>
          </a:p>
        </p:txBody>
      </p:sp>
    </p:spTree>
    <p:extLst>
      <p:ext uri="{BB962C8B-B14F-4D97-AF65-F5344CB8AC3E}">
        <p14:creationId xmlns:p14="http://schemas.microsoft.com/office/powerpoint/2010/main" val="123490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065"/>
            <a:ext cx="8915400" cy="548640"/>
          </a:xfrm>
          <a:solidFill>
            <a:srgbClr val="F6C700"/>
          </a:solidFill>
        </p:spPr>
        <p:txBody>
          <a:bodyPr/>
          <a:lstStyle/>
          <a:p>
            <a:r>
              <a:rPr lang="en-US" sz="4000" dirty="0"/>
              <a:t>Entry Doc</a:t>
            </a:r>
          </a:p>
        </p:txBody>
      </p:sp>
      <p:sp>
        <p:nvSpPr>
          <p:cNvPr id="3" name="Content Placeholder 2"/>
          <p:cNvSpPr>
            <a:spLocks noGrp="1"/>
          </p:cNvSpPr>
          <p:nvPr>
            <p:ph idx="1"/>
          </p:nvPr>
        </p:nvSpPr>
        <p:spPr>
          <a:xfrm>
            <a:off x="228600" y="838200"/>
            <a:ext cx="2743200" cy="4343400"/>
          </a:xfrm>
        </p:spPr>
        <p:txBody>
          <a:bodyPr>
            <a:normAutofit/>
          </a:bodyPr>
          <a:lstStyle/>
          <a:p>
            <a:endParaRPr lang="en-US" sz="2800" dirty="0" smtClean="0"/>
          </a:p>
          <a:p>
            <a:r>
              <a:rPr lang="en-US" sz="3200" dirty="0" smtClean="0"/>
              <a:t>What does this tell us about how we prepare our students for their future?</a:t>
            </a:r>
            <a:endParaRPr 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93077" y="389562"/>
            <a:ext cx="5417524" cy="5858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7543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59080"/>
            <a:ext cx="4445107" cy="548640"/>
          </a:xfrm>
          <a:solidFill>
            <a:srgbClr val="F6C700"/>
          </a:solidFill>
        </p:spPr>
        <p:txBody>
          <a:bodyPr/>
          <a:lstStyle/>
          <a:p>
            <a:r>
              <a:rPr lang="en-US" sz="4000" dirty="0" smtClean="0"/>
              <a:t>Driving question</a:t>
            </a:r>
            <a:endParaRPr lang="en-US" sz="4000" dirty="0"/>
          </a:p>
        </p:txBody>
      </p:sp>
      <p:sp>
        <p:nvSpPr>
          <p:cNvPr id="3" name="Content Placeholder 2"/>
          <p:cNvSpPr>
            <a:spLocks noGrp="1"/>
          </p:cNvSpPr>
          <p:nvPr>
            <p:ph idx="1"/>
          </p:nvPr>
        </p:nvSpPr>
        <p:spPr>
          <a:xfrm>
            <a:off x="1995728" y="838200"/>
            <a:ext cx="6538672" cy="4419600"/>
          </a:xfrm>
        </p:spPr>
        <p:txBody>
          <a:bodyPr>
            <a:normAutofit fontScale="92500"/>
          </a:bodyPr>
          <a:lstStyle/>
          <a:p>
            <a:r>
              <a:rPr lang="en-US" sz="3200" b="0" dirty="0"/>
              <a:t>	</a:t>
            </a:r>
            <a:r>
              <a:rPr lang="en-US" sz="4000" dirty="0"/>
              <a:t>How can we, as </a:t>
            </a:r>
            <a:r>
              <a:rPr lang="en-US" sz="4000" dirty="0" smtClean="0"/>
              <a:t>administrators</a:t>
            </a:r>
            <a:r>
              <a:rPr lang="en-US" sz="4000" dirty="0"/>
              <a:t>, </a:t>
            </a:r>
            <a:r>
              <a:rPr lang="en-US" sz="4000" dirty="0" smtClean="0"/>
              <a:t>support our teachers as they plan and implement  authentic and rigorous Project Based Learning experiences that are meaningful for our students? </a:t>
            </a:r>
            <a:endParaRPr lang="en-US" dirty="0"/>
          </a:p>
        </p:txBody>
      </p:sp>
      <p:pic>
        <p:nvPicPr>
          <p:cNvPr id="2050" name="Picture 2" descr="E:\PBL\Graphics\Driving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457" y="152400"/>
            <a:ext cx="191227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9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59080"/>
            <a:ext cx="4445107" cy="548640"/>
          </a:xfrm>
          <a:solidFill>
            <a:srgbClr val="F6C700"/>
          </a:solidFill>
        </p:spPr>
        <p:txBody>
          <a:bodyPr/>
          <a:lstStyle/>
          <a:p>
            <a:r>
              <a:rPr lang="en-US" sz="4000" dirty="0" smtClean="0"/>
              <a:t>Driving question</a:t>
            </a:r>
            <a:endParaRPr lang="en-US" sz="4000" dirty="0"/>
          </a:p>
        </p:txBody>
      </p:sp>
      <p:sp>
        <p:nvSpPr>
          <p:cNvPr id="3" name="Content Placeholder 2"/>
          <p:cNvSpPr>
            <a:spLocks noGrp="1"/>
          </p:cNvSpPr>
          <p:nvPr>
            <p:ph idx="1"/>
          </p:nvPr>
        </p:nvSpPr>
        <p:spPr>
          <a:xfrm>
            <a:off x="1995728" y="838200"/>
            <a:ext cx="6538672" cy="4419600"/>
          </a:xfrm>
        </p:spPr>
        <p:txBody>
          <a:bodyPr>
            <a:normAutofit fontScale="92500"/>
          </a:bodyPr>
          <a:lstStyle/>
          <a:p>
            <a:r>
              <a:rPr lang="en-US" sz="3200" b="0" dirty="0"/>
              <a:t>	</a:t>
            </a:r>
            <a:r>
              <a:rPr lang="en-US" sz="4000" dirty="0"/>
              <a:t>How can we, as </a:t>
            </a:r>
            <a:r>
              <a:rPr lang="en-US" sz="4000" dirty="0" smtClean="0"/>
              <a:t>administrators</a:t>
            </a:r>
            <a:r>
              <a:rPr lang="en-US" sz="4000" dirty="0"/>
              <a:t>, </a:t>
            </a:r>
            <a:r>
              <a:rPr lang="en-US" sz="4000" dirty="0" smtClean="0"/>
              <a:t>support our teachers as they plan and implement  authentic and rigorous Project Based Learning experiences that are meaningful for our students? </a:t>
            </a:r>
            <a:endParaRPr lang="en-US" dirty="0"/>
          </a:p>
        </p:txBody>
      </p:sp>
      <p:pic>
        <p:nvPicPr>
          <p:cNvPr id="2050" name="Picture 2" descr="E:\PBL\Graphics\DrivingQuest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457" y="152400"/>
            <a:ext cx="191227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1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59"/>
            <a:ext cx="9144000" cy="548640"/>
          </a:xfrm>
          <a:solidFill>
            <a:srgbClr val="F6C700"/>
          </a:solidFill>
        </p:spPr>
        <p:txBody>
          <a:bodyPr/>
          <a:lstStyle/>
          <a:p>
            <a:r>
              <a:rPr lang="en-US" sz="3600" dirty="0" smtClean="0"/>
              <a:t>What do you Need to know about PBL?</a:t>
            </a:r>
            <a:endParaRPr lang="en-US" sz="36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52244100"/>
              </p:ext>
            </p:extLst>
          </p:nvPr>
        </p:nvGraphicFramePr>
        <p:xfrm>
          <a:off x="609600" y="762000"/>
          <a:ext cx="7924800" cy="4617720"/>
        </p:xfrm>
        <a:graphic>
          <a:graphicData uri="http://schemas.openxmlformats.org/drawingml/2006/table">
            <a:tbl>
              <a:tblPr firstRow="1" bandRow="1">
                <a:tableStyleId>{F5AB1C69-6EDB-4FF4-983F-18BD219EF322}</a:tableStyleId>
              </a:tblPr>
              <a:tblGrid>
                <a:gridCol w="7924800"/>
              </a:tblGrid>
              <a:tr h="395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Need to Know</a:t>
                      </a:r>
                    </a:p>
                  </a:txBody>
                  <a:tcPr>
                    <a:lnL w="12700" cap="flat" cmpd="sng" algn="ctr">
                      <a:solidFill>
                        <a:schemeClr val="tx1"/>
                      </a:solidFill>
                      <a:prstDash val="solid"/>
                      <a:round/>
                      <a:headEnd type="none" w="med" len="med"/>
                      <a:tailEnd type="none" w="med" len="med"/>
                    </a:lnL>
                  </a:tcPr>
                </a:tc>
              </a:tr>
              <a:tr h="457200">
                <a:tc>
                  <a:txBody>
                    <a:bodyPr/>
                    <a:lstStyle/>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tcPr>
                </a:tc>
              </a:tr>
              <a:tr h="457200">
                <a:tc>
                  <a:txBody>
                    <a:bodyPr/>
                    <a:lstStyle/>
                    <a:p>
                      <a:endParaRPr lang="en-US" dirty="0"/>
                    </a:p>
                  </a:txBody>
                  <a:tcPr>
                    <a:lnL w="12700" cap="flat" cmpd="sng" algn="ctr">
                      <a:solidFill>
                        <a:schemeClr val="tx1"/>
                      </a:solidFill>
                      <a:prstDash val="solid"/>
                      <a:round/>
                      <a:headEnd type="none" w="med" len="med"/>
                      <a:tailEnd type="none" w="med" len="med"/>
                    </a:lnL>
                  </a:tcPr>
                </a:tc>
              </a:tr>
              <a:tr h="457200">
                <a:tc>
                  <a:txBody>
                    <a:bodyPr/>
                    <a:lstStyle/>
                    <a:p>
                      <a:endParaRPr lang="en-US" dirty="0"/>
                    </a:p>
                  </a:txBody>
                  <a:tcPr>
                    <a:lnL w="12700" cap="flat" cmpd="sng" algn="ctr">
                      <a:solidFill>
                        <a:schemeClr val="tx1"/>
                      </a:solidFill>
                      <a:prstDash val="solid"/>
                      <a:round/>
                      <a:headEnd type="none" w="med" len="med"/>
                      <a:tailEnd type="none" w="med" len="med"/>
                    </a:lnL>
                  </a:tcPr>
                </a:tc>
              </a:tr>
              <a:tr h="381000">
                <a:tc>
                  <a:txBody>
                    <a:bodyPr/>
                    <a:lstStyle/>
                    <a:p>
                      <a:endParaRPr lang="en-US" dirty="0"/>
                    </a:p>
                  </a:txBody>
                  <a:tcPr>
                    <a:lnL w="12700" cap="flat" cmpd="sng" algn="ctr">
                      <a:solidFill>
                        <a:schemeClr val="tx1"/>
                      </a:solidFill>
                      <a:prstDash val="solid"/>
                      <a:round/>
                      <a:headEnd type="none" w="med" len="med"/>
                      <a:tailEnd type="none" w="med" len="med"/>
                    </a:lnL>
                  </a:tcPr>
                </a:tc>
              </a:tr>
              <a:tr h="457200">
                <a:tc>
                  <a:txBody>
                    <a:bodyPr/>
                    <a:lstStyle/>
                    <a:p>
                      <a:endParaRPr lang="en-US" dirty="0"/>
                    </a:p>
                  </a:txBody>
                  <a:tcPr>
                    <a:lnL w="12700" cap="flat" cmpd="sng" algn="ctr">
                      <a:solidFill>
                        <a:schemeClr val="tx1"/>
                      </a:solidFill>
                      <a:prstDash val="solid"/>
                      <a:round/>
                      <a:headEnd type="none" w="med" len="med"/>
                      <a:tailEnd type="none" w="med" len="med"/>
                    </a:lnL>
                  </a:tcPr>
                </a:tc>
              </a:tr>
              <a:tr h="457200">
                <a:tc>
                  <a:txBody>
                    <a:bodyPr/>
                    <a:lstStyle/>
                    <a:p>
                      <a:endParaRPr lang="en-US" dirty="0"/>
                    </a:p>
                  </a:txBody>
                  <a:tcPr>
                    <a:lnL w="12700" cap="flat" cmpd="sng" algn="ctr">
                      <a:solidFill>
                        <a:schemeClr val="tx1"/>
                      </a:solidFill>
                      <a:prstDash val="solid"/>
                      <a:round/>
                      <a:headEnd type="none" w="med" len="med"/>
                      <a:tailEnd type="none" w="med" len="med"/>
                    </a:lnL>
                  </a:tcPr>
                </a:tc>
              </a:tr>
              <a:tr h="457200">
                <a:tc>
                  <a:txBody>
                    <a:bodyPr/>
                    <a:lstStyle/>
                    <a:p>
                      <a:endParaRPr lang="en-US" dirty="0"/>
                    </a:p>
                  </a:txBody>
                  <a:tcPr>
                    <a:lnL w="12700" cap="flat" cmpd="sng" algn="ctr">
                      <a:solidFill>
                        <a:schemeClr val="tx1"/>
                      </a:solidFill>
                      <a:prstDash val="solid"/>
                      <a:round/>
                      <a:headEnd type="none" w="med" len="med"/>
                      <a:tailEnd type="none" w="med" len="med"/>
                    </a:lnL>
                  </a:tcPr>
                </a:tc>
              </a:tr>
              <a:tr h="457200">
                <a:tc>
                  <a:txBody>
                    <a:bodyPr/>
                    <a:lstStyle/>
                    <a:p>
                      <a:endParaRPr lang="en-US" dirty="0"/>
                    </a:p>
                  </a:txBody>
                  <a:tcPr>
                    <a:lnL w="12700" cap="flat" cmpd="sng" algn="ctr">
                      <a:solidFill>
                        <a:schemeClr val="tx1"/>
                      </a:solidFill>
                      <a:prstDash val="solid"/>
                      <a:round/>
                      <a:headEnd type="none" w="med" len="med"/>
                      <a:tailEnd type="none" w="med" len="med"/>
                    </a:lnL>
                  </a:tcPr>
                </a:tc>
              </a:tr>
              <a:tr h="457200">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pic>
        <p:nvPicPr>
          <p:cNvPr id="3074" name="Picture 2" descr="E:\PBL\Graphics\NeedToKnow.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09600"/>
            <a:ext cx="1968616" cy="195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96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s.iearn.org/sites/all/files/imagecache/hub_page_large/commoncorestandards_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30537" y="283707"/>
            <a:ext cx="4774141" cy="18015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BUUEhQWFRQXFxcaFRcYFhgYGBoYGhgdHxcYGhcZISkgGBomHBkaITEkJSktLjAuHiAzODMsNygtLisBCgoKDg0OGxAQGiwmICQsLDAsLCwsLDAsLCwsLC4uLywsLCwsLCwsLywvLCwsLCwsLCwsLCwsLCwsLCwvLCwsLP/AABEIAJwBRAMBEQACEQEDEQH/xAAcAAEAAgIDAQAAAAAAAAAAAAAABgcEBQEDCAL/xABQEAACAQMBBAUFCgkJCAMBAAABAgMABBEFBhIhMQcTIkFRMmFxgZEUIzVCUnN0obKzFzNicoKSk7HBCCQ0NlNUg9HSJSZDosPT4fCjwvEV/8QAGwEBAAIDAQEAAAAAAAAAAAAAAAECAwQFBgf/xAA6EQACAgEBBAcHAwIGAwEAAAAAAQIDEQQSITFBBVFxgcHR8BMiMmGRobEzNOFS8QYUIzVCwmKi0iT/2gAMAwEAAhEDEQA/ALxoBQCgFAKAUAoBQCgFAKAUAoBQCgFAKAUAoBQCgFAKAUAoBQCgFAKAUAoBQCgFAKAUAoBQCgFAKAUAoBQCgFAKAUBwTQGgG2VoZGRXLhThnQbyBvk7w8o+jIrDqr46VxVuVtb/AO/PsNnT6Wy9N18jcWl7HKMxureg8R6RzFWrurtWYNMxWU2VvE00ZFZDGKAUAoDF1S+WCCWZwSsSO7BcFiEUkgZIGcDxq0IOclFcyG8LJp9P2ygmsZbxBJ1cW9vqQvWDdAJGN7HEEEce+s0tNONirfF/QhSTWTHvNvLeKzhu2SYxzMVRQqb4I3s7wL4A7B5E91WjpJysdeVleuohzWMmJovSbaXVxHBGkweQkKWWMDIUnjhyeQPdV7NDZXBybWF2+QVibwbLR9s7e4FyQskZtcmYSBQQF3t4jdYg4KMDWKzTThs89rhglSTNRN0pWqxRytFcBZWkCdmLJ6vc3j+M5ZcD0g1mWgsbaTW7HXz7vkV9ojt0fpMtbm4jgSOcPIcLvLGByJ44cnu8KrZobIQcm1hdvkSrE3gluoXqQRPLKwWNASxPcB5hzPmrVjFyaiuJdvBDNO6VLOWYRlZYwxwHdU3Mk4Gd1iVB8SPTityegtjHa3MxqxZNvtXtnBp7RrMkrGQMR1YQgBSAc7zDxrDRppXJuLW4tKSRjbM9INtfTmGFJQwRny4QDClQfJcnPaHdV7tHOqO1LH38iIzTZlbL7ZQX8crwiReqALK4UNggkEBWIxwI58xVLtNOppS5kxkpGPBt9bvYPehJuqSQRlSqb+Tu8QN/GO2O/wAas9JNWKvKz6+RG2sZNba9LFnJIkYjuAzuqDKxYyzADPvnLJrI+j7Um8rd2+RHtEZev9JFrZ3EkEqTlo93eKrHu9pQwwWcHkw7qrVorLIqSa39vkS5pPBt9mdqre/VjAxyuN9GG6y55HHIg4PEEisN1E6n7xMZJ8DA1Dby2hvRZsspkLxpvBU3A0m7u5JbOO0M8KyQ0k5V+0WMb/sQ5pPBi6z0l2ttcSW7pOXjIDbqxkcVB4ZcHkR3VavQ2TgpprD7fIOaTwfWn9JFrNDcSok27biMyArHvHrGKrugOe8cckUnorIyjFtb+3l3BTTNvFtRAbEXrFo4SM9oDe8rdA3VJySeAANYXRP2ns1vZO0sZNBpXSnZzTLEVli3iAruE3ck4AO6xK5PfjHiRWeegsjHa3MqrE2brV9r4La8itZBJvyhCrALuDfYqu8S2R2l8DzFYYaec63NcEWckng7LjaeJNQjsSsnWyJvKwC9XjDnid7OcRnu8KhUSdTt5L14ja34N5WEsKAUAoBQCgFAKAUAoDQ7T7XW1ivvr5kIysScXPq+KPO2BWenTztfu8Osq5JFObV7cXN9lCeqgP8AwkJ4j8tub+jgPN3116NLCrfxfX5GGUmzbaFa9XAg7z2j6T/4xXgOmtT7fWTa4R91d3H75PXdGU+y00et7/r/ABg2MblSCpII5EHBHrFctNp5W5m+0pLD4Eg0zauVMCUdYvjyb28j6/bXSo6Vthun7y+/r1k5l/RlU98Pdf29esEt07VYpx723HvU8GHq/iOFdrT6uq9e4+7mcW/S2Uv3138jNrZNcUBpttPg28+jT/dtWbTfrQ7V+SsvhZTGzN+0NreQvwS5tJJIvO0ZdTjzkK/6grr3QUpxkuTWe/19zEnuZn7Rj/d2w+ek/wCtVKf3U+zyEvhRY+ye11pduIICTKkW8cxleClVPE+dhXPu09la2pcMmWMk+BAOk2F7O+maLgl7Dhh595esGO7O6vH8tq3tG1ZWlL/i/Xr5GOe59pY0WkLa6SYMAmO2kBOOblCXb1sSfXXPdjndtdbMmMLBH+hNR7gkOBn3Q3H/AAoqz9I/qLs8WVr4Gy6Wj/sqX8+H71ax6H9Zd/4Js+E0raHb3uj2MMlxHbsqI4J3N7DIwYbpYcCTnPiKze1nVfOSjkjCcUYXSpKsd3pzscqmGZueVWSMk+fgKvok3CaXPyZE+KJxs9tLbXyym2yerA3soV8oHHPn5JrStonVjb5l1JPgU90b37W86M3CK4SSAnu3wisvryyD9M11tZBTi+tbzDB4Nhpv9WLj6Un74apP92ux+JP/AAJl0fbWWjxWtmCfdAjC46s43kQs3a5clNaeq09icrOWS8JLcjSTajFb7TTSTOEQKAWOcZNvHjlWfYlPSJRW/wDlkZxM7ujphNrV7PAP5uUcA4IBLyIV4d2d128arqvd08Yy4/3/AIEfibREteVpXvr5ecd5GEP5IMgH2Ya2qsRUK+uPl/JR82TzphkV9MikXGHmjYHzGJyK0tAmrmvl4oyWcDN2rUDZ84A/EW/746x0fue9+JMvhInr5/3Zs/PKM+2b/Ktur93Ls8ij+BHZ0mxgaRp2ABhEA4cgYBke0D2VGjf+vP1zE/hRjdLkTPqMITO97kVhjn2GmYkefCk1bQtKp56/IWcTM0vVfdeuafPwy9r28dziOcOP1garOv2emnH5+KJTzJMt2uSZRQCgFAKAUAoBQGNqN/FBGZJnWNBzZjgeYec+YcatGEpvEVkhvBVO1fSm75jsQY15GZh2z+Yp4IPOePmBrqU6BLfZv+RjlZ1FbyyFmLMSzE5ZmJLE+JJ4k10EsbkYjK0i26yVR3ZGf/fr9Va2svVFE7epN+X3MtFXtbI19b/v9iwRXy3Le9nuuByKgH0BVWQdsbEEEEgjkQcEeg1CbTyikkmsMk2kbUEYWfiPlgcR6QOfpHH012NL0u4+7dvXXz715fQ5Op6NT96r6eRK4ZVdQykEHkRyrvwnGcVKLyjjSi4vElhmp20+Dbz6NP8AdtWxpv1odq/Jjl8LKi1HS97QbO5UcYpJ0c/kSTOPthR+ka6sbMamUOtL7IxY91M7do/6u2Hz0n/WqKf3U+zyEvhRZeh61pw6tYpbYSsqqAhjDknHZ4cTxHKubZVdvck8GVOJXm0ts2qXmoSJkpaQlY8d7IxyMd+9ibH6NdCmSorgnxk/XgY37zZONntY916I0hOXWCWOTx30QjJ/OGG/SrStr9nqMfNF08xNf0JfB8v0hvuoqydI/qLs8WRXwNl0sITpU2BnDRE+jrVyax6F/wCsu/8ABNnwlZ7U+430uykRla7CRxSAOSyxoj5DR5wvbI44yc+FdGj2iumn8O99+4xyxhG96Q2UT6SXwECoWzy3Q8W9nPdjOawaTOzZj1xLT4osHTNXsXLR2stuXZSSsRTJCjnheeM1oTrtSzNPvLprkVHoeldds/O6+XBc9aPzRDGJP+Ulv0RXWts2dUl1rH3ZiSzAybD+rVz9LT98NVl+7j2eY/4E02K1nT47O2DS2yTiNA2SgkDEYIJ5544rS1FVznLCeM9xeLjhGil0+O42mnjmRXQpxVhkZ9zx4PpFZ9uUNJFxfrLIxmZ3dG2pmzj1C2kPatjJKM94QFXPoyin9Ko1cPaOE1/y3CDxlET0zR71tJmkRo/chLSSqfxjGIjLDsk80+UOR8a2p2VK9Jp7XBdW8ok9k3u1F51uzdk3hIiH0xpKn/1rBTHZ1c1634ZZv3ESva3+r5+Yt/3x1q0fue9+JeXwkT12MnZm0IHBZQW8wLSqPrYD11tVP/8AXLs8ij+BHR0gapDPplhFDIkkgVN5FILKREFwwHFTvHGDVtLXKF05SWF/Im8xRv8AaJP947AEf8AAj1T5rBV+1n2+RL+NEb2T0w2u0KQHlHJMF/MMLlD+qQfbWzfPb0rl1pflFYrEsF31xTOKAUAoBQCgFAQ/brblLAdXGBJcEZCk9lB3M+OPoUcT4jnW3ptK7d73IpKeCl9b1qe7k6y4kLn4o5Ko8FUcF/ee8muxXVGtYijC5Z4muxVyBQEl2St+0W82fbwH1Zrzn+Jb9nTKtf8AJ/Zb/wA4Ot0LVtahz/pX3e78ZJRXhj1J9AVDIPsCqlWfYFVZB91BUzdM1N4GyhyD5Snkf8j562dLq7NPLMOHNcn/AD8zBfpoXLEuPWTKGeG8gdCMo6lJEJIOGGCDjjxGeIr1mk1kLkrK3vX1TPO6jTyplsy/ufMWz1utqbQRj3OQwKbzHymLHtE73lHPOtx3Tc9vO8wbKxg6LjZK0e3jt2hzDExaNN+QYJzk5DZPlNzPfUrUWKTmnvZGysYMaz2EsIpFkjg3XRgynrJTgjkcFsVaWqtksN/gbCNjouz9vaKy28YQOcv2mbJxjiXJNY7Lp2PMmSklwPjStm7a2ikihj3I5M7677kHK7p8onHDhwqZ3Tm1KT3oKKXA7tE0WC0jMdunVoWLEbzN2iACcsSeSj2VFlsrHmTCSXAzJ4VdWR1DKwIZSMgg8CCDzFUTaeUSRyDo/wBPTfxbDtqVbLyNgHnu7zHcPnXBrYeruePe4dhXYiZurbK2lz1fXxb/AFa7qdtxheHDssM8hzqld9kM7L4kuKZ16VsdZW0nWwQ7jgEZ35DwPMYZiKmeptmsSf4IUUjK0nZ22toXhgiCxOSXXeZgcqFPlEnyQBVbLpzltSe8lRS4GPHsjZrbNaiH3hmDsm/JxYYwd7e3vir391S9RY57ed5GysYMNOj3TgQRb8QQR75LzHL49Xesu/q+yGwjaJs/bi6N2I/5wwwX3n4jdC+Tnd8kAcqxO6bhsZ3E4WcnRPsnaPLLK0PvkyFJWDyDeVgAwIDYGQo5Duqy1Fiiop7lwI2UZVtocEdqbVI8QFXUpvMcrJnfG8Tvcd49/fVXbNz229/kThYwYb7IWZthbGH3hX3wm/Jwc54729n4x4Zxxq3+Ys29vO/uI2VjBn3ekwy2/ud0zDuqu5lh2VxujIOeGB31SNkoy2k95ON2DiDRoEtvcwjXqMFerbLDBOSDvZJ4mjsk5bed4wsYNXpmwthbyiWOABwcqWeRwp7iquxAI7jjhWWeqtnHZb3EKCRsbnQoJLlLl48zxjdR95hgdrhug7p8tuY76xq2ag4J7mThZycSaBbtdLdGMe6FGFfeYcMEeSDungxHEfuorZqGxncMLOTZ1jJFAKAUAoBQGj2x2hWxtWlOC57MS/Kc8s+YcSfMPRWbT0u2ezy5lZy2Vk8+Xc7yyNJIxZ3JZmPMk134pRWFwNXJ1btSBu0GQEycUGSabPw7sZPieHoHD9+a8L/iS7a1MYf0r7v+Ej1HQlezS59b/H85NsBXnDsH2BVSGfQFQyp9iqkHNQQKkk7rK8aFw6HBHsI7wfNWWi6dM1OD3/n5Mx21RtjsyJzDrURt2nZgiIpaQn4m6Mtn1V6/TamOor24966mea1FEqZ7Mv7lKbS9MV3K7Cz3beL4rFVeUjxbeyi58ADjxNbBhwaew6UdTjcMbkSjvSSOMqf1FVh6jQYLx2E2uj1O261RuSKd2WPOd1sZBB71I4g+kcwaEGq6SekFdNVY41Ely43lUk7iLyDvjickEBRjODxGKAqC56TtUdt73UU8FSKEKPRlCfaTQnBJ9jemCZZVj1DdkiYgGYKEdM/GdV7LL44AI4njyoMFzancFLeV0Iysbsp5jIUkHz0IKD07pX1J5YlaSPDPGD70vJmAP1GhOC4ekfWJbPTZp4CBIhi3SQGHalRTwPmY0IKY/C3qf9rH+xWhOB+FvU/7WP8AYrQYLK6INq7nUEuTdMrGNowm6gXAYNnOOfIUBXup9KupJPMiyRgLJIq+9KeCuQPTwFBgvHZfWFvLOC4XHviAkDuccHX1MGHqoQVX0jdId9Z6lNBA6CNBHugxqx7UaseJ85NCSzNiNSkudOtp5SDJJGGcgYGT4AcqEFa7cdL0izPDp4QKhKtOw3izDgerU8N0H4xznuGMEiSFxdJmqBt73YzeYxQYPmwEH1YoMFsdGnSONQYwXCrHchd4budyRR5RUHirDvXJ4cR3gCDL6W9pJ7CziltmVXadUJZQw3THIx4HvyooEVT+FvU/7WP9itCcD8Lep/2sf7FaDBbPRPtFPf2Ty3LKzidkBVQo3QiEcB52NCCaUAoBQCgKL6SNbN1esqnMUOY08CQffG9bDHoUV29JV7OvPN7zUslmRFd2topk43aAbtAdtsna9FQ+BJYdnprRwRbyld5AwJHA7wz/ABr5l0xOz/O2Smtze75pbljuR7Do6cVp4xi+C39r3s5aMiucpJm/tJnIFAfYFVKnNQQKkk4oDipJNDt1dumnyqpIWQxq+O8Bw37xj0EjvrqdESavwuDTz3HO6TinTnmmiNdE+jw3eppHcKHjWOSTcbyXZd0BWHeO0Wx37vhmvTnAZZXSd0cpPAj6fbRrcK4BWMRxB4yCDnJVcg4IJ44BHfQGL0TbF31hdSSXAjWKSLdZRJvNvhgUOAMcBvjn8agK16TblpNXuyxziQKPMERVAHsz6zQFudGWx9mdLhklt4pZJk33eSNXPaJwoLDgAMDA9PM0IKX210pLTUbm3jzuRydjJzhWVXVc9+A2OPhQkvXYy8MuzsbMckW0qZPM9WHQfUooQeeNG/HwfOxfbWhY9E9MvwLcemD7+OhVFI9HVjHPqtrFMgkjdpAyNxBxDIRn1gH1UJL8/B7pn9yh/VoQbTRdn7azDC2hSIPgvuDGSM4z7TQHlfWP6VcfPzfeNQsW/wBAGtb0U9ox4o3Wxj8h+DgeYOAf8ShDIT0xfDNx6IfuUoEWlol20OywkQ4dLGRlPgwRsH20IKF0GyWa6t4WyEknhjbHA7ryKpwe44NCT0DtrsPZHTZxFbQxPFE7xOiKrBkUsMsBkg4wc880IKI2QvGh1C0kU4IuIh+i7hXHrVmHroSXF/KA+DoPpafczUCK96H9IhutRaO4jWWP3PI26wyN4SRAH04Y+2gZdP4PdM/uUP6tCDcaPo8FpGY7aJYkLFiqjA3iACfTgD2UBn0AoBQGo2t1T3LZTTA4ZUwn57dlP+YistFftLFErOWItnnoV6A0hQCgFAZVjEWOBzYhR6SarJ43ko9G+5l3AhUFQAMEZGByrzVkY2Jqayn1m/GTi8xeDQ6jswDkwnB+S3L1HmPXXD1XQyfvUPHyfDufL79x1KOkmt1i70Ri6s2jbddSreB/h4j0Vw7IWVS2bFh+vqdeu2M1mLyjoIqhcUBxUknFAcGpJNfr2n+6LeSLvYdk+DA5X1ZArZ0t3sbYz6uPZzMOop9rU4es8iqtOvZrS5SWMmOaF8jI5EZDKw7wQSpHeCa9jGSksrgzyzTTw+J6Q2F22g1KLK9idQOthJ4r+UvykJ5H1HBqSpKaA8s9IXwrefPt/ChJ6A6M/gey+YShDOnWejnT7qd554WaWQguRNKuSFCjsqwA4Ad1AZ7aRFaabJBApWJIpt0FmYjeDMe0xJPEnvoDy9o34+D52L7a0LHonpl+Bbj0wffx0KoozYPVY7TUre4mJEUbOXIUse1E6jsjieLChJdf4X9L/tZP2Ev+mhBOLacSIrr5LKGXu4EZHD0UB5K1YZu5x4zy/etQsb3Y6/bTdYTrDgJM0E/hultxj+aG3X/RoQZfTF8M3Hoh+5SgRZVn/VFvoEv2GoQUtsl8I2X0u1+/ShJ6rvLZZY3jcZR1ZWGSMqwwRkcRwNCCI2vRXpkbo6QMGRlZT18xwykFTgvg8QKA0v8AKA+DoPpafczUJRW3RZtBBYX7TXLMsZgkQFUZzvM8ZAwoJ5KeNAy3YulvTGYKJZMkgD3iUcScD4tCCdUAoBQCgK86Zbzdt4IgfLkLHzhFxj2uD6q6HR8cycupGC97kipq6prigFAKA3WykW9dW48Z4/YHGfqFYb3iEuxl4cUegq4BuCgOm6tUkXddQw8/d6D3GsV1Fd0dmxZRkrtnW8xeCLars4yZaLLr4fGH+r99ec1fRFlXvVb11c15/ntOxp+kIz3T3P7fwR9krkpnTTPirEnBqST5NSDg1JJotb2PF846ohLgggE+S+FJCtjlywG7vPXW6M1U42Kl70/tuyc3pHTRlB2rivuV2DcWNz8e3uYW9DKfrDKR6VYHvBr0ZwD0X0c7YrqVtvEBZ48LOg5ZPkuoPHcbBx4EEccZIgoXpC+Fbz59v4UJPQHRn8D2XzCUIZJqAwdd/os/zUn2DQHk/Rvx8HzsX21oWPRPTL8C3Hpg+/joVR5/2c0dry6ito2VXlLBWbO6N1GY5xx5KaEk+boRu8f0i3/+T/TQZLu0y3McEcZIJREUkcsqoBx5uFCDydqv9Ln+kS/etQsTXpx0TqdR60DsXKBv8RMJIP1erPpY0IRENodWa6mEz5LmKFXJ73jjVGb1lc+ugLss/wCqLfQJfsNQgpbZL4Rsvpdr9+lCT1jQgUBWP8oD4Og+lp9zNQlFRbH7MyajcmCJ0RhG0mXzjCsoI7IJz2xQE4t+hW7V1b3Rb9llP/E7iD8mgyXnQgUAoBQFRdMs+buFPkwlv13I/wDpXW6PXuN/M1rnvRAM1vmEUAoBQEn2CTN9bD8sn2Kx/hWtqv05GSv4kXrXDNsUAoBQGq1bQ0myw7EnyhyP5w7/AE865ut6Nr1HvLdLr6+31k3dNrZ1bnvXV5ENv7F4m3XGD9RHiD315i6myiexYseuR3aboWR2oswjVTOfNSSa3XNZS1QPIGIZt0BQCc4J7yO4GtrTaWeok4wa3b95g1GojRFSlnuO3o+2nS6v0RUZN3LdojJ4EHgPSK6VWglp7q5SaeXjd2M0LNbHUUzik1hZ39qNt06aBHJZe7AAJoGRSw5tG7hNw+OGcMPDteJrvHERBOhC8ZNWCAndlikVh3dkB1Pq3SPWaBmi6Q/ha8+fb+FAX90Z/BFn8ytCCmOk3W7lNXu0jubhEVowqpPIqj3mMnCqwA4kmhJaWwtw8mzoeR3dzFc5Z2ZmPblAyzEk8MChB590b8fB87F9taFj0T0y/Atx6YPv46FUUz0U/DVn+dL9xLQlnpuhAoDyLqv9Ln+kS/etQsX3016N1+mNIo7dswlH5nkyD0BTvfoChU88ULF/Wf8AVFvoEv2GoVKW2S+EbL6Xa/fpQk9P7TOVsrllJDCCYgg4IIjbBBHI0IPNOha/dm6tgbu5IM8IINxKQQZFBBBbBBBoSW1/KA+DoPpafczUCIX0D/CzfRZfvIaBnoKhAoBQCgFAUp0tvnUvRDGPrY/xrs6Ff6XezVt+Ihma3DGKAZoBmgJd0cj/AGhbemT7p61dX+lL1zRkr+JF4VxDaFAKAUAoDX62YerxNy+L8rP5Pn+rxrS1yodeLuHLrz8vXbuMlV0qZbUWQKZATw9WeePPXkZLYfyPQ6TVwvju480YxqyN1Gn2n0w3FsyL5YwyfnDu82RkeutzRX+wuUnw4Ps9bzX1lHtqnFceK7fW4rfRdVlsrlJouzLGTwYEjwZXXgcebgfQa9XiMknx5o8xlxbXDkyQ7Y9I91qMQhdY4oshmVA2XK8RvMxPZBwQABxHM1YqSjoI2bczPfOpEao0cJPx2YjfYeKqBu55EsfA0DNR01bOPBftcgEw3G6d7uWUKFZD4EhQw8ct4UCMTZTpOu7G2FuiRSIu91e+G3l3iSRlSN5cnOOfnxjAEXnlnvrotgy3E8md1RjeY8gB3KAO/kBxPDNAelLLSPceke585Mds6sRyLbhLsPMWJNCDzJo34+D52L7a0LHonpl+Bbj0wffx0Ko8+aHq0lpcx3EO71kZYrvgsvaUqcgEZ4Me+hJM/wAMmpeFt+xf/uUGCb9FO3d1qNxNHciLdSMMvVoynJYDjljwxQgpPVf6XP8ASJfvWoWPWt1brIjI4yrqVYeKsMEew0KnknWNNa2uJbd/KikZCfEKey36S4b10JPRWwtks+gwQv5MtsUb0OCD9RoQeedT0+exujFJmOaFwQR4qcpImeanAIP/AJFCSXa30sXlzaNbskKdYpSSRA28VIwwALELkcCePM4x3BgwuivZ17zUYmCnqbd1llbuBQ70aZ72ZgOHgGNAWR/KA+DoPpafczUCKd2Y2im0+cz2+5vlGQ76ll3WKk8ARxyg7/GgJX+GTUvC2/Yv/wBygwWJ0S7Y3Ooi4Nz1fvRi3erQr5QfOcsc+SKEFg0AoBQFG9Kx/wBpv+ZH9mu1of0V3mtb8REM1uGIZoDnNAM0BMOjc/7Qtv8AE+6krU1f6Uu78oyV/Ei8K4htCgFAcMwAyeAHM1DaSywaDU9pFXKw9o/KPkj0eP7vTXK1PScY+7VvfXy/n8FXIiN7fszEsSzHvNcl7dktqbyUbMLfOc541ZxTWORMLJQkpReGd4O8Pyq0Z1ut/I9NoddG9Ye5814o6TUo6RjLs3bXdxGJ487zAFlJRiPzlIJ9ddDQaiyFsYJ7m+Bpa7T1yrlNrelxJdYdFemRMG9zmQjulkeRfWjHdPrBr055gmcaBQAoAAGAAMAAcgB3CgOu8tElRo5UWRGGGRlDKR4EHgaAhlz0S6W7FupdM9yTShfUN7h6qDJvdndkbOxybaBUYjBckvIR4b7ktjzZxQG5nhDqyMMqwIYeIIwRw81ARWHo10xWVltVBUgr75LwIOQfL8RQEg1jSorqFobhN+Jt3eUkjO6wZeKkHmAaAjv4MdL/ALov7SX/AF0A/Bjpf90X9pL/AK6A2eg7I2dk7PawiNmXdYhnbIznHaY99Aa+Xo30xnLtagszFiesl4sTknyvE0BLKAjmrbC2F1M009uryvjebekXOAAMhWA5AD1UButNsI7eFIYV3I0GEXJOB4ZOTQGFr+zVreqFuoUlxndY5DrnnuuuGXPmNARqPoi0sNnqZCPAzy4+ps/XQZJhpmmxW8YigjSKMclRQoz3nhzJ8aA6Ne0G3vY1juoxIisHUEsMMAQDlSDyYj10BovwY6X/AHRf2kv+ugH4MdL/ALov7SX/AF0BuNn9mbWx3/csQi6zd38M7Z3c7vlE45mgNvQCgFAUd0urjUz54oz9ofwrtaH9HvZr2fEQvercMeBvUGDneoMDeoCYdHLfz+2P5T/WjitTV/pS9cy0PiRelcQ2hQGn1DaCOPgvvjeA5D0t/lmufqOkaq90fefy4fUhyIvqOqSTHttw7lHBfZ3+uuLfqbb/AInu6uRjcjXSNmsUVgrkxnFZUD4qwOQcVDSawy0JyhJSi8NHa3aGe/vH8a0pQdbxy5HqdBrY3xw/iXrd63GRop/nMPzifvrY0rxfDtRtar9CfYyz69ceRIrcapdTTypbbqrFkHIGTg4+MDzIOOXprjT1OputlCjCUfXr8nYhptNTVGd2W5fb6HbDfXc0CtGoR1Yh95d0MMDDAMP/AHFXhdq7ak4LEk9+VjPzWSkqdLVa1N5TW7D4fJ4MfQtRu52DBlMYdQ/AA44E49VYtHqNXe1JNbKaz67DLq9PpKE009pp4ONR2hlS8KAjqldFPZHI43uP63spfr7YanYXwppcOzPiTRoK56baa95pvy8DO2s1WSDq+rIG9vZyAc43cfvNbHSOqso2djnnwNfo7TV37W3yx4nGqay4e16ogJMRvcAeBZPZwY1Go1klKn2b3T815jT6SLjbtrfHyfkY9/qNybx4IWUYAI3gPkAnjjz1ju1GpepdNTXf2Iy06fTrTK21Pu7TM2e1eSSSSGYASJ3jvAOD9ZHEeNZ9Fq7LJyqtS2l1GDW6WFcI21P3Wa7UdoZUvCikdUrop7I5cN7j7a1b9fbDU7C+FNL8Z8Tao0Fc9NtNe8035eBnbV6nLD1XVEDeLA5APLdxz9NbPSGosp2fZvj/AAa3R+nru2vaLhjxMeLVrmG4SK5CMJCAGXznAPtxnhWKOq1FN0a78Yl1evAyy0unuplZRlNcmcX2pXJvHghZRjBG8B8gE8ceeot1GplqZU1NbuvsT8SatPp1po3Wp93a0ZOia27GWOcAPECSV7wvlcPHl6c1l0msnJzhat8eoxarRwioTqe6XX8zWJq97IjTx7vVq2NwKCe7zZPMZ4itRavWWQd0MbKfD1vf1RtvS6OuSpnnaa4+t32JXYXBkiVypUkZKkEEHvHHz12abHZWpNYb5HFugq5uKecczIrKYxQCgFAKAUAoBQCgKY6a4MXsL/KgA/Udv9Yrr9Hv/Ta+Zhs4le1vmMZoDnNAM0BK9g5MXVu+DurIN444AHIJJ7hxrS11tddctuSW7mxH4i37zadF4RgufE9lf8z7K8jd0rXHdWs/ZeZsORHb/WJJeDNw+SvBf/Prrl3am674nu6uXrtKORg71a+CMnBqSD5YVKB1OKugdJrIDigOQccqiSUlhloTlCSlF70ZmlH+cQkf2sf2hWKmLhdBf+S/KPT1ayOp00+tReV3FoV6486RPWLOW1ma5g4oeMi+GfKz+STxz3HzVxdTTZprXqKuD4r893PPLsOzpra9TUtPbxXB+uf5N/puorPDvp5wR3g94NdKjURvr24/2Zzr6JUWbEv7mj2B/Eyfnj7IrndC/pS7fBHQ6Y/Uj2eJopQJILmXIyZlIGeOMtyHh759Vc6aVlNtnNyXj/8AR0Yt12119UX4eRtdp3EqWZPJ+f6W5n99buvkrY0v+rxwaWgXspXLq8MmrjkIlt4W8qGcr6jImPrDerFaalJWV1S4wnj/ANl/Pcbkop12Wx4Sjn7P+DdxfC7fm/8ATWuhD/cX2eCOfL/bl2+LONH+FLj81/tJTTfv7Ox/9SdT+xr7V+GaSUCSC4lyMmZSBnjjLch/ifVXOklZTbZne5LH3/8Ao6EW67a68blF+HkbPayffjtXHHeBb1kIa3ekbNuFU1z3/g0+jobE7YdW78nCySXd7GJFERiwxXPHAIPrJ7PqqqlZqtVFTWzs78d6fkS416XSycHtbW7P1XmZMHwu/o/6S1lr/wBxl2f9UYp/7dHt/wCzONHUHUrgHiCrg/rLTTLOusT6n4E6ltaKtrrX4Z0qZdOkPAvbufZ/k+PUcezGvadHz4Zg/X1/P4u/Z6+HVNevp+PzLoJg6hlOVYAg+Y13ITU4qUeDOJODhJxlxR2VYqKAUAoBQCgFAKAUBWHTjaZjtpfku8Z/TUMPuzXS6OlvlHv9fUxWFTIpJwASfAcT7BXTk1FZe5GI2VtoFw/KJgPFsJ9rj9Vc+7pfRVcbE+zf+Mk4ZtbbY8/8WVV8yDePtOMeyuVd/iWC3U1t/N7vss+BOyba10C1j+IZD4uc/wDLwH1VyL+mdddu2lFf+O77739ycI2izYGFUKO4AcPYK5couT2pttk5PnrCeZqdlLgQfamqsHcprGwfVQD5NSDrYVZA6XFZUD4qQKAkOy+hvI6ytlY1YMvixByMfk5HP2ebd0ukdjU5cE0+3BlqlKLzF44ruZPK7ZYikt/cW88okR5o28jngDJwOAI5HBHmrjSv1Gntkpxck+HpLuZ2Y0afUVRcJKLXH1+DK2RsHihcuCpc5CnmAB3ju/8Ays3RlE66m5LGeXcYekr4WWpRecczC2ZjkitJ8o4biVBVgSdzhgYyeNa/R8bKtNZmLzyWH1GfXyrs1FeJLHPeusx7LZwNZtIyuJt1yq8QezndG7z44+usVXR6emc3F7eHhb+XDcZbekGtSoRa2d2X2/M+JIJGhsx1b5R2DdhuADrgnhwGKrKFkqqVsvc+p7lleBaM642XPaW9LG9dTMrXdNYX0UiIxVnjLEKSAVYA5xyGMH21m1emktXCcU8Nxz3NeBh0moi9JOEmspPHej5vnki1B5VhkkGABuq2DlFHMA1FsrKtZKxQbXyT6lzwTUq7dGq3NJ/NrrfzPrTLebNzctGysyOETB3iTx5c+GAOXGraeu3NmolFptPC5+fJEX2VYr08ZJpNZfL1xOiz2cVrNpGVxMFcqvEHs53Ru4zxx9dYquj4vSubi9vDwt/LhuMlvSDWpUItbOVl9vzOm7gla2tR1cmUZwRuNkDeG7kY4cKrOFkqKVsvKb5Pr3fYvXOuN1r2lhpc11M22rwPHfRTIjMrYD7qk4+KScfkkeytvUwnXq4WxTae54Xdv7n9jT004WaSdUmk1wy+/wDK+5iXryRajJKIZJFwAN1WwcxqOYBFYbJWVa2Vig2vkn1L5GepV26ONbmk/m11v5mRoNjM8k87KYmkVgmeYLHOcHjwwOY41l0dNs5zuktlyTx3+W4xay6qMK6ovaUWs93mYEt7cdS9vLDJI7Hg2Ce8eAwcEcCD+6taV2o9lKiyDbfP0vobEadP7WN9c0kuXr7kp0G0aK3jR/KAOfMSScerOK7GjqlVTGEuJyNXbG26U48DPrZNYUAoBQCgFAKAUAoDB1jSYrqLq50DpkEA9xHIjz8anMl8La+aeGQ1kh2o7JyQDMA3o/BRusP0Rz9Xsri6rSWt7Tbl272Y3FrgaI1oFTigFAKA5oDsU1Rg7VNUYOyqAGpB8sKlA6XFZEwdaRliFUEk8gBkn0CsiTbwgS/QtlMYe44nuj5j9I9/o5emupp9Dj3rPp5mRQ6yVgV0y5zQCgFAKAUAoBQCgFAKAUAoBQCgFAKAUAoBQCgFAKAUAoBQCgFAavVdBin4sN1/lrwPr7m9da92lrt3vj1kOKZDNW2flgySN9Plr3fnDmv7vPXIu0llW/iusxOLRqa1iBQCgPpTUMHchqjB2qaxsH1UA+TUg2em7PSzcSNxPlMOJ9C8z9Qrf0+iss3vcvn5FlFsl2l6RFAOwO13seLH19w8wrtU6eFS91d/MyJJGfWckUAoBQCgFAKAUAoBQCgFAKAUAoBQCgFAKAUAoBQCgFAKAUAoBQCgFAKA0WrbMRS5ZPe38QOyfSv8R9daV2ihZvjufrkVcUyG6lpMsB98Xh3MOKn193oOK5VtE6viXfyMbTRg1hIORQHYpqjBlW0DOcIrN6AT+6ojXKfwpvsBu7PZmV/LxGPPxPsHD663KujLZfFu+79d5ZQZIdP0OKLiF3m+U3E+ochXVo0VVW9LL62XUUjZVtlhQCgFAKAUAoBQCgFAKAUAoBQCgFAKAUAoBQCgFAKAUAoBQCgFAKAUAoBQCgFAKAw5tLhbyooyfHcGfbWKVFcuMV9CMI6f/wCBbf2K1T/K0/0obKO6LSoF8mKMfoDPtqy09S4RX0GEZYGOVZiTmgFAKAUAoBQCgFAKAUAoBQCgFAKAUAoBQCgFAKAUAoBQCgFAKAUAoBQCgFAKAUAoBQCgFAKAUAoBQCgFAKAUAoBQCgFAKAUAoBQCgFAKAUAoBQCgFAKAUAoBQCgFAKAUA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SEBUUEhQWFRQXFxcaFRcYFhgYGBoYGhgdHxcYGhcZISkgGBomHBkaITEkJSktLjAuHiAzODMsNygtLisBCgoKDg0OGxAQGiwmICQsLDAsLCwsLDAsLCwsLC4uLywsLCwsLCwsLywvLCwsLCwsLCwsLCwsLCwsLCwvLCwsLP/AABEIAJwBRAMBEQACEQEDEQH/xAAcAAEAAgIDAQAAAAAAAAAAAAAABgcEBQEDCAL/xABQEAACAQMBBAUFCgkJCAMBAAABAgMABBEFBhIhMQcTIkFRMmFxgZEUIzVCUnN0obKzFzNicoKSk7HBCCQ0NlNUg9HSJSZDosPT4fCjwvEV/8QAGwEBAAIDAQEAAAAAAAAAAAAAAAECAwQFBgf/xAA6EQACAgEBBAcHAwIGAwEAAAAAAQIDEQQSITFBBVFxgcHR8BMiMmGRobEzNOFS8QYUIzVCwmKi0iT/2gAMAwEAAhEDEQA/ALxoBQCgFAKAUAoBQCgFAKAUAoBQCgFAKAUAoBQCgFAKAUAoBQCgFAKAUAoBQCgFAKAUAoBQCgFAKAUAoBQCgFAKAUBwTQGgG2VoZGRXLhThnQbyBvk7w8o+jIrDqr46VxVuVtb/AO/PsNnT6Wy9N18jcWl7HKMxureg8R6RzFWrurtWYNMxWU2VvE00ZFZDGKAUAoDF1S+WCCWZwSsSO7BcFiEUkgZIGcDxq0IOclFcyG8LJp9P2ygmsZbxBJ1cW9vqQvWDdAJGN7HEEEce+s0tNONirfF/QhSTWTHvNvLeKzhu2SYxzMVRQqb4I3s7wL4A7B5E91WjpJysdeVleuohzWMmJovSbaXVxHBGkweQkKWWMDIUnjhyeQPdV7NDZXBybWF2+QVibwbLR9s7e4FyQskZtcmYSBQQF3t4jdYg4KMDWKzTThs89rhglSTNRN0pWqxRytFcBZWkCdmLJ6vc3j+M5ZcD0g1mWgsbaTW7HXz7vkV9ojt0fpMtbm4jgSOcPIcLvLGByJ44cnu8KrZobIQcm1hdvkSrE3gluoXqQRPLKwWNASxPcB5hzPmrVjFyaiuJdvBDNO6VLOWYRlZYwxwHdU3Mk4Gd1iVB8SPTityegtjHa3MxqxZNvtXtnBp7RrMkrGQMR1YQgBSAc7zDxrDRppXJuLW4tKSRjbM9INtfTmGFJQwRny4QDClQfJcnPaHdV7tHOqO1LH38iIzTZlbL7ZQX8crwiReqALK4UNggkEBWIxwI58xVLtNOppS5kxkpGPBt9bvYPehJuqSQRlSqb+Tu8QN/GO2O/wAas9JNWKvKz6+RG2sZNba9LFnJIkYjuAzuqDKxYyzADPvnLJrI+j7Um8rd2+RHtEZev9JFrZ3EkEqTlo93eKrHu9pQwwWcHkw7qrVorLIqSa39vkS5pPBt9mdqre/VjAxyuN9GG6y55HHIg4PEEisN1E6n7xMZJ8DA1Dby2hvRZsspkLxpvBU3A0m7u5JbOO0M8KyQ0k5V+0WMb/sQ5pPBi6z0l2ttcSW7pOXjIDbqxkcVB4ZcHkR3VavQ2TgpprD7fIOaTwfWn9JFrNDcSok27biMyArHvHrGKrugOe8cckUnorIyjFtb+3l3BTTNvFtRAbEXrFo4SM9oDe8rdA3VJySeAANYXRP2ns1vZO0sZNBpXSnZzTLEVli3iAruE3ck4AO6xK5PfjHiRWeegsjHa3MqrE2brV9r4La8itZBJvyhCrALuDfYqu8S2R2l8DzFYYaec63NcEWckng7LjaeJNQjsSsnWyJvKwC9XjDnid7OcRnu8KhUSdTt5L14ja34N5WEsKAUAoBQCgFAKAUAoDQ7T7XW1ivvr5kIysScXPq+KPO2BWenTztfu8Osq5JFObV7cXN9lCeqgP8AwkJ4j8tub+jgPN3116NLCrfxfX5GGUmzbaFa9XAg7z2j6T/4xXgOmtT7fWTa4R91d3H75PXdGU+y00et7/r/ABg2MblSCpII5EHBHrFctNp5W5m+0pLD4Eg0zauVMCUdYvjyb28j6/bXSo6Vthun7y+/r1k5l/RlU98Pdf29esEt07VYpx723HvU8GHq/iOFdrT6uq9e4+7mcW/S2Uv3138jNrZNcUBpttPg28+jT/dtWbTfrQ7V+SsvhZTGzN+0NreQvwS5tJJIvO0ZdTjzkK/6grr3QUpxkuTWe/19zEnuZn7Rj/d2w+ek/wCtVKf3U+zyEvhRY+ye11pduIICTKkW8cxleClVPE+dhXPu09la2pcMmWMk+BAOk2F7O+maLgl7Dhh595esGO7O6vH8tq3tG1ZWlL/i/Xr5GOe59pY0WkLa6SYMAmO2kBOOblCXb1sSfXXPdjndtdbMmMLBH+hNR7gkOBn3Q3H/AAoqz9I/qLs8WVr4Gy6Wj/sqX8+H71ax6H9Zd/4Js+E0raHb3uj2MMlxHbsqI4J3N7DIwYbpYcCTnPiKze1nVfOSjkjCcUYXSpKsd3pzscqmGZueVWSMk+fgKvok3CaXPyZE+KJxs9tLbXyym2yerA3soV8oHHPn5JrStonVjb5l1JPgU90b37W86M3CK4SSAnu3wisvryyD9M11tZBTi+tbzDB4Nhpv9WLj6Un74apP92ux+JP/AAJl0fbWWjxWtmCfdAjC46s43kQs3a5clNaeq09icrOWS8JLcjSTajFb7TTSTOEQKAWOcZNvHjlWfYlPSJRW/wDlkZxM7ujphNrV7PAP5uUcA4IBLyIV4d2d128arqvd08Yy4/3/AIEfibREteVpXvr5ecd5GEP5IMgH2Ya2qsRUK+uPl/JR82TzphkV9MikXGHmjYHzGJyK0tAmrmvl4oyWcDN2rUDZ84A/EW/746x0fue9+JMvhInr5/3Zs/PKM+2b/Ktur93Ls8ij+BHZ0mxgaRp2ABhEA4cgYBke0D2VGjf+vP1zE/hRjdLkTPqMITO97kVhjn2GmYkefCk1bQtKp56/IWcTM0vVfdeuafPwy9r28dziOcOP1garOv2emnH5+KJTzJMt2uSZRQCgFAKAUAoBQGNqN/FBGZJnWNBzZjgeYec+YcatGEpvEVkhvBVO1fSm75jsQY15GZh2z+Yp4IPOePmBrqU6BLfZv+RjlZ1FbyyFmLMSzE5ZmJLE+JJ4k10EsbkYjK0i26yVR3ZGf/fr9Va2svVFE7epN+X3MtFXtbI19b/v9iwRXy3Le9nuuByKgH0BVWQdsbEEEEgjkQcEeg1CbTyikkmsMk2kbUEYWfiPlgcR6QOfpHH012NL0u4+7dvXXz715fQ5Op6NT96r6eRK4ZVdQykEHkRyrvwnGcVKLyjjSi4vElhmp20+Dbz6NP8AdtWxpv1odq/Jjl8LKi1HS97QbO5UcYpJ0c/kSTOPthR+ka6sbMamUOtL7IxY91M7do/6u2Hz0n/WqKf3U+zyEvhRZeh61pw6tYpbYSsqqAhjDknHZ4cTxHKubZVdvck8GVOJXm0ts2qXmoSJkpaQlY8d7IxyMd+9ibH6NdCmSorgnxk/XgY37zZONntY916I0hOXWCWOTx30QjJ/OGG/SrStr9nqMfNF08xNf0JfB8v0hvuoqydI/qLs8WRXwNl0sITpU2BnDRE+jrVyax6F/wCsu/8ABNnwlZ7U+430uykRla7CRxSAOSyxoj5DR5wvbI44yc+FdGj2iumn8O99+4xyxhG96Q2UT6SXwECoWzy3Q8W9nPdjOawaTOzZj1xLT4osHTNXsXLR2stuXZSSsRTJCjnheeM1oTrtSzNPvLprkVHoeldds/O6+XBc9aPzRDGJP+Ulv0RXWts2dUl1rH3ZiSzAybD+rVz9LT98NVl+7j2eY/4E02K1nT47O2DS2yTiNA2SgkDEYIJ5544rS1FVznLCeM9xeLjhGil0+O42mnjmRXQpxVhkZ9zx4PpFZ9uUNJFxfrLIxmZ3dG2pmzj1C2kPatjJKM94QFXPoyin9Ko1cPaOE1/y3CDxlET0zR71tJmkRo/chLSSqfxjGIjLDsk80+UOR8a2p2VK9Jp7XBdW8ok9k3u1F51uzdk3hIiH0xpKn/1rBTHZ1c1634ZZv3ESva3+r5+Yt/3x1q0fue9+JeXwkT12MnZm0IHBZQW8wLSqPrYD11tVP/8AXLs8ij+BHR0gapDPplhFDIkkgVN5FILKREFwwHFTvHGDVtLXKF05SWF/Im8xRv8AaJP947AEf8AAj1T5rBV+1n2+RL+NEb2T0w2u0KQHlHJMF/MMLlD+qQfbWzfPb0rl1pflFYrEsF31xTOKAUAoBQCgFAQ/brblLAdXGBJcEZCk9lB3M+OPoUcT4jnW3ptK7d73IpKeCl9b1qe7k6y4kLn4o5Ko8FUcF/ee8muxXVGtYijC5Z4muxVyBQEl2St+0W82fbwH1Zrzn+Jb9nTKtf8AJ/Zb/wA4Ot0LVtahz/pX3e78ZJRXhj1J9AVDIPsCqlWfYFVZB91BUzdM1N4GyhyD5Snkf8j562dLq7NPLMOHNcn/AD8zBfpoXLEuPWTKGeG8gdCMo6lJEJIOGGCDjjxGeIr1mk1kLkrK3vX1TPO6jTyplsy/ufMWz1utqbQRj3OQwKbzHymLHtE73lHPOtx3Tc9vO8wbKxg6LjZK0e3jt2hzDExaNN+QYJzk5DZPlNzPfUrUWKTmnvZGysYMaz2EsIpFkjg3XRgynrJTgjkcFsVaWqtksN/gbCNjouz9vaKy28YQOcv2mbJxjiXJNY7Lp2PMmSklwPjStm7a2ikihj3I5M7677kHK7p8onHDhwqZ3Tm1KT3oKKXA7tE0WC0jMdunVoWLEbzN2iACcsSeSj2VFlsrHmTCSXAzJ4VdWR1DKwIZSMgg8CCDzFUTaeUSRyDo/wBPTfxbDtqVbLyNgHnu7zHcPnXBrYeruePe4dhXYiZurbK2lz1fXxb/AFa7qdtxheHDssM8hzqld9kM7L4kuKZ16VsdZW0nWwQ7jgEZ35DwPMYZiKmeptmsSf4IUUjK0nZ22toXhgiCxOSXXeZgcqFPlEnyQBVbLpzltSe8lRS4GPHsjZrbNaiH3hmDsm/JxYYwd7e3vir391S9RY57ed5GysYMNOj3TgQRb8QQR75LzHL49Xesu/q+yGwjaJs/bi6N2I/5wwwX3n4jdC+Tnd8kAcqxO6bhsZ3E4WcnRPsnaPLLK0PvkyFJWDyDeVgAwIDYGQo5Duqy1Fiiop7lwI2UZVtocEdqbVI8QFXUpvMcrJnfG8Tvcd49/fVXbNz229/kThYwYb7IWZthbGH3hX3wm/Jwc54729n4x4Zxxq3+Ys29vO/uI2VjBn3ekwy2/ud0zDuqu5lh2VxujIOeGB31SNkoy2k95ON2DiDRoEtvcwjXqMFerbLDBOSDvZJ4mjsk5bed4wsYNXpmwthbyiWOABwcqWeRwp7iquxAI7jjhWWeqtnHZb3EKCRsbnQoJLlLl48zxjdR95hgdrhug7p8tuY76xq2ag4J7mThZycSaBbtdLdGMe6FGFfeYcMEeSDungxHEfuorZqGxncMLOTZ1jJFAKAUAoBQGj2x2hWxtWlOC57MS/Kc8s+YcSfMPRWbT0u2ezy5lZy2Vk8+Xc7yyNJIxZ3JZmPMk134pRWFwNXJ1btSBu0GQEycUGSabPw7sZPieHoHD9+a8L/iS7a1MYf0r7v+Ej1HQlezS59b/H85NsBXnDsH2BVSGfQFQyp9iqkHNQQKkk7rK8aFw6HBHsI7wfNWWi6dM1OD3/n5Mx21RtjsyJzDrURt2nZgiIpaQn4m6Mtn1V6/TamOor24966mea1FEqZ7Mv7lKbS9MV3K7Cz3beL4rFVeUjxbeyi58ADjxNbBhwaew6UdTjcMbkSjvSSOMqf1FVh6jQYLx2E2uj1O261RuSKd2WPOd1sZBB71I4g+kcwaEGq6SekFdNVY41Ely43lUk7iLyDvjickEBRjODxGKAqC56TtUdt73UU8FSKEKPRlCfaTQnBJ9jemCZZVj1DdkiYgGYKEdM/GdV7LL44AI4njyoMFzancFLeV0Iysbsp5jIUkHz0IKD07pX1J5YlaSPDPGD70vJmAP1GhOC4ekfWJbPTZp4CBIhi3SQGHalRTwPmY0IKY/C3qf9rH+xWhOB+FvU/7WP8AYrQYLK6INq7nUEuTdMrGNowm6gXAYNnOOfIUBXup9KupJPMiyRgLJIq+9KeCuQPTwFBgvHZfWFvLOC4XHviAkDuccHX1MGHqoQVX0jdId9Z6lNBA6CNBHugxqx7UaseJ85NCSzNiNSkudOtp5SDJJGGcgYGT4AcqEFa7cdL0izPDp4QKhKtOw3izDgerU8N0H4xznuGMEiSFxdJmqBt73YzeYxQYPmwEH1YoMFsdGnSONQYwXCrHchd4budyRR5RUHirDvXJ4cR3gCDL6W9pJ7CziltmVXadUJZQw3THIx4HvyooEVT+FvU/7WP9itCcD8Lep/2sf7FaDBbPRPtFPf2Ty3LKzidkBVQo3QiEcB52NCCaUAoBQCgKL6SNbN1esqnMUOY08CQffG9bDHoUV29JV7OvPN7zUslmRFd2topk43aAbtAdtsna9FQ+BJYdnprRwRbyld5AwJHA7wz/ABr5l0xOz/O2Smtze75pbljuR7Do6cVp4xi+C39r3s5aMiucpJm/tJnIFAfYFVKnNQQKkk4oDipJNDt1dumnyqpIWQxq+O8Bw37xj0EjvrqdESavwuDTz3HO6TinTnmmiNdE+jw3eppHcKHjWOSTcbyXZd0BWHeO0Wx37vhmvTnAZZXSd0cpPAj6fbRrcK4BWMRxB4yCDnJVcg4IJ44BHfQGL0TbF31hdSSXAjWKSLdZRJvNvhgUOAMcBvjn8agK16TblpNXuyxziQKPMERVAHsz6zQFudGWx9mdLhklt4pZJk33eSNXPaJwoLDgAMDA9PM0IKX210pLTUbm3jzuRydjJzhWVXVc9+A2OPhQkvXYy8MuzsbMckW0qZPM9WHQfUooQeeNG/HwfOxfbWhY9E9MvwLcemD7+OhVFI9HVjHPqtrFMgkjdpAyNxBxDIRn1gH1UJL8/B7pn9yh/VoQbTRdn7azDC2hSIPgvuDGSM4z7TQHlfWP6VcfPzfeNQsW/wBAGtb0U9ox4o3Wxj8h+DgeYOAf8ShDIT0xfDNx6IfuUoEWlol20OywkQ4dLGRlPgwRsH20IKF0GyWa6t4WyEknhjbHA7ryKpwe44NCT0DtrsPZHTZxFbQxPFE7xOiKrBkUsMsBkg4wc880IKI2QvGh1C0kU4IuIh+i7hXHrVmHroSXF/KA+DoPpafczUCK96H9IhutRaO4jWWP3PI26wyN4SRAH04Y+2gZdP4PdM/uUP6tCDcaPo8FpGY7aJYkLFiqjA3iACfTgD2UBn0AoBQGo2t1T3LZTTA4ZUwn57dlP+YistFftLFErOWItnnoV6A0hQCgFAZVjEWOBzYhR6SarJ43ko9G+5l3AhUFQAMEZGByrzVkY2Jqayn1m/GTi8xeDQ6jswDkwnB+S3L1HmPXXD1XQyfvUPHyfDufL79x1KOkmt1i70Ri6s2jbddSreB/h4j0Vw7IWVS2bFh+vqdeu2M1mLyjoIqhcUBxUknFAcGpJNfr2n+6LeSLvYdk+DA5X1ZArZ0t3sbYz6uPZzMOop9rU4es8iqtOvZrS5SWMmOaF8jI5EZDKw7wQSpHeCa9jGSksrgzyzTTw+J6Q2F22g1KLK9idQOthJ4r+UvykJ5H1HBqSpKaA8s9IXwrefPt/ChJ6A6M/gey+YShDOnWejnT7qd554WaWQguRNKuSFCjsqwA4Ad1AZ7aRFaabJBApWJIpt0FmYjeDMe0xJPEnvoDy9o34+D52L7a0LHonpl+Bbj0wffx0KoozYPVY7TUre4mJEUbOXIUse1E6jsjieLChJdf4X9L/tZP2Ev+mhBOLacSIrr5LKGXu4EZHD0UB5K1YZu5x4zy/etQsb3Y6/bTdYTrDgJM0E/hultxj+aG3X/RoQZfTF8M3Hoh+5SgRZVn/VFvoEv2GoQUtsl8I2X0u1+/ShJ6rvLZZY3jcZR1ZWGSMqwwRkcRwNCCI2vRXpkbo6QMGRlZT18xwykFTgvg8QKA0v8AKA+DoPpafczUJRW3RZtBBYX7TXLMsZgkQFUZzvM8ZAwoJ5KeNAy3YulvTGYKJZMkgD3iUcScD4tCCdUAoBQCgK86Zbzdt4IgfLkLHzhFxj2uD6q6HR8cycupGC97kipq6prigFAKA3WykW9dW48Z4/YHGfqFYb3iEuxl4cUegq4BuCgOm6tUkXddQw8/d6D3GsV1Fd0dmxZRkrtnW8xeCLars4yZaLLr4fGH+r99ec1fRFlXvVb11c15/ntOxp+kIz3T3P7fwR9krkpnTTPirEnBqST5NSDg1JJotb2PF846ohLgggE+S+FJCtjlywG7vPXW6M1U42Kl70/tuyc3pHTRlB2rivuV2DcWNz8e3uYW9DKfrDKR6VYHvBr0ZwD0X0c7YrqVtvEBZ48LOg5ZPkuoPHcbBx4EEccZIgoXpC+Fbz59v4UJPQHRn8D2XzCUIZJqAwdd/os/zUn2DQHk/Rvx8HzsX21oWPRPTL8C3Hpg+/joVR5/2c0dry6ito2VXlLBWbO6N1GY5xx5KaEk+boRu8f0i3/+T/TQZLu0y3McEcZIJREUkcsqoBx5uFCDydqv9Ln+kS/etQsTXpx0TqdR60DsXKBv8RMJIP1erPpY0IRENodWa6mEz5LmKFXJ73jjVGb1lc+ugLss/wCqLfQJfsNQgpbZL4Rsvpdr9+lCT1jQgUBWP8oD4Og+lp9zNQlFRbH7MyajcmCJ0RhG0mXzjCsoI7IJz2xQE4t+hW7V1b3Rb9llP/E7iD8mgyXnQgUAoBQFRdMs+buFPkwlv13I/wDpXW6PXuN/M1rnvRAM1vmEUAoBQEn2CTN9bD8sn2Kx/hWtqv05GSv4kXrXDNsUAoBQGq1bQ0myw7EnyhyP5w7/AE865ut6Nr1HvLdLr6+31k3dNrZ1bnvXV5ENv7F4m3XGD9RHiD315i6myiexYseuR3aboWR2oswjVTOfNSSa3XNZS1QPIGIZt0BQCc4J7yO4GtrTaWeok4wa3b95g1GojRFSlnuO3o+2nS6v0RUZN3LdojJ4EHgPSK6VWglp7q5SaeXjd2M0LNbHUUzik1hZ39qNt06aBHJZe7AAJoGRSw5tG7hNw+OGcMPDteJrvHERBOhC8ZNWCAndlikVh3dkB1Pq3SPWaBmi6Q/ha8+fb+FAX90Z/BFn8ytCCmOk3W7lNXu0jubhEVowqpPIqj3mMnCqwA4kmhJaWwtw8mzoeR3dzFc5Z2ZmPblAyzEk8MChB590b8fB87F9taFj0T0y/Atx6YPv46FUUz0U/DVn+dL9xLQlnpuhAoDyLqv9Ln+kS/etQsX3016N1+mNIo7dswlH5nkyD0BTvfoChU88ULF/Wf8AVFvoEv2GoVKW2S+EbL6Xa/fpQk9P7TOVsrllJDCCYgg4IIjbBBHI0IPNOha/dm6tgbu5IM8IINxKQQZFBBBbBBBoSW1/KA+DoPpafczUCIX0D/CzfRZfvIaBnoKhAoBQCgFAUp0tvnUvRDGPrY/xrs6Ff6XezVt+Ihma3DGKAZoBmgJd0cj/AGhbemT7p61dX+lL1zRkr+JF4VxDaFAKAUAoDX62YerxNy+L8rP5Pn+rxrS1yodeLuHLrz8vXbuMlV0qZbUWQKZATw9WeePPXkZLYfyPQ6TVwvju480YxqyN1Gn2n0w3FsyL5YwyfnDu82RkeutzRX+wuUnw4Ps9bzX1lHtqnFceK7fW4rfRdVlsrlJouzLGTwYEjwZXXgcebgfQa9XiMknx5o8xlxbXDkyQ7Y9I91qMQhdY4oshmVA2XK8RvMxPZBwQABxHM1YqSjoI2bczPfOpEao0cJPx2YjfYeKqBu55EsfA0DNR01bOPBftcgEw3G6d7uWUKFZD4EhQw8ct4UCMTZTpOu7G2FuiRSIu91e+G3l3iSRlSN5cnOOfnxjAEXnlnvrotgy3E8md1RjeY8gB3KAO/kBxPDNAelLLSPceke585Mds6sRyLbhLsPMWJNCDzJo34+D52L7a0LHonpl+Bbj0wffx0Ko8+aHq0lpcx3EO71kZYrvgsvaUqcgEZ4Me+hJM/wAMmpeFt+xf/uUGCb9FO3d1qNxNHciLdSMMvVoynJYDjljwxQgpPVf6XP8ASJfvWoWPWt1brIjI4yrqVYeKsMEew0KnknWNNa2uJbd/KikZCfEKey36S4b10JPRWwtks+gwQv5MtsUb0OCD9RoQeedT0+exujFJmOaFwQR4qcpImeanAIP/AJFCSXa30sXlzaNbskKdYpSSRA28VIwwALELkcCePM4x3BgwuivZ17zUYmCnqbd1llbuBQ70aZ72ZgOHgGNAWR/KA+DoPpafczUCKd2Y2im0+cz2+5vlGQ76ll3WKk8ARxyg7/GgJX+GTUvC2/Yv/wBygwWJ0S7Y3Ooi4Nz1fvRi3erQr5QfOcsc+SKEFg0AoBQFG9Kx/wBpv+ZH9mu1of0V3mtb8REM1uGIZoDnNAM0BMOjc/7Qtv8AE+6krU1f6Uu78oyV/Ei8K4htCgFAcMwAyeAHM1DaSywaDU9pFXKw9o/KPkj0eP7vTXK1PScY+7VvfXy/n8FXIiN7fszEsSzHvNcl7dktqbyUbMLfOc541ZxTWORMLJQkpReGd4O8Pyq0Z1ut/I9NoddG9Ye5814o6TUo6RjLs3bXdxGJ487zAFlJRiPzlIJ9ddDQaiyFsYJ7m+Bpa7T1yrlNrelxJdYdFemRMG9zmQjulkeRfWjHdPrBr055gmcaBQAoAAGAAMAAcgB3CgOu8tElRo5UWRGGGRlDKR4EHgaAhlz0S6W7FupdM9yTShfUN7h6qDJvdndkbOxybaBUYjBckvIR4b7ktjzZxQG5nhDqyMMqwIYeIIwRw81ARWHo10xWVltVBUgr75LwIOQfL8RQEg1jSorqFobhN+Jt3eUkjO6wZeKkHmAaAjv4MdL/ALov7SX/AF0A/Bjpf90X9pL/AK6A2eg7I2dk7PawiNmXdYhnbIznHaY99Aa+Xo30xnLtagszFiesl4sTknyvE0BLKAjmrbC2F1M009uryvjebekXOAAMhWA5AD1UButNsI7eFIYV3I0GEXJOB4ZOTQGFr+zVreqFuoUlxndY5DrnnuuuGXPmNARqPoi0sNnqZCPAzy4+ps/XQZJhpmmxW8YigjSKMclRQoz3nhzJ8aA6Ne0G3vY1juoxIisHUEsMMAQDlSDyYj10BovwY6X/AHRf2kv+ugH4MdL/ALov7SX/AF0BuNn9mbWx3/csQi6zd38M7Z3c7vlE45mgNvQCgFAUd0urjUz54oz9ofwrtaH9HvZr2fEQvercMeBvUGDneoMDeoCYdHLfz+2P5T/WjitTV/pS9cy0PiRelcQ2hQGn1DaCOPgvvjeA5D0t/lmufqOkaq90fefy4fUhyIvqOqSTHttw7lHBfZ3+uuLfqbb/AInu6uRjcjXSNmsUVgrkxnFZUD4qwOQcVDSawy0JyhJSi8NHa3aGe/vH8a0pQdbxy5HqdBrY3xw/iXrd63GRop/nMPzifvrY0rxfDtRtar9CfYyz69ceRIrcapdTTypbbqrFkHIGTg4+MDzIOOXprjT1OputlCjCUfXr8nYhptNTVGd2W5fb6HbDfXc0CtGoR1Yh95d0MMDDAMP/AHFXhdq7ak4LEk9+VjPzWSkqdLVa1N5TW7D4fJ4MfQtRu52DBlMYdQ/AA44E49VYtHqNXe1JNbKaz67DLq9PpKE009pp4ONR2hlS8KAjqldFPZHI43uP63spfr7YanYXwppcOzPiTRoK56baa95pvy8DO2s1WSDq+rIG9vZyAc43cfvNbHSOqso2djnnwNfo7TV37W3yx4nGqay4e16ogJMRvcAeBZPZwY1Go1klKn2b3T815jT6SLjbtrfHyfkY9/qNybx4IWUYAI3gPkAnjjz1ju1GpepdNTXf2Iy06fTrTK21Pu7TM2e1eSSSSGYASJ3jvAOD9ZHEeNZ9Fq7LJyqtS2l1GDW6WFcI21P3Wa7UdoZUvCikdUrop7I5cN7j7a1b9fbDU7C+FNL8Z8Tao0Fc9NtNe8035eBnbV6nLD1XVEDeLA5APLdxz9NbPSGosp2fZvj/AAa3R+nru2vaLhjxMeLVrmG4SK5CMJCAGXznAPtxnhWKOq1FN0a78Yl1evAyy0unuplZRlNcmcX2pXJvHghZRjBG8B8gE8ceeot1GplqZU1NbuvsT8SatPp1po3Wp93a0ZOia27GWOcAPECSV7wvlcPHl6c1l0msnJzhat8eoxarRwioTqe6XX8zWJq97IjTx7vVq2NwKCe7zZPMZ4itRavWWQd0MbKfD1vf1RtvS6OuSpnnaa4+t32JXYXBkiVypUkZKkEEHvHHz12abHZWpNYb5HFugq5uKecczIrKYxQCgFAKAUAoBQCgKY6a4MXsL/KgA/Udv9Yrr9Hv/Ta+Zhs4le1vmMZoDnNAM0BK9g5MXVu+DurIN444AHIJJ7hxrS11tddctuSW7mxH4i37zadF4RgufE9lf8z7K8jd0rXHdWs/ZeZsORHb/WJJeDNw+SvBf/Prrl3am674nu6uXrtKORg71a+CMnBqSD5YVKB1OKugdJrIDigOQccqiSUlhloTlCSlF70ZmlH+cQkf2sf2hWKmLhdBf+S/KPT1ayOp00+tReV3FoV6486RPWLOW1ma5g4oeMi+GfKz+STxz3HzVxdTTZprXqKuD4r893PPLsOzpra9TUtPbxXB+uf5N/puorPDvp5wR3g94NdKjURvr24/2Zzr6JUWbEv7mj2B/Eyfnj7IrndC/pS7fBHQ6Y/Uj2eJopQJILmXIyZlIGeOMtyHh759Vc6aVlNtnNyXj/8AR0Yt12119UX4eRtdp3EqWZPJ+f6W5n99buvkrY0v+rxwaWgXspXLq8MmrjkIlt4W8qGcr6jImPrDerFaalJWV1S4wnj/ANl/Pcbkop12Wx4Sjn7P+DdxfC7fm/8ATWuhD/cX2eCOfL/bl2+LONH+FLj81/tJTTfv7Ox/9SdT+xr7V+GaSUCSC4lyMmZSBnjjLch/ifVXOklZTbZne5LH3/8Ao6EW67a68blF+HkbPayffjtXHHeBb1kIa3ekbNuFU1z3/g0+jobE7YdW78nCySXd7GJFERiwxXPHAIPrJ7PqqqlZqtVFTWzs78d6fkS416XSycHtbW7P1XmZMHwu/o/6S1lr/wBxl2f9UYp/7dHt/wCzONHUHUrgHiCrg/rLTTLOusT6n4E6ltaKtrrX4Z0qZdOkPAvbufZ/k+PUcezGvadHz4Zg/X1/P4u/Z6+HVNevp+PzLoJg6hlOVYAg+Y13ITU4qUeDOJODhJxlxR2VYqKAUAoBQCgFAKAUBWHTjaZjtpfku8Z/TUMPuzXS6OlvlHv9fUxWFTIpJwASfAcT7BXTk1FZe5GI2VtoFw/KJgPFsJ9rj9Vc+7pfRVcbE+zf+Mk4ZtbbY8/8WVV8yDePtOMeyuVd/iWC3U1t/N7vss+BOyba10C1j+IZD4uc/wDLwH1VyL+mdddu2lFf+O77739ycI2izYGFUKO4AcPYK5couT2pttk5PnrCeZqdlLgQfamqsHcprGwfVQD5NSDrYVZA6XFZUD4qQKAkOy+hvI6ytlY1YMvixByMfk5HP2ebd0ukdjU5cE0+3BlqlKLzF44ruZPK7ZYikt/cW88okR5o28jngDJwOAI5HBHmrjSv1Gntkpxck+HpLuZ2Y0afUVRcJKLXH1+DK2RsHihcuCpc5CnmAB3ju/8Ays3RlE66m5LGeXcYekr4WWpRecczC2ZjkitJ8o4biVBVgSdzhgYyeNa/R8bKtNZmLzyWH1GfXyrs1FeJLHPeusx7LZwNZtIyuJt1yq8QezndG7z44+usVXR6emc3F7eHhb+XDcZbekGtSoRa2d2X2/M+JIJGhsx1b5R2DdhuADrgnhwGKrKFkqqVsvc+p7lleBaM642XPaW9LG9dTMrXdNYX0UiIxVnjLEKSAVYA5xyGMH21m1emktXCcU8Nxz3NeBh0moi9JOEmspPHej5vnki1B5VhkkGABuq2DlFHMA1FsrKtZKxQbXyT6lzwTUq7dGq3NJ/NrrfzPrTLebNzctGysyOETB3iTx5c+GAOXGraeu3NmolFptPC5+fJEX2VYr08ZJpNZfL1xOiz2cVrNpGVxMFcqvEHs53Ru4zxx9dYquj4vSubi9vDwt/LhuMlvSDWpUItbOVl9vzOm7gla2tR1cmUZwRuNkDeG7kY4cKrOFkqKVsvKb5Pr3fYvXOuN1r2lhpc11M22rwPHfRTIjMrYD7qk4+KScfkkeytvUwnXq4WxTae54Xdv7n9jT004WaSdUmk1wy+/wDK+5iXryRajJKIZJFwAN1WwcxqOYBFYbJWVa2Vig2vkn1L5GepV26ONbmk/m11v5mRoNjM8k87KYmkVgmeYLHOcHjwwOY41l0dNs5zuktlyTx3+W4xay6qMK6ovaUWs93mYEt7cdS9vLDJI7Hg2Ce8eAwcEcCD+6taV2o9lKiyDbfP0vobEadP7WN9c0kuXr7kp0G0aK3jR/KAOfMSScerOK7GjqlVTGEuJyNXbG26U48DPrZNYUAoBQCgFAKAUAoDB1jSYrqLq50DpkEA9xHIjz8anMl8La+aeGQ1kh2o7JyQDMA3o/BRusP0Rz9Xsri6rSWt7Tbl272Y3FrgaI1oFTigFAKA5oDsU1Rg7VNUYOyqAGpB8sKlA6XFZEwdaRliFUEk8gBkn0CsiTbwgS/QtlMYe44nuj5j9I9/o5emupp9Dj3rPp5mRQ6yVgV0y5zQCgFAKAUAoBQCgFAKAUAoBQCgFAKAUAoBQCgFAKAUAoBQCgFAavVdBin4sN1/lrwPr7m9da92lrt3vj1kOKZDNW2flgySN9Plr3fnDmv7vPXIu0llW/iusxOLRqa1iBQCgPpTUMHchqjB2qaxsH1UA+TUg2em7PSzcSNxPlMOJ9C8z9Qrf0+iss3vcvn5FlFsl2l6RFAOwO13seLH19w8wrtU6eFS91d/MyJJGfWckUAoBQCgFAKAUAoBQCgFAKAUAoBQCgFAKAUAoBQCgFAKAUAoBQCgFAKA0WrbMRS5ZPe38QOyfSv8R9daV2ihZvjufrkVcUyG6lpMsB98Xh3MOKn193oOK5VtE6viXfyMbTRg1hIORQHYpqjBlW0DOcIrN6AT+6ojXKfwpvsBu7PZmV/LxGPPxPsHD663KujLZfFu+79d5ZQZIdP0OKLiF3m+U3E+ochXVo0VVW9LL62XUUjZVtlhQCgFAKAUAoBQCgFAKAUAoBQCgFAKAUAoBQCgFAKAUAoBQCgFAKAUAoBQCgFAKAw5tLhbyooyfHcGfbWKVFcuMV9CMI6f/wCBbf2K1T/K0/0obKO6LSoF8mKMfoDPtqy09S4RX0GEZYGOVZiTmgFAKAUAoBQCgFAKAUAoBQCgFAKAUAoBQCgFAKAUAoBQCgFAKAUAoBQCgFAKAUAoBQCgFAKAUAoBQCgFAKAUAoBQCgFAKAUAoBQCgFAKAUAoBQCgFAKAUAoBQCgFAKAUAo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data:image/jpeg;base64,/9j/4AAQSkZJRgABAQAAAQABAAD/2wCEAAkGBxQSEBUUEhQWFRQXFxcaFRcYFhgYGBoYGhgdHxcYGhcZISkgGBomHBkaITEkJSktLjAuHiAzODMsNygtLisBCgoKDg0OGxAQGiwmICQsLDAsLCwsLDAsLCwsLC4uLywsLCwsLCwsLywvLCwsLCwsLCwsLCwsLCwsLCwvLCwsLP/AABEIAJwBRAMBEQACEQEDEQH/xAAcAAEAAgIDAQAAAAAAAAAAAAAABgcEBQEDCAL/xABQEAACAQMBBAUFCgkJCAMBAAABAgMABBEFBhIhMQcTIkFRMmFxgZEUIzVCUnN0obKzFzNicoKSk7HBCCQ0NlNUg9HSJSZDosPT4fCjwvEV/8QAGwEBAAIDAQEAAAAAAAAAAAAAAAECAwQFBgf/xAA6EQACAgEBBAcHAwIGAwEAAAAAAQIDEQQSITFBBVFxgcHR8BMiMmGRobEzNOFS8QYUIzVCwmKi0iT/2gAMAwEAAhEDEQA/ALxoBQCgFAKAUAoBQCgFAKAUAoBQCgFAKAUAoBQCgFAKAUAoBQCgFAKAUAoBQCgFAKAUAoBQCgFAKAUAoBQCgFAKAUBwTQGgG2VoZGRXLhThnQbyBvk7w8o+jIrDqr46VxVuVtb/AO/PsNnT6Wy9N18jcWl7HKMxureg8R6RzFWrurtWYNMxWU2VvE00ZFZDGKAUAoDF1S+WCCWZwSsSO7BcFiEUkgZIGcDxq0IOclFcyG8LJp9P2ygmsZbxBJ1cW9vqQvWDdAJGN7HEEEce+s0tNONirfF/QhSTWTHvNvLeKzhu2SYxzMVRQqb4I3s7wL4A7B5E91WjpJysdeVleuohzWMmJovSbaXVxHBGkweQkKWWMDIUnjhyeQPdV7NDZXBybWF2+QVibwbLR9s7e4FyQskZtcmYSBQQF3t4jdYg4KMDWKzTThs89rhglSTNRN0pWqxRytFcBZWkCdmLJ6vc3j+M5ZcD0g1mWgsbaTW7HXz7vkV9ojt0fpMtbm4jgSOcPIcLvLGByJ44cnu8KrZobIQcm1hdvkSrE3gluoXqQRPLKwWNASxPcB5hzPmrVjFyaiuJdvBDNO6VLOWYRlZYwxwHdU3Mk4Gd1iVB8SPTityegtjHa3MxqxZNvtXtnBp7RrMkrGQMR1YQgBSAc7zDxrDRppXJuLW4tKSRjbM9INtfTmGFJQwRny4QDClQfJcnPaHdV7tHOqO1LH38iIzTZlbL7ZQX8crwiReqALK4UNggkEBWIxwI58xVLtNOppS5kxkpGPBt9bvYPehJuqSQRlSqb+Tu8QN/GO2O/wAas9JNWKvKz6+RG2sZNba9LFnJIkYjuAzuqDKxYyzADPvnLJrI+j7Um8rd2+RHtEZev9JFrZ3EkEqTlo93eKrHu9pQwwWcHkw7qrVorLIqSa39vkS5pPBt9mdqre/VjAxyuN9GG6y55HHIg4PEEisN1E6n7xMZJ8DA1Dby2hvRZsspkLxpvBU3A0m7u5JbOO0M8KyQ0k5V+0WMb/sQ5pPBi6z0l2ttcSW7pOXjIDbqxkcVB4ZcHkR3VavQ2TgpprD7fIOaTwfWn9JFrNDcSok27biMyArHvHrGKrugOe8cckUnorIyjFtb+3l3BTTNvFtRAbEXrFo4SM9oDe8rdA3VJySeAANYXRP2ns1vZO0sZNBpXSnZzTLEVli3iAruE3ck4AO6xK5PfjHiRWeegsjHa3MqrE2brV9r4La8itZBJvyhCrALuDfYqu8S2R2l8DzFYYaec63NcEWckng7LjaeJNQjsSsnWyJvKwC9XjDnid7OcRnu8KhUSdTt5L14ja34N5WEsKAUAoBQCgFAKAUAoDQ7T7XW1ivvr5kIysScXPq+KPO2BWenTztfu8Osq5JFObV7cXN9lCeqgP8AwkJ4j8tub+jgPN3116NLCrfxfX5GGUmzbaFa9XAg7z2j6T/4xXgOmtT7fWTa4R91d3H75PXdGU+y00et7/r/ABg2MblSCpII5EHBHrFctNp5W5m+0pLD4Eg0zauVMCUdYvjyb28j6/bXSo6Vthun7y+/r1k5l/RlU98Pdf29esEt07VYpx723HvU8GHq/iOFdrT6uq9e4+7mcW/S2Uv3138jNrZNcUBpttPg28+jT/dtWbTfrQ7V+SsvhZTGzN+0NreQvwS5tJJIvO0ZdTjzkK/6grr3QUpxkuTWe/19zEnuZn7Rj/d2w+ek/wCtVKf3U+zyEvhRY+ye11pduIICTKkW8cxleClVPE+dhXPu09la2pcMmWMk+BAOk2F7O+maLgl7Dhh595esGO7O6vH8tq3tG1ZWlL/i/Xr5GOe59pY0WkLa6SYMAmO2kBOOblCXb1sSfXXPdjndtdbMmMLBH+hNR7gkOBn3Q3H/AAoqz9I/qLs8WVr4Gy6Wj/sqX8+H71ax6H9Zd/4Js+E0raHb3uj2MMlxHbsqI4J3N7DIwYbpYcCTnPiKze1nVfOSjkjCcUYXSpKsd3pzscqmGZueVWSMk+fgKvok3CaXPyZE+KJxs9tLbXyym2yerA3soV8oHHPn5JrStonVjb5l1JPgU90b37W86M3CK4SSAnu3wisvryyD9M11tZBTi+tbzDB4Nhpv9WLj6Un74apP92ux+JP/AAJl0fbWWjxWtmCfdAjC46s43kQs3a5clNaeq09icrOWS8JLcjSTajFb7TTSTOEQKAWOcZNvHjlWfYlPSJRW/wDlkZxM7ujphNrV7PAP5uUcA4IBLyIV4d2d128arqvd08Yy4/3/AIEfibREteVpXvr5ecd5GEP5IMgH2Ya2qsRUK+uPl/JR82TzphkV9MikXGHmjYHzGJyK0tAmrmvl4oyWcDN2rUDZ84A/EW/746x0fue9+JMvhInr5/3Zs/PKM+2b/Ktur93Ls8ij+BHZ0mxgaRp2ABhEA4cgYBke0D2VGjf+vP1zE/hRjdLkTPqMITO97kVhjn2GmYkefCk1bQtKp56/IWcTM0vVfdeuafPwy9r28dziOcOP1garOv2emnH5+KJTzJMt2uSZRQCgFAKAUAoBQGNqN/FBGZJnWNBzZjgeYec+YcatGEpvEVkhvBVO1fSm75jsQY15GZh2z+Yp4IPOePmBrqU6BLfZv+RjlZ1FbyyFmLMSzE5ZmJLE+JJ4k10EsbkYjK0i26yVR3ZGf/fr9Va2svVFE7epN+X3MtFXtbI19b/v9iwRXy3Le9nuuByKgH0BVWQdsbEEEEgjkQcEeg1CbTyikkmsMk2kbUEYWfiPlgcR6QOfpHH012NL0u4+7dvXXz715fQ5Op6NT96r6eRK4ZVdQykEHkRyrvwnGcVKLyjjSi4vElhmp20+Dbz6NP8AdtWxpv1odq/Jjl8LKi1HS97QbO5UcYpJ0c/kSTOPthR+ka6sbMamUOtL7IxY91M7do/6u2Hz0n/WqKf3U+zyEvhRZeh61pw6tYpbYSsqqAhjDknHZ4cTxHKubZVdvck8GVOJXm0ts2qXmoSJkpaQlY8d7IxyMd+9ibH6NdCmSorgnxk/XgY37zZONntY916I0hOXWCWOTx30QjJ/OGG/SrStr9nqMfNF08xNf0JfB8v0hvuoqydI/qLs8WRXwNl0sITpU2BnDRE+jrVyax6F/wCsu/8ABNnwlZ7U+430uykRla7CRxSAOSyxoj5DR5wvbI44yc+FdGj2iumn8O99+4xyxhG96Q2UT6SXwECoWzy3Q8W9nPdjOawaTOzZj1xLT4osHTNXsXLR2stuXZSSsRTJCjnheeM1oTrtSzNPvLprkVHoeldds/O6+XBc9aPzRDGJP+Ulv0RXWts2dUl1rH3ZiSzAybD+rVz9LT98NVl+7j2eY/4E02K1nT47O2DS2yTiNA2SgkDEYIJ5544rS1FVznLCeM9xeLjhGil0+O42mnjmRXQpxVhkZ9zx4PpFZ9uUNJFxfrLIxmZ3dG2pmzj1C2kPatjJKM94QFXPoyin9Ko1cPaOE1/y3CDxlET0zR71tJmkRo/chLSSqfxjGIjLDsk80+UOR8a2p2VK9Jp7XBdW8ok9k3u1F51uzdk3hIiH0xpKn/1rBTHZ1c1634ZZv3ESva3+r5+Yt/3x1q0fue9+JeXwkT12MnZm0IHBZQW8wLSqPrYD11tVP/8AXLs8ij+BHR0gapDPplhFDIkkgVN5FILKREFwwHFTvHGDVtLXKF05SWF/Im8xRv8AaJP947AEf8AAj1T5rBV+1n2+RL+NEb2T0w2u0KQHlHJMF/MMLlD+qQfbWzfPb0rl1pflFYrEsF31xTOKAUAoBQCgFAQ/brblLAdXGBJcEZCk9lB3M+OPoUcT4jnW3ptK7d73IpKeCl9b1qe7k6y4kLn4o5Ko8FUcF/ee8muxXVGtYijC5Z4muxVyBQEl2St+0W82fbwH1Zrzn+Jb9nTKtf8AJ/Zb/wA4Ot0LVtahz/pX3e78ZJRXhj1J9AVDIPsCqlWfYFVZB91BUzdM1N4GyhyD5Snkf8j562dLq7NPLMOHNcn/AD8zBfpoXLEuPWTKGeG8gdCMo6lJEJIOGGCDjjxGeIr1mk1kLkrK3vX1TPO6jTyplsy/ufMWz1utqbQRj3OQwKbzHymLHtE73lHPOtx3Tc9vO8wbKxg6LjZK0e3jt2hzDExaNN+QYJzk5DZPlNzPfUrUWKTmnvZGysYMaz2EsIpFkjg3XRgynrJTgjkcFsVaWqtksN/gbCNjouz9vaKy28YQOcv2mbJxjiXJNY7Lp2PMmSklwPjStm7a2ikihj3I5M7677kHK7p8onHDhwqZ3Tm1KT3oKKXA7tE0WC0jMdunVoWLEbzN2iACcsSeSj2VFlsrHmTCSXAzJ4VdWR1DKwIZSMgg8CCDzFUTaeUSRyDo/wBPTfxbDtqVbLyNgHnu7zHcPnXBrYeruePe4dhXYiZurbK2lz1fXxb/AFa7qdtxheHDssM8hzqld9kM7L4kuKZ16VsdZW0nWwQ7jgEZ35DwPMYZiKmeptmsSf4IUUjK0nZ22toXhgiCxOSXXeZgcqFPlEnyQBVbLpzltSe8lRS4GPHsjZrbNaiH3hmDsm/JxYYwd7e3vir391S9RY57ed5GysYMNOj3TgQRb8QQR75LzHL49Xesu/q+yGwjaJs/bi6N2I/5wwwX3n4jdC+Tnd8kAcqxO6bhsZ3E4WcnRPsnaPLLK0PvkyFJWDyDeVgAwIDYGQo5Duqy1Fiiop7lwI2UZVtocEdqbVI8QFXUpvMcrJnfG8Tvcd49/fVXbNz229/kThYwYb7IWZthbGH3hX3wm/Jwc54729n4x4Zxxq3+Ys29vO/uI2VjBn3ekwy2/ud0zDuqu5lh2VxujIOeGB31SNkoy2k95ON2DiDRoEtvcwjXqMFerbLDBOSDvZJ4mjsk5bed4wsYNXpmwthbyiWOABwcqWeRwp7iquxAI7jjhWWeqtnHZb3EKCRsbnQoJLlLl48zxjdR95hgdrhug7p8tuY76xq2ag4J7mThZycSaBbtdLdGMe6FGFfeYcMEeSDungxHEfuorZqGxncMLOTZ1jJFAKAUAoBQGj2x2hWxtWlOC57MS/Kc8s+YcSfMPRWbT0u2ezy5lZy2Vk8+Xc7yyNJIxZ3JZmPMk134pRWFwNXJ1btSBu0GQEycUGSabPw7sZPieHoHD9+a8L/iS7a1MYf0r7v+Ej1HQlezS59b/H85NsBXnDsH2BVSGfQFQyp9iqkHNQQKkk7rK8aFw6HBHsI7wfNWWi6dM1OD3/n5Mx21RtjsyJzDrURt2nZgiIpaQn4m6Mtn1V6/TamOor24966mea1FEqZ7Mv7lKbS9MV3K7Cz3beL4rFVeUjxbeyi58ADjxNbBhwaew6UdTjcMbkSjvSSOMqf1FVh6jQYLx2E2uj1O261RuSKd2WPOd1sZBB71I4g+kcwaEGq6SekFdNVY41Ely43lUk7iLyDvjickEBRjODxGKAqC56TtUdt73UU8FSKEKPRlCfaTQnBJ9jemCZZVj1DdkiYgGYKEdM/GdV7LL44AI4njyoMFzancFLeV0Iysbsp5jIUkHz0IKD07pX1J5YlaSPDPGD70vJmAP1GhOC4ekfWJbPTZp4CBIhi3SQGHalRTwPmY0IKY/C3qf9rH+xWhOB+FvU/7WP8AYrQYLK6INq7nUEuTdMrGNowm6gXAYNnOOfIUBXup9KupJPMiyRgLJIq+9KeCuQPTwFBgvHZfWFvLOC4XHviAkDuccHX1MGHqoQVX0jdId9Z6lNBA6CNBHugxqx7UaseJ85NCSzNiNSkudOtp5SDJJGGcgYGT4AcqEFa7cdL0izPDp4QKhKtOw3izDgerU8N0H4xznuGMEiSFxdJmqBt73YzeYxQYPmwEH1YoMFsdGnSONQYwXCrHchd4budyRR5RUHirDvXJ4cR3gCDL6W9pJ7CziltmVXadUJZQw3THIx4HvyooEVT+FvU/7WP9itCcD8Lep/2sf7FaDBbPRPtFPf2Ty3LKzidkBVQo3QiEcB52NCCaUAoBQCgKL6SNbN1esqnMUOY08CQffG9bDHoUV29JV7OvPN7zUslmRFd2topk43aAbtAdtsna9FQ+BJYdnprRwRbyld5AwJHA7wz/ABr5l0xOz/O2Smtze75pbljuR7Do6cVp4xi+C39r3s5aMiucpJm/tJnIFAfYFVKnNQQKkk4oDipJNDt1dumnyqpIWQxq+O8Bw37xj0EjvrqdESavwuDTz3HO6TinTnmmiNdE+jw3eppHcKHjWOSTcbyXZd0BWHeO0Wx37vhmvTnAZZXSd0cpPAj6fbRrcK4BWMRxB4yCDnJVcg4IJ44BHfQGL0TbF31hdSSXAjWKSLdZRJvNvhgUOAMcBvjn8agK16TblpNXuyxziQKPMERVAHsz6zQFudGWx9mdLhklt4pZJk33eSNXPaJwoLDgAMDA9PM0IKX210pLTUbm3jzuRydjJzhWVXVc9+A2OPhQkvXYy8MuzsbMckW0qZPM9WHQfUooQeeNG/HwfOxfbWhY9E9MvwLcemD7+OhVFI9HVjHPqtrFMgkjdpAyNxBxDIRn1gH1UJL8/B7pn9yh/VoQbTRdn7azDC2hSIPgvuDGSM4z7TQHlfWP6VcfPzfeNQsW/wBAGtb0U9ox4o3Wxj8h+DgeYOAf8ShDIT0xfDNx6IfuUoEWlol20OywkQ4dLGRlPgwRsH20IKF0GyWa6t4WyEknhjbHA7ryKpwe44NCT0DtrsPZHTZxFbQxPFE7xOiKrBkUsMsBkg4wc880IKI2QvGh1C0kU4IuIh+i7hXHrVmHroSXF/KA+DoPpafczUCK96H9IhutRaO4jWWP3PI26wyN4SRAH04Y+2gZdP4PdM/uUP6tCDcaPo8FpGY7aJYkLFiqjA3iACfTgD2UBn0AoBQGo2t1T3LZTTA4ZUwn57dlP+YistFftLFErOWItnnoV6A0hQCgFAZVjEWOBzYhR6SarJ43ko9G+5l3AhUFQAMEZGByrzVkY2Jqayn1m/GTi8xeDQ6jswDkwnB+S3L1HmPXXD1XQyfvUPHyfDufL79x1KOkmt1i70Ri6s2jbddSreB/h4j0Vw7IWVS2bFh+vqdeu2M1mLyjoIqhcUBxUknFAcGpJNfr2n+6LeSLvYdk+DA5X1ZArZ0t3sbYz6uPZzMOop9rU4es8iqtOvZrS5SWMmOaF8jI5EZDKw7wQSpHeCa9jGSksrgzyzTTw+J6Q2F22g1KLK9idQOthJ4r+UvykJ5H1HBqSpKaA8s9IXwrefPt/ChJ6A6M/gey+YShDOnWejnT7qd554WaWQguRNKuSFCjsqwA4Ad1AZ7aRFaabJBApWJIpt0FmYjeDMe0xJPEnvoDy9o34+D52L7a0LHonpl+Bbj0wffx0KoozYPVY7TUre4mJEUbOXIUse1E6jsjieLChJdf4X9L/tZP2Ev+mhBOLacSIrr5LKGXu4EZHD0UB5K1YZu5x4zy/etQsb3Y6/bTdYTrDgJM0E/hultxj+aG3X/RoQZfTF8M3Hoh+5SgRZVn/VFvoEv2GoQUtsl8I2X0u1+/ShJ6rvLZZY3jcZR1ZWGSMqwwRkcRwNCCI2vRXpkbo6QMGRlZT18xwykFTgvg8QKA0v8AKA+DoPpafczUJRW3RZtBBYX7TXLMsZgkQFUZzvM8ZAwoJ5KeNAy3YulvTGYKJZMkgD3iUcScD4tCCdUAoBQCgK86Zbzdt4IgfLkLHzhFxj2uD6q6HR8cycupGC97kipq6prigFAKA3WykW9dW48Z4/YHGfqFYb3iEuxl4cUegq4BuCgOm6tUkXddQw8/d6D3GsV1Fd0dmxZRkrtnW8xeCLars4yZaLLr4fGH+r99ec1fRFlXvVb11c15/ntOxp+kIz3T3P7fwR9krkpnTTPirEnBqST5NSDg1JJotb2PF846ohLgggE+S+FJCtjlywG7vPXW6M1U42Kl70/tuyc3pHTRlB2rivuV2DcWNz8e3uYW9DKfrDKR6VYHvBr0ZwD0X0c7YrqVtvEBZ48LOg5ZPkuoPHcbBx4EEccZIgoXpC+Fbz59v4UJPQHRn8D2XzCUIZJqAwdd/os/zUn2DQHk/Rvx8HzsX21oWPRPTL8C3Hpg+/joVR5/2c0dry6ito2VXlLBWbO6N1GY5xx5KaEk+boRu8f0i3/+T/TQZLu0y3McEcZIJREUkcsqoBx5uFCDydqv9Ln+kS/etQsTXpx0TqdR60DsXKBv8RMJIP1erPpY0IRENodWa6mEz5LmKFXJ73jjVGb1lc+ugLss/wCqLfQJfsNQgpbZL4Rsvpdr9+lCT1jQgUBWP8oD4Og+lp9zNQlFRbH7MyajcmCJ0RhG0mXzjCsoI7IJz2xQE4t+hW7V1b3Rb9llP/E7iD8mgyXnQgUAoBQFRdMs+buFPkwlv13I/wDpXW6PXuN/M1rnvRAM1vmEUAoBQEn2CTN9bD8sn2Kx/hWtqv05GSv4kXrXDNsUAoBQGq1bQ0myw7EnyhyP5w7/AE865ut6Nr1HvLdLr6+31k3dNrZ1bnvXV5ENv7F4m3XGD9RHiD315i6myiexYseuR3aboWR2oswjVTOfNSSa3XNZS1QPIGIZt0BQCc4J7yO4GtrTaWeok4wa3b95g1GojRFSlnuO3o+2nS6v0RUZN3LdojJ4EHgPSK6VWglp7q5SaeXjd2M0LNbHUUzik1hZ39qNt06aBHJZe7AAJoGRSw5tG7hNw+OGcMPDteJrvHERBOhC8ZNWCAndlikVh3dkB1Pq3SPWaBmi6Q/ha8+fb+FAX90Z/BFn8ytCCmOk3W7lNXu0jubhEVowqpPIqj3mMnCqwA4kmhJaWwtw8mzoeR3dzFc5Z2ZmPblAyzEk8MChB590b8fB87F9taFj0T0y/Atx6YPv46FUUz0U/DVn+dL9xLQlnpuhAoDyLqv9Ln+kS/etQsX3016N1+mNIo7dswlH5nkyD0BTvfoChU88ULF/Wf8AVFvoEv2GoVKW2S+EbL6Xa/fpQk9P7TOVsrllJDCCYgg4IIjbBBHI0IPNOha/dm6tgbu5IM8IINxKQQZFBBBbBBBoSW1/KA+DoPpafczUCIX0D/CzfRZfvIaBnoKhAoBQCgFAUp0tvnUvRDGPrY/xrs6Ff6XezVt+Ihma3DGKAZoBmgJd0cj/AGhbemT7p61dX+lL1zRkr+JF4VxDaFAKAUAoDX62YerxNy+L8rP5Pn+rxrS1yodeLuHLrz8vXbuMlV0qZbUWQKZATw9WeePPXkZLYfyPQ6TVwvju480YxqyN1Gn2n0w3FsyL5YwyfnDu82RkeutzRX+wuUnw4Ps9bzX1lHtqnFceK7fW4rfRdVlsrlJouzLGTwYEjwZXXgcebgfQa9XiMknx5o8xlxbXDkyQ7Y9I91qMQhdY4oshmVA2XK8RvMxPZBwQABxHM1YqSjoI2bczPfOpEao0cJPx2YjfYeKqBu55EsfA0DNR01bOPBftcgEw3G6d7uWUKFZD4EhQw8ct4UCMTZTpOu7G2FuiRSIu91e+G3l3iSRlSN5cnOOfnxjAEXnlnvrotgy3E8md1RjeY8gB3KAO/kBxPDNAelLLSPceke585Mds6sRyLbhLsPMWJNCDzJo34+D52L7a0LHonpl+Bbj0wffx0Ko8+aHq0lpcx3EO71kZYrvgsvaUqcgEZ4Me+hJM/wAMmpeFt+xf/uUGCb9FO3d1qNxNHciLdSMMvVoynJYDjljwxQgpPVf6XP8ASJfvWoWPWt1brIjI4yrqVYeKsMEew0KnknWNNa2uJbd/KikZCfEKey36S4b10JPRWwtks+gwQv5MtsUb0OCD9RoQeedT0+exujFJmOaFwQR4qcpImeanAIP/AJFCSXa30sXlzaNbskKdYpSSRA28VIwwALELkcCePM4x3BgwuivZ17zUYmCnqbd1llbuBQ70aZ72ZgOHgGNAWR/KA+DoPpafczUCKd2Y2im0+cz2+5vlGQ76ll3WKk8ARxyg7/GgJX+GTUvC2/Yv/wBygwWJ0S7Y3Ooi4Nz1fvRi3erQr5QfOcsc+SKEFg0AoBQFG9Kx/wBpv+ZH9mu1of0V3mtb8REM1uGIZoDnNAM0BMOjc/7Qtv8AE+6krU1f6Uu78oyV/Ei8K4htCgFAcMwAyeAHM1DaSywaDU9pFXKw9o/KPkj0eP7vTXK1PScY+7VvfXy/n8FXIiN7fszEsSzHvNcl7dktqbyUbMLfOc541ZxTWORMLJQkpReGd4O8Pyq0Z1ut/I9NoddG9Ye5814o6TUo6RjLs3bXdxGJ487zAFlJRiPzlIJ9ddDQaiyFsYJ7m+Bpa7T1yrlNrelxJdYdFemRMG9zmQjulkeRfWjHdPrBr055gmcaBQAoAAGAAMAAcgB3CgOu8tElRo5UWRGGGRlDKR4EHgaAhlz0S6W7FupdM9yTShfUN7h6qDJvdndkbOxybaBUYjBckvIR4b7ktjzZxQG5nhDqyMMqwIYeIIwRw81ARWHo10xWVltVBUgr75LwIOQfL8RQEg1jSorqFobhN+Jt3eUkjO6wZeKkHmAaAjv4MdL/ALov7SX/AF0A/Bjpf90X9pL/AK6A2eg7I2dk7PawiNmXdYhnbIznHaY99Aa+Xo30xnLtagszFiesl4sTknyvE0BLKAjmrbC2F1M009uryvjebekXOAAMhWA5AD1UButNsI7eFIYV3I0GEXJOB4ZOTQGFr+zVreqFuoUlxndY5DrnnuuuGXPmNARqPoi0sNnqZCPAzy4+ps/XQZJhpmmxW8YigjSKMclRQoz3nhzJ8aA6Ne0G3vY1juoxIisHUEsMMAQDlSDyYj10BovwY6X/AHRf2kv+ugH4MdL/ALov7SX/AF0BuNn9mbWx3/csQi6zd38M7Z3c7vlE45mgNvQCgFAUd0urjUz54oz9ofwrtaH9HvZr2fEQvercMeBvUGDneoMDeoCYdHLfz+2P5T/WjitTV/pS9cy0PiRelcQ2hQGn1DaCOPgvvjeA5D0t/lmufqOkaq90fefy4fUhyIvqOqSTHttw7lHBfZ3+uuLfqbb/AInu6uRjcjXSNmsUVgrkxnFZUD4qwOQcVDSawy0JyhJSi8NHa3aGe/vH8a0pQdbxy5HqdBrY3xw/iXrd63GRop/nMPzifvrY0rxfDtRtar9CfYyz69ceRIrcapdTTypbbqrFkHIGTg4+MDzIOOXprjT1OputlCjCUfXr8nYhptNTVGd2W5fb6HbDfXc0CtGoR1Yh95d0MMDDAMP/AHFXhdq7ak4LEk9+VjPzWSkqdLVa1N5TW7D4fJ4MfQtRu52DBlMYdQ/AA44E49VYtHqNXe1JNbKaz67DLq9PpKE009pp4ONR2hlS8KAjqldFPZHI43uP63spfr7YanYXwppcOzPiTRoK56baa95pvy8DO2s1WSDq+rIG9vZyAc43cfvNbHSOqso2djnnwNfo7TV37W3yx4nGqay4e16ogJMRvcAeBZPZwY1Go1klKn2b3T815jT6SLjbtrfHyfkY9/qNybx4IWUYAI3gPkAnjjz1ju1GpepdNTXf2Iy06fTrTK21Pu7TM2e1eSSSSGYASJ3jvAOD9ZHEeNZ9Fq7LJyqtS2l1GDW6WFcI21P3Wa7UdoZUvCikdUrop7I5cN7j7a1b9fbDU7C+FNL8Z8Tao0Fc9NtNe8035eBnbV6nLD1XVEDeLA5APLdxz9NbPSGosp2fZvj/AAa3R+nru2vaLhjxMeLVrmG4SK5CMJCAGXznAPtxnhWKOq1FN0a78Yl1evAyy0unuplZRlNcmcX2pXJvHghZRjBG8B8gE8ceeot1GplqZU1NbuvsT8SatPp1po3Wp93a0ZOia27GWOcAPECSV7wvlcPHl6c1l0msnJzhat8eoxarRwioTqe6XX8zWJq97IjTx7vVq2NwKCe7zZPMZ4itRavWWQd0MbKfD1vf1RtvS6OuSpnnaa4+t32JXYXBkiVypUkZKkEEHvHHz12abHZWpNYb5HFugq5uKecczIrKYxQCgFAKAUAoBQCgKY6a4MXsL/KgA/Udv9Yrr9Hv/Ta+Zhs4le1vmMZoDnNAM0BK9g5MXVu+DurIN444AHIJJ7hxrS11tddctuSW7mxH4i37zadF4RgufE9lf8z7K8jd0rXHdWs/ZeZsORHb/WJJeDNw+SvBf/Prrl3am674nu6uXrtKORg71a+CMnBqSD5YVKB1OKugdJrIDigOQccqiSUlhloTlCSlF70ZmlH+cQkf2sf2hWKmLhdBf+S/KPT1ayOp00+tReV3FoV6486RPWLOW1ma5g4oeMi+GfKz+STxz3HzVxdTTZprXqKuD4r893PPLsOzpra9TUtPbxXB+uf5N/puorPDvp5wR3g94NdKjURvr24/2Zzr6JUWbEv7mj2B/Eyfnj7IrndC/pS7fBHQ6Y/Uj2eJopQJILmXIyZlIGeOMtyHh759Vc6aVlNtnNyXj/8AR0Yt12119UX4eRtdp3EqWZPJ+f6W5n99buvkrY0v+rxwaWgXspXLq8MmrjkIlt4W8qGcr6jImPrDerFaalJWV1S4wnj/ANl/Pcbkop12Wx4Sjn7P+DdxfC7fm/8ATWuhD/cX2eCOfL/bl2+LONH+FLj81/tJTTfv7Ox/9SdT+xr7V+GaSUCSC4lyMmZSBnjjLch/ifVXOklZTbZne5LH3/8Ao6EW67a68blF+HkbPayffjtXHHeBb1kIa3ekbNuFU1z3/g0+jobE7YdW78nCySXd7GJFERiwxXPHAIPrJ7PqqqlZqtVFTWzs78d6fkS416XSycHtbW7P1XmZMHwu/o/6S1lr/wBxl2f9UYp/7dHt/wCzONHUHUrgHiCrg/rLTTLOusT6n4E6ltaKtrrX4Z0qZdOkPAvbufZ/k+PUcezGvadHz4Zg/X1/P4u/Z6+HVNevp+PzLoJg6hlOVYAg+Y13ITU4qUeDOJODhJxlxR2VYqKAUAoBQCgFAKAUBWHTjaZjtpfku8Z/TUMPuzXS6OlvlHv9fUxWFTIpJwASfAcT7BXTk1FZe5GI2VtoFw/KJgPFsJ9rj9Vc+7pfRVcbE+zf+Mk4ZtbbY8/8WVV8yDePtOMeyuVd/iWC3U1t/N7vss+BOyba10C1j+IZD4uc/wDLwH1VyL+mdddu2lFf+O77739ycI2izYGFUKO4AcPYK5couT2pttk5PnrCeZqdlLgQfamqsHcprGwfVQD5NSDrYVZA6XFZUD4qQKAkOy+hvI6ytlY1YMvixByMfk5HP2ebd0ukdjU5cE0+3BlqlKLzF44ruZPK7ZYikt/cW88okR5o28jngDJwOAI5HBHmrjSv1Gntkpxck+HpLuZ2Y0afUVRcJKLXH1+DK2RsHihcuCpc5CnmAB3ju/8Ays3RlE66m5LGeXcYekr4WWpRecczC2ZjkitJ8o4biVBVgSdzhgYyeNa/R8bKtNZmLzyWH1GfXyrs1FeJLHPeusx7LZwNZtIyuJt1yq8QezndG7z44+usVXR6emc3F7eHhb+XDcZbekGtSoRa2d2X2/M+JIJGhsx1b5R2DdhuADrgnhwGKrKFkqqVsvc+p7lleBaM642XPaW9LG9dTMrXdNYX0UiIxVnjLEKSAVYA5xyGMH21m1emktXCcU8Nxz3NeBh0moi9JOEmspPHej5vnki1B5VhkkGABuq2DlFHMA1FsrKtZKxQbXyT6lzwTUq7dGq3NJ/NrrfzPrTLebNzctGysyOETB3iTx5c+GAOXGraeu3NmolFptPC5+fJEX2VYr08ZJpNZfL1xOiz2cVrNpGVxMFcqvEHs53Ru4zxx9dYquj4vSubi9vDwt/LhuMlvSDWpUItbOVl9vzOm7gla2tR1cmUZwRuNkDeG7kY4cKrOFkqKVsvKb5Pr3fYvXOuN1r2lhpc11M22rwPHfRTIjMrYD7qk4+KScfkkeytvUwnXq4WxTae54Xdv7n9jT004WaSdUmk1wy+/wDK+5iXryRajJKIZJFwAN1WwcxqOYBFYbJWVa2Vig2vkn1L5GepV26ONbmk/m11v5mRoNjM8k87KYmkVgmeYLHOcHjwwOY41l0dNs5zuktlyTx3+W4xay6qMK6ovaUWs93mYEt7cdS9vLDJI7Hg2Ce8eAwcEcCD+6taV2o9lKiyDbfP0vobEadP7WN9c0kuXr7kp0G0aK3jR/KAOfMSScerOK7GjqlVTGEuJyNXbG26U48DPrZNYUAoBQCgFAKAUAoDB1jSYrqLq50DpkEA9xHIjz8anMl8La+aeGQ1kh2o7JyQDMA3o/BRusP0Rz9Xsri6rSWt7Tbl272Y3FrgaI1oFTigFAKA5oDsU1Rg7VNUYOyqAGpB8sKlA6XFZEwdaRliFUEk8gBkn0CsiTbwgS/QtlMYe44nuj5j9I9/o5emupp9Dj3rPp5mRQ6yVgV0y5zQCgFAKAUAoBQCgFAKAUAoBQCgFAKAUAoBQCgFAKAUAoBQCgFAavVdBin4sN1/lrwPr7m9da92lrt3vj1kOKZDNW2flgySN9Plr3fnDmv7vPXIu0llW/iusxOLRqa1iBQCgPpTUMHchqjB2qaxsH1UA+TUg2em7PSzcSNxPlMOJ9C8z9Qrf0+iss3vcvn5FlFsl2l6RFAOwO13seLH19w8wrtU6eFS91d/MyJJGfWckUAoBQCgFAKAUAoBQCgFAKAUAoBQCgFAKAUAoBQCgFAKAUAoBQCgFAKA0WrbMRS5ZPe38QOyfSv8R9daV2ihZvjufrkVcUyG6lpMsB98Xh3MOKn193oOK5VtE6viXfyMbTRg1hIORQHYpqjBlW0DOcIrN6AT+6ojXKfwpvsBu7PZmV/LxGPPxPsHD663KujLZfFu+79d5ZQZIdP0OKLiF3m+U3E+ochXVo0VVW9LL62XUUjZVtlhQCgFAKAUAoBQCgFAKAUAoBQCgFAKAUAoBQCgFAKAUAoBQCgFAKAUAoBQCgFAKAw5tLhbyooyfHcGfbWKVFcuMV9CMI6f/wCBbf2K1T/K0/0obKO6LSoF8mKMfoDPtqy09S4RX0GEZYGOVZiTmgFAKAUAoBQCgFAKAUAoBQCgFAKAUAoBQCgFAKAUAoBQCgFAKAUAoBQCgFAKAUAoBQCgFAKAUAoBQCgFAKAUAoBQCgFAKAUAoBQCgFAKAUAoBQCgFAKAUAoBQCgFAKAUAo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www.educationnews.org/wp-content/uploads/2012/08/next-ge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0375" y="3509586"/>
            <a:ext cx="3351364" cy="184797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xQSEhQUEhMWFRQUGBUVFBcWFBgVHBUVGBgYFxYXFBgaHyggGholHBQUITEhJSkrLi4uFx8zODMsNygtLisBCgoKDg0OGxAQGzQmICYsLCwsLDQsNCwsLCwsLCwsLCwsLy8sLCwsLCwsLCwsLCwsLCwsLCwsLCwsLCwsLCwsLP/AABEIALIBHAMBEQACEQEDEQH/xAAcAAABBQEBAQAAAAAAAAAAAAAAAQIDBAUGBwj/xABGEAABAwIDBAYGCAQFAgcAAAABAAIRAwQSITEFQVFhBhMicYGRBzJSobHBFDNCcpLR4fAjNGKyU3OC0vEVFxYkJTVUorP/xAAbAQEAAgMBAQAAAAAAAAAAAAAAAwQBAgUGB//EADgRAAIBAwIEAwUHBAMAAwAAAAABAgMEESExBRJBURNxkRQiMmGBM0JSobHh8BUjwdE0cvEGQ2L/2gAMAwEAAhEDEQA/APQoHBfP8s7QQOCZYCBwTLAQOCZYCBwTLAQOCZYCBwTLAQOCZYCBwTLAQOCZYCBwTLAQOCZYCBwTLAQOCZYCBwTLAQOCZYCBwTLAQOCZYCBwTLAQOCZYCBwTLAQOCZYCBwTLAQOCZYCBwTLAQOCZYCBwTLAQOCZYCBwTLAQOCZYCBwTLAQOCZYCBwTLAQOCZYCBwTLAQOCZYFQAgBACAEAIAQAgBACAEAIAQAgBACAEAIAQAgBACAEAIAQAgBACAEAIAQAgBACAEAIAQAgBACAUtOsGO5bOEkstP0Mcy2yDWk6AnwSMJS2WQ5JdRIWEm3jBnKAIlnYCgToJRRb2WQ2luDmkagjvELLhKPxJr6GE09gwnWDHGE5JYzh48hzLbIBhO4nwRU5tZSb+gbS3EIWGmtzOcgBOmaKLlsjDaW4EI01ozKaewQjTW4yhSw8D5LZ05rVp+hjmXcUMPA+RRU5tZUX6ByS6iBh4HyKKnN7RfoOZdxRTPA+RWFTm9ov0HMu40rXbczlClp4LLi0stBNMRYwBXMI1BHgtpQlHWSwYUk+oFpGoWHFrdGU0xAEUW9UhlIVrSdBPcsxhKWyyYbS3EK1em5lagQstNbhPIuE8D5LPhzzjDz5GOZdxcB4HyKeHPOOV+g5o9xHNI1BHeISUJR+JYMpp7CLUAgBACAEAIAQE9k0EknPC0uHeNFbs4pzk8ZxFteZFWbS06sYK7ic3HPI+KjhXqN6vSWj7amzgorbYku3FrsIJDWwBHcprucoVHTi2lHRf7NaUU48zJKb8WFx1h47wG5fEqaMnU5Zy3cZr0WjNJLHMl8iC11P3XfBVLdfH/ANJfoS1enmiXZ+rt3YdnwU/D/inrj3WaV9l5obSHaHaxaka6gSJla0Vmqnz82Mvr0XzE/haxgSjVe50hwBPE5dwCW9WvWnlT1fd6ehmcYRjqhxHYb2sObuPLgFJJf2YZny79/l2RhfG9Mld3fPPPPzVCW++f58yVeWCxWcWsYBkCJJG896t1pSp0oQjpplvq35kUFmTbGU5qOaDn+WpWlJzuqsYy1/XHU2liEW0T3rCW4oIwnDmI7P2VavYOVPxeVrDxtjToRUmublzuvzHuEFzsWTRm3PeIGWiknFxqTqOWUt1r1WOuhqnlJY+pXI7LO3HZ07XtHgFUa/t081Me6vxd320Jlu9M6/Ie76tnbjN3tZ58gpZLNCn7+Pi766/LJqvjegtFssIxR2hmSc8h4rNGLnQcVPDct8tdF9TEniaeOhFciXBozIAb3kaqtcJzrci1awvNo3p6RyWq3aBDTimA/gyOH73K9X99SVN5zjm7Qxn8td/kQx0fvadvmVLfLERq0ZHxAlUKD5Oea3S09cN+hNPXC7jOvdnnrrOflwUar1NVzb/z+YNvDRevDJqN35Ob4AT7l1Lz35VafVNSXoskFJYUZfQS3dBDfZY4nvIlYpPlapfhg8+bwxJZTl3aK9ycIa1pgYQ7I6k6qrdf2uWnB6cqfm3uySn7+W1rsQVKhcZJk6KnUqyqPMnl4JYxUdET32rfuNVm+0mv+qI6Oz8yxces/OOwzP8ADwV+4X9yprj3Y66//nsRQ+GOmdX/AJIrb7XbnsHPtZZjiFVt/v8Av591666ar6m9Tp7vUr1PvYvP5qpV/wC/N6/5SJY+WBiiNgQAgBACAEAIBWPIMgwVvCpKDzF4MSimsMlD5mGCeIBPuU6qSknyU1l9Un+WuDTlSerA1CMnsB7wQe6REo6sl9rDPzaaf+ByJ/CwbVcSCGzEiADAGkZJGtVlLnUcrGNtMNY6GHCGMZEFXCfUA1BBxaHvKx4qg/s0tMdev1M8mfvCsuI0aNCDrmD4rMLlU23GKWVjr/sOnlYbE6ze1mEjeJ+a152mnCGH9f8AOUMLZyyKK5BnAAeMHXjEwt/aJQfPyJPvh/7wY5E1jm08wFTIAsmCTnO/uPJYVWXKoyhnG2/XywZ5VnKkI9zY0hxPPJsc+a1m6fh4UcSz89sfMylJvfQRtYxBAcBoDOXdCxGu1FRklJLZPOnljAcFnKF64iYAblAgRA7/AAW3jzWqjy9M4xjyMcie7yDK7swe1IiDJ8ViFeprF5llYw8v6/Qy4R8gNUyTGogiMj3o61Tnc2t9+xjkjjGQFUQAWB0CBmZjXceawqycVFwzhY65x9GjLju84F67IAsECYnENfFbuv7qjOGizjOVvr3NeTXKYjnmCA2ATOQPz7lrOc3FwUcLOdn8tvQ2SjnLYjnmQc5yzjWMliVSo5qeMPyGIpYzoP8ApJEw0Nn1sj2u+d3cpPapwb5YqOd9N/2NfCi+uexGx5BkDLuJEcDO5RRnKD5orTy0x2Nmk1himrrDQJ1gT5TotvGysQil5LP6t4+hjkxuxzrg48cZ93KNFl3NRV/Ga17fTGwUFy8vQVj34i7CSTO4nVZjUrKcqnK9c9H1MNQ5VHIwVcocA6NJnLyWnjNLlnHONsrVfmjbkTeUxryTnEdwWtRyqPOPRaf5MxxHTJJUrTEsEgROY+alqV+b44LOMZ1X+TWMMfDIR9cukxqA0wOEfklS4qVHJ43ST07Y/wBBQjHCyNo1cM5TIhRUanht6ZysfzU2lHOAef6MPn8ylVp7Q5fX/LYivnkYojYEAIAQAgBACAns7frHBvie5W7K29oqqD23fkR1anJHJp3l6KUNY0aSd0LuXd/G0kqVOPmU6VF1fekypc7Sxswlok68u5c+54p49HkcNev7E9O25JZyTDakNAYzPeP+FY/qyjTSow/n0I/ZstuTJNqQaQcRDpHvUvFUpWyqSWJZRrbvFTC2MVebL50d1c9WwECdBC9jdXTt6Kko5OXTp+JNrJmXW0i9uHDEkZzznhyXFueJyrw5HDGq1z8y1Tt1F5z3NG/uzTDYbMrr395O25eWOclajSU28sYT1tIlwwnP3aFRTxd2bnOOH/oz9lUwnkx7WiXuAHj3Lz1pQdaqor6+Rfqz5I5Ny/ph9NzRq3huIzXp7+lGvQlGOrRzqMnGabMnZf1o8VweFf8AKSfZl24+zZr37cTHDeBP78l376CrUJwW61KVGXLNMztjUpcXbgPfkuTwajmbrPZaFm6n7vL1Lm03S2meL2rocSlmNJr8SIbdayXyY++vDTIhmKe9SXt7O3klGHNk1o0lPOXgoVtpOOGWYYM71y6vFKkpRbhy4ZYhbxWdc6Em22zgI35eeik41DLpyXXK/Q1tJYymXLWkBTDDqW5jv1XSoUIq3VB7tEE5Nzc13M/ZNGKrp+zI8Z/RcnhNHFxPP3cr8y1cz/tr5l1jGlzqrtBkO4DMrpRjTlOd1PZbeSKzcklTRVdtkzk0RuzVCXG5p6Q08ydWaxqyW5Y2tTxt1H7IKsXVKle27qw3RpCUqNTlew63rFlAOAmB81JRryo2EakVl4RrOClWccj7K5NXEHMiP3vW1ncu7UlUhgxWp+FhxZFYsilUAzgvA8lDZwxaVIrXWWDas81I/QZs+1FMdZUyyyB3fqo7G0jbQ8eto8dTavVc5ckCje3RqGTkBoFyby7lcT5nt0RZpUlTRXVQlBACAEAIAQAgL2xngVM94I+C6vBpJXGH1TX6Fe6WYBtlhFSdxAjwyWOL05RuOZ7MxayThgpYDExlpPNc7wp8injRljmWcFq3rOo5lvrceX/KvW1epZPmlH4u/wAv/SGpCNbRPYubSGOkKme7LxjRdHiUVWt1X16aEFu3CpyGOvOl46S5uAxgJE6L2VzcwoUlKSzscqnBzk0jLvb5r2wGkZjNcO74hTuIKEY41XbuW6VGUHls0ry66stkZOMHku1eXit5QTWj/Iq06XOn8iHbFRwblGE5HiqvGKlWNLC+F6MktYxctdxmxaEAvO/Id29a8Gt+WDqvr+hm6nl8patbctc44pxbuau2ts6MpPnzzakVSpzRSxsUW0cNxyMkeOq5tKj4XEuVdU2TufNQLLqsV8O5zR7pVvxuW9dN7SX+yJQzRz2Y27Z1VJwbvOXj+gUV3BWlpKMNMv8An5G1JurUWRL31KP3mfBbX3wUP+0RR+OXkyTaF8aZAAmZUl/xCVrJJRzk1o0VUT1My9vjUABEQZXFvb+V1FJxxhlujQVNtpmlaAVabZ+yR5iF2rZRu6EHL7r/AEKlTNObx1Ia1xFwOA7Pn/yFWnc44jFJ6Y5SSNPNB99y2aYp9Y/2hPkCr0qcbZVavfUgUnU5YlazGO3LRrmPGZVO1Tr8PcI76k1V8tfLMYiMjqvNyTi+V7l/OdUbNiwsouLspk+EZL0tnTdCym59cv1WDn1pKdVco6jWwW4drA08VJTruhYRqJZwl+onDnrOJLWruNLFTjSTyG/xUtevUlbeLQx8/I0jBKpyzK+ynxSed4Lj7gVV4ZUcbOU1vmTJLlJ1UiR0XFPXtDPuP5KSahxG3WHqtfqarNCp8jEe0gkHUarzMoSjJxktUdBNNZEWpkEAIAQAgBACAAY0WU2nlBrJp0trZQ9uLnl8F26fGE44qwz6FSVrrmLGXW08TcLWxzy9wUd1xXxKfJTjgzTtmpZbJKe1REPZMdx+KlhxiLglVhl/Q1dq8+6yC+2h1gwgQFVveIu4jyRWIklKhyPLeWUVzCwX7zaGNgbhjTOeC6l5xDx6Sgo4wVqVDklzZKK5ieGmWcZLd/e9ZhyiJ3yuhf33tPKksYIKNF029R7NoDq8Dml3OVJHiSlb+DUjn55NXQfPzxeBKu0JphjWxlEzuWK3EuagqMFj55EbfE+aTyU6dQggjdmufTqyhJST2LEoqSwzRftMEtODNvPw4Lry4vGU4zcNV8+5VVs0ms6Fe4vMVQPAiIyngqda98S4jXSxjpkkhR5abi+ot/edZGUAbpnNL69d01phIzRo+HkdcX+JrBhjAWnXWFLccRVSMI8vwtPfsaQt3Ft53LH/AFgf4fvH5K4+Nxe9P8/2I1aNfeILzaAe2MEZjf8Aoqd5xGNxDlUMElKg4SznI2wvurBETOYzWtjxD2aEo4zk2rUPEaeSrVqFzi7eTP5KjUqOVR1OreSVQxHlLl1tHGwNiNJM6roXXE3Xoqmlju8kFO35J8xBaXTqZkabxxVa0vKlvLMdV1XclqUlUWGX/wDqrNTTz8F1f6xQerp6/QreyyW0ipe35qZeqOE696597xCdyuVaLt3JqVBU33YG+/hdXHjPOVtK/wCa1VBR+oVD+5z5Fsb7qwQRiB5rFjxD2eDg1zLzFah4mq0Fo3wa1zQ0w6d+krejxCNKjKko75/M1nQcpJt7Fe0uTTdI8RxVS0uZW0+ZehNUpqawya9u21IOGCN86qe9vKdzhqGH5/sR0aUqfXKKi55OCAEAIAQAgBAS2rA5wB0Ks2lONSqoy2NKrai2iUU2kOORwjRs5zxUyp0nGU9Hy9E3j65I+eWUu4tnTa85tiDnBMGQfyUlnSpV2sxxh93h6P8AQxVlKGzGXVIANiJMnszEbvHVQXdKNNRxjLy9NsaY/wAm9KTeckjaLXEBsQYkycQzzy4KeNCjWko0sY0y8vmXfTY0c5RTcv2GMDS4tw7yJBMiN5/JRQjSnVdLk7rOudOrNm5KPNkS4a1hjDOQMknfwWtxGnRfIo50WuvqvkZg5SWcjqVuCfVJAaHEDeT+/cpaVvGU88raUYtru3/MmsqjS36sH2waKkj1cJbPAla1LdU41crVNY8mI1G3Ehtw2TijTKZieceKr0PDcnz420ztn54JJqX3SajTGIgsbpIgnhlBnRWqVOLqShOC2b3fbzI5SfKmmMwghhiJJBjvCijThLwnj4nr64N8tOSzsS3TGsGTQe04Zk6Aqa5jSoRTUE9Zd+jI6cpT69BzbZs+O/dlMFbq0pRlh936YyaupJogbgnPDEZRiiee/iq0fB5ve5dn3xnPV+RK+fGmf8jS0BwDgAMpjMRxHgo3CMa2KiwvywZy3HRkoaMTey0tcYkE8c9+uanjGHiwXKnGTxlN438zRt8r1eUPp0AXO7EtaYgTx18I96mpW0Z1JPk91PGnn/g1lNpLUZ1YAfLRLIAmeJ/JQ8kIQqc0VmLS6/P5m3M3KOu42q1oaIwyWg75krWtGnGCxjOE+uTMHJyeciUGtI3F05BxIkco3rWhGEo40cs7PK9DM3JPPQe1gLCcAxYg3fv8VvGMZUMqC5ubl69TVtqeM6bjq9rhaOyRBaHH2p/XJS17RQjH3cYaTffP7mKdTL37iVKDZJaOyMYI4OAO/nksSt6bm5QXupS07NJ/xBTko676DjRb1oZhgGBOc6TOq3nRou69nUUk+uuVpkwpS8PnyDbLsEwZguB5Dd8/Ba+wPwHLHvY5k/kunm9zLre+uw6rbtAmBGFvGcR+SmrWtKCy0sYXfOXj8jWE5N4IxTaXlmGMtQTIy79FAqVKVeVDlxhPXLzokbc0lBSyNqMbhlgaQAJMmR3iVHVpwcHKkk1pl65XmjaMnn3mVlRJgQAgBACAEAIBWPIMjULenUlTlzR3MSipLDBjyNP33pTqSh8IlFPQkFy7KDEaQAB5KVXdVNNPGPka+FHqRl5IAO7RROcmkm9tjZRS2H9eY3eAAPmpHcVMYz6LGxr4cRfpDuPjAB80dzVaxn64WfXceHETr3cZjISASByKe0VGsN5+ib9R4cc5E606Tw92i1lXqNYb7fLbYzyRyOFy6IkEQBmAchmNVJ7XV5eXOVotUnt5mvhQ7DBUIM5eQjy0UMakovKx6L9MYN3FNYF64zM5xHgt/HqczlnVrH0McixgGVnAQDzGQMHlKU7ipTWIvy+QlCL3HfSHRGRzJzaDmddyyrqoljKfmk9/oa+FERtdw37545rCuKi6936rBl04voJ1p5cPVb+SePPOdPRf6M8i/jENQzM5/vd4LR1ZOXO3qZ5UlhCmsZB4GRAAg9wW/tFRyUs7baJGvhxw0DqziIneT4nVYlXqSjyt6avtv5GfDj2FdXcQQTrAOWsaLM7ipNNN74z9AoRQhqmIy0j1RMd6xKvOUeV9sbLp89zCgk8oKdUt0jyBz4iUp15wXu/oZlBS3BlYgQDvnx4pCtOCwn1z9Q4RerDrnZ566znvlFXqJt5/i1Hhx7CtruGKD62vNZjXqR5sP4tw4ReM9BXXDjvz0mAD5raV3VfX641NfCiJ17pmTl+9Fp49Tm5s6/zobeHHGMCGs7Wd0eCy7mo3zN67emP9GFTilgcbh3GJ1IABPisyuajzrvu8YY8KIhruiNx1gAT3wsSuKji450e+mM+eDKpxzkjUJsCAEAIAQAgBACAEAIAQAgBACAEAIZIri4ZTaXPc1jRqXENA8St4U5TfLFZfZGG0tzDrdNbJpjrwebWucPMCF0I8HvJLPJj0/wBkbqxRf2dt+2rmKVdjnezMO/Cc1XrWNxRWakGl36GyqRlsaSqGwIAQAgBAQ3V0yk3FUe1jRvc4NHmVvTpTqS5YLL7I1lOMVmTwc3dekCyYYFQv5taY94zXUp8Eu5rLjj6lWV9STxk0NldKbS4IbTrtxnRjpa49wcBKrV+G3NDWUNO+5LC6pT0TNpUSwCGAQAgBACAEAIAQAgBACAEAIAQAgBACAXCVjIEWTIIYBACAEBBe3TaVN9R5hrGlzjyCkpUpVZxhHdvCDeFk8Y6Q7fr3pe509UwB/VjJrAMg5w0mTqV72ysKVovdWvV9ShKbk9S4zY9tTNY1quKmbXrrVwcQXVCGENcAJEYnCCBorLk3gi1KO09lOtalJrKmKuKQr1OrJ/hDMthw4NgmJiVs8TTUtjKb3PQOgPSg3Lepqkmuxpdij12AgTPtCRK8fxjhqtn4tNe49PJl2jU5lhnYLhkwIAQEF9eMo031ahhlNpc48hmY5qSlSnVmoQ3ehiUlFczPGNtbVudp3BZTD6jcTjRotGjR9rDvdAmSveWNjTtILC97qzz9atOtL5DP/BO0P/hV/wAH6q54ke5F4cuxPY9A9oveALapTIzxvPVhsZzi18s0c4NYYVOeTsPR10nqVi+2uH4qlMfw3b3Nb2XBzvtGYzXlONcPhRxWpLCe51bG4c/7ct0d0vPHRBACAEAIAQAgBACAEAIAQAgBACAbUeGgkkAAEkncBmVlJt4QbSWWebdIem1SrLbeaTPantO/IL0Ftw2NPWpq+xya945aQ0ObN/WOfW1TxPWPPvlX/Dp/hXoVPEn3ZsbD6X16B7bjWYYlr3EkD+l2496qV7ClUWiwyeldzg9dUem7Nv2V6balMy1094IyIPNeeq0Z0pcktzr05xnHmiWlGbggBAcl6TLossy0ZdY5rT3BzT8l2uA0lO65n0WSGu/dPMdk7Vq2z+souwuiCNQ9vsvByI014L2bSZSayfRHQ7Z1FlnQLGMmpTY97gxoxOeMTpgaSTkqkm8kL3PLfSjcfRLmpb22GlTrU6dSqGNDTJxNLJGYaQxphT01lZZJDVZOV6H3ZpXlFw3uFMxl2XkA/JVuJUlUtZp9Fn0RNTfvI9vXz8vggBAcr6S65bYVAPtljT3YhK6/BIKV3Fvom/yKd/LFFnD+io/+pUvuVv8A83L2lX4TjUviLFvsHaD3WIF3WLb6XBzK9ZwotAa49YZgOwumOIIWHKOumxlKWmu50W3+kWC3vdnUHue20t247h1QmpVrdbTa8yDp2iNeIUcYapkkp6NHnXRi4dTu7dwJk1GA56guEgrW+pqdtUT7Mjt5ctWL+Z76vnfQ9KCGAQAgMHb/AElbbnA0Co/eMWTfvb55K7bWbqrmloiWFJyOTr9JLlxnrS3k3ILpws6KWMZJ1SikWrDpbWYe3FUczBHcQo6thTkvd0MSop7Ha7M2gyuzGw5bwdWngYXIrUZUpcsitKLi8MtqI1BACAEAIAQAgOP9Jd2W0adMGOseS7m1o08yF1eE006jm+iKF/LEVE4LZQpmtS69xbRxt6wgTDJl2QBJ4ab131usnLXQ9gsOmdB9xRtbCgKtIg43NaaYptAkQ1zRvyz4qdTWcIl5lnCOI9K2z6VG8HUgNxsxva2AA4udnA0lR1EkzSawyP0b3zhXdRnsva5wH9Qj5BcfitJOmqnVFuxn77j3PSFwDrAgBAc9072aa9nUDQS9kPaBvwuBcPIFdPhFwqN1HOz0I6qzE8YXvGUT270Q7ZJshTc17hScQC1pdAc5xglVaq94imtTx7bN+6vXq1XmXOe88YEkNHgICsRWESrY2fR7s01rtpg4aQ6xx3AgjCPE/BcvjNx4Nq0t5af7JaMcyPYl4YuggBAYXTfZ7q9lWYwFzwA9oGpLCHQPJX+F11Ru4Slotn9Svd0/EpNI829GtZtLaNM1XCmA2s0l5DQHFjhBJ0Mr3lTWGhwqfxanR9Gb68s7K5tQLZxqYjRf9Ot/4Ze3C77fcQtJKLaZvHmSwc3Z7JfbW98az6P8S3DGBtzRquc7rqbowtcTMAlbtptYNYrCeSL0fbINxdsMHDRIqOPMOEA9+fkufxe5VC2a6y0RLZ0+eqn2Pa14Q74qAEBR21fdRRfUGrYieJMBTW9LxaigbRjzPB5pRt6lU9lj3kn7LS6Se7vXpVHoi45RjuzodldA7uqRjZ1TN5eWz4NBnzhSxoSe6KtS+pR2eWW+k3Qf6O2kKJfVccbqpOEBtNuHE4AQcsXElbVKGMYI6F7z5c9F08zN2Vjs73qieyXYCdz2mQx2XOFzr6ipU2mtVqiy5KrT5kd+vPFYEAIAQAgBACA4b0oUjgoO3Bz2+JAI/tK7HCH70onP4gsqLOAC7Zyzv+hW2mWlnVqstaj62jq4a3CG4uy2SZgZzAUsHiOSSLwjiL29qVnmpVeXvdmXEzzy4DM5KNtvc0bN/wBHlIm8B9ljyfHL5rncTeKGO7RasV/d+h6ivOHZBACAQhAec9KOgDi91S0DcJj+FOEjjhJMcMstV6mw45FRULjf8X+yrOi90cjbbSurQvpsq1aJOT2hxb5jx1C9DFwqRUo6ortY3LWxeilzdEFrMLDrUfkBzjV2u5VLvidvbr3nl9kSQpSkerdHNhstKLabQC7Wo+IL3cTy5Lxl9eTuqrnLbouxbhDlRqqmbggBACGTz3ph6PjWqOrWuEOeZfSd2QSYlzToCTnGS9Jw7japwVOvstmcu5suZ80DzjaGzH0H4K1PA6JgwctJBG7Jemo16daPNTeUcycZU3iRr9H+hlxdBr2MaymcxUeREcQ0ZlU7vitvbZjJ5fb9yala1Kuq2PWujXR+nZ0gxgBeQOsfve4DXUwOS8dfXtS7qc0tlsux2aFCNKOFv1NhUicEAIDD6Ztm0fycwnuDgrlg8V19SSl8RF6N9vUqQFu5rjVqVDhcGiM2tAk6/ZK9RbzS06kF/byl/cT0SPRbW/p1C4MeCWktI3gjXJW+ZM5Tpyjq0Y3Sis1lSk5xAAp3Ij2yWtAYOZJHko57r6k9um00u6POdvux39NrdaZo0nffY7tfFc67kkpN9jr2+lHL65O7K8qQggBACAEAIAQFHbOzG3NJ1J+hzB9l24qahWdKakiOrTVSPKzyHamzalu/BVaWncdzhxaV6ijWhVjzRZw6lOVN4kjb2V01rW9o61YymWmYecWIYjJymCrHO8YNeZ4wc5bW7nuDKbS5xgAAT++9RTnGCzJiMXJ6HrHRTYX0WlDoNRxLnmNODRyyXmr268eemy2O1bUPCjruzcVMsAgBACAEB436Rf5+r3U/7AvdcE/4cPr+pRrfGz1fYv8AL0f8tn9oXjLr7efm/wBS5HZF1QGwIAQAgBACGTyX0t/zjP8AJb8XL2P/AMe/4sv+xxOI/aLyO96Df+32v+X8yvPcV/5tTzOlafYxN1c8sAgBACAjuKDXtLXCWuEELaE3CSkjKeNjzS9tKtpWyLmlpJpvGUgHIg8V6OhXVRKUdy4nGpHDKT67nPLy4l5Ml05zxkKbJsopLlxoTVtp1nhgfWe7qziZicTgPEE57gsuTfUxGlCOWludF0Q2Q51T6RVxCCS3EPXLplxnv1XKv7pY8OPXchqSSXJE7RcgrggBACAEAIAQAgIbu1ZVYWVGhzTqCt4VJQeYvBrOCksNHj3Sa2bSuq1OmMLGPAaNYGFp+a9TaTlOjGT3wcKtFRqNLuesbH2bSoMApMDMQBdE5mN8rzVetUqv3mdqlSjBe6i+oCUEMggFAQwQ1rljPWcG95W0YSlsjVzjHdmdW6SWrfWrsHiT8FPGzrvaLI3cUl948p6b3jK15UfSdiYQwAic4aAdV7ThFKdO1jGSw9f1Ks5Kcm0d9s3pnaMo0mlz5axoMUzqAJXmLjh1edWUljd9ST2ylHRkrunlruFU/wCj9VF/S6/y9f2Ht1L5kZ6f2/sVfwj/AHLb+lVerXr+xj2+n8xn/cCh/h1PJv5rb+lVO69f2Me3w7B/3Aof4dTyb+ax/S6ndev7D2+HYeOn9t7NX8Lf9yx/Sqvdev7Gfb6fzJG9PLXf1o/0fqsf0uv8vX9jZX1P5nn/AKQ9q07m5a+kSWim1pxNwmQXHQ969LwS3nRoOM++Tl3lWNSeV2O16IdJrWnZ29OpWDXsZDgWuyMnfELhcTsq87qpOMdGzoW1zSjSjGTOhodILZ/q12HxXNlaVo7xZZVxTe0jQo1Q71SD3KFxa3JVJMeQtTIIAQFe9s2VW4ajQ5vA/Jb06kqbzFmU2tjz7pRs1lvVaynOEsDszOeIjLyXctK0qsOaXct0pOSyzf6N9HqLqNOq9pc5wmCcgQToB3Kld3dRVJQjoiKpUllxOqXNIAQAgBACAEAIAQAgBAePdMf525++P7Wr1VksW8PI4Vx9qz0K46V2tJrf4mM4RkyHHQZHMLhRsa1RvCx/6dR3VOMVqZFf0iM+xQefvODfhKtR4RL70kQPiEekTIvOnlw71A2n5P8AiFap8KpR+LUglfTltoZVbpNdu1uH+EN+CtRsqC2gQu4rP7xRr7SqO9es899Rx+anjbJbQ/I0bqPuU3VW8Z96sRoTfQz4c2N+kDgVIrOb6myt5EFR8mVdpQ5IJMsQhyxwSi4y0VZ2eXnJG6Guch9J5J7Gu5r7Ou4n0grPske5t4C7ifSSs+yw7mfAQv0kp7LDuPAQfSCseyR7mPAXcUXPL3rHsa7mvgLuVbupiPgp6NJU1jJXrQ5Hgs0K4DQIUFW0lKTkmSwouUcok+kAqJ2k11MuhIeysBoY8YUUqE1usmvhzRdobWrN9SvUHdUd+aglbRe8PyCnUXVl6j0qu26V3H7wa74hV5WNu94G6uqsfvGtZ9PqzfrGNqeOH4NVWfCqb+F4/MnjfyW6ya1D0h0j69Go37pa4e8hVpcImvhkTR4hDqjK6UbTp3FVr6RloYGnSQcTjGvMKzaUZ0YOM11OraVFODce52nRY/8AlKPJp8MzquTeJqtLQ0qNc7NRVjQEAIAQAgEQATGZ04oDJv8ApLa0pxVmlw+y3tH/AOsq1Ts61TaP1IZ3NOG7OZvfSEZIo0Ryc9xz4ZABdCnwhYzORTlfv7qMDaPS26rAh1TC3hTGH36q9SsaEHosv56lad1Vnpn0MQuJMkkk7yZJ7yrfLy6YK7znUgdcAaCVchaykstk8aGd2MNyVKrSHU3VCIx1Y8VLChCOyN+SMSMuHFSpJbDxILqNLws5Zo7iCE61CN3XZCGpyWDX2qXYkYZGaFmjJzimyI1Cs4Kkq802gk8/JYyY8aq9v0Fh3B34Sscy7jmrPo/Ri4X8HfhKzzruYzV7P0YYX8HfhKxzruZzV7P0YhxcD+ErPMu456y7+ghcefkm5jx6i3GuMrJHOTnqxwqLBLGvKKwkHW8kN/an2HdbyTJurr5CioFnUkVxDuOD+a1cU+ht4kH1JW1jxUUrem+g8OLHC5O8KJ2cejNJUEa2zKksJ5/ILnXVPw5Y+R2eGw5KTXzIH1yyo4scWukZtJafcnhc0E3HTyOTeqauJNG7Y9NLqnALmvHB7c/MEFUanDqE+mDSN5Uib2z/AEgtJArUsH9TSXDyiVTqcKaXuSyWIX6ekkdNZbdt631dZhPAmD5GFzqltVp/FEuQrQnszRUBKCA4Ta/pAEEWzDM+vUAiOTQfiuzR4Trmq/ov9nNqX6+4crf9Ibmr9ZWdHBpwDybC6dGzpRfuR1Kkq1Wpo2Y7rgd66EbWo99DCoSInXB3ZKzC0gt9SZUI9SN9U7ypo04x2Rs3CG5boeqO5c2v9o/MpzknJtGc6oV1Y7I2dzLoNxE5I9NyPxak9Mlins+o7RpjmR+ahldUo7ssQsbmptH1Jm7FqcWjxJ+AULv6XTLJ48HuHvhfX9iensT2neQUUuIfhiWIcG/HL8iy3Y9PfiP+pQO+qdC1HhFv1y/qSDZlIfY8ySo3eVn1Jlw22X3PzMu/phryGiAIyHcuraTcqacnqULiEYTcYLCNm3tm4WnCNBuHBcyarOTxk6EFbxispEwoj2R5Ba+DXfRmXcWq6oOq5DyCz7LXf3THttsvvIXquQWfY6/4THt9r+Jen7C9VyHuWPY6/wCEz7dbfiXp+w3quQT2WuujHtlq/vL0E6geyPILHg110YVe2l1XoYO3GBtQAADsjTLiulZKfJ7/AHOHxTk8VcmNuhfsLOm6kwlgJIzKpXFxUhUklLCOpZ2lCpQi3FZwSO2XS9nyJCjV7WX3iZ8Mtn938yN+x6e7EPGVIr+otyGXCKD2yVqmxD9l48QVPHiEesSpPg0vuz/L9yB2xqg9k9x/NSq+pMgfCblbYf1IKlnUbq0jyU0LilPZledrcUt00Q9YeKmwQqvOPU3dhummfvH4Bce/+0Xkei4XOU6Lb7mftF461/ePgF0LT7GPkULutFXEovuRtqncVJKlCW6IkoS2JGXHFV5WkX8JrKgnsTUrgTIJB3biPFV52tRdMkLoyRuWPSm6pRhqlwG58PHvz965tWxoT+KOPI2jc1YdTp7b0hswjrKLi/7RYWgE8pMrnS4TLPuy0La4gsao82dck6ZL1cLWKeXqV40Et2QvqcSrSilsjdzhBERqrYglddkNknSfBYbSIXUqTen5Fmhs2o7dhHF0hV53dOHXJZpcOuKu6x82XW0sHZ1jKVzpzU5OS6kNWk6U3TbzguUNnU2/ZnvzWk7qpLTY9DRsKEFnGfMttpxoAO4LRU6s9k2WHVoUt2kPDFYhYVZavQq1OJ0Y6LXyFwKdcN/FIrS4v+GHqGBSx4fTW+SGfFaz2SQ6FPG1pR+6Vp3teX3hYUqpwWyXoQOtUe8n6nPbX+td4fBY22LVLWCbNmxrNcxsEGAAfJboqVE1LUsLJoCwZBZALBgEMgsmDnekX1g+6PmtWRy3NfZP1NP7qYTJINpLUtQtXSg90SqtUW0n6hhUcrWk/uk0b2vH72RCxV3w+m9myzHitVbpDcCifDe0iePF/wAUPRgWKCdjVjtqWafE6MtHp5kb6IPrNB7woWqsN8osZt6v4WNo0WsBDRAOfBRznKby2SU6MaSagsZ1M692SXuc5rhnnBHzV6heRhFRa2OVdcKlUqOpGS16MzatjUbq094zCvwuKc9mcqpZ16W8WQ4yP1UuhHGtOOjHCqhNG6T3RIypwK1cIvdE6cJrTUm+kngqzs453I3bruUw4nIeQEq22orLKzq1JvCLVHZVR2owj+ox7lWneUo9clmlwy4nq1hfM0aGxmD1pce+AqNS/m/h0OpR4RRXx5b/ACL9Cg1uTWgdyhxVrfMuJ29sukSUMU8LCo/i0K1TilGPwamXdjtu71rOn4cuXfBwq1TxZueNx1C6c3XMc/ktqVXw5aIOtUceVy0L30xkTPhvXS9qp8uckQlKu94c5lJ7msEvLWkho4uI00OvBQO910QH0blrtNeB+SsU68KmzBMpwCAEBz21/rXeHwC0Zeo/ARYH0iHQRIyOuRQzmMtDUs9qNdk8w7joCs5K86LXwi1trsHqgnnH6pkKhLqLQ2uw6y3mdPNMiVFrYvgrYhFQwI4xmchzWAc1tyu19QFpkBoGXGSsM0ka+x67TTY0OGIDMb1lG0di+smQQAgBACAEBHUXEv0lVWOx6PhcpOi8vqKGZKWlZQqUlLOrK9biM6VaUMaITAoZ2FVfMs0+J0Jb6FevZsf6zQef6qNTrUe6JZ0ra510b8yhX2KD6hIPA5jz1VinxCX30Ua3B4//AFvD+epnVdn1GZls825q7C6pT2ZzKlhcUtXH6rUgxlWCDx6i0bN3Y1MYJgTGsLkXMnzbnd4dGPJnBoKkdXIoU1sk5alW9bVNtdiULvwSS0PLSlKT1YLZhMyLz13d649x9qwSbQHq9y2uOgKaqsHdej7+T2r/AJQ/sqKWn8LJIbM4mzPaHes2/wAaIzcK7QEQAgOe2t9a7w+AWjL1H4TWrMBoZgeqN3JZIIfEznFqW+he6O0w67oNcA5peAQRIIzyIOqBlKt6zhzPwQHS7OP8Nvd81uc+W5YWTUzOkDiKYg6nNYD2OcWpF1J7FxFVkGO0FlGUdetiQEAIAQAgBEHsR1FxOIfaryPRcL+xfmOZoujZ/YROVxD/AJEv50HK0ymIVDUSaeSalJxxhkZXCrJKbwemt23TTYirlrCwU69uwn1W/hCvQqTS3fqcydGm5NuK9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46" name="Picture 2" descr="http://www.21things4teachers.net/uploads/1/5/4/6/1546201/8441442_orig.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14098" y="893733"/>
            <a:ext cx="2752725" cy="24810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ocialstudies.org/system/files/imagecache/slideshow/c3isherebanner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54319" y="2667000"/>
            <a:ext cx="4035845" cy="26905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PBL\Graphics\SignificantConten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203" y="7937"/>
            <a:ext cx="1731345" cy="174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25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927746" y="172856"/>
            <a:ext cx="6934200" cy="1349042"/>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chemeClr val="tx2"/>
              </a:buClr>
            </a:pPr>
            <a:r>
              <a:rPr lang="en-US" sz="3200" dirty="0" smtClean="0">
                <a:latin typeface="+mj-lt"/>
              </a:rPr>
              <a:t>Seamlessly embedded in the project</a:t>
            </a:r>
          </a:p>
          <a:p>
            <a:pPr>
              <a:buClr>
                <a:schemeClr val="tx2"/>
              </a:buClr>
            </a:pPr>
            <a:r>
              <a:rPr lang="en-US" sz="3200" dirty="0" smtClean="0">
                <a:latin typeface="+mj-lt"/>
              </a:rPr>
              <a:t>One or two are taught and assessed</a:t>
            </a:r>
            <a:endParaRPr lang="en-US" sz="3200" dirty="0">
              <a:latin typeface="+mj-lt"/>
            </a:endParaRPr>
          </a:p>
        </p:txBody>
      </p:sp>
      <p:graphicFrame>
        <p:nvGraphicFramePr>
          <p:cNvPr id="2" name="Diagram 1"/>
          <p:cNvGraphicFramePr/>
          <p:nvPr>
            <p:extLst>
              <p:ext uri="{D42A27DB-BD31-4B8C-83A1-F6EECF244321}">
                <p14:modId xmlns:p14="http://schemas.microsoft.com/office/powerpoint/2010/main" val="2590632838"/>
              </p:ext>
            </p:extLst>
          </p:nvPr>
        </p:nvGraphicFramePr>
        <p:xfrm>
          <a:off x="189680" y="2133600"/>
          <a:ext cx="3634853" cy="2734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1" name="Picture 1"/>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419600" y="1739986"/>
            <a:ext cx="4321645" cy="298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E:\PBL\Graphics\21stCenturySkills.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2400" y="55955"/>
            <a:ext cx="1947172"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2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53966" y="0"/>
            <a:ext cx="743887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26"/>
          <p:cNvSpPr txBox="1"/>
          <p:nvPr/>
        </p:nvSpPr>
        <p:spPr>
          <a:xfrm>
            <a:off x="4330403" y="2269324"/>
            <a:ext cx="2286000" cy="947751"/>
          </a:xfrm>
          <a:prstGeom prst="rect">
            <a:avLst/>
          </a:prstGeom>
          <a:solidFill>
            <a:schemeClr val="tx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000" b="1" dirty="0">
                <a:solidFill>
                  <a:schemeClr val="bg1"/>
                </a:solidFill>
                <a:effectLst/>
                <a:ea typeface="Calibri"/>
                <a:cs typeface="Times New Roman"/>
              </a:rPr>
              <a:t>The PBL </a:t>
            </a:r>
            <a:endParaRPr lang="en-US" sz="2000" b="1" dirty="0" smtClean="0">
              <a:solidFill>
                <a:schemeClr val="bg1"/>
              </a:solidFill>
              <a:effectLst/>
              <a:ea typeface="Calibri"/>
              <a:cs typeface="Times New Roman"/>
            </a:endParaRPr>
          </a:p>
          <a:p>
            <a:pPr marL="0" marR="0" algn="ctr">
              <a:lnSpc>
                <a:spcPct val="115000"/>
              </a:lnSpc>
              <a:spcBef>
                <a:spcPts val="0"/>
              </a:spcBef>
              <a:spcAft>
                <a:spcPts val="1000"/>
              </a:spcAft>
            </a:pPr>
            <a:r>
              <a:rPr lang="en-US" sz="2000" b="1" dirty="0" smtClean="0">
                <a:solidFill>
                  <a:schemeClr val="bg1"/>
                </a:solidFill>
                <a:effectLst/>
                <a:ea typeface="Calibri"/>
                <a:cs typeface="Times New Roman"/>
              </a:rPr>
              <a:t>Inquiry </a:t>
            </a:r>
            <a:r>
              <a:rPr lang="en-US" sz="2000" b="1" dirty="0">
                <a:solidFill>
                  <a:schemeClr val="bg1"/>
                </a:solidFill>
                <a:effectLst/>
                <a:ea typeface="Calibri"/>
                <a:cs typeface="Times New Roman"/>
              </a:rPr>
              <a:t>Process</a:t>
            </a:r>
            <a:endParaRPr lang="en-US" sz="1050" dirty="0">
              <a:solidFill>
                <a:schemeClr val="bg1"/>
              </a:solidFill>
              <a:effectLst/>
              <a:ea typeface="Calibri"/>
              <a:cs typeface="Times New Roman"/>
            </a:endParaRPr>
          </a:p>
        </p:txBody>
      </p:sp>
      <p:pic>
        <p:nvPicPr>
          <p:cNvPr id="5122" name="Picture 2" descr="E:\PBL\Graphics\InDepthInquir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322" y="57150"/>
            <a:ext cx="1804474" cy="17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48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685800" y="4062817"/>
            <a:ext cx="8177048"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ＭＳ Ｐゴシック" pitchFamily="34" charset="-128"/>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ＭＳ Ｐゴシック" pitchFamily="34" charset="-128"/>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ＭＳ Ｐゴシック" pitchFamily="34" charset="-128"/>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9pPr>
          </a:lstStyle>
          <a:p>
            <a:pPr algn="ctr">
              <a:buClr>
                <a:schemeClr val="tx2"/>
              </a:buClr>
            </a:pPr>
            <a:r>
              <a:rPr lang="en-US" sz="2800" dirty="0">
                <a:solidFill>
                  <a:schemeClr val="tx1"/>
                </a:solidFill>
                <a:latin typeface="+mj-lt"/>
                <a:ea typeface="+mn-ea"/>
              </a:rPr>
              <a:t>Students make choices, independently and collectively, to express their </a:t>
            </a:r>
            <a:r>
              <a:rPr lang="en-US" sz="2800" dirty="0" smtClean="0">
                <a:solidFill>
                  <a:schemeClr val="tx1"/>
                </a:solidFill>
                <a:latin typeface="+mj-lt"/>
                <a:ea typeface="+mn-ea"/>
              </a:rPr>
              <a:t>learning</a:t>
            </a:r>
            <a:r>
              <a:rPr lang="en-US" sz="2800" dirty="0">
                <a:solidFill>
                  <a:schemeClr val="tx1"/>
                </a:solidFill>
                <a:latin typeface="+mj-lt"/>
                <a:ea typeface="+mn-ea"/>
              </a:rPr>
              <a:t> </a:t>
            </a:r>
            <a:r>
              <a:rPr lang="en-US" altLang="en-US" sz="2800" dirty="0" smtClean="0">
                <a:solidFill>
                  <a:schemeClr val="tx1"/>
                </a:solidFill>
                <a:latin typeface="+mj-lt"/>
                <a:ea typeface="+mn-ea"/>
              </a:rPr>
              <a:t>based </a:t>
            </a:r>
            <a:r>
              <a:rPr lang="en-US" altLang="en-US" sz="2800" dirty="0">
                <a:solidFill>
                  <a:schemeClr val="tx1"/>
                </a:solidFill>
                <a:latin typeface="+mj-lt"/>
                <a:ea typeface="+mn-ea"/>
              </a:rPr>
              <a:t>on their interests, values, or </a:t>
            </a:r>
            <a:r>
              <a:rPr lang="en-US" altLang="en-US" sz="2800" dirty="0" smtClean="0">
                <a:solidFill>
                  <a:schemeClr val="tx1"/>
                </a:solidFill>
                <a:latin typeface="+mj-lt"/>
                <a:ea typeface="+mn-ea"/>
              </a:rPr>
              <a:t>beliefs.</a:t>
            </a:r>
            <a:endParaRPr lang="en-US" altLang="en-US" sz="2800" dirty="0">
              <a:solidFill>
                <a:schemeClr val="tx1"/>
              </a:solidFill>
              <a:latin typeface="+mj-lt"/>
              <a:ea typeface="+mn-ea"/>
            </a:endParaRPr>
          </a:p>
        </p:txBody>
      </p:sp>
      <p:pic>
        <p:nvPicPr>
          <p:cNvPr id="8194" name="Picture 2">
            <a:hlinkClick r:id="rId3" action="ppaction://hlinkfile"/>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12485" y="715954"/>
            <a:ext cx="6112315" cy="334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E:\PBL\Graphics\VoiceAndChoic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5832"/>
            <a:ext cx="1816657" cy="1809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24371" y="5091547"/>
            <a:ext cx="875561" cy="369332"/>
          </a:xfrm>
          <a:prstGeom prst="rect">
            <a:avLst/>
          </a:prstGeom>
          <a:noFill/>
        </p:spPr>
        <p:txBody>
          <a:bodyPr wrap="none" rtlCol="0">
            <a:spAutoFit/>
          </a:bodyPr>
          <a:lstStyle/>
          <a:p>
            <a:r>
              <a:rPr lang="en-US" dirty="0" smtClean="0"/>
              <a:t>BIE.org</a:t>
            </a:r>
            <a:endParaRPr lang="en-US" dirty="0"/>
          </a:p>
        </p:txBody>
      </p:sp>
    </p:spTree>
    <p:extLst>
      <p:ext uri="{BB962C8B-B14F-4D97-AF65-F5344CB8AC3E}">
        <p14:creationId xmlns:p14="http://schemas.microsoft.com/office/powerpoint/2010/main" val="423477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69"/>
          <p:cNvGraphicFramePr>
            <a:graphicFrameLocks noGrp="1"/>
          </p:cNvGraphicFramePr>
          <p:nvPr>
            <p:extLst>
              <p:ext uri="{D42A27DB-BD31-4B8C-83A1-F6EECF244321}">
                <p14:modId xmlns:p14="http://schemas.microsoft.com/office/powerpoint/2010/main" val="3615705879"/>
              </p:ext>
            </p:extLst>
          </p:nvPr>
        </p:nvGraphicFramePr>
        <p:xfrm>
          <a:off x="1" y="18143"/>
          <a:ext cx="9144000" cy="5546508"/>
        </p:xfrm>
        <a:graphic>
          <a:graphicData uri="http://schemas.openxmlformats.org/drawingml/2006/table">
            <a:tbl>
              <a:tblPr/>
              <a:tblGrid>
                <a:gridCol w="1745673"/>
                <a:gridCol w="6234543"/>
                <a:gridCol w="1163784"/>
              </a:tblGrid>
              <a:tr h="38906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107" charset="0"/>
                          <a:ea typeface="ＭＳ Ｐゴシック" pitchFamily="-107" charset="-128"/>
                        </a:rPr>
                        <a:t>CRITICAL FRIENDS TUNING PROTOCOL </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r>
              <a:tr h="15263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Calibri" pitchFamily="-107" charset="0"/>
                          <a:ea typeface="ＭＳ Ｐゴシック" pitchFamily="-107" charset="-128"/>
                        </a:rPr>
                        <a:t>PRESENTERS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107" charset="0"/>
                          <a:ea typeface="ＭＳ Ｐゴシック" pitchFamily="-107" charset="-128"/>
                        </a:rPr>
                        <a:t>Presentation: Project Title &amp; Idea, Driving Question, Culminating Products or Performances, Entry Event*, and any concerns you’d like feedback about</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5 min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6"/>
                          </a:solidFill>
                          <a:effectLst/>
                          <a:latin typeface="Calibri" pitchFamily="-107" charset="0"/>
                          <a:ea typeface="ＭＳ Ｐゴシック" pitchFamily="-107" charset="-128"/>
                        </a:rPr>
                        <a:t>EVERYONE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107" charset="0"/>
                          <a:ea typeface="ＭＳ Ｐゴシック" pitchFamily="-107" charset="-128"/>
                        </a:rPr>
                        <a:t>Clarification</a:t>
                      </a:r>
                      <a:r>
                        <a:rPr kumimoji="0" lang="en-US" sz="1800" b="0" i="0" u="none" strike="noStrike" cap="none" normalizeH="0" baseline="0" smtClean="0">
                          <a:ln>
                            <a:noFill/>
                          </a:ln>
                          <a:solidFill>
                            <a:srgbClr val="000000"/>
                          </a:solidFill>
                          <a:effectLst/>
                          <a:latin typeface="Calibri" pitchFamily="-107" charset="0"/>
                          <a:ea typeface="ＭＳ Ｐゴシック" pitchFamily="-107" charset="-128"/>
                        </a:rPr>
                        <a:t>: Audience asks short clarifying questions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2 min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5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Calibri" pitchFamily="-107" charset="0"/>
                          <a:ea typeface="ＭＳ Ｐゴシック" pitchFamily="-107" charset="-128"/>
                        </a:rPr>
                        <a:t>AUDIENCE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accent6"/>
                        </a:solidFill>
                        <a:effectLst/>
                        <a:latin typeface="Calibri" pitchFamily="-107" charset="0"/>
                        <a:ea typeface="ＭＳ Ｐゴシック" pitchFamily="-107"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107" charset="0"/>
                          <a:ea typeface="ＭＳ Ｐゴシック" pitchFamily="-107" charset="-128"/>
                        </a:rPr>
                        <a:t>Good Stuff</a:t>
                      </a: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 Audience shares what they liked about the project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107" charset="0"/>
                          <a:ea typeface="ＭＳ Ｐゴシック" pitchFamily="-107" charset="-128"/>
                        </a:rPr>
                        <a:t>Wondering Stuff</a:t>
                      </a: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  Audience shares their concerns and probing questions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107" charset="0"/>
                          <a:ea typeface="ＭＳ Ｐゴシック" pitchFamily="-107" charset="-128"/>
                        </a:rPr>
                        <a:t>Next Stuff</a:t>
                      </a: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 Audience shares their thoughts on resources and improvements</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2 min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2 min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2 min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45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Calibri" pitchFamily="-107" charset="0"/>
                          <a:ea typeface="ＭＳ Ｐゴシック" pitchFamily="-107" charset="-128"/>
                        </a:rPr>
                        <a:t>PRESENTERS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accent6"/>
                        </a:solidFill>
                        <a:effectLst/>
                        <a:latin typeface="Calibri" pitchFamily="-107" charset="0"/>
                        <a:ea typeface="ＭＳ Ｐゴシック" pitchFamily="-107"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107" charset="0"/>
                          <a:ea typeface="ＭＳ Ｐゴシック" pitchFamily="-107" charset="-128"/>
                        </a:rPr>
                        <a:t>Reflection: Group reflects on useful feedback, next steps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2 min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07" charset="0"/>
                        <a:ea typeface="ＭＳ Ｐゴシック" pitchFamily="-107" charset="-128"/>
                      </a:endParaRPr>
                    </a:p>
                  </a:txBody>
                  <a:tcPr marT="45715" marB="45715"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TOTAL TIME</a:t>
                      </a:r>
                    </a:p>
                  </a:txBody>
                  <a:tcPr marT="45715" marB="4571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107" charset="0"/>
                          <a:ea typeface="ＭＳ Ｐゴシック" pitchFamily="-107" charset="-128"/>
                        </a:rPr>
                        <a:t>15 min </a:t>
                      </a:r>
                    </a:p>
                  </a:txBody>
                  <a:tcPr marT="45715" marB="4571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pic>
        <p:nvPicPr>
          <p:cNvPr id="7170" name="Picture 2" descr="E:\PBL\Graphics\CritiqueAndRevisio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29" y="152400"/>
            <a:ext cx="1766081"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24800" y="6248400"/>
            <a:ext cx="875561" cy="369332"/>
          </a:xfrm>
          <a:prstGeom prst="rect">
            <a:avLst/>
          </a:prstGeom>
          <a:noFill/>
        </p:spPr>
        <p:txBody>
          <a:bodyPr wrap="none" rtlCol="0">
            <a:spAutoFit/>
          </a:bodyPr>
          <a:lstStyle/>
          <a:p>
            <a:r>
              <a:rPr lang="en-US" dirty="0" smtClean="0"/>
              <a:t>BIE.org</a:t>
            </a:r>
            <a:endParaRPr lang="en-US" dirty="0"/>
          </a:p>
        </p:txBody>
      </p:sp>
    </p:spTree>
    <p:extLst>
      <p:ext uri="{BB962C8B-B14F-4D97-AF65-F5344CB8AC3E}">
        <p14:creationId xmlns:p14="http://schemas.microsoft.com/office/powerpoint/2010/main" val="4135738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suntoday.csun.edu/wp-content/uploads/2013/02/case-comp-team-1_62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6390" y="914400"/>
            <a:ext cx="819091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E:\PBL\Graphics\PublicAudienc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4428"/>
            <a:ext cx="1813926" cy="180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16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action="ppaction://hlinkfile"/>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09800" y="1143000"/>
            <a:ext cx="5297098" cy="408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22960" y="365760"/>
            <a:ext cx="7711440" cy="548640"/>
          </a:xfrm>
          <a:solidFill>
            <a:srgbClr val="F6C700"/>
          </a:solidFill>
        </p:spPr>
        <p:txBody>
          <a:bodyPr/>
          <a:lstStyle/>
          <a:p>
            <a:pPr algn="ctr"/>
            <a:r>
              <a:rPr lang="en-US" sz="3200" dirty="0" smtClean="0"/>
              <a:t>Assessing projects</a:t>
            </a:r>
            <a:endParaRPr lang="en-US" sz="3200" dirty="0"/>
          </a:p>
        </p:txBody>
      </p:sp>
    </p:spTree>
    <p:extLst>
      <p:ext uri="{BB962C8B-B14F-4D97-AF65-F5344CB8AC3E}">
        <p14:creationId xmlns:p14="http://schemas.microsoft.com/office/powerpoint/2010/main" val="585097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301105" y="422187"/>
            <a:ext cx="5748943" cy="2952507"/>
          </a:xfrm>
        </p:spPr>
        <p:txBody>
          <a:bodyPr/>
          <a:lstStyle/>
          <a:p>
            <a:pPr lvl="0"/>
            <a:r>
              <a:rPr lang="en-US" sz="4000" dirty="0" smtClean="0"/>
              <a:t>Sustaining and Supporting PBL </a:t>
            </a:r>
            <a:endParaRPr lang="en-US" sz="4000" dirty="0"/>
          </a:p>
        </p:txBody>
      </p:sp>
      <p:sp>
        <p:nvSpPr>
          <p:cNvPr id="3" name="Content Placeholder 2"/>
          <p:cNvSpPr>
            <a:spLocks noGrp="1"/>
          </p:cNvSpPr>
          <p:nvPr>
            <p:ph type="subTitle" idx="1"/>
          </p:nvPr>
        </p:nvSpPr>
        <p:spPr>
          <a:xfrm>
            <a:off x="4000984" y="3772118"/>
            <a:ext cx="4876800" cy="2362200"/>
          </a:xfrm>
        </p:spPr>
        <p:txBody>
          <a:bodyPr>
            <a:normAutofit/>
          </a:bodyPr>
          <a:lstStyle/>
          <a:p>
            <a:pPr lvl="1" algn="l">
              <a:buClr>
                <a:srgbClr val="003399"/>
              </a:buClr>
            </a:pPr>
            <a:endParaRPr lang="en-US" sz="2000" dirty="0">
              <a:solidFill>
                <a:schemeClr val="tx1"/>
              </a:solidFill>
            </a:endParaRPr>
          </a:p>
        </p:txBody>
      </p:sp>
      <p:pic>
        <p:nvPicPr>
          <p:cNvPr id="4" name="Picture 2" descr="C:\Users\dpawlewicz\Desktop\Untitle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 y="4572000"/>
            <a:ext cx="3467584" cy="15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50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90801" y="1050375"/>
            <a:ext cx="3886200" cy="44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solidFill>
            <a:srgbClr val="F6C700"/>
          </a:solidFill>
        </p:spPr>
        <p:txBody>
          <a:bodyPr/>
          <a:lstStyle/>
          <a:p>
            <a:pPr algn="ctr"/>
            <a:r>
              <a:rPr lang="en-US" sz="3200" dirty="0" smtClean="0"/>
              <a:t>The world has changed!</a:t>
            </a:r>
            <a:endParaRPr lang="en-US" sz="3200" dirty="0"/>
          </a:p>
        </p:txBody>
      </p:sp>
      <p:sp>
        <p:nvSpPr>
          <p:cNvPr id="3" name="TextBox 2"/>
          <p:cNvSpPr txBox="1"/>
          <p:nvPr/>
        </p:nvSpPr>
        <p:spPr>
          <a:xfrm>
            <a:off x="6934200" y="5105400"/>
            <a:ext cx="2220160" cy="307777"/>
          </a:xfrm>
          <a:prstGeom prst="rect">
            <a:avLst/>
          </a:prstGeom>
          <a:noFill/>
        </p:spPr>
        <p:txBody>
          <a:bodyPr wrap="none" rtlCol="0">
            <a:spAutoFit/>
          </a:bodyPr>
          <a:lstStyle/>
          <a:p>
            <a:r>
              <a:rPr lang="en-US" sz="1400" dirty="0" smtClean="0"/>
              <a:t>Picture courtesy of P. Shaw</a:t>
            </a:r>
            <a:endParaRPr lang="en-US" sz="1400" dirty="0"/>
          </a:p>
        </p:txBody>
      </p:sp>
    </p:spTree>
    <p:extLst>
      <p:ext uri="{BB962C8B-B14F-4D97-AF65-F5344CB8AC3E}">
        <p14:creationId xmlns:p14="http://schemas.microsoft.com/office/powerpoint/2010/main" val="110734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C700"/>
          </a:solidFill>
        </p:spPr>
        <p:txBody>
          <a:bodyPr/>
          <a:lstStyle/>
          <a:p>
            <a:pPr algn="ctr"/>
            <a:r>
              <a:rPr lang="en-US" sz="3200" dirty="0" smtClean="0"/>
              <a:t>Articulate a Shared Vision</a:t>
            </a:r>
            <a:endParaRPr lang="en-US" sz="3200" dirty="0"/>
          </a:p>
        </p:txBody>
      </p:sp>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914399"/>
            <a:ext cx="9144000" cy="604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6585847"/>
            <a:ext cx="2514600" cy="369332"/>
          </a:xfrm>
          <a:prstGeom prst="rect">
            <a:avLst/>
          </a:prstGeom>
          <a:noFill/>
        </p:spPr>
        <p:txBody>
          <a:bodyPr wrap="square" rtlCol="0">
            <a:spAutoFit/>
          </a:bodyPr>
          <a:lstStyle/>
          <a:p>
            <a:r>
              <a:rPr lang="en-US" dirty="0" smtClean="0"/>
              <a:t>Seapointcenter.com</a:t>
            </a:r>
            <a:endParaRPr lang="en-US" dirty="0"/>
          </a:p>
        </p:txBody>
      </p:sp>
    </p:spTree>
    <p:extLst>
      <p:ext uri="{BB962C8B-B14F-4D97-AF65-F5344CB8AC3E}">
        <p14:creationId xmlns:p14="http://schemas.microsoft.com/office/powerpoint/2010/main" val="98311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20940" cy="548640"/>
          </a:xfrm>
          <a:solidFill>
            <a:srgbClr val="F6C700"/>
          </a:solidFill>
        </p:spPr>
        <p:txBody>
          <a:bodyPr/>
          <a:lstStyle/>
          <a:p>
            <a:pPr algn="ctr"/>
            <a:r>
              <a:rPr lang="en-US" sz="3200" dirty="0" smtClean="0"/>
              <a:t>Develop a PBL Culture</a:t>
            </a:r>
            <a:endParaRPr lang="en-US" sz="3200" dirty="0"/>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90914" y="1066800"/>
            <a:ext cx="5842188" cy="42059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153400" y="5105400"/>
            <a:ext cx="875561" cy="369332"/>
          </a:xfrm>
          <a:prstGeom prst="rect">
            <a:avLst/>
          </a:prstGeom>
          <a:noFill/>
        </p:spPr>
        <p:txBody>
          <a:bodyPr wrap="none" rtlCol="0">
            <a:spAutoFit/>
          </a:bodyPr>
          <a:lstStyle/>
          <a:p>
            <a:r>
              <a:rPr lang="en-US" dirty="0" smtClean="0"/>
              <a:t>BIE.org</a:t>
            </a:r>
            <a:endParaRPr lang="en-US" dirty="0"/>
          </a:p>
        </p:txBody>
      </p:sp>
    </p:spTree>
    <p:extLst>
      <p:ext uri="{BB962C8B-B14F-4D97-AF65-F5344CB8AC3E}">
        <p14:creationId xmlns:p14="http://schemas.microsoft.com/office/powerpoint/2010/main" val="1020289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C700"/>
          </a:solidFill>
        </p:spPr>
        <p:txBody>
          <a:bodyPr/>
          <a:lstStyle/>
          <a:p>
            <a:pPr algn="ctr"/>
            <a:r>
              <a:rPr lang="en-US" sz="3200" dirty="0" smtClean="0"/>
              <a:t>Create an Action plan</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063171"/>
            <a:ext cx="579888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153400" y="5105400"/>
            <a:ext cx="875561" cy="369332"/>
          </a:xfrm>
          <a:prstGeom prst="rect">
            <a:avLst/>
          </a:prstGeom>
          <a:noFill/>
        </p:spPr>
        <p:txBody>
          <a:bodyPr wrap="none" rtlCol="0">
            <a:spAutoFit/>
          </a:bodyPr>
          <a:lstStyle/>
          <a:p>
            <a:r>
              <a:rPr lang="en-US" dirty="0" smtClean="0"/>
              <a:t>BIE.org</a:t>
            </a:r>
            <a:endParaRPr lang="en-US" dirty="0"/>
          </a:p>
        </p:txBody>
      </p:sp>
    </p:spTree>
    <p:extLst>
      <p:ext uri="{BB962C8B-B14F-4D97-AF65-F5344CB8AC3E}">
        <p14:creationId xmlns:p14="http://schemas.microsoft.com/office/powerpoint/2010/main" val="112567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C700"/>
          </a:solidFill>
        </p:spPr>
        <p:txBody>
          <a:bodyPr/>
          <a:lstStyle/>
          <a:p>
            <a:pPr algn="ctr"/>
            <a:r>
              <a:rPr lang="en-US" sz="3200" dirty="0" smtClean="0"/>
              <a:t>Communicate the Benefits of </a:t>
            </a:r>
            <a:r>
              <a:rPr lang="en-US" sz="3200" dirty="0" err="1" smtClean="0"/>
              <a:t>Pbl</a:t>
            </a:r>
            <a:endParaRPr lang="en-US" sz="3200" dirty="0"/>
          </a:p>
        </p:txBody>
      </p:sp>
      <p:sp>
        <p:nvSpPr>
          <p:cNvPr id="3" name="Content Placeholder 2"/>
          <p:cNvSpPr>
            <a:spLocks noGrp="1"/>
          </p:cNvSpPr>
          <p:nvPr>
            <p:ph idx="1"/>
          </p:nvPr>
        </p:nvSpPr>
        <p:spPr>
          <a:xfrm>
            <a:off x="822960" y="1100628"/>
            <a:ext cx="7520940" cy="4233372"/>
          </a:xfrm>
        </p:spPr>
        <p:txBody>
          <a:bodyPr>
            <a:noAutofit/>
          </a:bodyPr>
          <a:lstStyle/>
          <a:p>
            <a:pPr marL="457200" indent="-457200">
              <a:buClr>
                <a:srgbClr val="FF9900"/>
              </a:buClr>
              <a:buFont typeface="Arial" panose="020B0604020202020204" pitchFamily="34" charset="0"/>
              <a:buChar char="•"/>
            </a:pPr>
            <a:r>
              <a:rPr lang="en-US" sz="2800" b="0" dirty="0"/>
              <a:t>Reinforce content </a:t>
            </a:r>
            <a:r>
              <a:rPr lang="en-US" sz="2800" b="0" dirty="0" smtClean="0"/>
              <a:t>retention</a:t>
            </a:r>
          </a:p>
          <a:p>
            <a:pPr marL="457200" indent="-457200">
              <a:buClr>
                <a:srgbClr val="FF9900"/>
              </a:buClr>
              <a:buFont typeface="Arial" panose="020B0604020202020204" pitchFamily="34" charset="0"/>
              <a:buChar char="•"/>
            </a:pPr>
            <a:r>
              <a:rPr lang="en-US" sz="2800" b="0" dirty="0" smtClean="0"/>
              <a:t>Deepen understanding</a:t>
            </a:r>
          </a:p>
          <a:p>
            <a:pPr marL="457200" indent="-457200">
              <a:buClr>
                <a:srgbClr val="FF9900"/>
              </a:buClr>
              <a:buFont typeface="Arial" panose="020B0604020202020204" pitchFamily="34" charset="0"/>
              <a:buChar char="•"/>
            </a:pPr>
            <a:r>
              <a:rPr lang="en-US" sz="2800" b="0" dirty="0" smtClean="0"/>
              <a:t>Multi-sensory instruction</a:t>
            </a:r>
          </a:p>
          <a:p>
            <a:pPr marL="457200" indent="-457200">
              <a:buClr>
                <a:srgbClr val="FF9900"/>
              </a:buClr>
              <a:buFont typeface="Arial" panose="020B0604020202020204" pitchFamily="34" charset="0"/>
              <a:buChar char="•"/>
            </a:pPr>
            <a:r>
              <a:rPr lang="en-US" sz="2800" b="0" dirty="0" smtClean="0"/>
              <a:t>Teaches </a:t>
            </a:r>
            <a:r>
              <a:rPr lang="en-US" sz="2800" b="0" dirty="0"/>
              <a:t>skills in cooperation and collaboration</a:t>
            </a:r>
          </a:p>
          <a:p>
            <a:pPr marL="457200" indent="-457200">
              <a:buClr>
                <a:srgbClr val="FF9900"/>
              </a:buClr>
              <a:buFont typeface="Arial" panose="020B0604020202020204" pitchFamily="34" charset="0"/>
              <a:buChar char="•"/>
            </a:pPr>
            <a:r>
              <a:rPr lang="en-US" sz="2800" b="0" dirty="0" smtClean="0"/>
              <a:t>Alternate means of assessing students' progress</a:t>
            </a:r>
          </a:p>
          <a:p>
            <a:pPr marL="457200" indent="-457200">
              <a:buClr>
                <a:srgbClr val="FF9900"/>
              </a:buClr>
              <a:buFont typeface="Arial" panose="020B0604020202020204" pitchFamily="34" charset="0"/>
              <a:buChar char="•"/>
            </a:pPr>
            <a:r>
              <a:rPr lang="en-US" sz="2800" b="0" dirty="0" smtClean="0"/>
              <a:t>Student </a:t>
            </a:r>
            <a:r>
              <a:rPr lang="en-US" sz="2800" b="0" dirty="0"/>
              <a:t>engagement at its </a:t>
            </a:r>
            <a:r>
              <a:rPr lang="en-US" sz="2800" b="0" dirty="0" smtClean="0"/>
              <a:t>best</a:t>
            </a:r>
            <a:endParaRPr lang="en-US" sz="2800" b="0" dirty="0"/>
          </a:p>
        </p:txBody>
      </p:sp>
      <p:sp>
        <p:nvSpPr>
          <p:cNvPr id="4" name="TextBox 3"/>
          <p:cNvSpPr txBox="1"/>
          <p:nvPr/>
        </p:nvSpPr>
        <p:spPr>
          <a:xfrm>
            <a:off x="5334000" y="5080782"/>
            <a:ext cx="3625608" cy="369332"/>
          </a:xfrm>
          <a:prstGeom prst="rect">
            <a:avLst/>
          </a:prstGeom>
          <a:noFill/>
        </p:spPr>
        <p:txBody>
          <a:bodyPr wrap="none" rtlCol="0">
            <a:spAutoFit/>
          </a:bodyPr>
          <a:lstStyle/>
          <a:p>
            <a:r>
              <a:rPr lang="en-US" dirty="0" smtClean="0"/>
              <a:t>Jerry Webster, specialed.about.com</a:t>
            </a:r>
            <a:endParaRPr lang="en-US" dirty="0"/>
          </a:p>
        </p:txBody>
      </p:sp>
    </p:spTree>
    <p:extLst>
      <p:ext uri="{BB962C8B-B14F-4D97-AF65-F5344CB8AC3E}">
        <p14:creationId xmlns:p14="http://schemas.microsoft.com/office/powerpoint/2010/main" val="832515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
            <a:ext cx="8115300" cy="548640"/>
          </a:xfrm>
          <a:solidFill>
            <a:srgbClr val="F6C700"/>
          </a:solidFill>
        </p:spPr>
        <p:txBody>
          <a:bodyPr/>
          <a:lstStyle/>
          <a:p>
            <a:pPr algn="ctr"/>
            <a:r>
              <a:rPr lang="en-US" sz="3200" dirty="0" smtClean="0"/>
              <a:t>Launch PBL to the Faculty and staff</a:t>
            </a:r>
            <a:endParaRPr lang="en-US" sz="3200" dirty="0"/>
          </a:p>
        </p:txBody>
      </p:sp>
      <p:sp>
        <p:nvSpPr>
          <p:cNvPr id="3" name="Content Placeholder 2"/>
          <p:cNvSpPr>
            <a:spLocks noGrp="1"/>
          </p:cNvSpPr>
          <p:nvPr>
            <p:ph idx="1"/>
          </p:nvPr>
        </p:nvSpPr>
        <p:spPr>
          <a:xfrm>
            <a:off x="822960" y="1100628"/>
            <a:ext cx="8092440" cy="3579849"/>
          </a:xfrm>
        </p:spPr>
        <p:txBody>
          <a:bodyPr>
            <a:normAutofit fontScale="92500" lnSpcReduction="10000"/>
          </a:bodyPr>
          <a:lstStyle/>
          <a:p>
            <a:pPr marL="514350" indent="-514350">
              <a:buFont typeface="+mj-lt"/>
              <a:buAutoNum type="arabicPeriod"/>
            </a:pPr>
            <a:r>
              <a:rPr lang="en-US" sz="2800" b="0" dirty="0" smtClean="0"/>
              <a:t>Generate Interest and Excitement and “The Why”</a:t>
            </a:r>
          </a:p>
          <a:p>
            <a:pPr marL="973836" lvl="4" indent="-457200">
              <a:buClr>
                <a:srgbClr val="FF9900"/>
              </a:buClr>
              <a:buFont typeface="Arial" panose="020B0604020202020204" pitchFamily="34" charset="0"/>
              <a:buChar char="•"/>
            </a:pPr>
            <a:r>
              <a:rPr lang="en-US" sz="2800" b="0" dirty="0" smtClean="0"/>
              <a:t>Entry Event</a:t>
            </a:r>
          </a:p>
          <a:p>
            <a:pPr marL="973836" lvl="4" indent="-457200">
              <a:buClr>
                <a:srgbClr val="FF9900"/>
              </a:buClr>
              <a:buFont typeface="Arial" panose="020B0604020202020204" pitchFamily="34" charset="0"/>
              <a:buChar char="•"/>
            </a:pPr>
            <a:r>
              <a:rPr lang="en-US" sz="2800" b="0" dirty="0" smtClean="0"/>
              <a:t>Driving Question</a:t>
            </a:r>
          </a:p>
          <a:p>
            <a:pPr marL="973836" lvl="4" indent="-457200">
              <a:buClr>
                <a:srgbClr val="FF9900"/>
              </a:buClr>
              <a:buFont typeface="Arial" panose="020B0604020202020204" pitchFamily="34" charset="0"/>
              <a:buChar char="•"/>
            </a:pPr>
            <a:r>
              <a:rPr lang="en-US" sz="2800" b="0" dirty="0" smtClean="0"/>
              <a:t>Need to Know</a:t>
            </a:r>
          </a:p>
          <a:p>
            <a:pPr marL="973836" lvl="4" indent="-457200">
              <a:buClr>
                <a:srgbClr val="FF9900"/>
              </a:buClr>
              <a:buFont typeface="Arial" panose="020B0604020202020204" pitchFamily="34" charset="0"/>
              <a:buChar char="•"/>
            </a:pPr>
            <a:r>
              <a:rPr lang="en-US" sz="2800" b="0" dirty="0" smtClean="0"/>
              <a:t>Shared Vision</a:t>
            </a:r>
            <a:endParaRPr lang="en-US" sz="2200" b="1" dirty="0" smtClean="0">
              <a:solidFill>
                <a:srgbClr val="C00000"/>
              </a:solidFill>
            </a:endParaRPr>
          </a:p>
          <a:p>
            <a:pPr marL="514350" indent="-514350">
              <a:buFont typeface="+mj-lt"/>
              <a:buAutoNum type="arabicPeriod"/>
            </a:pPr>
            <a:r>
              <a:rPr lang="en-US" sz="2800" b="0" dirty="0" smtClean="0"/>
              <a:t>Implementation Plan – “The What and How”</a:t>
            </a:r>
          </a:p>
          <a:p>
            <a:pPr marL="973836" lvl="4" indent="-457200">
              <a:buClr>
                <a:srgbClr val="FF9900"/>
              </a:buClr>
              <a:buFont typeface="Arial" panose="020B0604020202020204" pitchFamily="34" charset="0"/>
              <a:buChar char="•"/>
            </a:pPr>
            <a:r>
              <a:rPr lang="en-US" sz="2800" dirty="0" smtClean="0"/>
              <a:t>Training </a:t>
            </a:r>
            <a:r>
              <a:rPr lang="en-US" sz="2800" dirty="0"/>
              <a:t>and Coaching</a:t>
            </a:r>
          </a:p>
          <a:p>
            <a:pPr marL="973836" lvl="4" indent="-457200">
              <a:buClr>
                <a:srgbClr val="FF9900"/>
              </a:buClr>
              <a:buFont typeface="Arial" panose="020B0604020202020204" pitchFamily="34" charset="0"/>
              <a:buChar char="•"/>
            </a:pPr>
            <a:r>
              <a:rPr lang="en-US" sz="2800" dirty="0" smtClean="0"/>
              <a:t>Administrative </a:t>
            </a:r>
            <a:r>
              <a:rPr lang="en-US" sz="2800" dirty="0"/>
              <a:t>Support</a:t>
            </a:r>
          </a:p>
          <a:p>
            <a:endParaRPr lang="en-US" sz="2800" b="0" dirty="0"/>
          </a:p>
        </p:txBody>
      </p:sp>
    </p:spTree>
    <p:extLst>
      <p:ext uri="{BB962C8B-B14F-4D97-AF65-F5344CB8AC3E}">
        <p14:creationId xmlns:p14="http://schemas.microsoft.com/office/powerpoint/2010/main" val="104834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3200400" y="1544597"/>
            <a:ext cx="2838450" cy="3877831"/>
          </a:xfrm>
        </p:spPr>
        <p:txBody>
          <a:bodyPr>
            <a:normAutofit/>
          </a:bodyPr>
          <a:lstStyle/>
          <a:p>
            <a:pPr lvl="0">
              <a:buFont typeface="Arial" panose="020B0604020202020204" pitchFamily="34" charset="0"/>
              <a:buChar char="•"/>
            </a:pPr>
            <a:r>
              <a:rPr lang="en-US" sz="1700" b="0" dirty="0"/>
              <a:t>assess the current district/school culture</a:t>
            </a:r>
          </a:p>
          <a:p>
            <a:pPr lvl="0">
              <a:buFont typeface="Arial" panose="020B0604020202020204" pitchFamily="34" charset="0"/>
              <a:buChar char="•"/>
            </a:pPr>
            <a:r>
              <a:rPr lang="en-US" sz="1700" b="0" dirty="0"/>
              <a:t>generate an action plan </a:t>
            </a:r>
            <a:r>
              <a:rPr lang="en-US" sz="1700" b="0" dirty="0" smtClean="0"/>
              <a:t>to:</a:t>
            </a:r>
          </a:p>
          <a:p>
            <a:pPr lvl="2"/>
            <a:r>
              <a:rPr lang="en-US" sz="1500" dirty="0" smtClean="0"/>
              <a:t>establish collaborative inquiry and critique</a:t>
            </a:r>
          </a:p>
          <a:p>
            <a:pPr lvl="2"/>
            <a:r>
              <a:rPr lang="en-US" sz="1500" dirty="0" smtClean="0"/>
              <a:t>examine </a:t>
            </a:r>
            <a:r>
              <a:rPr lang="en-US" sz="1500" dirty="0"/>
              <a:t>student work and critiquing projects (DDI/RTI)</a:t>
            </a:r>
          </a:p>
          <a:p>
            <a:pPr lvl="0">
              <a:buFont typeface="Arial" panose="020B0604020202020204" pitchFamily="34" charset="0"/>
              <a:buChar char="•"/>
            </a:pPr>
            <a:r>
              <a:rPr lang="en-US" sz="1700" b="0" dirty="0"/>
              <a:t>determine strategies for involving parents and the </a:t>
            </a:r>
            <a:r>
              <a:rPr lang="en-US" sz="1700" b="0" dirty="0" smtClean="0"/>
              <a:t>community</a:t>
            </a:r>
          </a:p>
          <a:p>
            <a:pPr marL="0" lvl="0" indent="0" algn="ctr"/>
            <a:r>
              <a:rPr lang="en-US" sz="1700" dirty="0" smtClean="0"/>
              <a:t>Prerequisite PBL 401</a:t>
            </a:r>
            <a:endParaRPr lang="en-US" sz="1700" dirty="0"/>
          </a:p>
          <a:p>
            <a:pPr>
              <a:buFont typeface="Arial" panose="020B0604020202020204" pitchFamily="34" charset="0"/>
              <a:buChar char="•"/>
            </a:pPr>
            <a:endParaRPr lang="en-US" sz="1600" b="0" dirty="0" smtClean="0"/>
          </a:p>
          <a:p>
            <a:endParaRPr lang="en-US" sz="1600" b="0" dirty="0"/>
          </a:p>
        </p:txBody>
      </p:sp>
      <p:sp>
        <p:nvSpPr>
          <p:cNvPr id="10" name="Content Placeholder 3"/>
          <p:cNvSpPr>
            <a:spLocks noGrp="1"/>
          </p:cNvSpPr>
          <p:nvPr>
            <p:ph sz="half" idx="2"/>
          </p:nvPr>
        </p:nvSpPr>
        <p:spPr>
          <a:xfrm>
            <a:off x="6153150" y="1544598"/>
            <a:ext cx="2838450" cy="4018002"/>
          </a:xfrm>
        </p:spPr>
        <p:txBody>
          <a:bodyPr>
            <a:normAutofit fontScale="62500" lnSpcReduction="20000"/>
          </a:bodyPr>
          <a:lstStyle/>
          <a:p>
            <a:pPr lvl="0">
              <a:buFont typeface="Arial" panose="020B0604020202020204" pitchFamily="34" charset="0"/>
              <a:buChar char="•"/>
            </a:pPr>
            <a:r>
              <a:rPr lang="en-US" sz="2300" b="0" dirty="0"/>
              <a:t>collect evidence found in a project using the district rubric</a:t>
            </a:r>
          </a:p>
          <a:p>
            <a:pPr lvl="0">
              <a:buFont typeface="Arial" panose="020B0604020202020204" pitchFamily="34" charset="0"/>
              <a:buChar char="•"/>
            </a:pPr>
            <a:r>
              <a:rPr lang="en-US" sz="2300" b="0" dirty="0"/>
              <a:t>develop coaching strategies to use during pre- and post-conferences to strengthen PBL and standards-based education practices</a:t>
            </a:r>
          </a:p>
          <a:p>
            <a:pPr lvl="0">
              <a:buFont typeface="Arial" panose="020B0604020202020204" pitchFamily="34" charset="0"/>
              <a:buChar char="•"/>
            </a:pPr>
            <a:r>
              <a:rPr lang="en-US" sz="2300" b="0" dirty="0"/>
              <a:t>use rubrics and protocols in designing high-quality projects and creating a classroom culture of inquiry and critique</a:t>
            </a:r>
          </a:p>
          <a:p>
            <a:pPr lvl="0">
              <a:buFont typeface="Arial" panose="020B0604020202020204" pitchFamily="34" charset="0"/>
              <a:buChar char="•"/>
            </a:pPr>
            <a:r>
              <a:rPr lang="en-US" sz="2300" b="0" dirty="0"/>
              <a:t>practice using teacher reflection strategies to improve student learning</a:t>
            </a:r>
          </a:p>
          <a:p>
            <a:pPr lvl="0">
              <a:buFont typeface="Arial" panose="020B0604020202020204" pitchFamily="34" charset="0"/>
              <a:buChar char="•"/>
            </a:pPr>
            <a:r>
              <a:rPr lang="en-US" sz="2300" b="0" dirty="0"/>
              <a:t>make connections between the NYS Teaching Standards and </a:t>
            </a:r>
            <a:r>
              <a:rPr lang="en-US" sz="2300" b="0" dirty="0" smtClean="0"/>
              <a:t>PBL</a:t>
            </a:r>
          </a:p>
          <a:p>
            <a:pPr marL="0" indent="0" algn="ctr"/>
            <a:r>
              <a:rPr lang="en-US" sz="2600" dirty="0"/>
              <a:t>Prerequisite PBL </a:t>
            </a:r>
            <a:r>
              <a:rPr lang="en-US" sz="2600" dirty="0" smtClean="0"/>
              <a:t>401</a:t>
            </a:r>
            <a:endParaRPr lang="en-US" sz="2000" b="0" dirty="0" smtClean="0"/>
          </a:p>
          <a:p>
            <a:pPr>
              <a:buFont typeface="Arial" panose="020B0604020202020204" pitchFamily="34" charset="0"/>
              <a:buChar char="•"/>
            </a:pPr>
            <a:endParaRPr lang="en-US" sz="1600" b="0" dirty="0" smtClean="0"/>
          </a:p>
          <a:p>
            <a:pPr>
              <a:buFont typeface="Arial" panose="020B0604020202020204" pitchFamily="34" charset="0"/>
              <a:buChar char="•"/>
            </a:pPr>
            <a:endParaRPr lang="en-US" sz="1600" b="0" dirty="0" smtClean="0"/>
          </a:p>
          <a:p>
            <a:pPr>
              <a:buFont typeface="Arial" panose="020B0604020202020204" pitchFamily="34" charset="0"/>
              <a:buChar char="•"/>
            </a:pPr>
            <a:endParaRPr lang="en-US" sz="1600" b="0" dirty="0"/>
          </a:p>
          <a:p>
            <a:endParaRPr lang="en-US" sz="1600" b="0" dirty="0"/>
          </a:p>
          <a:p>
            <a:endParaRPr lang="en-US" sz="1600" b="0" dirty="0"/>
          </a:p>
        </p:txBody>
      </p:sp>
      <p:sp>
        <p:nvSpPr>
          <p:cNvPr id="11" name="TextBox 10"/>
          <p:cNvSpPr txBox="1"/>
          <p:nvPr/>
        </p:nvSpPr>
        <p:spPr>
          <a:xfrm>
            <a:off x="3200400" y="607206"/>
            <a:ext cx="2819400" cy="923330"/>
          </a:xfrm>
          <a:prstGeom prst="rect">
            <a:avLst/>
          </a:prstGeom>
          <a:solidFill>
            <a:schemeClr val="accent2"/>
          </a:solidFill>
        </p:spPr>
        <p:txBody>
          <a:bodyPr wrap="square" rtlCol="0">
            <a:spAutoFit/>
          </a:bodyPr>
          <a:lstStyle/>
          <a:p>
            <a:pPr algn="ctr"/>
            <a:r>
              <a:rPr lang="en-US" b="1" dirty="0" smtClean="0">
                <a:solidFill>
                  <a:schemeClr val="bg1">
                    <a:lumMod val="95000"/>
                  </a:schemeClr>
                </a:solidFill>
              </a:rPr>
              <a:t>402-Creating a Supportive PBL School Culture</a:t>
            </a:r>
          </a:p>
          <a:p>
            <a:pPr algn="ctr"/>
            <a:endParaRPr lang="en-US" b="1" dirty="0">
              <a:solidFill>
                <a:schemeClr val="bg1">
                  <a:lumMod val="95000"/>
                </a:schemeClr>
              </a:solidFill>
            </a:endParaRPr>
          </a:p>
        </p:txBody>
      </p:sp>
      <p:sp>
        <p:nvSpPr>
          <p:cNvPr id="13" name="TextBox 12"/>
          <p:cNvSpPr txBox="1"/>
          <p:nvPr/>
        </p:nvSpPr>
        <p:spPr>
          <a:xfrm>
            <a:off x="6172200" y="603577"/>
            <a:ext cx="2819400" cy="923330"/>
          </a:xfrm>
          <a:prstGeom prst="rect">
            <a:avLst/>
          </a:prstGeom>
          <a:solidFill>
            <a:srgbClr val="C00000"/>
          </a:solidFill>
        </p:spPr>
        <p:txBody>
          <a:bodyPr wrap="square" rtlCol="0">
            <a:spAutoFit/>
          </a:bodyPr>
          <a:lstStyle/>
          <a:p>
            <a:pPr algn="ctr"/>
            <a:r>
              <a:rPr lang="en-US" b="1" dirty="0" smtClean="0">
                <a:solidFill>
                  <a:schemeClr val="bg1">
                    <a:lumMod val="95000"/>
                  </a:schemeClr>
                </a:solidFill>
              </a:rPr>
              <a:t>403-Evaluating Teacher Performance in a PBL Classroom</a:t>
            </a:r>
            <a:endParaRPr lang="en-US" b="1" dirty="0">
              <a:solidFill>
                <a:schemeClr val="bg1">
                  <a:lumMod val="95000"/>
                </a:schemeClr>
              </a:solidFill>
            </a:endParaRPr>
          </a:p>
        </p:txBody>
      </p:sp>
      <p:sp>
        <p:nvSpPr>
          <p:cNvPr id="14" name="Title 4"/>
          <p:cNvSpPr>
            <a:spLocks noGrp="1"/>
          </p:cNvSpPr>
          <p:nvPr>
            <p:ph type="title"/>
          </p:nvPr>
        </p:nvSpPr>
        <p:spPr>
          <a:xfrm>
            <a:off x="0" y="-11177"/>
            <a:ext cx="9144000" cy="573480"/>
          </a:xfrm>
          <a:solidFill>
            <a:srgbClr val="F6C700"/>
          </a:solidFill>
          <a:ln>
            <a:noFill/>
          </a:ln>
        </p:spPr>
        <p:txBody>
          <a:bodyPr/>
          <a:lstStyle/>
          <a:p>
            <a:pPr algn="ctr"/>
            <a:r>
              <a:rPr lang="en-US" sz="3600" dirty="0" smtClean="0">
                <a:latin typeface="+mj-lt"/>
              </a:rPr>
              <a:t>PBL Administrator Training</a:t>
            </a:r>
            <a:endParaRPr lang="en-US" sz="3600" dirty="0">
              <a:latin typeface="+mj-lt"/>
            </a:endParaRPr>
          </a:p>
        </p:txBody>
      </p:sp>
      <p:sp>
        <p:nvSpPr>
          <p:cNvPr id="4" name="Content Placeholder 3"/>
          <p:cNvSpPr>
            <a:spLocks noGrp="1"/>
          </p:cNvSpPr>
          <p:nvPr>
            <p:ph sz="half" idx="2"/>
          </p:nvPr>
        </p:nvSpPr>
        <p:spPr>
          <a:xfrm>
            <a:off x="152400" y="1544597"/>
            <a:ext cx="2838450" cy="3954031"/>
          </a:xfrm>
        </p:spPr>
        <p:txBody>
          <a:bodyPr>
            <a:normAutofit fontScale="92500"/>
          </a:bodyPr>
          <a:lstStyle/>
          <a:p>
            <a:pPr lvl="0">
              <a:buFont typeface="Arial" panose="020B0604020202020204" pitchFamily="34" charset="0"/>
              <a:buChar char="•"/>
            </a:pPr>
            <a:r>
              <a:rPr lang="en-US" sz="1600" b="0" dirty="0"/>
              <a:t>understand the eight essential elements of a project</a:t>
            </a:r>
          </a:p>
          <a:p>
            <a:pPr lvl="0">
              <a:buFont typeface="Arial" panose="020B0604020202020204" pitchFamily="34" charset="0"/>
              <a:buChar char="•"/>
            </a:pPr>
            <a:r>
              <a:rPr lang="en-US" sz="1600" b="0" dirty="0"/>
              <a:t>develop a shared PBL vision (district and/or building)</a:t>
            </a:r>
          </a:p>
          <a:p>
            <a:pPr lvl="0">
              <a:buFont typeface="Arial" panose="020B0604020202020204" pitchFamily="34" charset="0"/>
              <a:buChar char="•"/>
            </a:pPr>
            <a:r>
              <a:rPr lang="en-US" sz="1600" b="0" dirty="0"/>
              <a:t>assess the current district/school culture</a:t>
            </a:r>
          </a:p>
          <a:p>
            <a:pPr>
              <a:buFont typeface="Arial" panose="020B0604020202020204" pitchFamily="34" charset="0"/>
              <a:buChar char="•"/>
            </a:pPr>
            <a:r>
              <a:rPr lang="en-US" sz="1600" b="0" dirty="0"/>
              <a:t>generate an action plan for district-wide or school-wide PBL implementation, which includes scheduling training  and coaching –or– create an action plan to support teachers who have been trained in PBL 101</a:t>
            </a:r>
          </a:p>
        </p:txBody>
      </p:sp>
      <p:sp>
        <p:nvSpPr>
          <p:cNvPr id="12" name="TextBox 11"/>
          <p:cNvSpPr txBox="1"/>
          <p:nvPr/>
        </p:nvSpPr>
        <p:spPr>
          <a:xfrm>
            <a:off x="228600" y="621268"/>
            <a:ext cx="2819400" cy="923330"/>
          </a:xfrm>
          <a:prstGeom prst="rect">
            <a:avLst/>
          </a:prstGeom>
          <a:solidFill>
            <a:srgbClr val="003399"/>
          </a:solidFill>
        </p:spPr>
        <p:txBody>
          <a:bodyPr wrap="square" rtlCol="0">
            <a:spAutoFit/>
          </a:bodyPr>
          <a:lstStyle/>
          <a:p>
            <a:pPr algn="ctr"/>
            <a:endParaRPr lang="en-US" b="1" dirty="0" smtClean="0">
              <a:solidFill>
                <a:schemeClr val="bg1">
                  <a:lumMod val="95000"/>
                </a:schemeClr>
              </a:solidFill>
            </a:endParaRPr>
          </a:p>
          <a:p>
            <a:pPr algn="ctr"/>
            <a:r>
              <a:rPr lang="en-US" b="1" dirty="0" smtClean="0">
                <a:solidFill>
                  <a:schemeClr val="bg1">
                    <a:lumMod val="95000"/>
                  </a:schemeClr>
                </a:solidFill>
              </a:rPr>
              <a:t>401-Bringing PBL to Scale</a:t>
            </a:r>
          </a:p>
          <a:p>
            <a:pPr algn="ctr"/>
            <a:endParaRPr lang="en-US" b="1" dirty="0">
              <a:solidFill>
                <a:schemeClr val="bg1">
                  <a:lumMod val="95000"/>
                </a:schemeClr>
              </a:solidFill>
            </a:endParaRPr>
          </a:p>
        </p:txBody>
      </p:sp>
    </p:spTree>
    <p:extLst>
      <p:ext uri="{BB962C8B-B14F-4D97-AF65-F5344CB8AC3E}">
        <p14:creationId xmlns:p14="http://schemas.microsoft.com/office/powerpoint/2010/main" val="1857189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4171998"/>
            <a:ext cx="6248400" cy="3539430"/>
          </a:xfrm>
          <a:prstGeom prst="rect">
            <a:avLst/>
          </a:prstGeom>
          <a:noFill/>
        </p:spPr>
        <p:txBody>
          <a:bodyPr wrap="square" rtlCol="0">
            <a:spAutoFit/>
          </a:bodyPr>
          <a:lstStyle/>
          <a:p>
            <a:pPr algn="ctr"/>
            <a:endParaRPr lang="en-US" sz="4000" b="1" dirty="0" smtClean="0">
              <a:solidFill>
                <a:schemeClr val="bg1"/>
              </a:solidFill>
            </a:endParaRPr>
          </a:p>
          <a:p>
            <a:pPr algn="ctr"/>
            <a:r>
              <a:rPr lang="en-US" sz="4000" b="1" dirty="0" smtClean="0">
                <a:latin typeface="+mj-lt"/>
              </a:rPr>
              <a:t>Joanne Keim</a:t>
            </a:r>
          </a:p>
          <a:p>
            <a:pPr algn="ctr"/>
            <a:r>
              <a:rPr lang="en-US" sz="4000" b="1" dirty="0" smtClean="0">
                <a:latin typeface="+mj-lt"/>
              </a:rPr>
              <a:t>jkeim@ocmboces.org</a:t>
            </a:r>
          </a:p>
          <a:p>
            <a:pPr algn="ctr"/>
            <a:r>
              <a:rPr lang="en-US" sz="4000" b="1" dirty="0" smtClean="0">
                <a:latin typeface="+mj-lt"/>
              </a:rPr>
              <a:t>@ jkeim11   #</a:t>
            </a:r>
            <a:r>
              <a:rPr lang="en-US" sz="4000" b="1" dirty="0" err="1" smtClean="0">
                <a:latin typeface="+mj-lt"/>
              </a:rPr>
              <a:t>pblny</a:t>
            </a:r>
            <a:endParaRPr lang="en-US" sz="4000" b="1" dirty="0" smtClean="0"/>
          </a:p>
          <a:p>
            <a:pPr algn="ctr"/>
            <a:endParaRPr lang="en-US" sz="3200" u="sng" dirty="0" smtClean="0">
              <a:solidFill>
                <a:schemeClr val="accent4"/>
              </a:solidFill>
            </a:endParaRPr>
          </a:p>
          <a:p>
            <a:pPr algn="ctr"/>
            <a:endParaRPr lang="en-US" sz="3200" dirty="0" smtClean="0">
              <a:solidFill>
                <a:schemeClr val="bg2"/>
              </a:solidFill>
            </a:endParaRPr>
          </a:p>
        </p:txBody>
      </p:sp>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457200"/>
            <a:ext cx="4419599" cy="33337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42493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724400"/>
          </a:xfrm>
        </p:spPr>
        <p:txBody>
          <a:bodyPr>
            <a:noAutofit/>
          </a:bodyPr>
          <a:lstStyle/>
          <a:p>
            <a:pPr marL="457200" indent="-457200">
              <a:buClr>
                <a:srgbClr val="FF9900"/>
              </a:buClr>
              <a:buFont typeface="Arial" panose="020B0604020202020204" pitchFamily="34" charset="0"/>
              <a:buChar char="•"/>
            </a:pPr>
            <a:r>
              <a:rPr lang="en-US" sz="2800" b="0" dirty="0" smtClean="0">
                <a:latin typeface="+mj-lt"/>
              </a:rPr>
              <a:t>Social Media/Online-Community Manager</a:t>
            </a:r>
          </a:p>
          <a:p>
            <a:pPr marL="457200" indent="-457200">
              <a:buClr>
                <a:srgbClr val="FF9900"/>
              </a:buClr>
              <a:buFont typeface="Arial" panose="020B0604020202020204" pitchFamily="34" charset="0"/>
              <a:buChar char="•"/>
            </a:pPr>
            <a:r>
              <a:rPr lang="en-US" sz="2800" b="0" dirty="0" smtClean="0">
                <a:latin typeface="+mj-lt"/>
              </a:rPr>
              <a:t>3D Animator and Technician</a:t>
            </a:r>
          </a:p>
          <a:p>
            <a:pPr marL="457200" indent="-457200">
              <a:buClr>
                <a:srgbClr val="FF9900"/>
              </a:buClr>
              <a:buFont typeface="Arial" panose="020B0604020202020204" pitchFamily="34" charset="0"/>
              <a:buChar char="•"/>
            </a:pPr>
            <a:r>
              <a:rPr lang="en-US" sz="2800" b="0" dirty="0" smtClean="0">
                <a:latin typeface="+mj-lt"/>
              </a:rPr>
              <a:t>Educational Consultant</a:t>
            </a:r>
          </a:p>
          <a:p>
            <a:pPr marL="457200" indent="-457200">
              <a:buClr>
                <a:srgbClr val="FF9900"/>
              </a:buClr>
              <a:buFont typeface="Arial" panose="020B0604020202020204" pitchFamily="34" charset="0"/>
              <a:buChar char="•"/>
            </a:pPr>
            <a:r>
              <a:rPr lang="en-US" sz="2800" b="0" dirty="0" smtClean="0">
                <a:latin typeface="+mj-lt"/>
              </a:rPr>
              <a:t>Blogger</a:t>
            </a:r>
          </a:p>
          <a:p>
            <a:pPr marL="457200" indent="-457200">
              <a:buClr>
                <a:srgbClr val="FF9900"/>
              </a:buClr>
              <a:buFont typeface="Arial" panose="020B0604020202020204" pitchFamily="34" charset="0"/>
              <a:buChar char="•"/>
            </a:pPr>
            <a:r>
              <a:rPr lang="en-US" sz="2800" b="0" dirty="0" smtClean="0">
                <a:latin typeface="+mj-lt"/>
              </a:rPr>
              <a:t>Sustainability Manager</a:t>
            </a:r>
          </a:p>
          <a:p>
            <a:pPr marL="457200" indent="-457200">
              <a:buClr>
                <a:srgbClr val="FF9900"/>
              </a:buClr>
              <a:buFont typeface="Arial" panose="020B0604020202020204" pitchFamily="34" charset="0"/>
              <a:buChar char="•"/>
            </a:pPr>
            <a:r>
              <a:rPr lang="en-US" sz="2800" b="0" dirty="0" smtClean="0">
                <a:latin typeface="+mj-lt"/>
              </a:rPr>
              <a:t>Search Engine Optimization Specialist</a:t>
            </a:r>
          </a:p>
          <a:p>
            <a:pPr marL="457200" indent="-457200">
              <a:buClr>
                <a:srgbClr val="FF9900"/>
              </a:buClr>
              <a:buFont typeface="Arial" panose="020B0604020202020204" pitchFamily="34" charset="0"/>
              <a:buChar char="•"/>
            </a:pPr>
            <a:r>
              <a:rPr lang="en-US" sz="2800" b="0" dirty="0" smtClean="0">
                <a:latin typeface="+mj-lt"/>
              </a:rPr>
              <a:t>Online Advertising Manager</a:t>
            </a:r>
          </a:p>
          <a:p>
            <a:pPr marL="457200" indent="-457200">
              <a:buClr>
                <a:srgbClr val="FF9900"/>
              </a:buClr>
              <a:buFont typeface="Arial" panose="020B0604020202020204" pitchFamily="34" charset="0"/>
              <a:buChar char="•"/>
            </a:pPr>
            <a:r>
              <a:rPr lang="en-US" sz="2800" b="0" dirty="0" smtClean="0">
                <a:latin typeface="+mj-lt"/>
              </a:rPr>
              <a:t>Elder Care Services Coordinator</a:t>
            </a:r>
          </a:p>
          <a:p>
            <a:pPr marL="457200" indent="-457200">
              <a:buClr>
                <a:srgbClr val="FF9900"/>
              </a:buClr>
              <a:buFont typeface="Arial" panose="020B0604020202020204" pitchFamily="34" charset="0"/>
              <a:buChar char="•"/>
            </a:pPr>
            <a:r>
              <a:rPr lang="en-US" sz="2800" b="0" dirty="0" smtClean="0">
                <a:latin typeface="+mj-lt"/>
              </a:rPr>
              <a:t>Medical Biller/Coder</a:t>
            </a:r>
          </a:p>
          <a:p>
            <a:endParaRPr lang="en-US" sz="4800" dirty="0" smtClean="0">
              <a:latin typeface="Calibri" panose="020F0502020204030204" pitchFamily="34" charset="0"/>
            </a:endParaRPr>
          </a:p>
          <a:p>
            <a:endParaRPr lang="en-US" sz="3600" dirty="0" smtClean="0">
              <a:latin typeface="Calibri" panose="020F0502020204030204" pitchFamily="34" charset="0"/>
            </a:endParaRPr>
          </a:p>
          <a:p>
            <a:endParaRPr lang="en-US" sz="3600" dirty="0">
              <a:latin typeface="Calibri" panose="020F0502020204030204" pitchFamily="34" charset="0"/>
            </a:endParaRPr>
          </a:p>
        </p:txBody>
      </p:sp>
      <p:sp>
        <p:nvSpPr>
          <p:cNvPr id="4" name="Title 3"/>
          <p:cNvSpPr>
            <a:spLocks noGrp="1"/>
          </p:cNvSpPr>
          <p:nvPr>
            <p:ph type="title"/>
          </p:nvPr>
        </p:nvSpPr>
        <p:spPr>
          <a:xfrm>
            <a:off x="152400" y="28074"/>
            <a:ext cx="8839200" cy="657726"/>
          </a:xfrm>
          <a:solidFill>
            <a:srgbClr val="F6C700"/>
          </a:solidFill>
        </p:spPr>
        <p:txBody>
          <a:bodyPr/>
          <a:lstStyle/>
          <a:p>
            <a:pPr algn="ctr"/>
            <a:r>
              <a:rPr lang="en-US" sz="4000" b="1" cap="none" dirty="0" smtClean="0"/>
              <a:t>Jobs that Did NOT Exist 15 Years Ago</a:t>
            </a:r>
            <a:endParaRPr lang="en-US" sz="4000" b="1" cap="none" dirty="0"/>
          </a:p>
        </p:txBody>
      </p:sp>
      <p:sp>
        <p:nvSpPr>
          <p:cNvPr id="2" name="TextBox 1"/>
          <p:cNvSpPr txBox="1"/>
          <p:nvPr/>
        </p:nvSpPr>
        <p:spPr>
          <a:xfrm>
            <a:off x="7750629" y="5073134"/>
            <a:ext cx="1316771" cy="369332"/>
          </a:xfrm>
          <a:prstGeom prst="rect">
            <a:avLst/>
          </a:prstGeom>
          <a:noFill/>
        </p:spPr>
        <p:txBody>
          <a:bodyPr wrap="none" rtlCol="0">
            <a:spAutoFit/>
          </a:bodyPr>
          <a:lstStyle/>
          <a:p>
            <a:r>
              <a:rPr lang="en-US" dirty="0" smtClean="0"/>
              <a:t>Forbes.com</a:t>
            </a:r>
            <a:endParaRPr lang="en-US" dirty="0"/>
          </a:p>
        </p:txBody>
      </p:sp>
    </p:spTree>
    <p:extLst>
      <p:ext uri="{BB962C8B-B14F-4D97-AF65-F5344CB8AC3E}">
        <p14:creationId xmlns:p14="http://schemas.microsoft.com/office/powerpoint/2010/main" val="5754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239921"/>
            <a:ext cx="8407236" cy="586957"/>
          </a:xfrm>
          <a:prstGeom prst="rect">
            <a:avLst/>
          </a:prstGeom>
          <a:solidFill>
            <a:srgbClr val="F6C700"/>
          </a:solidFill>
          <a:ln>
            <a:noFill/>
          </a:ln>
          <a:extLst/>
        </p:spPr>
        <p:txBody>
          <a:bodyPr wrap="square" lIns="90000" tIns="46800" rIns="90000" bIns="46800">
            <a:spAutoFit/>
          </a:bodyPr>
          <a:lstStyle>
            <a:lvl1pPr eaLnBrk="0" hangingPunct="0">
              <a:spcBef>
                <a:spcPts val="8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8" charset="0"/>
                <a:ea typeface="ＭＳ Ｐゴシック" pitchFamily="34" charset="-128"/>
              </a:defRPr>
            </a:lvl1pPr>
            <a:lvl2pPr eaLnBrk="0" hangingPunct="0">
              <a:spcBef>
                <a:spcPts val="7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8" charset="0"/>
                <a:ea typeface="ＭＳ Ｐゴシック" pitchFamily="34" charset="-128"/>
              </a:defRPr>
            </a:lvl2pPr>
            <a:lvl3pPr eaLnBrk="0" hangingPunct="0">
              <a:spcBef>
                <a:spcPts val="6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ea typeface="ＭＳ Ｐゴシック" pitchFamily="34" charset="-128"/>
              </a:defRPr>
            </a:lvl3pPr>
            <a:lvl4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4pPr>
            <a:lvl5pPr eaLnBrk="0" hangingPunct="0">
              <a:spcBef>
                <a:spcPts val="500"/>
              </a:spcBef>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8" charset="0"/>
                <a:ea typeface="ＭＳ Ｐゴシック" pitchFamily="34" charset="-128"/>
              </a:defRPr>
            </a:lvl9pPr>
          </a:lstStyle>
          <a:p>
            <a:pPr algn="ctr" eaLnBrk="1" hangingPunct="1">
              <a:spcBef>
                <a:spcPct val="0"/>
              </a:spcBef>
              <a:buClrTx/>
              <a:buFontTx/>
              <a:buNone/>
            </a:pPr>
            <a:r>
              <a:rPr lang="en-US" altLang="en-US" b="1" dirty="0" smtClean="0">
                <a:latin typeface="+mn-lt"/>
                <a:cs typeface="Arial" charset="0"/>
              </a:rPr>
              <a:t>The Ideal Graduate a 21</a:t>
            </a:r>
            <a:r>
              <a:rPr lang="en-US" altLang="en-US" b="1" baseline="30000" dirty="0" smtClean="0">
                <a:latin typeface="+mn-lt"/>
                <a:cs typeface="Arial" charset="0"/>
              </a:rPr>
              <a:t>st</a:t>
            </a:r>
            <a:r>
              <a:rPr lang="en-US" altLang="en-US" b="1" dirty="0" smtClean="0">
                <a:latin typeface="+mn-lt"/>
                <a:cs typeface="Arial" charset="0"/>
              </a:rPr>
              <a:t> Century Learner</a:t>
            </a:r>
            <a:endParaRPr lang="en-US" altLang="en-US" b="1" dirty="0">
              <a:latin typeface="+mn-lt"/>
              <a:cs typeface="Arial" charset="0"/>
            </a:endParaRPr>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4546" y="1143000"/>
            <a:ext cx="518774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63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34018" y="18143"/>
            <a:ext cx="484278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pPr>
            <a:r>
              <a:rPr lang="en-US" altLang="en-US" sz="3600" b="1" dirty="0">
                <a:solidFill>
                  <a:schemeClr val="bg1"/>
                </a:solidFill>
              </a:rPr>
              <a:t>How can we best prepare </a:t>
            </a:r>
            <a:r>
              <a:rPr lang="en-US" altLang="en-US" sz="3600" b="1" dirty="0" smtClean="0">
                <a:solidFill>
                  <a:schemeClr val="bg1"/>
                </a:solidFill>
              </a:rPr>
              <a:t>students </a:t>
            </a:r>
            <a:r>
              <a:rPr lang="en-US" altLang="en-US" sz="3600" b="1" dirty="0">
                <a:solidFill>
                  <a:schemeClr val="bg1"/>
                </a:solidFill>
              </a:rPr>
              <a:t>to be ready for their future not our past?</a:t>
            </a:r>
          </a:p>
        </p:txBody>
      </p:sp>
    </p:spTree>
    <p:extLst>
      <p:ext uri="{BB962C8B-B14F-4D97-AF65-F5344CB8AC3E}">
        <p14:creationId xmlns:p14="http://schemas.microsoft.com/office/powerpoint/2010/main" val="418937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BL\Graphics\Gears 1409_PBL-Graphic_1994px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81200" y="127000"/>
            <a:ext cx="5220380" cy="527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6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92884" y="619868"/>
            <a:ext cx="5648623" cy="2598125"/>
          </a:xfrm>
        </p:spPr>
        <p:txBody>
          <a:bodyPr/>
          <a:lstStyle/>
          <a:p>
            <a:pPr algn="ctr"/>
            <a:r>
              <a:rPr lang="en-US" sz="5400" dirty="0"/>
              <a:t>Why use Project-Based Learning? </a:t>
            </a:r>
          </a:p>
        </p:txBody>
      </p:sp>
      <p:pic>
        <p:nvPicPr>
          <p:cNvPr id="3" name="Picture 2" descr="C:\Users\dpawlewicz\Desktop\Untitled.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400" y="4572000"/>
            <a:ext cx="3467584" cy="15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83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15202</TotalTime>
  <Words>2678</Words>
  <Application>Microsoft Office PowerPoint</Application>
  <PresentationFormat>On-screen Show (4:3)</PresentationFormat>
  <Paragraphs>400</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Angles</vt:lpstr>
      <vt:lpstr>Pbl Principal  primer: Bcic </vt:lpstr>
      <vt:lpstr>Entry Doc</vt:lpstr>
      <vt:lpstr>Driving question</vt:lpstr>
      <vt:lpstr>The world has changed!</vt:lpstr>
      <vt:lpstr>Jobs that Did NOT Exist 15 Years Ago</vt:lpstr>
      <vt:lpstr>PowerPoint Presentation</vt:lpstr>
      <vt:lpstr>PowerPoint Presentation</vt:lpstr>
      <vt:lpstr>PowerPoint Presentation</vt:lpstr>
      <vt:lpstr>Why use Project-Based Learning? </vt:lpstr>
      <vt:lpstr>What if all students. . . </vt:lpstr>
      <vt:lpstr>PowerPoint Presentation</vt:lpstr>
      <vt:lpstr>PowerPoint Presentation</vt:lpstr>
      <vt:lpstr>PowerPoint Presentation</vt:lpstr>
      <vt:lpstr>PowerPoint Presentation</vt:lpstr>
      <vt:lpstr>PowerPoint Presentation</vt:lpstr>
      <vt:lpstr>What is Project-Based Learning? </vt:lpstr>
      <vt:lpstr>PowerPoint Presentation</vt:lpstr>
      <vt:lpstr>PowerPoint Presentation</vt:lpstr>
      <vt:lpstr>PowerPoint Presentation</vt:lpstr>
      <vt:lpstr>PBL is not a Dessert </vt:lpstr>
      <vt:lpstr>pbl is not the project at the end of a unit</vt:lpstr>
      <vt:lpstr>New York State Long House</vt:lpstr>
      <vt:lpstr>PowerPoint Presentation</vt:lpstr>
      <vt:lpstr>PowerPoint Presentation</vt:lpstr>
      <vt:lpstr>PowerPoint Presentation</vt:lpstr>
      <vt:lpstr>PowerPoint Presentation</vt:lpstr>
      <vt:lpstr>How Does Project-Based Learning Work? </vt:lpstr>
      <vt:lpstr>“8 Essentials for Project-Based Learning” </vt:lpstr>
      <vt:lpstr>Entry Doc</vt:lpstr>
      <vt:lpstr>Driving question</vt:lpstr>
      <vt:lpstr>What do you Need to know about PBL?</vt:lpstr>
      <vt:lpstr>PowerPoint Presentation</vt:lpstr>
      <vt:lpstr>PowerPoint Presentation</vt:lpstr>
      <vt:lpstr>PowerPoint Presentation</vt:lpstr>
      <vt:lpstr>PowerPoint Presentation</vt:lpstr>
      <vt:lpstr>PowerPoint Presentation</vt:lpstr>
      <vt:lpstr>PowerPoint Presentation</vt:lpstr>
      <vt:lpstr>Assessing projects</vt:lpstr>
      <vt:lpstr>Sustaining and Supporting PBL </vt:lpstr>
      <vt:lpstr>Articulate a Shared Vision</vt:lpstr>
      <vt:lpstr>Develop a PBL Culture</vt:lpstr>
      <vt:lpstr>Create an Action plan</vt:lpstr>
      <vt:lpstr>Communicate the Benefits of Pbl</vt:lpstr>
      <vt:lpstr>Launch PBL to the Faculty and staff</vt:lpstr>
      <vt:lpstr>PBL Administrator Training</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Technology to  Design, Manage, and Assess PBL</dc:title>
  <dc:creator>Denise</dc:creator>
  <cp:lastModifiedBy>Jeff Craig</cp:lastModifiedBy>
  <cp:revision>376</cp:revision>
  <cp:lastPrinted>2014-10-09T09:54:05Z</cp:lastPrinted>
  <dcterms:created xsi:type="dcterms:W3CDTF">2014-01-19T12:08:10Z</dcterms:created>
  <dcterms:modified xsi:type="dcterms:W3CDTF">2014-10-09T16:23:16Z</dcterms:modified>
</cp:coreProperties>
</file>