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696" r:id="rId4"/>
    <p:sldMasterId id="2147483708" r:id="rId5"/>
  </p:sldMasterIdLst>
  <p:notesMasterIdLst>
    <p:notesMasterId r:id="rId103"/>
  </p:notesMasterIdLst>
  <p:handoutMasterIdLst>
    <p:handoutMasterId r:id="rId104"/>
  </p:handoutMasterIdLst>
  <p:sldIdLst>
    <p:sldId id="256" r:id="rId6"/>
    <p:sldId id="257" r:id="rId7"/>
    <p:sldId id="499" r:id="rId8"/>
    <p:sldId id="566" r:id="rId9"/>
    <p:sldId id="585" r:id="rId10"/>
    <p:sldId id="586" r:id="rId11"/>
    <p:sldId id="587" r:id="rId12"/>
    <p:sldId id="588" r:id="rId13"/>
    <p:sldId id="589" r:id="rId14"/>
    <p:sldId id="590" r:id="rId15"/>
    <p:sldId id="591" r:id="rId16"/>
    <p:sldId id="592" r:id="rId17"/>
    <p:sldId id="593" r:id="rId18"/>
    <p:sldId id="596" r:id="rId19"/>
    <p:sldId id="597" r:id="rId20"/>
    <p:sldId id="598" r:id="rId21"/>
    <p:sldId id="599" r:id="rId22"/>
    <p:sldId id="600" r:id="rId23"/>
    <p:sldId id="601" r:id="rId24"/>
    <p:sldId id="602" r:id="rId25"/>
    <p:sldId id="603" r:id="rId26"/>
    <p:sldId id="604" r:id="rId27"/>
    <p:sldId id="605" r:id="rId28"/>
    <p:sldId id="606" r:id="rId29"/>
    <p:sldId id="607" r:id="rId30"/>
    <p:sldId id="500" r:id="rId31"/>
    <p:sldId id="278" r:id="rId32"/>
    <p:sldId id="608" r:id="rId33"/>
    <p:sldId id="279" r:id="rId34"/>
    <p:sldId id="489" r:id="rId35"/>
    <p:sldId id="515" r:id="rId36"/>
    <p:sldId id="551" r:id="rId37"/>
    <p:sldId id="611" r:id="rId38"/>
    <p:sldId id="615" r:id="rId39"/>
    <p:sldId id="616" r:id="rId40"/>
    <p:sldId id="617" r:id="rId41"/>
    <p:sldId id="618" r:id="rId42"/>
    <p:sldId id="619" r:id="rId43"/>
    <p:sldId id="620" r:id="rId44"/>
    <p:sldId id="621" r:id="rId45"/>
    <p:sldId id="622" r:id="rId46"/>
    <p:sldId id="623" r:id="rId47"/>
    <p:sldId id="624" r:id="rId48"/>
    <p:sldId id="625" r:id="rId49"/>
    <p:sldId id="626" r:id="rId50"/>
    <p:sldId id="627" r:id="rId51"/>
    <p:sldId id="285" r:id="rId52"/>
    <p:sldId id="613" r:id="rId53"/>
    <p:sldId id="612" r:id="rId54"/>
    <p:sldId id="577" r:id="rId55"/>
    <p:sldId id="610" r:id="rId56"/>
    <p:sldId id="530" r:id="rId57"/>
    <p:sldId id="520" r:id="rId58"/>
    <p:sldId id="614" r:id="rId59"/>
    <p:sldId id="485" r:id="rId60"/>
    <p:sldId id="552" r:id="rId61"/>
    <p:sldId id="417" r:id="rId62"/>
    <p:sldId id="445" r:id="rId63"/>
    <p:sldId id="487" r:id="rId64"/>
    <p:sldId id="444" r:id="rId65"/>
    <p:sldId id="555" r:id="rId66"/>
    <p:sldId id="534" r:id="rId67"/>
    <p:sldId id="535" r:id="rId68"/>
    <p:sldId id="536" r:id="rId69"/>
    <p:sldId id="537" r:id="rId70"/>
    <p:sldId id="561" r:id="rId71"/>
    <p:sldId id="559" r:id="rId72"/>
    <p:sldId id="628" r:id="rId73"/>
    <p:sldId id="629" r:id="rId74"/>
    <p:sldId id="630" r:id="rId75"/>
    <p:sldId id="631" r:id="rId76"/>
    <p:sldId id="632" r:id="rId77"/>
    <p:sldId id="633" r:id="rId78"/>
    <p:sldId id="634" r:id="rId79"/>
    <p:sldId id="635" r:id="rId80"/>
    <p:sldId id="636" r:id="rId81"/>
    <p:sldId id="637" r:id="rId82"/>
    <p:sldId id="638" r:id="rId83"/>
    <p:sldId id="639" r:id="rId84"/>
    <p:sldId id="641" r:id="rId85"/>
    <p:sldId id="642" r:id="rId86"/>
    <p:sldId id="643" r:id="rId87"/>
    <p:sldId id="644" r:id="rId88"/>
    <p:sldId id="645" r:id="rId89"/>
    <p:sldId id="646" r:id="rId90"/>
    <p:sldId id="647" r:id="rId91"/>
    <p:sldId id="649" r:id="rId92"/>
    <p:sldId id="650" r:id="rId93"/>
    <p:sldId id="652" r:id="rId94"/>
    <p:sldId id="653" r:id="rId95"/>
    <p:sldId id="651" r:id="rId96"/>
    <p:sldId id="654" r:id="rId97"/>
    <p:sldId id="655" r:id="rId98"/>
    <p:sldId id="538" r:id="rId99"/>
    <p:sldId id="563" r:id="rId100"/>
    <p:sldId id="539" r:id="rId101"/>
    <p:sldId id="540" r:id="rId102"/>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388"/>
    <a:srgbClr val="5C6884"/>
    <a:srgbClr val="008FC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2" autoAdjust="0"/>
    <p:restoredTop sz="86131" autoAdjust="0"/>
  </p:normalViewPr>
  <p:slideViewPr>
    <p:cSldViewPr snapToGrid="0" snapToObjects="1">
      <p:cViewPr>
        <p:scale>
          <a:sx n="60" d="100"/>
          <a:sy n="60" d="100"/>
        </p:scale>
        <p:origin x="-1098" y="-7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3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dgm:spPr>
        <a:blipFill rotWithShape="1">
          <a:blip xmlns:r="http://schemas.openxmlformats.org/officeDocument/2006/relationships" r:embed="rId1"/>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dgm:spPr>
        <a:blipFill rotWithShape="1">
          <a:blip xmlns:r="http://schemas.openxmlformats.org/officeDocument/2006/relationships" r:embed="rId2"/>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dgm:spPr>
        <a:blipFill rotWithShape="1">
          <a:blip xmlns:r="http://schemas.openxmlformats.org/officeDocument/2006/relationships" r:embed="rId3"/>
          <a:stretch>
            <a:fillRect/>
          </a:stretch>
        </a:blipFill>
      </dgm:spPr>
    </dgm:pt>
  </dgm:ptLst>
  <dgm:cxnLst>
    <dgm:cxn modelId="{3A046432-F878-42A1-860C-921C3A9AD9E0}" type="presOf" srcId="{CC360C8A-D2B7-400E-8876-2A109DDF57CA}" destId="{7D18CD00-73F0-47EE-ADCF-A414732385D1}" srcOrd="0" destOrd="0" presId="urn:microsoft.com/office/officeart/2005/8/layout/hList7"/>
    <dgm:cxn modelId="{1A02531C-14EB-4134-8394-9CD81CD016E9}" type="presOf" srcId="{7487CE59-9DBC-4395-911F-738CBDA8B282}" destId="{95F200D4-6A33-4A40-B9DC-2C678111790C}" srcOrd="0" destOrd="0" presId="urn:microsoft.com/office/officeart/2005/8/layout/hList7"/>
    <dgm:cxn modelId="{F1156378-06D7-406A-84FE-5E8D61BBFBB1}" type="presOf" srcId="{F5B3007C-AA27-41B7-862B-C12CEE7A2B8B}" destId="{7FE09279-ED51-44E9-8657-04775114263B}" srcOrd="1"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01AF9057-B1B1-42DA-AC77-4AFF9AC4550A}" type="presOf" srcId="{092E1C46-B2A7-4174-917F-0E4236ACCC08}" destId="{46BCAA51-00AC-40BD-9E7D-289F4C24F76E}" srcOrd="0" destOrd="0" presId="urn:microsoft.com/office/officeart/2005/8/layout/hList7"/>
    <dgm:cxn modelId="{CEE86527-7249-4000-A4DE-98D715C6875F}" type="presOf" srcId="{F5B3007C-AA27-41B7-862B-C12CEE7A2B8B}" destId="{18937CDA-FC51-471A-9EFC-AC7FEBEC33C8}" srcOrd="0"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C4CD6399-D8B0-4B3D-BBAF-922307917F7A}" srcId="{3845CC58-0B05-4FE6-B155-005E50FB40FC}" destId="{F5B3007C-AA27-41B7-862B-C12CEE7A2B8B}" srcOrd="0" destOrd="0" parTransId="{26C7B56A-DA8A-4236-B4B7-AFC8967A02CD}" sibTransId="{7487CE59-9DBC-4395-911F-738CBDA8B282}"/>
    <dgm:cxn modelId="{C77205B6-732E-44E5-8B9F-9E52095A504E}" type="presOf" srcId="{CC360C8A-D2B7-400E-8876-2A109DDF57CA}" destId="{BD66D26C-7D22-4141-A170-FD1030BC2A57}" srcOrd="1" destOrd="0" presId="urn:microsoft.com/office/officeart/2005/8/layout/hList7"/>
    <dgm:cxn modelId="{966D8645-420B-4A8C-ABA4-6F461DDC0DF0}" type="presOf" srcId="{3845CC58-0B05-4FE6-B155-005E50FB40FC}" destId="{D17E8B71-9E48-45B4-AF65-6615AD0178C1}" srcOrd="0" destOrd="0" presId="urn:microsoft.com/office/officeart/2005/8/layout/hList7"/>
    <dgm:cxn modelId="{C08E14DB-B47D-44BF-956C-B4585529B132}" type="presOf" srcId="{38F6DB1A-73E7-497A-9F18-81E4AC253452}" destId="{1F12BF5E-07A6-401C-92B9-9C0DD5E57E79}" srcOrd="0" destOrd="0" presId="urn:microsoft.com/office/officeart/2005/8/layout/hList7"/>
    <dgm:cxn modelId="{531A8050-0D76-4C73-8196-E5C5A1ECD408}" type="presOf" srcId="{38F6DB1A-73E7-497A-9F18-81E4AC253452}" destId="{C5C7F777-B699-4CF3-98F8-AE36C380CBDE}" srcOrd="1" destOrd="0" presId="urn:microsoft.com/office/officeart/2005/8/layout/hList7"/>
    <dgm:cxn modelId="{1AE0A65A-9EA7-4D7E-98B5-916146734D65}" type="presParOf" srcId="{D17E8B71-9E48-45B4-AF65-6615AD0178C1}" destId="{35F62321-672B-4E51-A946-BECA99E9519E}" srcOrd="0" destOrd="0" presId="urn:microsoft.com/office/officeart/2005/8/layout/hList7"/>
    <dgm:cxn modelId="{E9843A23-1050-46CF-A87E-7A75946F8B94}" type="presParOf" srcId="{D17E8B71-9E48-45B4-AF65-6615AD0178C1}" destId="{BE37B1CD-D4A3-41BC-8F2A-81E82ADBFF04}" srcOrd="1" destOrd="0" presId="urn:microsoft.com/office/officeart/2005/8/layout/hList7"/>
    <dgm:cxn modelId="{FD1F2255-D9EC-48F0-93DE-5F767EE3F7EC}" type="presParOf" srcId="{BE37B1CD-D4A3-41BC-8F2A-81E82ADBFF04}" destId="{1EE2B5A9-E4BB-485A-B6FE-72B073FDA2B2}" srcOrd="0" destOrd="0" presId="urn:microsoft.com/office/officeart/2005/8/layout/hList7"/>
    <dgm:cxn modelId="{3E1ABD15-E84D-46C4-B8DD-09EA4A97F561}" type="presParOf" srcId="{1EE2B5A9-E4BB-485A-B6FE-72B073FDA2B2}" destId="{18937CDA-FC51-471A-9EFC-AC7FEBEC33C8}" srcOrd="0" destOrd="0" presId="urn:microsoft.com/office/officeart/2005/8/layout/hList7"/>
    <dgm:cxn modelId="{919ABEDB-E8BF-4F72-BC07-B6D14D7E4198}" type="presParOf" srcId="{1EE2B5A9-E4BB-485A-B6FE-72B073FDA2B2}" destId="{7FE09279-ED51-44E9-8657-04775114263B}" srcOrd="1" destOrd="0" presId="urn:microsoft.com/office/officeart/2005/8/layout/hList7"/>
    <dgm:cxn modelId="{C3144846-CF80-4080-A62D-96CCB34C1F63}" type="presParOf" srcId="{1EE2B5A9-E4BB-485A-B6FE-72B073FDA2B2}" destId="{54FEA64A-FA25-4ADB-A357-CB7E514A7D48}" srcOrd="2" destOrd="0" presId="urn:microsoft.com/office/officeart/2005/8/layout/hList7"/>
    <dgm:cxn modelId="{1FE9C2EC-51F0-4123-9C22-805CF555CBFE}" type="presParOf" srcId="{1EE2B5A9-E4BB-485A-B6FE-72B073FDA2B2}" destId="{9332E01C-E8EC-41EF-80AE-F9E743835228}" srcOrd="3" destOrd="0" presId="urn:microsoft.com/office/officeart/2005/8/layout/hList7"/>
    <dgm:cxn modelId="{15423673-7542-4A6E-9AA8-B7174466E992}" type="presParOf" srcId="{BE37B1CD-D4A3-41BC-8F2A-81E82ADBFF04}" destId="{95F200D4-6A33-4A40-B9DC-2C678111790C}" srcOrd="1" destOrd="0" presId="urn:microsoft.com/office/officeart/2005/8/layout/hList7"/>
    <dgm:cxn modelId="{534AA553-4C06-4248-96F0-59D5B0FDE0A1}" type="presParOf" srcId="{BE37B1CD-D4A3-41BC-8F2A-81E82ADBFF04}" destId="{BD27BC21-54B6-4AD1-8F85-79B0DC917E3D}" srcOrd="2" destOrd="0" presId="urn:microsoft.com/office/officeart/2005/8/layout/hList7"/>
    <dgm:cxn modelId="{248B18C6-7D16-4466-BE05-D3A3140B87D7}" type="presParOf" srcId="{BD27BC21-54B6-4AD1-8F85-79B0DC917E3D}" destId="{1F12BF5E-07A6-401C-92B9-9C0DD5E57E79}" srcOrd="0" destOrd="0" presId="urn:microsoft.com/office/officeart/2005/8/layout/hList7"/>
    <dgm:cxn modelId="{63F7A3E3-57B8-4150-99AC-64ECC033797F}" type="presParOf" srcId="{BD27BC21-54B6-4AD1-8F85-79B0DC917E3D}" destId="{C5C7F777-B699-4CF3-98F8-AE36C380CBDE}" srcOrd="1" destOrd="0" presId="urn:microsoft.com/office/officeart/2005/8/layout/hList7"/>
    <dgm:cxn modelId="{AB62397C-3CB2-4915-A49A-73E3B3B5F61D}" type="presParOf" srcId="{BD27BC21-54B6-4AD1-8F85-79B0DC917E3D}" destId="{BD6E959A-FAF7-4F15-93A7-BFF165BFB38F}" srcOrd="2" destOrd="0" presId="urn:microsoft.com/office/officeart/2005/8/layout/hList7"/>
    <dgm:cxn modelId="{FF37767B-9288-4A29-B9CF-400E96B793AD}" type="presParOf" srcId="{BD27BC21-54B6-4AD1-8F85-79B0DC917E3D}" destId="{E54D6E19-1CDE-4C56-8BA3-603B921465F5}" srcOrd="3" destOrd="0" presId="urn:microsoft.com/office/officeart/2005/8/layout/hList7"/>
    <dgm:cxn modelId="{EB9BC2C5-38B7-4C44-B555-C23BF1ECA9B9}" type="presParOf" srcId="{BE37B1CD-D4A3-41BC-8F2A-81E82ADBFF04}" destId="{46BCAA51-00AC-40BD-9E7D-289F4C24F76E}" srcOrd="3" destOrd="0" presId="urn:microsoft.com/office/officeart/2005/8/layout/hList7"/>
    <dgm:cxn modelId="{5E6AEB66-90E6-4233-916D-FD40548483D0}" type="presParOf" srcId="{BE37B1CD-D4A3-41BC-8F2A-81E82ADBFF04}" destId="{8F5B45F8-82E8-40A1-A754-7DEB81AE73C4}" srcOrd="4" destOrd="0" presId="urn:microsoft.com/office/officeart/2005/8/layout/hList7"/>
    <dgm:cxn modelId="{44D6FA2C-3467-45A7-A180-32DA1D304E8E}" type="presParOf" srcId="{8F5B45F8-82E8-40A1-A754-7DEB81AE73C4}" destId="{7D18CD00-73F0-47EE-ADCF-A414732385D1}" srcOrd="0" destOrd="0" presId="urn:microsoft.com/office/officeart/2005/8/layout/hList7"/>
    <dgm:cxn modelId="{A1BF5D92-F717-4577-AA04-5B28367C5E22}" type="presParOf" srcId="{8F5B45F8-82E8-40A1-A754-7DEB81AE73C4}" destId="{BD66D26C-7D22-4141-A170-FD1030BC2A57}" srcOrd="1" destOrd="0" presId="urn:microsoft.com/office/officeart/2005/8/layout/hList7"/>
    <dgm:cxn modelId="{5241C87C-9DFC-466F-A2CF-749FF26BB08B}" type="presParOf" srcId="{8F5B45F8-82E8-40A1-A754-7DEB81AE73C4}" destId="{0C6E1D0D-51C1-4C0E-9D32-82FA0215B730}" srcOrd="2" destOrd="0" presId="urn:microsoft.com/office/officeart/2005/8/layout/hList7"/>
    <dgm:cxn modelId="{00B9B2F2-BD5D-44E0-BDC4-C475639D7C61}"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dgm:spPr/>
      <dgm:t>
        <a:bodyPr/>
        <a:lstStyle/>
        <a:p>
          <a:r>
            <a:rPr lang="en-US" dirty="0" smtClean="0"/>
            <a:t>New Tech</a:t>
          </a:r>
          <a:endParaRPr lang="en-US"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dgm:spPr/>
      <dgm:t>
        <a:bodyPr/>
        <a:lstStyle/>
        <a:p>
          <a:r>
            <a:rPr lang="en-US" dirty="0" smtClean="0"/>
            <a:t>Alternative Education</a:t>
          </a:r>
          <a:endParaRPr lang="en-US"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AF7E42B4-D60A-4616-8EF0-0B6985807B6A}">
      <dgm:prSet phldrT="[Text]"/>
      <dgm:spPr/>
      <dgm:t>
        <a:bodyPr/>
        <a:lstStyle/>
        <a:p>
          <a:r>
            <a:rPr lang="en-US" dirty="0" smtClean="0"/>
            <a:t>Special Education</a:t>
          </a:r>
          <a:endParaRPr lang="en-US" dirty="0"/>
        </a:p>
      </dgm:t>
    </dgm:pt>
    <dgm:pt modelId="{8EDF1642-5616-4B97-AF57-567A82260245}" type="parTrans" cxnId="{98E18496-3959-4154-BCA4-81138A530F74}">
      <dgm:prSet/>
      <dgm:spPr/>
      <dgm:t>
        <a:bodyPr/>
        <a:lstStyle/>
        <a:p>
          <a:endParaRPr lang="en-US"/>
        </a:p>
      </dgm:t>
    </dgm:pt>
    <dgm:pt modelId="{6232FD72-DFA3-4291-AB2A-7E5625C32519}" type="sibTrans" cxnId="{98E18496-3959-4154-BCA4-81138A530F74}">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dgm:spPr/>
      <dgm:t>
        <a:bodyPr/>
        <a:lstStyle/>
        <a:p>
          <a:r>
            <a:rPr lang="en-US" dirty="0" smtClean="0"/>
            <a:t>Integrated PBL Courses</a:t>
          </a:r>
          <a:endParaRPr lang="en-US"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dgm:spPr/>
      <dgm:t>
        <a:bodyPr/>
        <a:lstStyle/>
        <a:p>
          <a:r>
            <a:rPr lang="en-US" dirty="0" smtClean="0"/>
            <a:t>School-</a:t>
          </a:r>
          <a:br>
            <a:rPr lang="en-US" dirty="0" smtClean="0"/>
          </a:br>
          <a:r>
            <a:rPr lang="en-US" dirty="0" smtClean="0"/>
            <a:t>within-a-School</a:t>
          </a:r>
          <a:endParaRPr lang="en-US"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5">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5">
        <dgm:presLayoutVars>
          <dgm:bulletEnabled val="1"/>
        </dgm:presLayoutVars>
      </dgm:prSet>
      <dgm:spPr/>
      <dgm:t>
        <a:bodyPr/>
        <a:lstStyle/>
        <a:p>
          <a:endParaRPr lang="en-US"/>
        </a:p>
      </dgm:t>
    </dgm:pt>
    <dgm:pt modelId="{89CFA3C6-625D-4045-BADB-AE087FEE0EF6}" type="pres">
      <dgm:prSet presAssocID="{03622AAD-D08A-48E5-B4B6-19CEE9A2C457}" presName="aSpace2" presStyleCnt="0"/>
      <dgm:spPr/>
    </dgm:pt>
    <dgm:pt modelId="{E0A8B9D5-4B8A-481C-9161-36DDAAABBE4D}" type="pres">
      <dgm:prSet presAssocID="{AF7E42B4-D60A-4616-8EF0-0B6985807B6A}" presName="childNode" presStyleLbl="node1" presStyleIdx="2" presStyleCnt="5">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3" presStyleCnt="5">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4" presStyleCnt="5">
        <dgm:presLayoutVars>
          <dgm:bulletEnabled val="1"/>
        </dgm:presLayoutVars>
      </dgm:prSet>
      <dgm:spPr/>
      <dgm:t>
        <a:bodyPr/>
        <a:lstStyle/>
        <a:p>
          <a:endParaRPr lang="en-US"/>
        </a:p>
      </dgm:t>
    </dgm:pt>
  </dgm:ptLst>
  <dgm:cxnLst>
    <dgm:cxn modelId="{B24C7C14-09C1-4C6D-AC9F-CDD57603E5C6}" type="presOf" srcId="{AF7E42B4-D60A-4616-8EF0-0B6985807B6A}" destId="{E0A8B9D5-4B8A-481C-9161-36DDAAABBE4D}" srcOrd="0" destOrd="0" presId="urn:microsoft.com/office/officeart/2005/8/layout/lProcess2"/>
    <dgm:cxn modelId="{E840F403-C4BD-4A8F-BF41-CC71BF6C7698}" srcId="{738B1193-443A-4A1D-8145-505C46FAAE82}" destId="{8C224967-E907-41A5-A5C6-BE1EA52918DF}" srcOrd="1" destOrd="0" parTransId="{1CD74A48-144C-4A67-A515-5766B05DE7AF}" sibTransId="{BD812FB2-214B-490E-92CC-D49D98CB16AC}"/>
    <dgm:cxn modelId="{5ED5CFD1-6B38-43DC-813D-4B49044DDE99}" srcId="{738B1193-443A-4A1D-8145-505C46FAAE82}" destId="{7726EA1F-609F-4A30-B634-22368272C805}" srcOrd="0" destOrd="0" parTransId="{A4EC540E-872D-4370-BAFE-ABB9E5DCEDEC}" sibTransId="{B236DAA9-6516-49B2-AC7C-E7A89439AAB1}"/>
    <dgm:cxn modelId="{981DF9D7-CC4F-4E87-B24B-C4F0B93D5A3E}" srcId="{DA07C296-A53A-4B3F-B810-2FB339E651BB}" destId="{03622AAD-D08A-48E5-B4B6-19CEE9A2C457}" srcOrd="0" destOrd="0" parTransId="{8C9F428E-F51A-4953-93F5-B6A2FDDD2325}" sibTransId="{06D6EB88-7ABB-46DE-8F19-3CA04053C068}"/>
    <dgm:cxn modelId="{64CAC6DC-5E41-46FE-AE52-C8B23B35E59D}" type="presOf" srcId="{DA07C296-A53A-4B3F-B810-2FB339E651BB}" destId="{4D31BCA0-C8DD-4D51-95FA-78FFAF6CC42C}" srcOrd="1" destOrd="0" presId="urn:microsoft.com/office/officeart/2005/8/layout/lProcess2"/>
    <dgm:cxn modelId="{32720BD1-2958-4DA9-A99B-2C37F5AF8A9B}" type="presOf" srcId="{B0B4A088-CE6A-43E1-AC19-AA5753B070FE}" destId="{F4567CED-D56B-442D-8A9A-00FFEDE1361D}" srcOrd="0" destOrd="0" presId="urn:microsoft.com/office/officeart/2005/8/layout/lProcess2"/>
    <dgm:cxn modelId="{03AA57D8-B2E5-49EE-AEA8-D822A793C810}" type="presOf" srcId="{DA07C296-A53A-4B3F-B810-2FB339E651BB}" destId="{F2F890CB-F360-4C3C-B782-BCC6488BCC18}" srcOrd="0" destOrd="0" presId="urn:microsoft.com/office/officeart/2005/8/layout/lProcess2"/>
    <dgm:cxn modelId="{4A40B5FF-D533-4A73-B1F5-21F3587D468B}" type="presOf" srcId="{03622AAD-D08A-48E5-B4B6-19CEE9A2C457}" destId="{AD8DB558-52F6-409E-B32D-EC6917C2022F}" srcOrd="0" destOrd="0" presId="urn:microsoft.com/office/officeart/2005/8/layout/lProcess2"/>
    <dgm:cxn modelId="{9B7E9701-21E6-4341-AC84-1F2DE62DEA23}" type="presOf" srcId="{7726EA1F-609F-4A30-B634-22368272C805}" destId="{FB4750C2-7BBE-49DE-BEC7-C1503DD3ADE9}" srcOrd="0"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4B9369F3-618B-4E26-B842-D6B05942DF4A}" type="presOf" srcId="{738B1193-443A-4A1D-8145-505C46FAAE82}" destId="{31C3F820-0901-425D-8FCD-EEE0B47AC6AD}" srcOrd="0" destOrd="0" presId="urn:microsoft.com/office/officeart/2005/8/layout/lProcess2"/>
    <dgm:cxn modelId="{5C08A317-97B5-4ECE-BF23-1F8A25DAFB58}" type="presOf" srcId="{15E3CACE-96D5-4A11-8DEA-7F5BBFB31C59}" destId="{24D0780B-02BC-4063-92C5-762CEA7602C1}" srcOrd="0" destOrd="0" presId="urn:microsoft.com/office/officeart/2005/8/layout/lProcess2"/>
    <dgm:cxn modelId="{CD78A286-79C1-4C77-B8C6-EB1EB1951BAB}" srcId="{7B795F7A-BE04-49E6-B067-075BAE36CAD4}" destId="{B0B4A088-CE6A-43E1-AC19-AA5753B070FE}" srcOrd="0" destOrd="0" parTransId="{6AA00011-BFEE-4343-8D13-A597F659CB1E}" sibTransId="{A820E71E-492F-4A3A-8950-EE71DCC965F0}"/>
    <dgm:cxn modelId="{C9B81543-A25A-4482-A28C-6E3D221DDBB6}" type="presOf" srcId="{7B795F7A-BE04-49E6-B067-075BAE36CAD4}" destId="{986A6B43-BE83-4938-B2C5-1B7B8B8136F9}" srcOrd="0"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EC7B205B-EB5E-4222-BF39-540CD8B8A90A}" type="presOf" srcId="{8C224967-E907-41A5-A5C6-BE1EA52918DF}" destId="{B86FED4C-1FBE-43DE-85B3-387D00E8EB31}" srcOrd="0" destOrd="0" presId="urn:microsoft.com/office/officeart/2005/8/layout/lProcess2"/>
    <dgm:cxn modelId="{98E18496-3959-4154-BCA4-81138A530F74}" srcId="{DA07C296-A53A-4B3F-B810-2FB339E651BB}" destId="{AF7E42B4-D60A-4616-8EF0-0B6985807B6A}" srcOrd="1" destOrd="0" parTransId="{8EDF1642-5616-4B97-AF57-567A82260245}" sibTransId="{6232FD72-DFA3-4291-AB2A-7E5625C32519}"/>
    <dgm:cxn modelId="{0ADD7E01-9ACA-4309-B53D-4276AE5EC855}" type="presOf" srcId="{738B1193-443A-4A1D-8145-505C46FAAE82}" destId="{7198E9DC-875F-4BE2-817D-B13776C1B0B9}" srcOrd="1" destOrd="0" presId="urn:microsoft.com/office/officeart/2005/8/layout/lProcess2"/>
    <dgm:cxn modelId="{978D1043-FF22-4362-8AB2-3929601E6757}" type="presOf" srcId="{B0B4A088-CE6A-43E1-AC19-AA5753B070FE}" destId="{C4CBDE6C-B320-4257-B1EF-05F53616A086}" srcOrd="1" destOrd="0" presId="urn:microsoft.com/office/officeart/2005/8/layout/lProcess2"/>
    <dgm:cxn modelId="{B78A93B9-77DD-47C5-B64F-67DEF3F27E28}" srcId="{B0B4A088-CE6A-43E1-AC19-AA5753B070FE}" destId="{15E3CACE-96D5-4A11-8DEA-7F5BBFB31C59}" srcOrd="0" destOrd="0" parTransId="{D930A7DE-B055-4119-B987-721D0A711A02}" sibTransId="{F3E7E626-09E1-496F-B8C7-F56F1AB6AC1B}"/>
    <dgm:cxn modelId="{192761A1-506C-4B4C-BF57-034E95D8C944}" type="presParOf" srcId="{986A6B43-BE83-4938-B2C5-1B7B8B8136F9}" destId="{1A5DF7C9-7E9E-4E54-AA68-2D5F9C6D14ED}" srcOrd="0" destOrd="0" presId="urn:microsoft.com/office/officeart/2005/8/layout/lProcess2"/>
    <dgm:cxn modelId="{2FD09568-02A0-4DA2-8E5B-794B4FE2D3B3}" type="presParOf" srcId="{1A5DF7C9-7E9E-4E54-AA68-2D5F9C6D14ED}" destId="{F4567CED-D56B-442D-8A9A-00FFEDE1361D}" srcOrd="0" destOrd="0" presId="urn:microsoft.com/office/officeart/2005/8/layout/lProcess2"/>
    <dgm:cxn modelId="{EAE22280-6EA8-4749-8CC6-A1EC1DAEF34B}" type="presParOf" srcId="{1A5DF7C9-7E9E-4E54-AA68-2D5F9C6D14ED}" destId="{C4CBDE6C-B320-4257-B1EF-05F53616A086}" srcOrd="1" destOrd="0" presId="urn:microsoft.com/office/officeart/2005/8/layout/lProcess2"/>
    <dgm:cxn modelId="{F170DF1C-BC34-4227-875E-8B5428000D63}" type="presParOf" srcId="{1A5DF7C9-7E9E-4E54-AA68-2D5F9C6D14ED}" destId="{8203C983-39A6-4951-A689-76FD716DB27B}" srcOrd="2" destOrd="0" presId="urn:microsoft.com/office/officeart/2005/8/layout/lProcess2"/>
    <dgm:cxn modelId="{23392AE2-19E0-43A3-890B-4FB2D904EBDE}" type="presParOf" srcId="{8203C983-39A6-4951-A689-76FD716DB27B}" destId="{66EFF7F6-87DB-4DC1-BD95-A603987CA4D0}" srcOrd="0" destOrd="0" presId="urn:microsoft.com/office/officeart/2005/8/layout/lProcess2"/>
    <dgm:cxn modelId="{FEAB6DB6-40BC-427E-9DDD-A9358D4C6330}" type="presParOf" srcId="{66EFF7F6-87DB-4DC1-BD95-A603987CA4D0}" destId="{24D0780B-02BC-4063-92C5-762CEA7602C1}" srcOrd="0" destOrd="0" presId="urn:microsoft.com/office/officeart/2005/8/layout/lProcess2"/>
    <dgm:cxn modelId="{2D4888FB-14F8-4B70-9045-2BC588F407AC}" type="presParOf" srcId="{986A6B43-BE83-4938-B2C5-1B7B8B8136F9}" destId="{05367EC5-D262-4CA8-AD6A-B55D1AE36836}" srcOrd="1" destOrd="0" presId="urn:microsoft.com/office/officeart/2005/8/layout/lProcess2"/>
    <dgm:cxn modelId="{B89244A5-71C7-4C35-A2F6-50268715576A}" type="presParOf" srcId="{986A6B43-BE83-4938-B2C5-1B7B8B8136F9}" destId="{1AD4F6FE-E512-481F-AF92-B7EA8C414B75}" srcOrd="2" destOrd="0" presId="urn:microsoft.com/office/officeart/2005/8/layout/lProcess2"/>
    <dgm:cxn modelId="{EB4368C8-17B3-457B-AA88-F6BA6073D563}" type="presParOf" srcId="{1AD4F6FE-E512-481F-AF92-B7EA8C414B75}" destId="{F2F890CB-F360-4C3C-B782-BCC6488BCC18}" srcOrd="0" destOrd="0" presId="urn:microsoft.com/office/officeart/2005/8/layout/lProcess2"/>
    <dgm:cxn modelId="{8365FCB0-EA89-4ECD-BE60-1CE361C6729E}" type="presParOf" srcId="{1AD4F6FE-E512-481F-AF92-B7EA8C414B75}" destId="{4D31BCA0-C8DD-4D51-95FA-78FFAF6CC42C}" srcOrd="1" destOrd="0" presId="urn:microsoft.com/office/officeart/2005/8/layout/lProcess2"/>
    <dgm:cxn modelId="{36B1309D-CC81-4FFF-B9A3-FE9B7244DD7E}" type="presParOf" srcId="{1AD4F6FE-E512-481F-AF92-B7EA8C414B75}" destId="{19371445-EC5B-4457-8783-4CA53F785988}" srcOrd="2" destOrd="0" presId="urn:microsoft.com/office/officeart/2005/8/layout/lProcess2"/>
    <dgm:cxn modelId="{96565391-47F1-44AA-9AE0-9164EFFE4D39}" type="presParOf" srcId="{19371445-EC5B-4457-8783-4CA53F785988}" destId="{365229EB-0D05-47F7-A32C-E5EB43CC1C71}" srcOrd="0" destOrd="0" presId="urn:microsoft.com/office/officeart/2005/8/layout/lProcess2"/>
    <dgm:cxn modelId="{8C39B28C-D274-4A3E-8836-FC5873233750}" type="presParOf" srcId="{365229EB-0D05-47F7-A32C-E5EB43CC1C71}" destId="{AD8DB558-52F6-409E-B32D-EC6917C2022F}" srcOrd="0" destOrd="0" presId="urn:microsoft.com/office/officeart/2005/8/layout/lProcess2"/>
    <dgm:cxn modelId="{3FA0FC84-7E6A-4828-8C9D-6A629E7C140A}" type="presParOf" srcId="{365229EB-0D05-47F7-A32C-E5EB43CC1C71}" destId="{89CFA3C6-625D-4045-BADB-AE087FEE0EF6}" srcOrd="1" destOrd="0" presId="urn:microsoft.com/office/officeart/2005/8/layout/lProcess2"/>
    <dgm:cxn modelId="{B1625E0B-96B9-45E8-9418-A729D7345033}" type="presParOf" srcId="{365229EB-0D05-47F7-A32C-E5EB43CC1C71}" destId="{E0A8B9D5-4B8A-481C-9161-36DDAAABBE4D}" srcOrd="2" destOrd="0" presId="urn:microsoft.com/office/officeart/2005/8/layout/lProcess2"/>
    <dgm:cxn modelId="{C0AB500F-5FA8-4D55-8EC0-E81F1666165D}" type="presParOf" srcId="{986A6B43-BE83-4938-B2C5-1B7B8B8136F9}" destId="{AB123D44-7348-49F7-9096-2343C874B9D3}" srcOrd="3" destOrd="0" presId="urn:microsoft.com/office/officeart/2005/8/layout/lProcess2"/>
    <dgm:cxn modelId="{990EE150-62F0-45C8-85BD-0A6EDF6AF5AA}" type="presParOf" srcId="{986A6B43-BE83-4938-B2C5-1B7B8B8136F9}" destId="{56AAB5E6-4DAC-4453-A4C4-67C8A8163C36}" srcOrd="4" destOrd="0" presId="urn:microsoft.com/office/officeart/2005/8/layout/lProcess2"/>
    <dgm:cxn modelId="{EAB3313C-A853-4736-81C5-33B3B607E6C2}" type="presParOf" srcId="{56AAB5E6-4DAC-4453-A4C4-67C8A8163C36}" destId="{31C3F820-0901-425D-8FCD-EEE0B47AC6AD}" srcOrd="0" destOrd="0" presId="urn:microsoft.com/office/officeart/2005/8/layout/lProcess2"/>
    <dgm:cxn modelId="{7F868AB2-185D-4BBF-AE67-A1012A25A107}" type="presParOf" srcId="{56AAB5E6-4DAC-4453-A4C4-67C8A8163C36}" destId="{7198E9DC-875F-4BE2-817D-B13776C1B0B9}" srcOrd="1" destOrd="0" presId="urn:microsoft.com/office/officeart/2005/8/layout/lProcess2"/>
    <dgm:cxn modelId="{A9D00CBE-BE32-4EF0-84FD-DA71E31EAFB5}" type="presParOf" srcId="{56AAB5E6-4DAC-4453-A4C4-67C8A8163C36}" destId="{12E5F7C9-5046-491B-8E3E-C8233F280405}" srcOrd="2" destOrd="0" presId="urn:microsoft.com/office/officeart/2005/8/layout/lProcess2"/>
    <dgm:cxn modelId="{57E64C91-C107-4C6A-A17C-2D6BEDC151EB}" type="presParOf" srcId="{12E5F7C9-5046-491B-8E3E-C8233F280405}" destId="{4839C975-5B7D-40AB-9E8E-D167FE52D4AD}" srcOrd="0" destOrd="0" presId="urn:microsoft.com/office/officeart/2005/8/layout/lProcess2"/>
    <dgm:cxn modelId="{298DAA85-3C99-43F9-92E0-45A772A4BD33}" type="presParOf" srcId="{4839C975-5B7D-40AB-9E8E-D167FE52D4AD}" destId="{FB4750C2-7BBE-49DE-BEC7-C1503DD3ADE9}" srcOrd="0" destOrd="0" presId="urn:microsoft.com/office/officeart/2005/8/layout/lProcess2"/>
    <dgm:cxn modelId="{A5A84D96-A04D-4A06-AAAD-1CDB8ECBE903}" type="presParOf" srcId="{4839C975-5B7D-40AB-9E8E-D167FE52D4AD}" destId="{3717B387-03C8-48CE-A9F2-0122A7A3E41E}" srcOrd="1" destOrd="0" presId="urn:microsoft.com/office/officeart/2005/8/layout/lProcess2"/>
    <dgm:cxn modelId="{121434B9-C994-48B6-8BFD-4FEECCC5436E}"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custT="1"/>
      <dgm:spPr/>
      <dgm:t>
        <a:bodyPr/>
        <a:lstStyle/>
        <a:p>
          <a:r>
            <a:rPr lang="en-US" sz="1800" dirty="0" smtClean="0"/>
            <a:t>CNY New Tech High School in Cortland County</a:t>
          </a:r>
          <a:endParaRPr lang="en-US" sz="1800"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custT="1"/>
      <dgm:spPr/>
      <dgm:t>
        <a:bodyPr/>
        <a:lstStyle/>
        <a:p>
          <a:r>
            <a:rPr lang="en-US" sz="1800" dirty="0" smtClean="0"/>
            <a:t>Innovation Tech at the Career Academy</a:t>
          </a:r>
          <a:endParaRPr lang="en-US" sz="1800"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dgm:spPr/>
      <dgm:t>
        <a:bodyPr/>
        <a:lstStyle/>
        <a:p>
          <a:r>
            <a:rPr lang="en-US" dirty="0" smtClean="0"/>
            <a:t>Integrated PBL Courses</a:t>
          </a:r>
          <a:endParaRPr lang="en-US"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dgm:spPr/>
      <dgm:t>
        <a:bodyPr/>
        <a:lstStyle/>
        <a:p>
          <a:r>
            <a:rPr lang="en-US" dirty="0" smtClean="0"/>
            <a:t>Baldwinsville School-</a:t>
          </a:r>
          <a:br>
            <a:rPr lang="en-US" dirty="0" smtClean="0"/>
          </a:br>
          <a:r>
            <a:rPr lang="en-US" dirty="0" smtClean="0"/>
            <a:t>within-a-School</a:t>
          </a:r>
          <a:endParaRPr lang="en-US"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4">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4">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2" presStyleCnt="4">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3" presStyleCnt="4">
        <dgm:presLayoutVars>
          <dgm:bulletEnabled val="1"/>
        </dgm:presLayoutVars>
      </dgm:prSet>
      <dgm:spPr/>
      <dgm:t>
        <a:bodyPr/>
        <a:lstStyle/>
        <a:p>
          <a:endParaRPr lang="en-US"/>
        </a:p>
      </dgm:t>
    </dgm:pt>
  </dgm:ptLst>
  <dgm:cxnLst>
    <dgm:cxn modelId="{BBF9E519-AED6-41BB-9EA3-4C04933DA844}" type="presOf" srcId="{DA07C296-A53A-4B3F-B810-2FB339E651BB}" destId="{4D31BCA0-C8DD-4D51-95FA-78FFAF6CC42C}" srcOrd="1" destOrd="0" presId="urn:microsoft.com/office/officeart/2005/8/layout/lProcess2"/>
    <dgm:cxn modelId="{3EBC74A9-9E96-45B4-BB3F-06FE75C9C2AC}" type="presOf" srcId="{738B1193-443A-4A1D-8145-505C46FAAE82}" destId="{7198E9DC-875F-4BE2-817D-B13776C1B0B9}" srcOrd="1"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E2D38460-16BB-436F-93DF-FE26E17AA085}" type="presOf" srcId="{7726EA1F-609F-4A30-B634-22368272C805}" destId="{FB4750C2-7BBE-49DE-BEC7-C1503DD3ADE9}" srcOrd="0" destOrd="0" presId="urn:microsoft.com/office/officeart/2005/8/layout/lProcess2"/>
    <dgm:cxn modelId="{B78A93B9-77DD-47C5-B64F-67DEF3F27E28}" srcId="{B0B4A088-CE6A-43E1-AC19-AA5753B070FE}" destId="{15E3CACE-96D5-4A11-8DEA-7F5BBFB31C59}" srcOrd="0" destOrd="0" parTransId="{D930A7DE-B055-4119-B987-721D0A711A02}" sibTransId="{F3E7E626-09E1-496F-B8C7-F56F1AB6AC1B}"/>
    <dgm:cxn modelId="{E840F403-C4BD-4A8F-BF41-CC71BF6C7698}" srcId="{738B1193-443A-4A1D-8145-505C46FAAE82}" destId="{8C224967-E907-41A5-A5C6-BE1EA52918DF}" srcOrd="1" destOrd="0" parTransId="{1CD74A48-144C-4A67-A515-5766B05DE7AF}" sibTransId="{BD812FB2-214B-490E-92CC-D49D98CB16AC}"/>
    <dgm:cxn modelId="{981DF9D7-CC4F-4E87-B24B-C4F0B93D5A3E}" srcId="{DA07C296-A53A-4B3F-B810-2FB339E651BB}" destId="{03622AAD-D08A-48E5-B4B6-19CEE9A2C457}" srcOrd="0" destOrd="0" parTransId="{8C9F428E-F51A-4953-93F5-B6A2FDDD2325}" sibTransId="{06D6EB88-7ABB-46DE-8F19-3CA04053C068}"/>
    <dgm:cxn modelId="{5ED5CFD1-6B38-43DC-813D-4B49044DDE99}" srcId="{738B1193-443A-4A1D-8145-505C46FAAE82}" destId="{7726EA1F-609F-4A30-B634-22368272C805}" srcOrd="0" destOrd="0" parTransId="{A4EC540E-872D-4370-BAFE-ABB9E5DCEDEC}" sibTransId="{B236DAA9-6516-49B2-AC7C-E7A89439AAB1}"/>
    <dgm:cxn modelId="{176D4428-F642-4D2B-BB8E-D5CE72979AD0}" type="presOf" srcId="{B0B4A088-CE6A-43E1-AC19-AA5753B070FE}" destId="{F4567CED-D56B-442D-8A9A-00FFEDE1361D}" srcOrd="0" destOrd="0" presId="urn:microsoft.com/office/officeart/2005/8/layout/lProcess2"/>
    <dgm:cxn modelId="{DBD6744A-8A9C-464B-A0A1-8E1855A2288C}" type="presOf" srcId="{738B1193-443A-4A1D-8145-505C46FAAE82}" destId="{31C3F820-0901-425D-8FCD-EEE0B47AC6AD}" srcOrd="0" destOrd="0" presId="urn:microsoft.com/office/officeart/2005/8/layout/lProcess2"/>
    <dgm:cxn modelId="{4EE50CB6-BAA2-4988-881D-98F2D52357FE}" type="presOf" srcId="{B0B4A088-CE6A-43E1-AC19-AA5753B070FE}" destId="{C4CBDE6C-B320-4257-B1EF-05F53616A086}" srcOrd="1" destOrd="0" presId="urn:microsoft.com/office/officeart/2005/8/layout/lProcess2"/>
    <dgm:cxn modelId="{25EADDB2-2589-4866-B74A-3D8BBF3D23E7}" type="presOf" srcId="{DA07C296-A53A-4B3F-B810-2FB339E651BB}" destId="{F2F890CB-F360-4C3C-B782-BCC6488BCC18}" srcOrd="0" destOrd="0" presId="urn:microsoft.com/office/officeart/2005/8/layout/lProcess2"/>
    <dgm:cxn modelId="{B1FF6375-A22E-440A-A469-BAC0988FC8DC}" type="presOf" srcId="{8C224967-E907-41A5-A5C6-BE1EA52918DF}" destId="{B86FED4C-1FBE-43DE-85B3-387D00E8EB31}" srcOrd="0" destOrd="0" presId="urn:microsoft.com/office/officeart/2005/8/layout/lProcess2"/>
    <dgm:cxn modelId="{CD78A286-79C1-4C77-B8C6-EB1EB1951BAB}" srcId="{7B795F7A-BE04-49E6-B067-075BAE36CAD4}" destId="{B0B4A088-CE6A-43E1-AC19-AA5753B070FE}" srcOrd="0" destOrd="0" parTransId="{6AA00011-BFEE-4343-8D13-A597F659CB1E}" sibTransId="{A820E71E-492F-4A3A-8950-EE71DCC965F0}"/>
    <dgm:cxn modelId="{7422453C-8C45-4215-A006-201360699EE2}" type="presOf" srcId="{03622AAD-D08A-48E5-B4B6-19CEE9A2C457}" destId="{AD8DB558-52F6-409E-B32D-EC6917C2022F}" srcOrd="0" destOrd="0" presId="urn:microsoft.com/office/officeart/2005/8/layout/lProcess2"/>
    <dgm:cxn modelId="{641EA767-2CA5-4EF6-A26C-EE4D6162E5F0}" type="presOf" srcId="{7B795F7A-BE04-49E6-B067-075BAE36CAD4}" destId="{986A6B43-BE83-4938-B2C5-1B7B8B8136F9}" srcOrd="0" destOrd="0" presId="urn:microsoft.com/office/officeart/2005/8/layout/lProcess2"/>
    <dgm:cxn modelId="{8446FDF3-7E9F-4657-8685-667D52D29811}" type="presOf" srcId="{15E3CACE-96D5-4A11-8DEA-7F5BBFB31C59}" destId="{24D0780B-02BC-4063-92C5-762CEA7602C1}" srcOrd="0"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01B9853A-2DE4-4462-9E87-3ECBA356D3C7}" type="presParOf" srcId="{986A6B43-BE83-4938-B2C5-1B7B8B8136F9}" destId="{1A5DF7C9-7E9E-4E54-AA68-2D5F9C6D14ED}" srcOrd="0" destOrd="0" presId="urn:microsoft.com/office/officeart/2005/8/layout/lProcess2"/>
    <dgm:cxn modelId="{43A596AA-8018-4556-AAA0-5B1C83236C25}" type="presParOf" srcId="{1A5DF7C9-7E9E-4E54-AA68-2D5F9C6D14ED}" destId="{F4567CED-D56B-442D-8A9A-00FFEDE1361D}" srcOrd="0" destOrd="0" presId="urn:microsoft.com/office/officeart/2005/8/layout/lProcess2"/>
    <dgm:cxn modelId="{B90A43AA-723F-4887-AD27-F7BF14A98366}" type="presParOf" srcId="{1A5DF7C9-7E9E-4E54-AA68-2D5F9C6D14ED}" destId="{C4CBDE6C-B320-4257-B1EF-05F53616A086}" srcOrd="1" destOrd="0" presId="urn:microsoft.com/office/officeart/2005/8/layout/lProcess2"/>
    <dgm:cxn modelId="{5E10B79E-FF9C-44DC-8F0D-526F1535B8F7}" type="presParOf" srcId="{1A5DF7C9-7E9E-4E54-AA68-2D5F9C6D14ED}" destId="{8203C983-39A6-4951-A689-76FD716DB27B}" srcOrd="2" destOrd="0" presId="urn:microsoft.com/office/officeart/2005/8/layout/lProcess2"/>
    <dgm:cxn modelId="{FCD399DE-4964-449F-A948-F79106893326}" type="presParOf" srcId="{8203C983-39A6-4951-A689-76FD716DB27B}" destId="{66EFF7F6-87DB-4DC1-BD95-A603987CA4D0}" srcOrd="0" destOrd="0" presId="urn:microsoft.com/office/officeart/2005/8/layout/lProcess2"/>
    <dgm:cxn modelId="{3997173A-F380-4C7A-BECC-3BD2A536DD53}" type="presParOf" srcId="{66EFF7F6-87DB-4DC1-BD95-A603987CA4D0}" destId="{24D0780B-02BC-4063-92C5-762CEA7602C1}" srcOrd="0" destOrd="0" presId="urn:microsoft.com/office/officeart/2005/8/layout/lProcess2"/>
    <dgm:cxn modelId="{6CAAD6B4-6EFD-441C-99FD-EEE2751ADFC1}" type="presParOf" srcId="{986A6B43-BE83-4938-B2C5-1B7B8B8136F9}" destId="{05367EC5-D262-4CA8-AD6A-B55D1AE36836}" srcOrd="1" destOrd="0" presId="urn:microsoft.com/office/officeart/2005/8/layout/lProcess2"/>
    <dgm:cxn modelId="{5FE94526-C3E8-4B3A-8CE8-D98494BDFC99}" type="presParOf" srcId="{986A6B43-BE83-4938-B2C5-1B7B8B8136F9}" destId="{1AD4F6FE-E512-481F-AF92-B7EA8C414B75}" srcOrd="2" destOrd="0" presId="urn:microsoft.com/office/officeart/2005/8/layout/lProcess2"/>
    <dgm:cxn modelId="{3A3617F0-141F-44DA-B326-866C170D219D}" type="presParOf" srcId="{1AD4F6FE-E512-481F-AF92-B7EA8C414B75}" destId="{F2F890CB-F360-4C3C-B782-BCC6488BCC18}" srcOrd="0" destOrd="0" presId="urn:microsoft.com/office/officeart/2005/8/layout/lProcess2"/>
    <dgm:cxn modelId="{26B79E52-01D4-40C2-8886-EF1008217B1C}" type="presParOf" srcId="{1AD4F6FE-E512-481F-AF92-B7EA8C414B75}" destId="{4D31BCA0-C8DD-4D51-95FA-78FFAF6CC42C}" srcOrd="1" destOrd="0" presId="urn:microsoft.com/office/officeart/2005/8/layout/lProcess2"/>
    <dgm:cxn modelId="{2417519E-B341-4244-8DF2-E887ED4E666F}" type="presParOf" srcId="{1AD4F6FE-E512-481F-AF92-B7EA8C414B75}" destId="{19371445-EC5B-4457-8783-4CA53F785988}" srcOrd="2" destOrd="0" presId="urn:microsoft.com/office/officeart/2005/8/layout/lProcess2"/>
    <dgm:cxn modelId="{DE415FFA-BCB3-4408-8859-601685137122}" type="presParOf" srcId="{19371445-EC5B-4457-8783-4CA53F785988}" destId="{365229EB-0D05-47F7-A32C-E5EB43CC1C71}" srcOrd="0" destOrd="0" presId="urn:microsoft.com/office/officeart/2005/8/layout/lProcess2"/>
    <dgm:cxn modelId="{9BE97994-B5B7-4D94-A289-6F51A2E2C750}" type="presParOf" srcId="{365229EB-0D05-47F7-A32C-E5EB43CC1C71}" destId="{AD8DB558-52F6-409E-B32D-EC6917C2022F}" srcOrd="0" destOrd="0" presId="urn:microsoft.com/office/officeart/2005/8/layout/lProcess2"/>
    <dgm:cxn modelId="{229C201A-ABB1-4B0F-AD24-6C43F1E4552F}" type="presParOf" srcId="{986A6B43-BE83-4938-B2C5-1B7B8B8136F9}" destId="{AB123D44-7348-49F7-9096-2343C874B9D3}" srcOrd="3" destOrd="0" presId="urn:microsoft.com/office/officeart/2005/8/layout/lProcess2"/>
    <dgm:cxn modelId="{4C40417E-6967-446E-B0F0-1E5E7DCF938B}" type="presParOf" srcId="{986A6B43-BE83-4938-B2C5-1B7B8B8136F9}" destId="{56AAB5E6-4DAC-4453-A4C4-67C8A8163C36}" srcOrd="4" destOrd="0" presId="urn:microsoft.com/office/officeart/2005/8/layout/lProcess2"/>
    <dgm:cxn modelId="{2C0F46BA-C653-4422-89BE-E1CA7EEB2ABD}" type="presParOf" srcId="{56AAB5E6-4DAC-4453-A4C4-67C8A8163C36}" destId="{31C3F820-0901-425D-8FCD-EEE0B47AC6AD}" srcOrd="0" destOrd="0" presId="urn:microsoft.com/office/officeart/2005/8/layout/lProcess2"/>
    <dgm:cxn modelId="{6E41CDB8-0815-41F0-B9A9-FCCF9304F210}" type="presParOf" srcId="{56AAB5E6-4DAC-4453-A4C4-67C8A8163C36}" destId="{7198E9DC-875F-4BE2-817D-B13776C1B0B9}" srcOrd="1" destOrd="0" presId="urn:microsoft.com/office/officeart/2005/8/layout/lProcess2"/>
    <dgm:cxn modelId="{C97EAECF-6F52-46F0-AD96-008898724125}" type="presParOf" srcId="{56AAB5E6-4DAC-4453-A4C4-67C8A8163C36}" destId="{12E5F7C9-5046-491B-8E3E-C8233F280405}" srcOrd="2" destOrd="0" presId="urn:microsoft.com/office/officeart/2005/8/layout/lProcess2"/>
    <dgm:cxn modelId="{932F7E5E-5884-4054-9CAB-278EB4E89762}" type="presParOf" srcId="{12E5F7C9-5046-491B-8E3E-C8233F280405}" destId="{4839C975-5B7D-40AB-9E8E-D167FE52D4AD}" srcOrd="0" destOrd="0" presId="urn:microsoft.com/office/officeart/2005/8/layout/lProcess2"/>
    <dgm:cxn modelId="{D0C38CB9-DF7B-48CD-99FF-44C216F99DEE}" type="presParOf" srcId="{4839C975-5B7D-40AB-9E8E-D167FE52D4AD}" destId="{FB4750C2-7BBE-49DE-BEC7-C1503DD3ADE9}" srcOrd="0" destOrd="0" presId="urn:microsoft.com/office/officeart/2005/8/layout/lProcess2"/>
    <dgm:cxn modelId="{EA2D0B46-5BF2-4523-8D8E-DBE60050AA1B}" type="presParOf" srcId="{4839C975-5B7D-40AB-9E8E-D167FE52D4AD}" destId="{3717B387-03C8-48CE-A9F2-0122A7A3E41E}" srcOrd="1" destOrd="0" presId="urn:microsoft.com/office/officeart/2005/8/layout/lProcess2"/>
    <dgm:cxn modelId="{EBA75F4C-9427-4590-A176-C57617DE415A}"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pt>
  </dgm:ptLst>
  <dgm:cxnLst>
    <dgm:cxn modelId="{60D5399F-6B75-4807-BA66-B0BD2FC50DD2}" type="presOf" srcId="{092E1C46-B2A7-4174-917F-0E4236ACCC08}" destId="{46BCAA51-00AC-40BD-9E7D-289F4C24F76E}" srcOrd="0"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3CA5267E-74DA-4D38-8486-5A12837AD4F3}" type="presOf" srcId="{3845CC58-0B05-4FE6-B155-005E50FB40FC}" destId="{D17E8B71-9E48-45B4-AF65-6615AD0178C1}" srcOrd="0" destOrd="0" presId="urn:microsoft.com/office/officeart/2005/8/layout/hList7"/>
    <dgm:cxn modelId="{28318311-9C81-4352-B9B2-3D72173741CE}" type="presOf" srcId="{F5B3007C-AA27-41B7-862B-C12CEE7A2B8B}" destId="{18937CDA-FC51-471A-9EFC-AC7FEBEC33C8}" srcOrd="0" destOrd="0" presId="urn:microsoft.com/office/officeart/2005/8/layout/hList7"/>
    <dgm:cxn modelId="{72A713AD-F282-40B7-B1EE-66E67ACA3B7A}" type="presOf" srcId="{7487CE59-9DBC-4395-911F-738CBDA8B282}" destId="{95F200D4-6A33-4A40-B9DC-2C678111790C}" srcOrd="0"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49722E9D-A4EF-4BAD-AE41-E17BA868F74C}" type="presOf" srcId="{F5B3007C-AA27-41B7-862B-C12CEE7A2B8B}" destId="{7FE09279-ED51-44E9-8657-04775114263B}" srcOrd="1" destOrd="0" presId="urn:microsoft.com/office/officeart/2005/8/layout/hList7"/>
    <dgm:cxn modelId="{C4CD6399-D8B0-4B3D-BBAF-922307917F7A}" srcId="{3845CC58-0B05-4FE6-B155-005E50FB40FC}" destId="{F5B3007C-AA27-41B7-862B-C12CEE7A2B8B}" srcOrd="0" destOrd="0" parTransId="{26C7B56A-DA8A-4236-B4B7-AFC8967A02CD}" sibTransId="{7487CE59-9DBC-4395-911F-738CBDA8B282}"/>
    <dgm:cxn modelId="{CA3F19EF-7858-4EF6-A344-78F380FCF71F}" type="presOf" srcId="{38F6DB1A-73E7-497A-9F18-81E4AC253452}" destId="{1F12BF5E-07A6-401C-92B9-9C0DD5E57E79}" srcOrd="0" destOrd="0" presId="urn:microsoft.com/office/officeart/2005/8/layout/hList7"/>
    <dgm:cxn modelId="{5111303F-DA29-40C2-A886-A9A040882A41}" type="presOf" srcId="{CC360C8A-D2B7-400E-8876-2A109DDF57CA}" destId="{7D18CD00-73F0-47EE-ADCF-A414732385D1}" srcOrd="0" destOrd="0" presId="urn:microsoft.com/office/officeart/2005/8/layout/hList7"/>
    <dgm:cxn modelId="{13A195E5-70F1-4158-866F-1BBDF441AC4A}" type="presOf" srcId="{CC360C8A-D2B7-400E-8876-2A109DDF57CA}" destId="{BD66D26C-7D22-4141-A170-FD1030BC2A57}" srcOrd="1" destOrd="0" presId="urn:microsoft.com/office/officeart/2005/8/layout/hList7"/>
    <dgm:cxn modelId="{84A2A402-1968-409A-9A05-FDC94207D5AC}" type="presOf" srcId="{38F6DB1A-73E7-497A-9F18-81E4AC253452}" destId="{C5C7F777-B699-4CF3-98F8-AE36C380CBDE}" srcOrd="1" destOrd="0" presId="urn:microsoft.com/office/officeart/2005/8/layout/hList7"/>
    <dgm:cxn modelId="{61328E07-918D-48A8-918A-FA9011A3875F}" type="presParOf" srcId="{D17E8B71-9E48-45B4-AF65-6615AD0178C1}" destId="{35F62321-672B-4E51-A946-BECA99E9519E}" srcOrd="0" destOrd="0" presId="urn:microsoft.com/office/officeart/2005/8/layout/hList7"/>
    <dgm:cxn modelId="{5BDB3125-D919-4098-8435-42CAA40A118D}" type="presParOf" srcId="{D17E8B71-9E48-45B4-AF65-6615AD0178C1}" destId="{BE37B1CD-D4A3-41BC-8F2A-81E82ADBFF04}" srcOrd="1" destOrd="0" presId="urn:microsoft.com/office/officeart/2005/8/layout/hList7"/>
    <dgm:cxn modelId="{BA9BE2BD-99F4-42B9-B57A-603217372876}" type="presParOf" srcId="{BE37B1CD-D4A3-41BC-8F2A-81E82ADBFF04}" destId="{1EE2B5A9-E4BB-485A-B6FE-72B073FDA2B2}" srcOrd="0" destOrd="0" presId="urn:microsoft.com/office/officeart/2005/8/layout/hList7"/>
    <dgm:cxn modelId="{82D77078-0C33-4BE4-AA80-188AAD3FA310}" type="presParOf" srcId="{1EE2B5A9-E4BB-485A-B6FE-72B073FDA2B2}" destId="{18937CDA-FC51-471A-9EFC-AC7FEBEC33C8}" srcOrd="0" destOrd="0" presId="urn:microsoft.com/office/officeart/2005/8/layout/hList7"/>
    <dgm:cxn modelId="{0E09ACE2-1623-48BA-AB2B-2CE05ABB571E}" type="presParOf" srcId="{1EE2B5A9-E4BB-485A-B6FE-72B073FDA2B2}" destId="{7FE09279-ED51-44E9-8657-04775114263B}" srcOrd="1" destOrd="0" presId="urn:microsoft.com/office/officeart/2005/8/layout/hList7"/>
    <dgm:cxn modelId="{49A48B47-F329-4EC0-BB37-1738F230A484}" type="presParOf" srcId="{1EE2B5A9-E4BB-485A-B6FE-72B073FDA2B2}" destId="{54FEA64A-FA25-4ADB-A357-CB7E514A7D48}" srcOrd="2" destOrd="0" presId="urn:microsoft.com/office/officeart/2005/8/layout/hList7"/>
    <dgm:cxn modelId="{BA08A7E1-A436-4721-9F61-74CF9C18C21F}" type="presParOf" srcId="{1EE2B5A9-E4BB-485A-B6FE-72B073FDA2B2}" destId="{9332E01C-E8EC-41EF-80AE-F9E743835228}" srcOrd="3" destOrd="0" presId="urn:microsoft.com/office/officeart/2005/8/layout/hList7"/>
    <dgm:cxn modelId="{E3033AA9-AEE1-4850-B31B-DDDEF94FA9A9}" type="presParOf" srcId="{BE37B1CD-D4A3-41BC-8F2A-81E82ADBFF04}" destId="{95F200D4-6A33-4A40-B9DC-2C678111790C}" srcOrd="1" destOrd="0" presId="urn:microsoft.com/office/officeart/2005/8/layout/hList7"/>
    <dgm:cxn modelId="{C9C70346-2867-469C-9ECB-5A06C7932B00}" type="presParOf" srcId="{BE37B1CD-D4A3-41BC-8F2A-81E82ADBFF04}" destId="{BD27BC21-54B6-4AD1-8F85-79B0DC917E3D}" srcOrd="2" destOrd="0" presId="urn:microsoft.com/office/officeart/2005/8/layout/hList7"/>
    <dgm:cxn modelId="{5767394A-38C6-47F6-91C9-5265E05642B2}" type="presParOf" srcId="{BD27BC21-54B6-4AD1-8F85-79B0DC917E3D}" destId="{1F12BF5E-07A6-401C-92B9-9C0DD5E57E79}" srcOrd="0" destOrd="0" presId="urn:microsoft.com/office/officeart/2005/8/layout/hList7"/>
    <dgm:cxn modelId="{7C110CAB-9AAF-467F-81A7-63000E6973CC}" type="presParOf" srcId="{BD27BC21-54B6-4AD1-8F85-79B0DC917E3D}" destId="{C5C7F777-B699-4CF3-98F8-AE36C380CBDE}" srcOrd="1" destOrd="0" presId="urn:microsoft.com/office/officeart/2005/8/layout/hList7"/>
    <dgm:cxn modelId="{491CC647-0805-41B1-B62E-CB9DE796F8BD}" type="presParOf" srcId="{BD27BC21-54B6-4AD1-8F85-79B0DC917E3D}" destId="{BD6E959A-FAF7-4F15-93A7-BFF165BFB38F}" srcOrd="2" destOrd="0" presId="urn:microsoft.com/office/officeart/2005/8/layout/hList7"/>
    <dgm:cxn modelId="{65D7913F-9457-42D2-ACE7-19C9D26202BD}" type="presParOf" srcId="{BD27BC21-54B6-4AD1-8F85-79B0DC917E3D}" destId="{E54D6E19-1CDE-4C56-8BA3-603B921465F5}" srcOrd="3" destOrd="0" presId="urn:microsoft.com/office/officeart/2005/8/layout/hList7"/>
    <dgm:cxn modelId="{0821ECDD-7E4A-41E6-ABE2-8E5CFA10D945}" type="presParOf" srcId="{BE37B1CD-D4A3-41BC-8F2A-81E82ADBFF04}" destId="{46BCAA51-00AC-40BD-9E7D-289F4C24F76E}" srcOrd="3" destOrd="0" presId="urn:microsoft.com/office/officeart/2005/8/layout/hList7"/>
    <dgm:cxn modelId="{0E171835-5897-4DF9-B60F-DABAA5158077}" type="presParOf" srcId="{BE37B1CD-D4A3-41BC-8F2A-81E82ADBFF04}" destId="{8F5B45F8-82E8-40A1-A754-7DEB81AE73C4}" srcOrd="4" destOrd="0" presId="urn:microsoft.com/office/officeart/2005/8/layout/hList7"/>
    <dgm:cxn modelId="{7C777F1B-1F7A-4BBF-B026-BB526477FFA8}" type="presParOf" srcId="{8F5B45F8-82E8-40A1-A754-7DEB81AE73C4}" destId="{7D18CD00-73F0-47EE-ADCF-A414732385D1}" srcOrd="0" destOrd="0" presId="urn:microsoft.com/office/officeart/2005/8/layout/hList7"/>
    <dgm:cxn modelId="{8191A4C2-B678-4148-BB07-4C36C7C8676E}" type="presParOf" srcId="{8F5B45F8-82E8-40A1-A754-7DEB81AE73C4}" destId="{BD66D26C-7D22-4141-A170-FD1030BC2A57}" srcOrd="1" destOrd="0" presId="urn:microsoft.com/office/officeart/2005/8/layout/hList7"/>
    <dgm:cxn modelId="{859C936A-5D1A-4BB4-A2FC-505AF391F3DF}" type="presParOf" srcId="{8F5B45F8-82E8-40A1-A754-7DEB81AE73C4}" destId="{0C6E1D0D-51C1-4C0E-9D32-82FA0215B730}" srcOrd="2" destOrd="0" presId="urn:microsoft.com/office/officeart/2005/8/layout/hList7"/>
    <dgm:cxn modelId="{3F89991D-FA38-44B3-8DF0-A57E9E9A413F}"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7CDA-FC51-471A-9EFC-AC7FEBEC33C8}">
      <dsp:nvSpPr>
        <dsp:cNvPr id="0" name=""/>
        <dsp:cNvSpPr/>
      </dsp:nvSpPr>
      <dsp:spPr>
        <a:xfrm>
          <a:off x="1727"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Teaching that Engages</a:t>
          </a:r>
          <a:endParaRPr lang="en-US" sz="3300" kern="1200" dirty="0"/>
        </a:p>
      </dsp:txBody>
      <dsp:txXfrm>
        <a:off x="1727" y="1810385"/>
        <a:ext cx="2688282" cy="1810385"/>
      </dsp:txXfrm>
    </dsp:sp>
    <dsp:sp modelId="{9332E01C-E8EC-41EF-80AE-F9E743835228}">
      <dsp:nvSpPr>
        <dsp:cNvPr id="0" name=""/>
        <dsp:cNvSpPr/>
      </dsp:nvSpPr>
      <dsp:spPr>
        <a:xfrm>
          <a:off x="592296" y="271557"/>
          <a:ext cx="1507145" cy="150714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2BF5E-07A6-401C-92B9-9C0DD5E57E79}">
      <dsp:nvSpPr>
        <dsp:cNvPr id="0" name=""/>
        <dsp:cNvSpPr/>
      </dsp:nvSpPr>
      <dsp:spPr>
        <a:xfrm>
          <a:off x="2770658"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Culture that Empowers</a:t>
          </a:r>
          <a:endParaRPr lang="en-US" sz="3300" kern="1200" dirty="0"/>
        </a:p>
      </dsp:txBody>
      <dsp:txXfrm>
        <a:off x="2770658" y="1810385"/>
        <a:ext cx="2688282" cy="1810385"/>
      </dsp:txXfrm>
    </dsp:sp>
    <dsp:sp modelId="{E54D6E19-1CDE-4C56-8BA3-603B921465F5}">
      <dsp:nvSpPr>
        <dsp:cNvPr id="0" name=""/>
        <dsp:cNvSpPr/>
      </dsp:nvSpPr>
      <dsp:spPr>
        <a:xfrm>
          <a:off x="3361227" y="271557"/>
          <a:ext cx="1507145" cy="150714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8CD00-73F0-47EE-ADCF-A414732385D1}">
      <dsp:nvSpPr>
        <dsp:cNvPr id="0" name=""/>
        <dsp:cNvSpPr/>
      </dsp:nvSpPr>
      <dsp:spPr>
        <a:xfrm>
          <a:off x="5539589"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Technology that Enables</a:t>
          </a:r>
          <a:endParaRPr lang="en-US" sz="3300" kern="1200" dirty="0"/>
        </a:p>
      </dsp:txBody>
      <dsp:txXfrm>
        <a:off x="5539589" y="1810385"/>
        <a:ext cx="2688282" cy="1810385"/>
      </dsp:txXfrm>
    </dsp:sp>
    <dsp:sp modelId="{2F7D043B-88EB-4147-9B35-9F0B344D3C68}">
      <dsp:nvSpPr>
        <dsp:cNvPr id="0" name=""/>
        <dsp:cNvSpPr/>
      </dsp:nvSpPr>
      <dsp:spPr>
        <a:xfrm>
          <a:off x="6130158" y="271557"/>
          <a:ext cx="1507145" cy="150714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62321-672B-4E51-A946-BECA99E9519E}">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7CED-D56B-442D-8A9A-00FFEDE1361D}">
      <dsp:nvSpPr>
        <dsp:cNvPr id="0" name=""/>
        <dsp:cNvSpPr/>
      </dsp:nvSpPr>
      <dsp:spPr>
        <a:xfrm>
          <a:off x="562"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New Tech High School</a:t>
          </a:r>
          <a:endParaRPr lang="en-US" sz="1600" kern="1200" dirty="0"/>
        </a:p>
      </dsp:txBody>
      <dsp:txXfrm>
        <a:off x="562" y="0"/>
        <a:ext cx="1463166" cy="882650"/>
      </dsp:txXfrm>
    </dsp:sp>
    <dsp:sp modelId="{24D0780B-02BC-4063-92C5-762CEA7602C1}">
      <dsp:nvSpPr>
        <dsp:cNvPr id="0" name=""/>
        <dsp:cNvSpPr/>
      </dsp:nvSpPr>
      <dsp:spPr>
        <a:xfrm>
          <a:off x="146879"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New Tech</a:t>
          </a:r>
          <a:endParaRPr lang="en-US" sz="1800" kern="1200" dirty="0"/>
        </a:p>
      </dsp:txBody>
      <dsp:txXfrm>
        <a:off x="181163" y="916934"/>
        <a:ext cx="1101965" cy="1843841"/>
      </dsp:txXfrm>
    </dsp:sp>
    <dsp:sp modelId="{F2F890CB-F360-4C3C-B782-BCC6488BCC18}">
      <dsp:nvSpPr>
        <dsp:cNvPr id="0" name=""/>
        <dsp:cNvSpPr/>
      </dsp:nvSpPr>
      <dsp:spPr>
        <a:xfrm>
          <a:off x="1573466"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OCM BOCES Programs</a:t>
          </a:r>
          <a:endParaRPr lang="en-US" sz="1600" kern="1200" dirty="0"/>
        </a:p>
      </dsp:txBody>
      <dsp:txXfrm>
        <a:off x="1573466" y="0"/>
        <a:ext cx="1463166" cy="882650"/>
      </dsp:txXfrm>
    </dsp:sp>
    <dsp:sp modelId="{AD8DB558-52F6-409E-B32D-EC6917C2022F}">
      <dsp:nvSpPr>
        <dsp:cNvPr id="0" name=""/>
        <dsp:cNvSpPr/>
      </dsp:nvSpPr>
      <dsp:spPr>
        <a:xfrm>
          <a:off x="1719783"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Alternative Education</a:t>
          </a:r>
          <a:endParaRPr lang="en-US" sz="1800" kern="1200" dirty="0"/>
        </a:p>
      </dsp:txBody>
      <dsp:txXfrm>
        <a:off x="1745765" y="909494"/>
        <a:ext cx="1118569" cy="835139"/>
      </dsp:txXfrm>
    </dsp:sp>
    <dsp:sp modelId="{E0A8B9D5-4B8A-481C-9161-36DDAAABBE4D}">
      <dsp:nvSpPr>
        <dsp:cNvPr id="0" name=""/>
        <dsp:cNvSpPr/>
      </dsp:nvSpPr>
      <dsp:spPr>
        <a:xfrm>
          <a:off x="1719783"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Special Education</a:t>
          </a:r>
          <a:endParaRPr lang="en-US" sz="1800" kern="1200" dirty="0"/>
        </a:p>
      </dsp:txBody>
      <dsp:txXfrm>
        <a:off x="1745765" y="1933075"/>
        <a:ext cx="1118569" cy="835139"/>
      </dsp:txXfrm>
    </dsp:sp>
    <dsp:sp modelId="{31C3F820-0901-425D-8FCD-EEE0B47AC6AD}">
      <dsp:nvSpPr>
        <dsp:cNvPr id="0" name=""/>
        <dsp:cNvSpPr/>
      </dsp:nvSpPr>
      <dsp:spPr>
        <a:xfrm>
          <a:off x="3146370"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District/School-Based</a:t>
          </a:r>
          <a:endParaRPr lang="en-US" sz="1600" kern="1200" dirty="0"/>
        </a:p>
      </dsp:txBody>
      <dsp:txXfrm>
        <a:off x="3146370" y="0"/>
        <a:ext cx="1463166" cy="882650"/>
      </dsp:txXfrm>
    </dsp:sp>
    <dsp:sp modelId="{FB4750C2-7BBE-49DE-BEC7-C1503DD3ADE9}">
      <dsp:nvSpPr>
        <dsp:cNvPr id="0" name=""/>
        <dsp:cNvSpPr/>
      </dsp:nvSpPr>
      <dsp:spPr>
        <a:xfrm>
          <a:off x="3292687"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Integrated PBL Courses</a:t>
          </a:r>
          <a:endParaRPr lang="en-US" sz="1800" kern="1200" dirty="0"/>
        </a:p>
      </dsp:txBody>
      <dsp:txXfrm>
        <a:off x="3318669" y="909494"/>
        <a:ext cx="1118569" cy="835139"/>
      </dsp:txXfrm>
    </dsp:sp>
    <dsp:sp modelId="{B86FED4C-1FBE-43DE-85B3-387D00E8EB31}">
      <dsp:nvSpPr>
        <dsp:cNvPr id="0" name=""/>
        <dsp:cNvSpPr/>
      </dsp:nvSpPr>
      <dsp:spPr>
        <a:xfrm>
          <a:off x="3292687"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School-</a:t>
          </a:r>
          <a:br>
            <a:rPr lang="en-US" sz="1800" kern="1200" dirty="0" smtClean="0"/>
          </a:br>
          <a:r>
            <a:rPr lang="en-US" sz="1800" kern="1200" dirty="0" smtClean="0"/>
            <a:t>within-a-School</a:t>
          </a:r>
          <a:endParaRPr lang="en-US" sz="1800" kern="1200" dirty="0"/>
        </a:p>
      </dsp:txBody>
      <dsp:txXfrm>
        <a:off x="3318669" y="1933075"/>
        <a:ext cx="1118569" cy="835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7CED-D56B-442D-8A9A-00FFEDE1361D}">
      <dsp:nvSpPr>
        <dsp:cNvPr id="0" name=""/>
        <dsp:cNvSpPr/>
      </dsp:nvSpPr>
      <dsp:spPr>
        <a:xfrm>
          <a:off x="562"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New Tech High School</a:t>
          </a:r>
          <a:endParaRPr lang="en-US" sz="1600" kern="1200" dirty="0"/>
        </a:p>
      </dsp:txBody>
      <dsp:txXfrm>
        <a:off x="562" y="0"/>
        <a:ext cx="1463166" cy="882650"/>
      </dsp:txXfrm>
    </dsp:sp>
    <dsp:sp modelId="{24D0780B-02BC-4063-92C5-762CEA7602C1}">
      <dsp:nvSpPr>
        <dsp:cNvPr id="0" name=""/>
        <dsp:cNvSpPr/>
      </dsp:nvSpPr>
      <dsp:spPr>
        <a:xfrm>
          <a:off x="146879"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CNY New Tech High School in Cortland County</a:t>
          </a:r>
          <a:endParaRPr lang="en-US" sz="1800" kern="1200" dirty="0"/>
        </a:p>
      </dsp:txBody>
      <dsp:txXfrm>
        <a:off x="181163" y="916934"/>
        <a:ext cx="1101965" cy="1843841"/>
      </dsp:txXfrm>
    </dsp:sp>
    <dsp:sp modelId="{F2F890CB-F360-4C3C-B782-BCC6488BCC18}">
      <dsp:nvSpPr>
        <dsp:cNvPr id="0" name=""/>
        <dsp:cNvSpPr/>
      </dsp:nvSpPr>
      <dsp:spPr>
        <a:xfrm>
          <a:off x="1573466"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OCM BOCES Programs</a:t>
          </a:r>
          <a:endParaRPr lang="en-US" sz="1600" kern="1200" dirty="0"/>
        </a:p>
      </dsp:txBody>
      <dsp:txXfrm>
        <a:off x="1573466" y="0"/>
        <a:ext cx="1463166" cy="882650"/>
      </dsp:txXfrm>
    </dsp:sp>
    <dsp:sp modelId="{AD8DB558-52F6-409E-B32D-EC6917C2022F}">
      <dsp:nvSpPr>
        <dsp:cNvPr id="0" name=""/>
        <dsp:cNvSpPr/>
      </dsp:nvSpPr>
      <dsp:spPr>
        <a:xfrm>
          <a:off x="1719783"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Innovation Tech at the Career Academy</a:t>
          </a:r>
          <a:endParaRPr lang="en-US" sz="1800" kern="1200" dirty="0"/>
        </a:p>
      </dsp:txBody>
      <dsp:txXfrm>
        <a:off x="1754067" y="916934"/>
        <a:ext cx="1101965" cy="1843841"/>
      </dsp:txXfrm>
    </dsp:sp>
    <dsp:sp modelId="{31C3F820-0901-425D-8FCD-EEE0B47AC6AD}">
      <dsp:nvSpPr>
        <dsp:cNvPr id="0" name=""/>
        <dsp:cNvSpPr/>
      </dsp:nvSpPr>
      <dsp:spPr>
        <a:xfrm>
          <a:off x="3146370"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District/School-Based</a:t>
          </a:r>
          <a:endParaRPr lang="en-US" sz="1600" kern="1200" dirty="0"/>
        </a:p>
      </dsp:txBody>
      <dsp:txXfrm>
        <a:off x="3146370" y="0"/>
        <a:ext cx="1463166" cy="882650"/>
      </dsp:txXfrm>
    </dsp:sp>
    <dsp:sp modelId="{FB4750C2-7BBE-49DE-BEC7-C1503DD3ADE9}">
      <dsp:nvSpPr>
        <dsp:cNvPr id="0" name=""/>
        <dsp:cNvSpPr/>
      </dsp:nvSpPr>
      <dsp:spPr>
        <a:xfrm>
          <a:off x="3292687"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Integrated PBL Courses</a:t>
          </a:r>
          <a:endParaRPr lang="en-US" sz="1400" kern="1200" dirty="0"/>
        </a:p>
      </dsp:txBody>
      <dsp:txXfrm>
        <a:off x="3318669" y="909494"/>
        <a:ext cx="1118569" cy="835139"/>
      </dsp:txXfrm>
    </dsp:sp>
    <dsp:sp modelId="{B86FED4C-1FBE-43DE-85B3-387D00E8EB31}">
      <dsp:nvSpPr>
        <dsp:cNvPr id="0" name=""/>
        <dsp:cNvSpPr/>
      </dsp:nvSpPr>
      <dsp:spPr>
        <a:xfrm>
          <a:off x="3292687"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Baldwinsville School-</a:t>
          </a:r>
          <a:br>
            <a:rPr lang="en-US" sz="1400" kern="1200" dirty="0" smtClean="0"/>
          </a:br>
          <a:r>
            <a:rPr lang="en-US" sz="1400" kern="1200" dirty="0" smtClean="0"/>
            <a:t>within-a-School</a:t>
          </a:r>
          <a:endParaRPr lang="en-US" sz="1400" kern="1200" dirty="0"/>
        </a:p>
      </dsp:txBody>
      <dsp:txXfrm>
        <a:off x="3318669" y="1933075"/>
        <a:ext cx="1118569" cy="835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7CDA-FC51-471A-9EFC-AC7FEBEC33C8}">
      <dsp:nvSpPr>
        <dsp:cNvPr id="0" name=""/>
        <dsp:cNvSpPr/>
      </dsp:nvSpPr>
      <dsp:spPr>
        <a:xfrm>
          <a:off x="1727"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Teaching that Engages</a:t>
          </a:r>
          <a:endParaRPr lang="en-US" sz="3300" kern="1200" dirty="0"/>
        </a:p>
      </dsp:txBody>
      <dsp:txXfrm>
        <a:off x="1727" y="1810385"/>
        <a:ext cx="2688282" cy="1810385"/>
      </dsp:txXfrm>
    </dsp:sp>
    <dsp:sp modelId="{9332E01C-E8EC-41EF-80AE-F9E743835228}">
      <dsp:nvSpPr>
        <dsp:cNvPr id="0" name=""/>
        <dsp:cNvSpPr/>
      </dsp:nvSpPr>
      <dsp:spPr>
        <a:xfrm>
          <a:off x="592296" y="271557"/>
          <a:ext cx="1507145" cy="1507145"/>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2BF5E-07A6-401C-92B9-9C0DD5E57E79}">
      <dsp:nvSpPr>
        <dsp:cNvPr id="0" name=""/>
        <dsp:cNvSpPr/>
      </dsp:nvSpPr>
      <dsp:spPr>
        <a:xfrm>
          <a:off x="2770658"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Culture that Empowers</a:t>
          </a:r>
          <a:endParaRPr lang="en-US" sz="3300" kern="1200" dirty="0"/>
        </a:p>
      </dsp:txBody>
      <dsp:txXfrm>
        <a:off x="2770658" y="1810385"/>
        <a:ext cx="2688282" cy="1810385"/>
      </dsp:txXfrm>
    </dsp:sp>
    <dsp:sp modelId="{E54D6E19-1CDE-4C56-8BA3-603B921465F5}">
      <dsp:nvSpPr>
        <dsp:cNvPr id="0" name=""/>
        <dsp:cNvSpPr/>
      </dsp:nvSpPr>
      <dsp:spPr>
        <a:xfrm>
          <a:off x="3361227" y="271557"/>
          <a:ext cx="1507145" cy="1507145"/>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8CD00-73F0-47EE-ADCF-A414732385D1}">
      <dsp:nvSpPr>
        <dsp:cNvPr id="0" name=""/>
        <dsp:cNvSpPr/>
      </dsp:nvSpPr>
      <dsp:spPr>
        <a:xfrm>
          <a:off x="5539589"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Technology that Enables</a:t>
          </a:r>
          <a:endParaRPr lang="en-US" sz="3300" kern="1200" dirty="0"/>
        </a:p>
      </dsp:txBody>
      <dsp:txXfrm>
        <a:off x="5539589" y="1810385"/>
        <a:ext cx="2688282" cy="1810385"/>
      </dsp:txXfrm>
    </dsp:sp>
    <dsp:sp modelId="{2F7D043B-88EB-4147-9B35-9F0B344D3C68}">
      <dsp:nvSpPr>
        <dsp:cNvPr id="0" name=""/>
        <dsp:cNvSpPr/>
      </dsp:nvSpPr>
      <dsp:spPr>
        <a:xfrm>
          <a:off x="6130158" y="271557"/>
          <a:ext cx="1507145" cy="1507145"/>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62321-672B-4E51-A946-BECA99E9519E}">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EB87B02C-B21B-4BF0-AE9C-BF7BFFED64FA}" type="datetimeFigureOut">
              <a:rPr lang="en-US" smtClean="0"/>
              <a:t>12/18/2013</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FEA955AC-4B03-4A78-A9E2-A36BAA9743E0}" type="slidenum">
              <a:rPr lang="en-US" smtClean="0"/>
              <a:t>‹#›</a:t>
            </a:fld>
            <a:endParaRPr lang="en-US" dirty="0"/>
          </a:p>
        </p:txBody>
      </p:sp>
    </p:spTree>
    <p:extLst>
      <p:ext uri="{BB962C8B-B14F-4D97-AF65-F5344CB8AC3E}">
        <p14:creationId xmlns:p14="http://schemas.microsoft.com/office/powerpoint/2010/main" val="2015693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7DD0274B-D6C0-4EEB-90AC-61756667238E}" type="datetimeFigureOut">
              <a:rPr lang="en-US" smtClean="0"/>
              <a:t>12/18/2013</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D6EE9C7E-4E1F-4344-9DC8-E124912CB6A0}" type="slidenum">
              <a:rPr lang="en-US" smtClean="0"/>
              <a:t>‹#›</a:t>
            </a:fld>
            <a:endParaRPr lang="en-US" dirty="0"/>
          </a:p>
        </p:txBody>
      </p:sp>
    </p:spTree>
    <p:extLst>
      <p:ext uri="{BB962C8B-B14F-4D97-AF65-F5344CB8AC3E}">
        <p14:creationId xmlns:p14="http://schemas.microsoft.com/office/powerpoint/2010/main" val="8380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12</a:t>
            </a:fld>
            <a:endParaRPr lang="en-US" dirty="0"/>
          </a:p>
        </p:txBody>
      </p:sp>
    </p:spTree>
    <p:extLst>
      <p:ext uri="{BB962C8B-B14F-4D97-AF65-F5344CB8AC3E}">
        <p14:creationId xmlns:p14="http://schemas.microsoft.com/office/powerpoint/2010/main" val="99750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lists the programs and departments that would relocate to the new location.</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41</a:t>
            </a:fld>
            <a:endParaRPr lang="en-US" dirty="0"/>
          </a:p>
        </p:txBody>
      </p:sp>
    </p:spTree>
    <p:extLst>
      <p:ext uri="{BB962C8B-B14F-4D97-AF65-F5344CB8AC3E}">
        <p14:creationId xmlns:p14="http://schemas.microsoft.com/office/powerpoint/2010/main" val="162114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lists programs that would move as a result of the changes listed on the previous slide.</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42</a:t>
            </a:fld>
            <a:endParaRPr lang="en-US" dirty="0"/>
          </a:p>
        </p:txBody>
      </p:sp>
    </p:spTree>
    <p:extLst>
      <p:ext uri="{BB962C8B-B14F-4D97-AF65-F5344CB8AC3E}">
        <p14:creationId xmlns:p14="http://schemas.microsoft.com/office/powerpoint/2010/main" val="155187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summarizes</a:t>
            </a:r>
            <a:r>
              <a:rPr lang="en-US" baseline="0" dirty="0" smtClean="0"/>
              <a:t> our leases and debt services.  In the scenario we are proposing, the amount of expense saved from the elimination of several leases will directly offset the debt service on the purchase of the building.</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43</a:t>
            </a:fld>
            <a:endParaRPr lang="en-US" dirty="0"/>
          </a:p>
        </p:txBody>
      </p:sp>
    </p:spTree>
    <p:extLst>
      <p:ext uri="{BB962C8B-B14F-4D97-AF65-F5344CB8AC3E}">
        <p14:creationId xmlns:p14="http://schemas.microsoft.com/office/powerpoint/2010/main" val="3993393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referendum</a:t>
            </a:r>
            <a:r>
              <a:rPr lang="en-US" baseline="0" dirty="0" smtClean="0"/>
              <a:t> is required to approve the purchase of the building.</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44</a:t>
            </a:fld>
            <a:endParaRPr lang="en-US" dirty="0"/>
          </a:p>
        </p:txBody>
      </p:sp>
    </p:spTree>
    <p:extLst>
      <p:ext uri="{BB962C8B-B14F-4D97-AF65-F5344CB8AC3E}">
        <p14:creationId xmlns:p14="http://schemas.microsoft.com/office/powerpoint/2010/main" val="258540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a:t>
            </a:r>
            <a:r>
              <a:rPr lang="en-US" baseline="0" dirty="0" smtClean="0"/>
              <a:t> the details of the referendum</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45</a:t>
            </a:fld>
            <a:endParaRPr lang="en-US" dirty="0"/>
          </a:p>
        </p:txBody>
      </p:sp>
    </p:spTree>
    <p:extLst>
      <p:ext uri="{BB962C8B-B14F-4D97-AF65-F5344CB8AC3E}">
        <p14:creationId xmlns:p14="http://schemas.microsoft.com/office/powerpoint/2010/main" val="3140130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Highlighted points</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46</a:t>
            </a:fld>
            <a:endParaRPr lang="en-US" dirty="0"/>
          </a:p>
        </p:txBody>
      </p:sp>
    </p:spTree>
    <p:extLst>
      <p:ext uri="{BB962C8B-B14F-4D97-AF65-F5344CB8AC3E}">
        <p14:creationId xmlns:p14="http://schemas.microsoft.com/office/powerpoint/2010/main" val="28162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EE9C7E-4E1F-4344-9DC8-E124912CB6A0}" type="slidenum">
              <a:rPr lang="en-US" smtClean="0"/>
              <a:t>52</a:t>
            </a:fld>
            <a:endParaRPr lang="en-US" dirty="0"/>
          </a:p>
        </p:txBody>
      </p:sp>
    </p:spTree>
    <p:extLst>
      <p:ext uri="{BB962C8B-B14F-4D97-AF65-F5344CB8AC3E}">
        <p14:creationId xmlns:p14="http://schemas.microsoft.com/office/powerpoint/2010/main" val="3198871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064215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where this vision came from. While it is Colleen and Jeff</a:t>
            </a:r>
            <a:r>
              <a:rPr lang="en-US" baseline="0" dirty="0" smtClean="0"/>
              <a:t> presenting, the Student Services committee and others have been visiting schools, talking about the future, and developing this vision. In the midst of all the compliance stuff like SLOs, and vested interest, and APPR, it’s been re-invigorating to think about the future and to think about our kids and their future.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452338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struggled to identify our goal for the year, as an organization, when it suddenly occurred to us that it doesn’t matter what we think the goal might be, the world</a:t>
            </a:r>
            <a:r>
              <a:rPr lang="en-US" baseline="0" dirty="0" smtClean="0"/>
              <a:t> has given us the goal – preparing kids for their future rather than the adults’ past. Now, it might be different on some other planet, but things have changed on this planet – and so, too, must school change.</a:t>
            </a:r>
          </a:p>
        </p:txBody>
      </p:sp>
      <p:sp>
        <p:nvSpPr>
          <p:cNvPr id="4" name="Slide Number Placeholder 3"/>
          <p:cNvSpPr>
            <a:spLocks noGrp="1"/>
          </p:cNvSpPr>
          <p:nvPr>
            <p:ph type="sldNum" sz="quarter" idx="10"/>
          </p:nvPr>
        </p:nvSpPr>
        <p:spPr/>
        <p:txBody>
          <a:bodyPr/>
          <a:lstStyle/>
          <a:p>
            <a:fld id="{5E46080A-1E23-4365-911F-D074FFED634C}"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64356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13</a:t>
            </a:fld>
            <a:endParaRPr lang="en-US" dirty="0"/>
          </a:p>
        </p:txBody>
      </p:sp>
    </p:spTree>
    <p:extLst>
      <p:ext uri="{BB962C8B-B14F-4D97-AF65-F5344CB8AC3E}">
        <p14:creationId xmlns:p14="http://schemas.microsoft.com/office/powerpoint/2010/main" val="997502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a:t>
            </a:r>
            <a:r>
              <a:rPr lang="en-US" baseline="0" dirty="0" smtClean="0"/>
              <a:t> we went looking for schools that represented a vision…</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687963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1449500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3552608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7F7D9-933F-4F15-8FDE-BE51F8434263}"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720084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41406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of thinking about the vision – all that this one picture expresses.</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27214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Facilities can enhance the learning environment, especially if it</a:t>
            </a:r>
            <a:r>
              <a:rPr lang="en-US" baseline="0" dirty="0" smtClean="0"/>
              <a:t> “looks” like college and career environments. We saw newer facilities and older facilities – both work as long as space is flexible and allows for larger, integrated classes and student collaboration spaces.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304955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Collaborative spaces that emulate how people collaborate and use technology in college and career settings</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434663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409277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186267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quoted in http://www.nytimes.com/2013/12/08/opinion/sunday/friedman-cant-we-do-better.html?_r=0</a:t>
            </a:r>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21</a:t>
            </a:fld>
            <a:endParaRPr lang="en-US" dirty="0"/>
          </a:p>
        </p:txBody>
      </p:sp>
    </p:spTree>
    <p:extLst>
      <p:ext uri="{BB962C8B-B14F-4D97-AF65-F5344CB8AC3E}">
        <p14:creationId xmlns:p14="http://schemas.microsoft.com/office/powerpoint/2010/main" val="3313550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starts with this as the goal. We’ve all done the three question</a:t>
            </a:r>
            <a:r>
              <a:rPr lang="en-US" baseline="0" dirty="0" smtClean="0"/>
              <a:t> activity or thought about this. New Tech, by the way, has the “school success rubric” that does the best job of capturing this that I’ve seen…</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1724546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how this isn’t NYSED’s definition of readiness, but an actual idea</a:t>
            </a:r>
            <a:r>
              <a:rPr lang="en-US" baseline="0" dirty="0" smtClean="0"/>
              <a:t> about what it means to be ready for college, career, and citizenship. Elaborate.</a:t>
            </a:r>
            <a:endParaRPr lang="en-US" dirty="0"/>
          </a:p>
        </p:txBody>
      </p:sp>
      <p:sp>
        <p:nvSpPr>
          <p:cNvPr id="4" name="Slide Number Placeholder 3"/>
          <p:cNvSpPr>
            <a:spLocks noGrp="1"/>
          </p:cNvSpPr>
          <p:nvPr>
            <p:ph type="sldNum" sz="quarter" idx="10"/>
          </p:nvPr>
        </p:nvSpPr>
        <p:spPr/>
        <p:txBody>
          <a:bodyPr/>
          <a:lstStyle/>
          <a:p>
            <a:fld id="{5E46080A-1E23-4365-911F-D074FFED634C}"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951094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1DCD9-46E1-4DF6-BBA4-670E0B8CADFE}"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262259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we’ve constructed regional vision that rests on these four blocks (explain, briefly).</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878621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Layer</a:t>
            </a:r>
            <a:r>
              <a:rPr lang="en-US" baseline="0" dirty="0" smtClean="0"/>
              <a:t> on the idea of a professional development school.</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1873519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move ahead with our</a:t>
            </a:r>
            <a:r>
              <a:rPr lang="en-US" baseline="0" dirty="0" smtClean="0"/>
              <a:t> work with New Tech Network for the schools, we are incrementally building our professional development school with training, coaching, professional development, and, next summer, our next big “conversation promoting” event: PBL-NY. This will be an event next summer that will be similar to a PBL WORLD but with our own interjection of 21</a:t>
            </a:r>
            <a:r>
              <a:rPr lang="en-US" baseline="30000" dirty="0" smtClean="0"/>
              <a:t>st</a:t>
            </a:r>
            <a:r>
              <a:rPr lang="en-US" baseline="0" dirty="0" smtClean="0"/>
              <a:t> Century Readiness, Common Core, and the planet on which we live.</a:t>
            </a:r>
            <a:endParaRPr lang="en-US" dirty="0"/>
          </a:p>
        </p:txBody>
      </p:sp>
      <p:sp>
        <p:nvSpPr>
          <p:cNvPr id="4" name="Slide Number Placeholder 3"/>
          <p:cNvSpPr>
            <a:spLocks noGrp="1"/>
          </p:cNvSpPr>
          <p:nvPr>
            <p:ph type="sldNum" sz="quarter" idx="10"/>
          </p:nvPr>
        </p:nvSpPr>
        <p:spPr/>
        <p:txBody>
          <a:bodyPr/>
          <a:lstStyle/>
          <a:p>
            <a:fld id="{5E46080A-1E23-4365-911F-D074FFED634C}"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3198337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how New Tech High School</a:t>
            </a:r>
            <a:r>
              <a:rPr lang="en-US" b="1" u="sng" dirty="0" smtClean="0"/>
              <a:t>s</a:t>
            </a:r>
            <a:r>
              <a:rPr lang="en-US" dirty="0" smtClean="0"/>
              <a:t> serve as the model and vision that influences everything else. So, we move ahead trying to figure out just how the heck to pull this off!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3080802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on all three of these</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3080802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93</a:t>
            </a:fld>
            <a:endParaRPr lang="en-US" dirty="0"/>
          </a:p>
        </p:txBody>
      </p:sp>
    </p:spTree>
    <p:extLst>
      <p:ext uri="{BB962C8B-B14F-4D97-AF65-F5344CB8AC3E}">
        <p14:creationId xmlns:p14="http://schemas.microsoft.com/office/powerpoint/2010/main" val="1509185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22</a:t>
            </a:fld>
            <a:endParaRPr lang="en-US" dirty="0"/>
          </a:p>
        </p:txBody>
      </p:sp>
    </p:spTree>
    <p:extLst>
      <p:ext uri="{BB962C8B-B14F-4D97-AF65-F5344CB8AC3E}">
        <p14:creationId xmlns:p14="http://schemas.microsoft.com/office/powerpoint/2010/main" val="331355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OCM BOCES owns two campuses; our</a:t>
            </a:r>
            <a:r>
              <a:rPr lang="en-US" baseline="0" dirty="0" smtClean="0"/>
              <a:t> other sites are leased from school districts or other community entities</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36</a:t>
            </a:fld>
            <a:endParaRPr lang="en-US" dirty="0"/>
          </a:p>
        </p:txBody>
      </p:sp>
    </p:spTree>
    <p:extLst>
      <p:ext uri="{BB962C8B-B14F-4D97-AF65-F5344CB8AC3E}">
        <p14:creationId xmlns:p14="http://schemas.microsoft.com/office/powerpoint/2010/main" val="73954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nature</a:t>
            </a:r>
            <a:r>
              <a:rPr lang="en-US" baseline="0" dirty="0" smtClean="0"/>
              <a:t> of the varied services a BOCES provides, facilities can be a challenge.  Some of our services are provided centrally, others are provided in our component school districts.  While leasing provides flexibility, it is not necessarily the most cost-effective approach.</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37</a:t>
            </a:fld>
            <a:endParaRPr lang="en-US" dirty="0"/>
          </a:p>
        </p:txBody>
      </p:sp>
    </p:spTree>
    <p:extLst>
      <p:ext uri="{BB962C8B-B14F-4D97-AF65-F5344CB8AC3E}">
        <p14:creationId xmlns:p14="http://schemas.microsoft.com/office/powerpoint/2010/main" val="234003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Presently,</a:t>
            </a:r>
            <a:r>
              <a:rPr lang="en-US" baseline="0" dirty="0" smtClean="0"/>
              <a:t> we have adult education students sharing facilities with K-12 students.  The educational needs of these two groups are different.  Separate facilities provide better opportunities for each group.  If we could relocate our adult education programs to a separate location, space for other cramped programs could be realized.  OCM BOCES is growing and that is another reason why additional space is important.  If we can accomplish these goals through the consolidation of multiple leased spaces into a BOCES-owned location, programs can be better served and our lease costs can be contained.</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38</a:t>
            </a:fld>
            <a:endParaRPr lang="en-US" dirty="0"/>
          </a:p>
        </p:txBody>
      </p:sp>
    </p:spTree>
    <p:extLst>
      <p:ext uri="{BB962C8B-B14F-4D97-AF65-F5344CB8AC3E}">
        <p14:creationId xmlns:p14="http://schemas.microsoft.com/office/powerpoint/2010/main" val="945451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39</a:t>
            </a:fld>
            <a:endParaRPr lang="en-US" dirty="0"/>
          </a:p>
        </p:txBody>
      </p:sp>
    </p:spTree>
    <p:extLst>
      <p:ext uri="{BB962C8B-B14F-4D97-AF65-F5344CB8AC3E}">
        <p14:creationId xmlns:p14="http://schemas.microsoft.com/office/powerpoint/2010/main" val="133009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facility exists </a:t>
            </a:r>
            <a:r>
              <a:rPr lang="en-US" baseline="0" dirty="0" smtClean="0"/>
              <a:t>in our community that can meet some of the challenges.  There is a now vacant building, located between 7</a:t>
            </a:r>
            <a:r>
              <a:rPr lang="en-US" baseline="30000" dirty="0" smtClean="0"/>
              <a:t>th</a:t>
            </a:r>
            <a:r>
              <a:rPr lang="en-US" baseline="0" dirty="0" smtClean="0"/>
              <a:t> North Street and the Thruway in the Town of Salina, that is the right size to meet BOCES’ needs.  This facility would be home to the adult education programs in Onondaga County.  Additionally, it is large enough to allow us to relocate administration, the Science Center, and other departments, allowing us to eliminate several of our leases.</a:t>
            </a:r>
            <a:endParaRPr lang="en-US" dirty="0"/>
          </a:p>
        </p:txBody>
      </p:sp>
      <p:sp>
        <p:nvSpPr>
          <p:cNvPr id="4" name="Slide Number Placeholder 3"/>
          <p:cNvSpPr>
            <a:spLocks noGrp="1"/>
          </p:cNvSpPr>
          <p:nvPr>
            <p:ph type="sldNum" sz="quarter" idx="10"/>
          </p:nvPr>
        </p:nvSpPr>
        <p:spPr/>
        <p:txBody>
          <a:bodyPr/>
          <a:lstStyle/>
          <a:p>
            <a:fld id="{16403F71-0379-4ADE-BD23-AA9391BFDAF4}" type="slidenum">
              <a:rPr lang="en-US" smtClean="0"/>
              <a:t>40</a:t>
            </a:fld>
            <a:endParaRPr lang="en-US" dirty="0"/>
          </a:p>
        </p:txBody>
      </p:sp>
    </p:spTree>
    <p:extLst>
      <p:ext uri="{BB962C8B-B14F-4D97-AF65-F5344CB8AC3E}">
        <p14:creationId xmlns:p14="http://schemas.microsoft.com/office/powerpoint/2010/main" val="3754496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17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61099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28252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42330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5451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353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231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5151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4846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263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860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62181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4725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75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181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85199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82200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4832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35347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3469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5729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245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390357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9522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5588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601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2151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8108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7220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9992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4182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3708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261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566413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1096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3546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936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7899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A4652-6D78-441C-BEA5-89E9866C3B34}"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1DDF65-3784-48B6-9A94-A67F1AB643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5845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0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02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66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187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812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814616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481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565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99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413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0659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12/18/2013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3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51502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151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6670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61489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1657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5286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0454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38A4652-6D78-441C-BEA5-89E9866C3B34}" type="datetimeFigureOut">
              <a:rPr lang="en-US" smtClean="0">
                <a:solidFill>
                  <a:prstClr val="black">
                    <a:tint val="75000"/>
                  </a:prstClr>
                </a:solidFill>
              </a:rPr>
              <a:pPr defTabSz="914400"/>
              <a:t>12/18/2013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91DDF65-3784-48B6-9A94-A67F1AB6431D}"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9498713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C010086-79DA-438B-9207-728D38504C1F}" type="datetimeFigureOut">
              <a:rPr lang="en-US" smtClean="0">
                <a:solidFill>
                  <a:prstClr val="black">
                    <a:tint val="75000"/>
                  </a:prstClr>
                </a:solidFill>
              </a:rPr>
              <a:pPr defTabSz="914400"/>
              <a:t>12/18/2013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2182D18-A30B-4090-87C5-C527F11F5092}"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8498680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parcconline.org/sites/parcc/files/PARCCMCFMathematicsAlgI_Nov2012V3_FINAL.pdf" TargetMode="External"/><Relationship Id="rId2" Type="http://schemas.openxmlformats.org/officeDocument/2006/relationships/hyperlink" Target="http://commoncoretools.me/wp-content/uploads/2012/12/ccss_progression_functions_2012_12_04.pdf" TargetMode="External"/><Relationship Id="rId1" Type="http://schemas.openxmlformats.org/officeDocument/2006/relationships/slideLayout" Target="../slideLayouts/slideLayout2.xml"/><Relationship Id="rId5" Type="http://schemas.openxmlformats.org/officeDocument/2006/relationships/hyperlink" Target="http://www.illustrativemathematics.org/" TargetMode="External"/><Relationship Id="rId4" Type="http://schemas.openxmlformats.org/officeDocument/2006/relationships/hyperlink" Target="http://www.engageny.org/sites/default/files/resource/attachments/a_story_of_functions_currriculum_map_and_overview_9-12.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ngageny.org/resource/regents-exams-mathematics" TargetMode="External"/><Relationship Id="rId2" Type="http://schemas.openxmlformats.org/officeDocument/2006/relationships/hyperlink" Target="http://www.engageny.org/resource/regents-exams-ela" TargetMode="External"/><Relationship Id="rId1" Type="http://schemas.openxmlformats.org/officeDocument/2006/relationships/slideLayout" Target="../slideLayouts/slideLayout2.xml"/><Relationship Id="rId4" Type="http://schemas.openxmlformats.org/officeDocument/2006/relationships/hyperlink" Target="http://www.p12.nysed.gov/assessment/math/ccmath/transitioncc.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hf9UVg-TdH0&amp;desktop_uri=/watch?v%3Dhf9UVg-TdH0&amp;app=deskto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itd.cnyric.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mylearningplan.com/WebReg/ActivityProfile.asp?D=15882&amp;I=1391241" TargetMode="External"/><Relationship Id="rId3" Type="http://schemas.openxmlformats.org/officeDocument/2006/relationships/hyperlink" Target="https://www.mylearningplan.com/WebReg/ActivityProfile.asp?D=15882&amp;I=1392409" TargetMode="External"/><Relationship Id="rId7" Type="http://schemas.openxmlformats.org/officeDocument/2006/relationships/hyperlink" Target="https://www.mylearningplan.com/WebReg/ActivityProfile.asp?D=15882&amp;I=1391227" TargetMode="External"/><Relationship Id="rId2" Type="http://schemas.openxmlformats.org/officeDocument/2006/relationships/hyperlink" Target="https://www.mylearningplan.com/WebReg/ActivityProfile.asp?D=15882&amp;I=1391223" TargetMode="External"/><Relationship Id="rId1" Type="http://schemas.openxmlformats.org/officeDocument/2006/relationships/slideLayout" Target="../slideLayouts/slideLayout2.xml"/><Relationship Id="rId6" Type="http://schemas.openxmlformats.org/officeDocument/2006/relationships/hyperlink" Target="http://www.mylearningplan.com/WebReg/ActivityProfile.asp?D=15882&amp;I=1392983" TargetMode="External"/><Relationship Id="rId5" Type="http://schemas.openxmlformats.org/officeDocument/2006/relationships/hyperlink" Target="https://www.mylearningplan.com/WebReg/ActivityProfile.asp?D=15882&amp;I=1451695" TargetMode="External"/><Relationship Id="rId4" Type="http://schemas.openxmlformats.org/officeDocument/2006/relationships/hyperlink" Target="https://www.mylearningplan.com/WebReg/ActivityProfile.asp?D=15882&amp;I=145861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5.xml"/><Relationship Id="rId6" Type="http://schemas.openxmlformats.org/officeDocument/2006/relationships/image" Target="../media/image18.jpeg"/><Relationship Id="rId5" Type="http://schemas.openxmlformats.org/officeDocument/2006/relationships/hyperlink" Target="http://www.smile-therapy.com/" TargetMode="Externa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mylearningplan.com/WebReg/ActivityProfile.asp?D=15882&amp;I=1375583" TargetMode="External"/><Relationship Id="rId2" Type="http://schemas.openxmlformats.org/officeDocument/2006/relationships/hyperlink" Target="https://www.mylearningplan.com/WebReg/ActivityProfile.asp?D=15882&amp;I=1413372" TargetMode="External"/><Relationship Id="rId1" Type="http://schemas.openxmlformats.org/officeDocument/2006/relationships/slideLayout" Target="../slideLayouts/slideLayout2.xml"/><Relationship Id="rId5" Type="http://schemas.openxmlformats.org/officeDocument/2006/relationships/hyperlink" Target="https://www.mylearningplan.com/WebReg/ActivityProfile.asp?D=15882&amp;I=1379423" TargetMode="External"/><Relationship Id="rId4" Type="http://schemas.openxmlformats.org/officeDocument/2006/relationships/hyperlink" Target="https://www.mylearningplan.com/WebReg/ActivityProfile.asp?D=15882&amp;I=1471294"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ocmboces.org/teacherpage.cfm?teacher=243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v/W26g073Tu2U"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ocmboces.org/teacherpage.cfm?teacher=2213"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36.jpg"/></Relationships>
</file>

<file path=ppt/slides/_rels/slide7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ocs.google.com/spreadsheet/ccc?key=0Ahd6ttH8ooawdFFaY1FKektwWXlLa2ZvN1NuMk1pZ0E&amp;usp=sharing"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BCIC Meeting</a:t>
            </a:r>
            <a:endParaRPr lang="en-US" dirty="0"/>
          </a:p>
        </p:txBody>
      </p:sp>
      <p:sp>
        <p:nvSpPr>
          <p:cNvPr id="3" name="Subtitle 2"/>
          <p:cNvSpPr>
            <a:spLocks noGrp="1"/>
          </p:cNvSpPr>
          <p:nvPr>
            <p:ph type="subTitle" idx="1"/>
          </p:nvPr>
        </p:nvSpPr>
        <p:spPr/>
        <p:txBody>
          <a:bodyPr/>
          <a:lstStyle/>
          <a:p>
            <a:r>
              <a:rPr lang="en-US" dirty="0" smtClean="0"/>
              <a:t>December, 2013</a:t>
            </a:r>
            <a:endParaRPr lang="en-US" dirty="0"/>
          </a:p>
        </p:txBody>
      </p:sp>
    </p:spTree>
    <p:extLst>
      <p:ext uri="{BB962C8B-B14F-4D97-AF65-F5344CB8AC3E}">
        <p14:creationId xmlns:p14="http://schemas.microsoft.com/office/powerpoint/2010/main" val="339509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Core ELA </a:t>
            </a:r>
            <a:r>
              <a:rPr lang="en-US" dirty="0" smtClean="0"/>
              <a:t>Regents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a:t>
            </a:r>
            <a:r>
              <a:rPr lang="en-US" dirty="0"/>
              <a:t>higher of the two scores may be used for local transcript purposes, and will be used for institutional accountability for the 2013-14 school year</a:t>
            </a:r>
          </a:p>
          <a:p>
            <a:pPr marL="0" indent="0">
              <a:buNone/>
            </a:pPr>
            <a:endParaRPr lang="en-US" dirty="0"/>
          </a:p>
          <a:p>
            <a:pPr marL="0" indent="0">
              <a:buNone/>
            </a:pPr>
            <a:r>
              <a:rPr lang="en-US" dirty="0" smtClean="0"/>
              <a:t>Students </a:t>
            </a:r>
            <a:r>
              <a:rPr lang="en-US" dirty="0"/>
              <a:t>may meet the exam requirement for graduation by passing either exam (old exam or new CC exam)</a:t>
            </a:r>
          </a:p>
          <a:p>
            <a:endParaRPr lang="en-US" dirty="0"/>
          </a:p>
          <a:p>
            <a:endParaRPr lang="en-US" dirty="0"/>
          </a:p>
        </p:txBody>
      </p:sp>
    </p:spTree>
    <p:extLst>
      <p:ext uri="{BB962C8B-B14F-4D97-AF65-F5344CB8AC3E}">
        <p14:creationId xmlns:p14="http://schemas.microsoft.com/office/powerpoint/2010/main" val="320550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Core ELA </a:t>
            </a:r>
            <a:r>
              <a:rPr lang="en-US" dirty="0" smtClean="0"/>
              <a:t>Regents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January survey </a:t>
            </a:r>
            <a:r>
              <a:rPr lang="en-US" dirty="0"/>
              <a:t>to ask if districts are planning to have students take CC test in June to find out if enough for standard setting (If yes, how many students</a:t>
            </a:r>
            <a:r>
              <a:rPr lang="en-US" dirty="0" smtClean="0"/>
              <a:t>?)</a:t>
            </a:r>
          </a:p>
          <a:p>
            <a:pPr marL="0" indent="0">
              <a:buNone/>
            </a:pPr>
            <a:endParaRPr lang="en-US" dirty="0"/>
          </a:p>
          <a:p>
            <a:pPr marL="0" indent="0">
              <a:buNone/>
            </a:pPr>
            <a:r>
              <a:rPr lang="en-US" dirty="0" smtClean="0"/>
              <a:t>Regents </a:t>
            </a:r>
            <a:r>
              <a:rPr lang="en-US" dirty="0"/>
              <a:t>exams/items will be fully released by summer 2014 so we will see it once administered, not secure for now.</a:t>
            </a:r>
          </a:p>
          <a:p>
            <a:endParaRPr lang="en-US" dirty="0"/>
          </a:p>
          <a:p>
            <a:endParaRPr lang="en-US" dirty="0"/>
          </a:p>
        </p:txBody>
      </p:sp>
    </p:spTree>
    <p:extLst>
      <p:ext uri="{BB962C8B-B14F-4D97-AF65-F5344CB8AC3E}">
        <p14:creationId xmlns:p14="http://schemas.microsoft.com/office/powerpoint/2010/main" val="286491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Core ELA </a:t>
            </a:r>
            <a:r>
              <a:rPr lang="en-US" dirty="0" smtClean="0"/>
              <a:t>Regents</a:t>
            </a:r>
            <a:endParaRPr lang="en-US" dirty="0"/>
          </a:p>
        </p:txBody>
      </p:sp>
      <p:sp>
        <p:nvSpPr>
          <p:cNvPr id="3" name="Content Placeholder 2"/>
          <p:cNvSpPr>
            <a:spLocks noGrp="1"/>
          </p:cNvSpPr>
          <p:nvPr>
            <p:ph idx="1"/>
          </p:nvPr>
        </p:nvSpPr>
        <p:spPr>
          <a:xfrm>
            <a:off x="457200" y="1513491"/>
            <a:ext cx="8686800" cy="4525963"/>
          </a:xfrm>
        </p:spPr>
        <p:txBody>
          <a:bodyPr>
            <a:noAutofit/>
          </a:bodyPr>
          <a:lstStyle/>
          <a:p>
            <a:r>
              <a:rPr lang="en-US" sz="2400" dirty="0" smtClean="0"/>
              <a:t>Part </a:t>
            </a:r>
            <a:r>
              <a:rPr lang="en-US" sz="2400" dirty="0"/>
              <a:t>1 – reading comprehension with 24 questions requiring close reading and an understanding of the whole text, one literary nonfiction, one literature piece and likely one poem. Incorrect answers are text based and plausible and based on likely misconceptions if they didn’t understand full text.</a:t>
            </a:r>
          </a:p>
          <a:p>
            <a:r>
              <a:rPr lang="en-US" sz="2400" dirty="0" smtClean="0"/>
              <a:t>Part </a:t>
            </a:r>
            <a:r>
              <a:rPr lang="en-US" sz="2400" dirty="0"/>
              <a:t>2 – writing from sources different from a DBQ so no comparison, it will not allow for drawing upon outside knowledge, must draw on text only, writing a source based argument. Part 2 is significant emphasis and likely will be weighted as such.</a:t>
            </a:r>
          </a:p>
          <a:p>
            <a:r>
              <a:rPr lang="en-US" sz="2400" dirty="0" smtClean="0"/>
              <a:t>Part </a:t>
            </a:r>
            <a:r>
              <a:rPr lang="en-US" sz="2400" dirty="0"/>
              <a:t>3 – text analysis, not an extended response as in Part 2. Two to three paragraph response that identifies a central idea, authors writing strategy or literary </a:t>
            </a:r>
            <a:r>
              <a:rPr lang="en-US" sz="2400" dirty="0" smtClean="0"/>
              <a:t>technique</a:t>
            </a:r>
            <a:endParaRPr lang="en-US" sz="2400" dirty="0"/>
          </a:p>
        </p:txBody>
      </p:sp>
    </p:spTree>
    <p:extLst>
      <p:ext uri="{BB962C8B-B14F-4D97-AF65-F5344CB8AC3E}">
        <p14:creationId xmlns:p14="http://schemas.microsoft.com/office/powerpoint/2010/main" val="3477652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Core ELA </a:t>
            </a:r>
            <a:r>
              <a:rPr lang="en-US" dirty="0" smtClean="0"/>
              <a:t>Regents</a:t>
            </a:r>
            <a:endParaRPr lang="en-US" dirty="0"/>
          </a:p>
        </p:txBody>
      </p:sp>
      <p:sp>
        <p:nvSpPr>
          <p:cNvPr id="4" name="Content Placeholder 3"/>
          <p:cNvSpPr>
            <a:spLocks noGrp="1"/>
          </p:cNvSpPr>
          <p:nvPr>
            <p:ph idx="1"/>
          </p:nvPr>
        </p:nvSpPr>
        <p:spPr/>
        <p:txBody>
          <a:bodyPr/>
          <a:lstStyle/>
          <a:p>
            <a:endParaRPr lang="en-US" dirty="0"/>
          </a:p>
        </p:txBody>
      </p:sp>
      <p:graphicFrame>
        <p:nvGraphicFramePr>
          <p:cNvPr id="5" name="Group 65"/>
          <p:cNvGraphicFramePr>
            <a:graphicFrameLocks noGrp="1"/>
          </p:cNvGraphicFramePr>
          <p:nvPr>
            <p:extLst>
              <p:ext uri="{D42A27DB-BD31-4B8C-83A1-F6EECF244321}">
                <p14:modId xmlns:p14="http://schemas.microsoft.com/office/powerpoint/2010/main" val="3883565953"/>
              </p:ext>
            </p:extLst>
          </p:nvPr>
        </p:nvGraphicFramePr>
        <p:xfrm>
          <a:off x="304800" y="1224888"/>
          <a:ext cx="8521700" cy="5211696"/>
        </p:xfrm>
        <a:graphic>
          <a:graphicData uri="http://schemas.openxmlformats.org/drawingml/2006/table">
            <a:tbl>
              <a:tblPr/>
              <a:tblGrid>
                <a:gridCol w="1143000"/>
                <a:gridCol w="806450"/>
                <a:gridCol w="1479550"/>
                <a:gridCol w="1828800"/>
                <a:gridCol w="3263900"/>
              </a:tblGrid>
              <a:tr h="4401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Calibri" pitchFamily="34" charset="0"/>
                        </a:rPr>
                        <a:t>Test Part</a:t>
                      </a:r>
                      <a:endParaRPr kumimoji="0" lang="en-US" sz="16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Calibri" pitchFamily="34" charset="0"/>
                        </a:rPr>
                        <a:t>Suggested Time</a:t>
                      </a:r>
                      <a:endParaRPr kumimoji="0" lang="en-US" sz="1600" b="0" i="0" u="none" strike="noStrike" cap="none" normalizeH="0" baseline="0" dirty="0" smtClean="0">
                        <a:ln>
                          <a:noFill/>
                        </a:ln>
                        <a:solidFill>
                          <a:srgbClr val="FFFFFF"/>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Calibri" pitchFamily="34" charset="0"/>
                        </a:rPr>
                        <a:t> </a:t>
                      </a:r>
                      <a:endParaRPr kumimoji="0" lang="en-US" sz="16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Calibri" pitchFamily="34" charset="0"/>
                        </a:rPr>
                        <a:t>Standards Addressed</a:t>
                      </a:r>
                      <a:endParaRPr kumimoji="0" lang="en-US" sz="1600" b="0" i="0" u="none" strike="noStrike" cap="none" normalizeH="0" baseline="0" dirty="0" smtClean="0">
                        <a:ln>
                          <a:noFill/>
                        </a:ln>
                        <a:solidFill>
                          <a:srgbClr val="FFFFFF"/>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Calibri" pitchFamily="34" charset="0"/>
                        </a:rPr>
                        <a:t>(coverage will vary)</a:t>
                      </a:r>
                      <a:endParaRPr kumimoji="0" lang="en-US" sz="16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Calibri" pitchFamily="34" charset="0"/>
                        </a:rPr>
                        <a:t>Text Description</a:t>
                      </a:r>
                      <a:endParaRPr kumimoji="0" lang="en-US" sz="16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Calibri" pitchFamily="34" charset="0"/>
                        </a:rPr>
                        <a:t>Student Task</a:t>
                      </a:r>
                      <a:endParaRPr kumimoji="0" lang="en-US" sz="16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3717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 </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sng" strike="noStrike" cap="none" normalizeH="0" baseline="0" dirty="0" smtClean="0">
                          <a:ln>
                            <a:noFill/>
                          </a:ln>
                          <a:solidFill>
                            <a:srgbClr val="FFFFFF"/>
                          </a:solidFill>
                          <a:effectLst/>
                          <a:latin typeface="Calibri" pitchFamily="34" charset="0"/>
                        </a:rPr>
                        <a:t>PART 1</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 </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READING COMPREHENSION</a:t>
                      </a:r>
                      <a:endParaRPr kumimoji="0" lang="en-US" sz="14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60 minutes</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RL.1-6, 10</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RI.1-6, 8-10</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L.3-5</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2 – 3 texts</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Up to approximately 2,600 words total</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Each test will contain at least one literature and one informational text.</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Students will perform a close reading of the texts and answer 24 multiple-choice questions.</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4336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 </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sng" strike="noStrike" cap="none" normalizeH="0" baseline="0" dirty="0" smtClean="0">
                          <a:ln>
                            <a:noFill/>
                          </a:ln>
                          <a:solidFill>
                            <a:srgbClr val="FFFFFF"/>
                          </a:solidFill>
                          <a:effectLst/>
                          <a:latin typeface="Calibri" pitchFamily="34" charset="0"/>
                        </a:rPr>
                        <a:t>PART 2</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 </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WRITING FROM SOURCES</a:t>
                      </a:r>
                      <a:endParaRPr kumimoji="0" lang="en-US" sz="14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90 minutes</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RL.1-6,10-11</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RI.1-10</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W.1, 4,9</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L.1-6</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2 – 5  texts</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Up to approximately 2,600 words total</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Each test will contain at least two informational texts and, in addition, may contain graphics or one literature text.  </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Students will perform a close reading of the texts and write a source-based argument, as directed by the task.</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955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 </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sng" strike="noStrike" cap="none" normalizeH="0" baseline="0" dirty="0" smtClean="0">
                          <a:ln>
                            <a:noFill/>
                          </a:ln>
                          <a:solidFill>
                            <a:srgbClr val="FFFFFF"/>
                          </a:solidFill>
                          <a:effectLst/>
                          <a:latin typeface="Calibri" pitchFamily="34" charset="0"/>
                        </a:rPr>
                        <a:t>PART 3</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 </a:t>
                      </a:r>
                      <a:endParaRPr kumimoji="0" lang="en-US" sz="1400" b="0" i="0" u="none" strike="noStrike" cap="none" normalizeH="0" baseline="0" dirty="0" smtClean="0">
                        <a:ln>
                          <a:noFill/>
                        </a:ln>
                        <a:solidFill>
                          <a:srgbClr val="FFFFFF"/>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FFFF"/>
                          </a:solidFill>
                          <a:effectLst/>
                          <a:latin typeface="Calibri" pitchFamily="34" charset="0"/>
                        </a:rPr>
                        <a:t>TEXT ANALYSIS</a:t>
                      </a:r>
                      <a:endParaRPr kumimoji="0" lang="en-US" sz="14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30 minutes</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t-BR" sz="1000" b="1" i="0" u="none" strike="noStrike" cap="none" normalizeH="0" baseline="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RL.1-6, 10</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RI.1-6, 8-10</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W.2,4,9</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L.1-6</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1 text</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Up to approximately 1,000 words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Each test will contain one literature or one informational text.</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 </a:t>
                      </a:r>
                      <a:endParaRPr kumimoji="0" lang="en-US" sz="1400" b="1" i="0" u="none" strike="noStrike" cap="none" normalizeH="0" baseline="0" dirty="0" smtClean="0">
                        <a:ln>
                          <a:noFill/>
                        </a:ln>
                        <a:solidFill>
                          <a:srgbClr val="000000"/>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pitchFamily="34" charset="0"/>
                        </a:rPr>
                        <a:t>Students will perform a close reading of the text and write a two to three paragraph response that identifies a central idea in the text and analyzes how the author’s use of one writing strategy (literary element or literary technique or rhetorical device) develops this central idea.</a:t>
                      </a:r>
                      <a:endParaRPr kumimoji="0" lang="en-US" sz="1400" b="1" i="0" u="none" strike="noStrike" cap="none" normalizeH="0" baseline="0" dirty="0" smtClean="0">
                        <a:ln>
                          <a:noFill/>
                        </a:ln>
                        <a:solidFill>
                          <a:srgbClr val="000000"/>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62043">
                <a:tc gridSpan="5">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FFFFFF"/>
                          </a:solidFill>
                          <a:effectLst/>
                          <a:latin typeface="Calibri" pitchFamily="34" charset="0"/>
                        </a:rPr>
                        <a:t>Overall, the test requires that students read closely 5-9 texts of up to approximately 6,200 words and that they answer 24 multiple-choice questions, write one source-based argument, and one text-based response that identifies a central idea in the text and analyzes how the author’s use of one writing strategy develops this central idea.  The test assesses Common Core Learning Standards in Reading, Writing and Language for the Grade 11-12  span, but, due to the integrative and cumulative nature of the standards, items may also assess standards in earlier grade bands.  Exact standard coverage will vary from test to test based on the texts and writing  tasks used.</a:t>
                      </a:r>
                      <a:endParaRPr kumimoji="0" lang="en-US" sz="1400" b="0" i="0" u="none" strike="noStrike" cap="none" normalizeH="0" baseline="0" dirty="0" smtClean="0">
                        <a:ln>
                          <a:noFill/>
                        </a:ln>
                        <a:solidFill>
                          <a:srgbClr val="FFFFFF"/>
                        </a:solidFill>
                        <a:effectLst/>
                        <a:latin typeface="Times New Roman" pitchFamily="18" charset="0"/>
                      </a:endParaRPr>
                    </a:p>
                  </a:txBody>
                  <a:tcPr marL="60257" marR="6025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54481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Core A1 Regents</a:t>
            </a:r>
            <a:endParaRPr lang="en-US" dirty="0"/>
          </a:p>
        </p:txBody>
      </p:sp>
      <p:sp>
        <p:nvSpPr>
          <p:cNvPr id="3" name="Content Placeholder 2"/>
          <p:cNvSpPr>
            <a:spLocks noGrp="1"/>
          </p:cNvSpPr>
          <p:nvPr>
            <p:ph idx="1"/>
          </p:nvPr>
        </p:nvSpPr>
        <p:spPr>
          <a:xfrm>
            <a:off x="457200" y="1690915"/>
            <a:ext cx="8229600" cy="4778124"/>
          </a:xfrm>
        </p:spPr>
        <p:txBody>
          <a:bodyPr>
            <a:normAutofit/>
          </a:bodyPr>
          <a:lstStyle/>
          <a:p>
            <a:pPr marL="0" indent="0">
              <a:buNone/>
            </a:pPr>
            <a:r>
              <a:rPr lang="en-US" dirty="0" smtClean="0"/>
              <a:t>The </a:t>
            </a:r>
            <a:r>
              <a:rPr lang="en-US" dirty="0"/>
              <a:t>Common Core Algebra I Regents Exam is required for those students first beginning commencement-level math in 2013-14 or </a:t>
            </a:r>
            <a:r>
              <a:rPr lang="en-US" dirty="0" smtClean="0"/>
              <a:t>later (so, too, is CCLS-aligned instruction)</a:t>
            </a:r>
            <a:endParaRPr lang="en-US" dirty="0"/>
          </a:p>
          <a:p>
            <a:pPr marL="0" indent="0">
              <a:buNone/>
            </a:pPr>
            <a:endParaRPr lang="en-US" dirty="0" smtClean="0"/>
          </a:p>
          <a:p>
            <a:pPr marL="0" indent="0">
              <a:buNone/>
            </a:pPr>
            <a:r>
              <a:rPr lang="en-US" dirty="0" smtClean="0"/>
              <a:t>Other first administrations</a:t>
            </a:r>
            <a:endParaRPr lang="en-US" dirty="0"/>
          </a:p>
          <a:p>
            <a:r>
              <a:rPr lang="en-US" dirty="0" smtClean="0"/>
              <a:t>Geometry </a:t>
            </a:r>
            <a:r>
              <a:rPr lang="en-US" dirty="0"/>
              <a:t>(Common Core) – June 2015</a:t>
            </a:r>
          </a:p>
          <a:p>
            <a:r>
              <a:rPr lang="en-US" dirty="0"/>
              <a:t>Algebra II (Common Core) – June 2016</a:t>
            </a:r>
          </a:p>
        </p:txBody>
      </p:sp>
    </p:spTree>
    <p:extLst>
      <p:ext uri="{BB962C8B-B14F-4D97-AF65-F5344CB8AC3E}">
        <p14:creationId xmlns:p14="http://schemas.microsoft.com/office/powerpoint/2010/main" val="1999845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Core A1 Regents</a:t>
            </a:r>
            <a:endParaRPr lang="en-US" dirty="0"/>
          </a:p>
        </p:txBody>
      </p:sp>
      <p:sp>
        <p:nvSpPr>
          <p:cNvPr id="3" name="Content Placeholder 2"/>
          <p:cNvSpPr>
            <a:spLocks noGrp="1"/>
          </p:cNvSpPr>
          <p:nvPr>
            <p:ph idx="1"/>
          </p:nvPr>
        </p:nvSpPr>
        <p:spPr>
          <a:xfrm>
            <a:off x="457200" y="1690915"/>
            <a:ext cx="8229600" cy="4778124"/>
          </a:xfrm>
        </p:spPr>
        <p:txBody>
          <a:bodyPr>
            <a:normAutofit/>
          </a:bodyPr>
          <a:lstStyle/>
          <a:p>
            <a:pPr marL="0" indent="0">
              <a:buNone/>
            </a:pPr>
            <a:r>
              <a:rPr lang="en-US" dirty="0"/>
              <a:t>For the June 2014 , August 2014, and January 2015 administrations </a:t>
            </a:r>
            <a:r>
              <a:rPr lang="en-US" dirty="0" smtClean="0"/>
              <a:t>only, </a:t>
            </a:r>
            <a:r>
              <a:rPr lang="en-US" dirty="0"/>
              <a:t>students enrolled in Common Core classes may take the old ELA or math exam in addition to the new exam and have the higher score </a:t>
            </a:r>
            <a:r>
              <a:rPr lang="en-US" dirty="0" smtClean="0"/>
              <a:t>count.</a:t>
            </a:r>
          </a:p>
          <a:p>
            <a:pPr marL="0" indent="0">
              <a:buNone/>
            </a:pPr>
            <a:endParaRPr lang="en-US" dirty="0"/>
          </a:p>
          <a:p>
            <a:pPr marL="0" indent="0">
              <a:buNone/>
            </a:pPr>
            <a:r>
              <a:rPr lang="en-US" dirty="0" smtClean="0"/>
              <a:t>The </a:t>
            </a:r>
            <a:r>
              <a:rPr lang="en-US" dirty="0"/>
              <a:t>June 3, 2014 results for the Regents Exam in AI (</a:t>
            </a:r>
            <a:r>
              <a:rPr lang="en-US" dirty="0" smtClean="0"/>
              <a:t>CCLS) will </a:t>
            </a:r>
            <a:r>
              <a:rPr lang="en-US" u="sng" dirty="0" smtClean="0"/>
              <a:t>NOT</a:t>
            </a:r>
            <a:r>
              <a:rPr lang="en-US" dirty="0" smtClean="0"/>
              <a:t> be available </a:t>
            </a:r>
            <a:r>
              <a:rPr lang="en-US" dirty="0"/>
              <a:t>before the Regents Exam in IA </a:t>
            </a:r>
            <a:r>
              <a:rPr lang="en-US" dirty="0" smtClean="0"/>
              <a:t>on </a:t>
            </a:r>
            <a:r>
              <a:rPr lang="en-US" dirty="0"/>
              <a:t>June </a:t>
            </a:r>
            <a:r>
              <a:rPr lang="en-US" dirty="0" smtClean="0"/>
              <a:t>20th</a:t>
            </a:r>
            <a:endParaRPr lang="en-US" dirty="0"/>
          </a:p>
          <a:p>
            <a:pPr marL="0" indent="0">
              <a:buNone/>
            </a:pPr>
            <a:endParaRPr lang="en-US" dirty="0"/>
          </a:p>
        </p:txBody>
      </p:sp>
    </p:spTree>
    <p:extLst>
      <p:ext uri="{BB962C8B-B14F-4D97-AF65-F5344CB8AC3E}">
        <p14:creationId xmlns:p14="http://schemas.microsoft.com/office/powerpoint/2010/main" val="89974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Core A1 Regents</a:t>
            </a:r>
            <a:endParaRPr lang="en-US" dirty="0"/>
          </a:p>
        </p:txBody>
      </p:sp>
      <p:sp>
        <p:nvSpPr>
          <p:cNvPr id="3" name="Content Placeholder 2"/>
          <p:cNvSpPr>
            <a:spLocks noGrp="1"/>
          </p:cNvSpPr>
          <p:nvPr>
            <p:ph idx="1"/>
          </p:nvPr>
        </p:nvSpPr>
        <p:spPr>
          <a:xfrm>
            <a:off x="457200" y="1690915"/>
            <a:ext cx="8229600" cy="4778124"/>
          </a:xfrm>
        </p:spPr>
        <p:txBody>
          <a:bodyPr>
            <a:normAutofit/>
          </a:bodyPr>
          <a:lstStyle/>
          <a:p>
            <a:pPr marL="0" indent="0">
              <a:buNone/>
            </a:pPr>
            <a:r>
              <a:rPr lang="en-US" dirty="0" smtClean="0"/>
              <a:t>Assessment changes:</a:t>
            </a:r>
          </a:p>
          <a:p>
            <a:r>
              <a:rPr lang="en-US" dirty="0" smtClean="0"/>
              <a:t>Focus on the priority </a:t>
            </a:r>
            <a:r>
              <a:rPr lang="en-US" dirty="0"/>
              <a:t>Standards</a:t>
            </a:r>
          </a:p>
          <a:p>
            <a:r>
              <a:rPr lang="en-US" dirty="0"/>
              <a:t>Fluency according to </a:t>
            </a:r>
            <a:r>
              <a:rPr lang="en-US" dirty="0" smtClean="0"/>
              <a:t>PARCC</a:t>
            </a:r>
          </a:p>
          <a:p>
            <a:r>
              <a:rPr lang="en-US" dirty="0" smtClean="0"/>
              <a:t>Multiple problems on the </a:t>
            </a:r>
            <a:r>
              <a:rPr lang="en-US" dirty="0" smtClean="0"/>
              <a:t>same </a:t>
            </a:r>
            <a:r>
              <a:rPr lang="en-US" dirty="0" smtClean="0"/>
              <a:t>standards</a:t>
            </a:r>
          </a:p>
          <a:p>
            <a:r>
              <a:rPr lang="en-US" dirty="0" smtClean="0"/>
              <a:t>Four </a:t>
            </a:r>
            <a:r>
              <a:rPr lang="en-US" dirty="0"/>
              <a:t>good resources: </a:t>
            </a:r>
            <a:r>
              <a:rPr lang="en-US" u="sng" dirty="0">
                <a:hlinkClick r:id="rId2"/>
              </a:rPr>
              <a:t>Progressions documents</a:t>
            </a:r>
            <a:r>
              <a:rPr lang="en-US" dirty="0"/>
              <a:t>; </a:t>
            </a:r>
            <a:r>
              <a:rPr lang="en-US" u="sng" dirty="0">
                <a:hlinkClick r:id="rId3"/>
              </a:rPr>
              <a:t>PARCC Model Content Frameworks</a:t>
            </a:r>
            <a:r>
              <a:rPr lang="en-US" dirty="0"/>
              <a:t>; </a:t>
            </a:r>
            <a:r>
              <a:rPr lang="en-US" u="sng" dirty="0">
                <a:hlinkClick r:id="rId4"/>
              </a:rPr>
              <a:t>A Story of Functions</a:t>
            </a:r>
            <a:r>
              <a:rPr lang="en-US" dirty="0"/>
              <a:t>; </a:t>
            </a:r>
            <a:r>
              <a:rPr lang="en-US" u="sng" dirty="0">
                <a:hlinkClick r:id="rId5"/>
              </a:rPr>
              <a:t>Illustrative Mathematics</a:t>
            </a:r>
            <a:endParaRPr lang="en-US" dirty="0"/>
          </a:p>
        </p:txBody>
      </p:sp>
    </p:spTree>
    <p:extLst>
      <p:ext uri="{BB962C8B-B14F-4D97-AF65-F5344CB8AC3E}">
        <p14:creationId xmlns:p14="http://schemas.microsoft.com/office/powerpoint/2010/main" val="1659552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Core A1 Regents</a:t>
            </a:r>
            <a:endParaRPr lang="en-US" dirty="0"/>
          </a:p>
        </p:txBody>
      </p:sp>
      <p:sp>
        <p:nvSpPr>
          <p:cNvPr id="4" name="Content Placeholder 3"/>
          <p:cNvSpPr>
            <a:spLocks noGrp="1"/>
          </p:cNvSpPr>
          <p:nvPr>
            <p:ph idx="1"/>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657337927"/>
              </p:ext>
            </p:extLst>
          </p:nvPr>
        </p:nvGraphicFramePr>
        <p:xfrm>
          <a:off x="381000" y="1462384"/>
          <a:ext cx="8382000" cy="4806810"/>
        </p:xfrm>
        <a:graphic>
          <a:graphicData uri="http://schemas.openxmlformats.org/drawingml/2006/table">
            <a:tbl>
              <a:tblPr firstRow="1" firstCol="1" bandRow="1" bandCol="1">
                <a:tableStyleId>{5C22544A-7EE6-4342-B048-85BDC9FD1C3A}</a:tableStyleId>
              </a:tblPr>
              <a:tblGrid>
                <a:gridCol w="4080127"/>
                <a:gridCol w="4301873"/>
              </a:tblGrid>
              <a:tr h="834788">
                <a:tc gridSpan="2">
                  <a:txBody>
                    <a:bodyPr/>
                    <a:lstStyle/>
                    <a:p>
                      <a:pPr marL="3810" marR="0" algn="ctr">
                        <a:spcBef>
                          <a:spcPts val="0"/>
                        </a:spcBef>
                        <a:spcAft>
                          <a:spcPts val="0"/>
                        </a:spcAft>
                      </a:pPr>
                      <a:r>
                        <a:rPr lang="en-US" sz="4000" dirty="0" smtClean="0">
                          <a:solidFill>
                            <a:schemeClr val="tx1"/>
                          </a:solidFill>
                          <a:effectLst/>
                          <a:latin typeface="+mn-lt"/>
                          <a:ea typeface="Times New Roman"/>
                        </a:rPr>
                        <a:t>Test Blueprint</a:t>
                      </a:r>
                      <a:endParaRPr lang="en-US" sz="4000" dirty="0">
                        <a:solidFill>
                          <a:schemeClr val="tx1"/>
                        </a:solidFill>
                        <a:effectLst/>
                        <a:latin typeface="+mn-lt"/>
                        <a:ea typeface="Times New Roman"/>
                      </a:endParaRPr>
                    </a:p>
                  </a:txBody>
                  <a:tcPr marL="68580" marR="68580" marT="0" marB="0" anchor="ctr"/>
                </a:tc>
                <a:tc hMerge="1">
                  <a:txBody>
                    <a:bodyPr/>
                    <a:lstStyle/>
                    <a:p>
                      <a:endParaRPr lang="en-US"/>
                    </a:p>
                  </a:txBody>
                  <a:tcPr/>
                </a:tc>
              </a:tr>
              <a:tr h="906701">
                <a:tc>
                  <a:txBody>
                    <a:bodyPr/>
                    <a:lstStyle/>
                    <a:p>
                      <a:pPr marL="3810" marR="0" algn="ctr">
                        <a:spcBef>
                          <a:spcPts val="0"/>
                        </a:spcBef>
                        <a:spcAft>
                          <a:spcPts val="0"/>
                        </a:spcAft>
                      </a:pPr>
                      <a:r>
                        <a:rPr lang="en-US" sz="2800" b="1" dirty="0">
                          <a:solidFill>
                            <a:schemeClr val="tx1"/>
                          </a:solidFill>
                          <a:effectLst/>
                        </a:rPr>
                        <a:t>Conceptual Category</a:t>
                      </a:r>
                      <a:endParaRPr lang="en-US" sz="2800" b="1" dirty="0">
                        <a:solidFill>
                          <a:schemeClr val="tx1"/>
                        </a:solidFill>
                        <a:effectLst/>
                        <a:latin typeface="Times New Roman"/>
                        <a:ea typeface="Times New Roman"/>
                      </a:endParaRPr>
                    </a:p>
                  </a:txBody>
                  <a:tcPr marL="68580" marR="68580" marT="0" marB="0" anchor="ctr"/>
                </a:tc>
                <a:tc>
                  <a:txBody>
                    <a:bodyPr/>
                    <a:lstStyle/>
                    <a:p>
                      <a:pPr marL="3810" marR="0" algn="ctr">
                        <a:spcBef>
                          <a:spcPts val="0"/>
                        </a:spcBef>
                        <a:spcAft>
                          <a:spcPts val="0"/>
                        </a:spcAft>
                      </a:pPr>
                      <a:r>
                        <a:rPr lang="en-US" sz="2800" b="1" dirty="0">
                          <a:effectLst/>
                        </a:rPr>
                        <a:t>Percent of </a:t>
                      </a:r>
                      <a:r>
                        <a:rPr lang="en-US" sz="2800" b="1" dirty="0" smtClean="0">
                          <a:effectLst/>
                        </a:rPr>
                        <a:t>Exam</a:t>
                      </a:r>
                    </a:p>
                    <a:p>
                      <a:pPr marL="3810" marR="0" algn="ctr">
                        <a:spcBef>
                          <a:spcPts val="0"/>
                        </a:spcBef>
                        <a:spcAft>
                          <a:spcPts val="0"/>
                        </a:spcAft>
                      </a:pPr>
                      <a:r>
                        <a:rPr lang="en-US" sz="2800" b="1" dirty="0" smtClean="0">
                          <a:effectLst/>
                        </a:rPr>
                        <a:t>by Points</a:t>
                      </a:r>
                      <a:endParaRPr lang="en-US" sz="2800" b="1" dirty="0">
                        <a:effectLst/>
                        <a:latin typeface="Times New Roman"/>
                        <a:ea typeface="Times New Roman"/>
                      </a:endParaRPr>
                    </a:p>
                  </a:txBody>
                  <a:tcPr marL="68580" marR="68580" marT="0" marB="0" anchor="ctr"/>
                </a:tc>
              </a:tr>
              <a:tr h="719540">
                <a:tc>
                  <a:txBody>
                    <a:bodyPr/>
                    <a:lstStyle/>
                    <a:p>
                      <a:pPr marL="3810" marR="0" algn="ctr">
                        <a:spcBef>
                          <a:spcPts val="0"/>
                        </a:spcBef>
                        <a:spcAft>
                          <a:spcPts val="0"/>
                        </a:spcAft>
                      </a:pPr>
                      <a:r>
                        <a:rPr lang="en-US" sz="2400" dirty="0">
                          <a:solidFill>
                            <a:schemeClr val="tx1"/>
                          </a:solidFill>
                          <a:effectLst/>
                        </a:rPr>
                        <a:t>Number and Quantity</a:t>
                      </a:r>
                      <a:endParaRPr lang="en-US" sz="2400" dirty="0">
                        <a:solidFill>
                          <a:schemeClr val="tx1"/>
                        </a:solidFill>
                        <a:effectLst/>
                        <a:latin typeface="Times New Roman"/>
                        <a:ea typeface="Times New Roman"/>
                      </a:endParaRPr>
                    </a:p>
                  </a:txBody>
                  <a:tcPr marL="68580" marR="68580" marT="0" marB="0" anchor="ctr"/>
                </a:tc>
                <a:tc>
                  <a:txBody>
                    <a:bodyPr/>
                    <a:lstStyle/>
                    <a:p>
                      <a:pPr marL="3810" marR="0" algn="ctr">
                        <a:spcBef>
                          <a:spcPts val="0"/>
                        </a:spcBef>
                        <a:spcAft>
                          <a:spcPts val="0"/>
                        </a:spcAft>
                      </a:pPr>
                      <a:r>
                        <a:rPr lang="en-US" sz="2400" dirty="0">
                          <a:effectLst/>
                        </a:rPr>
                        <a:t>2% - 8%</a:t>
                      </a:r>
                      <a:endParaRPr lang="en-US" sz="2400" dirty="0">
                        <a:effectLst/>
                        <a:latin typeface="Times New Roman"/>
                        <a:ea typeface="Times New Roman"/>
                      </a:endParaRPr>
                    </a:p>
                  </a:txBody>
                  <a:tcPr marL="68580" marR="68580" marT="0" marB="0" anchor="ctr"/>
                </a:tc>
              </a:tr>
              <a:tr h="719540">
                <a:tc>
                  <a:txBody>
                    <a:bodyPr/>
                    <a:lstStyle/>
                    <a:p>
                      <a:pPr marL="3810" marR="0" algn="ctr">
                        <a:spcBef>
                          <a:spcPts val="0"/>
                        </a:spcBef>
                        <a:spcAft>
                          <a:spcPts val="0"/>
                        </a:spcAft>
                      </a:pPr>
                      <a:r>
                        <a:rPr lang="en-US" sz="2400" dirty="0">
                          <a:solidFill>
                            <a:schemeClr val="tx1"/>
                          </a:solidFill>
                          <a:effectLst/>
                        </a:rPr>
                        <a:t>Algebra</a:t>
                      </a:r>
                      <a:endParaRPr lang="en-US" sz="2400" dirty="0">
                        <a:solidFill>
                          <a:schemeClr val="tx1"/>
                        </a:solidFill>
                        <a:effectLst/>
                        <a:latin typeface="Times New Roman"/>
                        <a:ea typeface="Times New Roman"/>
                      </a:endParaRPr>
                    </a:p>
                  </a:txBody>
                  <a:tcPr marL="68580" marR="68580" marT="0" marB="0" anchor="ctr"/>
                </a:tc>
                <a:tc>
                  <a:txBody>
                    <a:bodyPr/>
                    <a:lstStyle/>
                    <a:p>
                      <a:pPr marL="3810" marR="0" algn="ctr">
                        <a:spcBef>
                          <a:spcPts val="0"/>
                        </a:spcBef>
                        <a:spcAft>
                          <a:spcPts val="0"/>
                        </a:spcAft>
                      </a:pPr>
                      <a:r>
                        <a:rPr lang="en-US" sz="2400" dirty="0">
                          <a:effectLst/>
                        </a:rPr>
                        <a:t>50% - 56%</a:t>
                      </a:r>
                      <a:endParaRPr lang="en-US" sz="2400" dirty="0">
                        <a:effectLst/>
                        <a:latin typeface="Times New Roman"/>
                        <a:ea typeface="Times New Roman"/>
                      </a:endParaRPr>
                    </a:p>
                  </a:txBody>
                  <a:tcPr marL="68580" marR="68580" marT="0" marB="0" anchor="ctr"/>
                </a:tc>
              </a:tr>
              <a:tr h="719540">
                <a:tc>
                  <a:txBody>
                    <a:bodyPr/>
                    <a:lstStyle/>
                    <a:p>
                      <a:pPr marL="3810" marR="0" algn="ctr">
                        <a:spcBef>
                          <a:spcPts val="0"/>
                        </a:spcBef>
                        <a:spcAft>
                          <a:spcPts val="0"/>
                        </a:spcAft>
                      </a:pPr>
                      <a:r>
                        <a:rPr lang="en-US" sz="2400" dirty="0">
                          <a:solidFill>
                            <a:schemeClr val="tx1"/>
                          </a:solidFill>
                          <a:effectLst/>
                        </a:rPr>
                        <a:t>Functions</a:t>
                      </a:r>
                      <a:endParaRPr lang="en-US" sz="2400" dirty="0">
                        <a:solidFill>
                          <a:schemeClr val="tx1"/>
                        </a:solidFill>
                        <a:effectLst/>
                        <a:latin typeface="Times New Roman"/>
                        <a:ea typeface="Times New Roman"/>
                      </a:endParaRPr>
                    </a:p>
                  </a:txBody>
                  <a:tcPr marL="68580" marR="68580" marT="0" marB="0" anchor="ctr"/>
                </a:tc>
                <a:tc>
                  <a:txBody>
                    <a:bodyPr/>
                    <a:lstStyle/>
                    <a:p>
                      <a:pPr marL="3810" marR="0" algn="ctr">
                        <a:spcBef>
                          <a:spcPts val="0"/>
                        </a:spcBef>
                        <a:spcAft>
                          <a:spcPts val="0"/>
                        </a:spcAft>
                      </a:pPr>
                      <a:r>
                        <a:rPr lang="en-US" sz="2400" dirty="0">
                          <a:effectLst/>
                        </a:rPr>
                        <a:t>32% - 38%</a:t>
                      </a:r>
                      <a:endParaRPr lang="en-US" sz="2400" dirty="0">
                        <a:effectLst/>
                        <a:latin typeface="Times New Roman"/>
                        <a:ea typeface="Times New Roman"/>
                      </a:endParaRPr>
                    </a:p>
                  </a:txBody>
                  <a:tcPr marL="68580" marR="68580" marT="0" marB="0" anchor="ctr"/>
                </a:tc>
              </a:tr>
              <a:tr h="906701">
                <a:tc>
                  <a:txBody>
                    <a:bodyPr/>
                    <a:lstStyle/>
                    <a:p>
                      <a:pPr marL="3810" marR="0" algn="ctr">
                        <a:spcBef>
                          <a:spcPts val="0"/>
                        </a:spcBef>
                        <a:spcAft>
                          <a:spcPts val="0"/>
                        </a:spcAft>
                      </a:pPr>
                      <a:r>
                        <a:rPr lang="en-US" sz="2400" dirty="0">
                          <a:solidFill>
                            <a:schemeClr val="tx1"/>
                          </a:solidFill>
                          <a:effectLst/>
                        </a:rPr>
                        <a:t>Statistics and Probability</a:t>
                      </a:r>
                      <a:endParaRPr lang="en-US" sz="2400" dirty="0">
                        <a:solidFill>
                          <a:schemeClr val="tx1"/>
                        </a:solidFill>
                        <a:effectLst/>
                        <a:latin typeface="Times New Roman"/>
                        <a:ea typeface="Times New Roman"/>
                      </a:endParaRPr>
                    </a:p>
                  </a:txBody>
                  <a:tcPr marL="68580" marR="68580" marT="0" marB="0" anchor="ctr"/>
                </a:tc>
                <a:tc>
                  <a:txBody>
                    <a:bodyPr/>
                    <a:lstStyle/>
                    <a:p>
                      <a:pPr marL="3810" marR="0" algn="ctr">
                        <a:spcBef>
                          <a:spcPts val="0"/>
                        </a:spcBef>
                        <a:spcAft>
                          <a:spcPts val="0"/>
                        </a:spcAft>
                      </a:pPr>
                      <a:r>
                        <a:rPr lang="en-US" sz="2400" dirty="0">
                          <a:effectLst/>
                        </a:rPr>
                        <a:t>5% - 10%</a:t>
                      </a:r>
                      <a:endParaRPr lang="en-US" sz="24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1058985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Core A1 Regents</a:t>
            </a:r>
            <a:endParaRPr lang="en-US" dirty="0"/>
          </a:p>
        </p:txBody>
      </p:sp>
      <p:sp>
        <p:nvSpPr>
          <p:cNvPr id="4" name="Content Placeholder 3"/>
          <p:cNvSpPr>
            <a:spLocks noGrp="1"/>
          </p:cNvSpPr>
          <p:nvPr>
            <p:ph idx="1"/>
          </p:nvPr>
        </p:nvSpPr>
        <p:spPr/>
        <p:txBody>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63995673"/>
              </p:ext>
            </p:extLst>
          </p:nvPr>
        </p:nvGraphicFramePr>
        <p:xfrm>
          <a:off x="443550" y="1508353"/>
          <a:ext cx="8305800" cy="4859642"/>
        </p:xfrm>
        <a:graphic>
          <a:graphicData uri="http://schemas.openxmlformats.org/drawingml/2006/table">
            <a:tbl>
              <a:tblPr firstRow="1" firstCol="1" lastRow="1" lastCol="1" bandRow="1" bandCol="1">
                <a:tableStyleId>{5C22544A-7EE6-4342-B048-85BDC9FD1C3A}</a:tableStyleId>
              </a:tblPr>
              <a:tblGrid>
                <a:gridCol w="1981200"/>
                <a:gridCol w="1905000"/>
                <a:gridCol w="2362200"/>
                <a:gridCol w="2057400"/>
              </a:tblGrid>
              <a:tr h="620973">
                <a:tc gridSpan="4">
                  <a:txBody>
                    <a:bodyPr/>
                    <a:lstStyle/>
                    <a:p>
                      <a:pPr marL="0" marR="0" algn="ctr">
                        <a:spcBef>
                          <a:spcPts val="0"/>
                        </a:spcBef>
                        <a:spcAft>
                          <a:spcPts val="0"/>
                        </a:spcAft>
                      </a:pPr>
                      <a:r>
                        <a:rPr lang="en-US" sz="3600" dirty="0">
                          <a:solidFill>
                            <a:schemeClr val="tx1"/>
                          </a:solidFill>
                          <a:effectLst/>
                        </a:rPr>
                        <a:t>2014 Regents </a:t>
                      </a:r>
                      <a:r>
                        <a:rPr lang="en-US" sz="3600" dirty="0" smtClean="0">
                          <a:solidFill>
                            <a:schemeClr val="tx1"/>
                          </a:solidFill>
                          <a:effectLst/>
                        </a:rPr>
                        <a:t>Exam Test Design</a:t>
                      </a:r>
                      <a:endParaRPr lang="en-US" sz="3600" dirty="0">
                        <a:solidFill>
                          <a:schemeClr val="tx1"/>
                        </a:solidFill>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1774209">
                <a:tc>
                  <a:txBody>
                    <a:bodyPr/>
                    <a:lstStyle/>
                    <a:p>
                      <a:pPr marL="0" marR="0" algn="ctr">
                        <a:spcBef>
                          <a:spcPts val="0"/>
                        </a:spcBef>
                        <a:spcAft>
                          <a:spcPts val="0"/>
                        </a:spcAft>
                      </a:pPr>
                      <a:r>
                        <a:rPr lang="en-US" sz="2800" dirty="0">
                          <a:solidFill>
                            <a:schemeClr val="tx1"/>
                          </a:solidFill>
                          <a:effectLst/>
                        </a:rPr>
                        <a:t>Algebra I Exam</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Number of Questions</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Point </a:t>
                      </a:r>
                      <a:r>
                        <a:rPr lang="en-US" sz="2800" dirty="0" smtClean="0">
                          <a:solidFill>
                            <a:schemeClr val="tx1"/>
                          </a:solidFill>
                          <a:effectLst/>
                        </a:rPr>
                        <a:t>Value</a:t>
                      </a:r>
                    </a:p>
                    <a:p>
                      <a:pPr marL="0" marR="0" algn="ctr">
                        <a:spcBef>
                          <a:spcPts val="0"/>
                        </a:spcBef>
                        <a:spcAft>
                          <a:spcPts val="0"/>
                        </a:spcAft>
                      </a:pPr>
                      <a:r>
                        <a:rPr lang="en-US" sz="2800" dirty="0" smtClean="0">
                          <a:solidFill>
                            <a:schemeClr val="tx1"/>
                          </a:solidFill>
                          <a:effectLst/>
                        </a:rPr>
                        <a:t>per </a:t>
                      </a:r>
                      <a:r>
                        <a:rPr lang="en-US" sz="2800" dirty="0">
                          <a:solidFill>
                            <a:schemeClr val="tx1"/>
                          </a:solidFill>
                          <a:effectLst/>
                        </a:rPr>
                        <a:t>Question</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Total Point Value per Section</a:t>
                      </a:r>
                      <a:endParaRPr lang="en-US" sz="2800" dirty="0">
                        <a:solidFill>
                          <a:schemeClr val="tx1"/>
                        </a:solidFill>
                        <a:effectLst/>
                        <a:latin typeface="Times New Roman"/>
                        <a:ea typeface="Times New Roman"/>
                      </a:endParaRPr>
                    </a:p>
                  </a:txBody>
                  <a:tcPr marL="68580" marR="68580" marT="0" marB="0" anchor="ctr"/>
                </a:tc>
              </a:tr>
              <a:tr h="492892">
                <a:tc>
                  <a:txBody>
                    <a:bodyPr/>
                    <a:lstStyle/>
                    <a:p>
                      <a:pPr marL="0" marR="0" algn="ctr">
                        <a:spcBef>
                          <a:spcPts val="0"/>
                        </a:spcBef>
                        <a:spcAft>
                          <a:spcPts val="0"/>
                        </a:spcAft>
                      </a:pPr>
                      <a:r>
                        <a:rPr lang="en-US" sz="2800" dirty="0">
                          <a:solidFill>
                            <a:schemeClr val="tx1"/>
                          </a:solidFill>
                          <a:effectLst/>
                        </a:rPr>
                        <a:t>Part I</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smtClean="0">
                          <a:solidFill>
                            <a:schemeClr val="tx1"/>
                          </a:solidFill>
                          <a:effectLst/>
                        </a:rPr>
                        <a:t>24 MC</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2</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48</a:t>
                      </a:r>
                      <a:endParaRPr lang="en-US" sz="2800" dirty="0">
                        <a:solidFill>
                          <a:schemeClr val="tx1"/>
                        </a:solidFill>
                        <a:effectLst/>
                        <a:latin typeface="Times New Roman"/>
                        <a:ea typeface="Times New Roman"/>
                      </a:endParaRPr>
                    </a:p>
                  </a:txBody>
                  <a:tcPr marL="68580" marR="68580" marT="0" marB="0" anchor="ctr"/>
                </a:tc>
              </a:tr>
              <a:tr h="492892">
                <a:tc>
                  <a:txBody>
                    <a:bodyPr/>
                    <a:lstStyle/>
                    <a:p>
                      <a:pPr marL="0" marR="0" algn="ctr">
                        <a:spcBef>
                          <a:spcPts val="0"/>
                        </a:spcBef>
                        <a:spcAft>
                          <a:spcPts val="0"/>
                        </a:spcAft>
                      </a:pPr>
                      <a:r>
                        <a:rPr lang="en-US" sz="2800" dirty="0">
                          <a:solidFill>
                            <a:schemeClr val="tx1"/>
                          </a:solidFill>
                          <a:effectLst/>
                        </a:rPr>
                        <a:t>Part II</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smtClean="0">
                          <a:solidFill>
                            <a:schemeClr val="tx1"/>
                          </a:solidFill>
                          <a:effectLst/>
                        </a:rPr>
                        <a:t>8 CR</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2</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16</a:t>
                      </a:r>
                      <a:endParaRPr lang="en-US" sz="2800" dirty="0">
                        <a:solidFill>
                          <a:schemeClr val="tx1"/>
                        </a:solidFill>
                        <a:effectLst/>
                        <a:latin typeface="Times New Roman"/>
                        <a:ea typeface="Times New Roman"/>
                      </a:endParaRPr>
                    </a:p>
                  </a:txBody>
                  <a:tcPr marL="68580" marR="68580" marT="0" marB="0" anchor="ctr"/>
                </a:tc>
              </a:tr>
              <a:tr h="492892">
                <a:tc>
                  <a:txBody>
                    <a:bodyPr/>
                    <a:lstStyle/>
                    <a:p>
                      <a:pPr marL="0" marR="0" algn="ctr">
                        <a:spcBef>
                          <a:spcPts val="0"/>
                        </a:spcBef>
                        <a:spcAft>
                          <a:spcPts val="0"/>
                        </a:spcAft>
                      </a:pPr>
                      <a:r>
                        <a:rPr lang="en-US" sz="2800" dirty="0">
                          <a:solidFill>
                            <a:schemeClr val="tx1"/>
                          </a:solidFill>
                          <a:effectLst/>
                        </a:rPr>
                        <a:t>Part III</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smtClean="0">
                          <a:solidFill>
                            <a:schemeClr val="tx1"/>
                          </a:solidFill>
                          <a:effectLst/>
                        </a:rPr>
                        <a:t>4 CR</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4</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16</a:t>
                      </a:r>
                      <a:endParaRPr lang="en-US" sz="2800" dirty="0">
                        <a:solidFill>
                          <a:schemeClr val="tx1"/>
                        </a:solidFill>
                        <a:effectLst/>
                        <a:latin typeface="Times New Roman"/>
                        <a:ea typeface="Times New Roman"/>
                      </a:endParaRPr>
                    </a:p>
                  </a:txBody>
                  <a:tcPr marL="68580" marR="68580" marT="0" marB="0" anchor="ctr"/>
                </a:tc>
              </a:tr>
              <a:tr h="492892">
                <a:tc>
                  <a:txBody>
                    <a:bodyPr/>
                    <a:lstStyle/>
                    <a:p>
                      <a:pPr marL="0" marR="0" algn="ctr">
                        <a:spcBef>
                          <a:spcPts val="0"/>
                        </a:spcBef>
                        <a:spcAft>
                          <a:spcPts val="0"/>
                        </a:spcAft>
                      </a:pPr>
                      <a:r>
                        <a:rPr lang="en-US" sz="2800" dirty="0">
                          <a:solidFill>
                            <a:schemeClr val="tx1"/>
                          </a:solidFill>
                          <a:effectLst/>
                        </a:rPr>
                        <a:t>Part IV</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smtClean="0">
                          <a:solidFill>
                            <a:schemeClr val="tx1"/>
                          </a:solidFill>
                          <a:effectLst/>
                        </a:rPr>
                        <a:t>1 CR</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6</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6</a:t>
                      </a:r>
                      <a:endParaRPr lang="en-US" sz="2800" dirty="0">
                        <a:solidFill>
                          <a:schemeClr val="tx1"/>
                        </a:solidFill>
                        <a:effectLst/>
                        <a:latin typeface="Times New Roman"/>
                        <a:ea typeface="Times New Roman"/>
                      </a:endParaRPr>
                    </a:p>
                  </a:txBody>
                  <a:tcPr marL="68580" marR="68580" marT="0" marB="0" anchor="ctr"/>
                </a:tc>
              </a:tr>
              <a:tr h="492892">
                <a:tc>
                  <a:txBody>
                    <a:bodyPr/>
                    <a:lstStyle/>
                    <a:p>
                      <a:pPr marL="0" marR="0" algn="ctr">
                        <a:spcBef>
                          <a:spcPts val="0"/>
                        </a:spcBef>
                        <a:spcAft>
                          <a:spcPts val="0"/>
                        </a:spcAft>
                      </a:pPr>
                      <a:r>
                        <a:rPr lang="en-US" sz="2800" dirty="0">
                          <a:solidFill>
                            <a:schemeClr val="tx1"/>
                          </a:solidFill>
                          <a:effectLst/>
                        </a:rPr>
                        <a:t>Total</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37</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a:t>
                      </a:r>
                      <a:endParaRPr lang="en-US" sz="2800" dirty="0">
                        <a:solidFill>
                          <a:schemeClr val="tx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dirty="0">
                          <a:solidFill>
                            <a:schemeClr val="tx1"/>
                          </a:solidFill>
                          <a:effectLst/>
                        </a:rPr>
                        <a:t>86</a:t>
                      </a:r>
                      <a:endParaRPr lang="en-US" sz="2800" dirty="0">
                        <a:solidFill>
                          <a:schemeClr val="tx1"/>
                        </a:solidFill>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1931268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Core Regents Exams</a:t>
            </a:r>
            <a:endParaRPr lang="en-US" dirty="0"/>
          </a:p>
        </p:txBody>
      </p:sp>
      <p:sp>
        <p:nvSpPr>
          <p:cNvPr id="3" name="Content Placeholder 2"/>
          <p:cNvSpPr>
            <a:spLocks noGrp="1"/>
          </p:cNvSpPr>
          <p:nvPr>
            <p:ph idx="1"/>
          </p:nvPr>
        </p:nvSpPr>
        <p:spPr>
          <a:xfrm>
            <a:off x="457200" y="1690915"/>
            <a:ext cx="8686800" cy="4919435"/>
          </a:xfrm>
        </p:spPr>
        <p:txBody>
          <a:bodyPr>
            <a:normAutofit/>
          </a:bodyPr>
          <a:lstStyle/>
          <a:p>
            <a:pPr marL="0" indent="0">
              <a:buNone/>
            </a:pPr>
            <a:r>
              <a:rPr lang="en-US" dirty="0"/>
              <a:t>Likely to have five levels of distinction rather than the four we have </a:t>
            </a:r>
            <a:r>
              <a:rPr lang="en-US" dirty="0" smtClean="0"/>
              <a:t>had</a:t>
            </a:r>
          </a:p>
          <a:p>
            <a:pPr marL="0" indent="0">
              <a:buNone/>
            </a:pPr>
            <a:endParaRPr lang="en-US" dirty="0"/>
          </a:p>
          <a:p>
            <a:pPr marL="0" indent="0">
              <a:buNone/>
            </a:pPr>
            <a:r>
              <a:rPr lang="en-US" dirty="0" smtClean="0"/>
              <a:t>Resources continue to be posted:</a:t>
            </a:r>
          </a:p>
          <a:p>
            <a:r>
              <a:rPr lang="en-US" dirty="0" smtClean="0"/>
              <a:t>ELA 11 </a:t>
            </a:r>
            <a:r>
              <a:rPr lang="en-US" dirty="0" smtClean="0">
                <a:hlinkClick r:id="rId2"/>
              </a:rPr>
              <a:t>resources</a:t>
            </a:r>
            <a:endParaRPr lang="en-US" dirty="0" smtClean="0"/>
          </a:p>
          <a:p>
            <a:r>
              <a:rPr lang="en-US" dirty="0" smtClean="0"/>
              <a:t>A1 </a:t>
            </a:r>
            <a:r>
              <a:rPr lang="en-US" dirty="0" smtClean="0">
                <a:hlinkClick r:id="rId3"/>
              </a:rPr>
              <a:t>resources</a:t>
            </a:r>
            <a:endParaRPr lang="en-US" dirty="0" smtClean="0"/>
          </a:p>
          <a:p>
            <a:r>
              <a:rPr lang="en-US" dirty="0" smtClean="0"/>
              <a:t>Test guides soon</a:t>
            </a:r>
          </a:p>
          <a:p>
            <a:r>
              <a:rPr lang="en-US" dirty="0" smtClean="0"/>
              <a:t>Transition </a:t>
            </a:r>
            <a:r>
              <a:rPr lang="en-US" dirty="0" smtClean="0">
                <a:hlinkClick r:id="rId4"/>
              </a:rPr>
              <a:t>memo</a:t>
            </a:r>
            <a:r>
              <a:rPr lang="en-US" dirty="0" smtClean="0"/>
              <a:t> (the September update)</a:t>
            </a:r>
          </a:p>
          <a:p>
            <a:endParaRPr lang="en-US" dirty="0"/>
          </a:p>
        </p:txBody>
      </p:sp>
    </p:spTree>
    <p:extLst>
      <p:ext uri="{BB962C8B-B14F-4D97-AF65-F5344CB8AC3E}">
        <p14:creationId xmlns:p14="http://schemas.microsoft.com/office/powerpoint/2010/main" val="140246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Overview of Agenda</a:t>
            </a:r>
            <a:endParaRPr lang="en-US" dirty="0"/>
          </a:p>
        </p:txBody>
      </p:sp>
    </p:spTree>
    <p:extLst>
      <p:ext uri="{BB962C8B-B14F-4D97-AF65-F5344CB8AC3E}">
        <p14:creationId xmlns:p14="http://schemas.microsoft.com/office/powerpoint/2010/main" val="4228456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PARCC</a:t>
            </a:r>
            <a:endParaRPr lang="en-US" dirty="0"/>
          </a:p>
        </p:txBody>
      </p:sp>
      <p:sp>
        <p:nvSpPr>
          <p:cNvPr id="3" name="Content Placeholder 2"/>
          <p:cNvSpPr>
            <a:spLocks noGrp="1"/>
          </p:cNvSpPr>
          <p:nvPr>
            <p:ph idx="1"/>
          </p:nvPr>
        </p:nvSpPr>
        <p:spPr/>
        <p:txBody>
          <a:bodyPr/>
          <a:lstStyle/>
          <a:p>
            <a:r>
              <a:rPr lang="en-US" dirty="0" smtClean="0"/>
              <a:t>No PARCC in 2014-2015</a:t>
            </a:r>
          </a:p>
          <a:p>
            <a:r>
              <a:rPr lang="en-US" dirty="0" smtClean="0"/>
              <a:t>Continue to prepare for computer-based testing</a:t>
            </a:r>
          </a:p>
          <a:p>
            <a:r>
              <a:rPr lang="en-US" dirty="0" smtClean="0"/>
              <a:t>Wider net for field testing volunteers</a:t>
            </a:r>
          </a:p>
          <a:p>
            <a:r>
              <a:rPr lang="en-US" dirty="0" smtClean="0"/>
              <a:t>Release of sample items continues</a:t>
            </a:r>
          </a:p>
          <a:p>
            <a:r>
              <a:rPr lang="en-US" dirty="0" smtClean="0"/>
              <a:t>Maryland now LEA state</a:t>
            </a:r>
          </a:p>
          <a:p>
            <a:r>
              <a:rPr lang="en-US" dirty="0" smtClean="0"/>
              <a:t>Final decision???</a:t>
            </a:r>
            <a:endParaRPr lang="en-US" dirty="0"/>
          </a:p>
        </p:txBody>
      </p:sp>
    </p:spTree>
    <p:extLst>
      <p:ext uri="{BB962C8B-B14F-4D97-AF65-F5344CB8AC3E}">
        <p14:creationId xmlns:p14="http://schemas.microsoft.com/office/powerpoint/2010/main" val="3257496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PISA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Test is a little different than the others</a:t>
            </a:r>
          </a:p>
          <a:p>
            <a:r>
              <a:rPr lang="en-US" dirty="0" smtClean="0"/>
              <a:t>US results unchanged</a:t>
            </a:r>
          </a:p>
          <a:p>
            <a:r>
              <a:rPr lang="en-US" dirty="0" smtClean="0"/>
              <a:t>Other countries “moving ahead”</a:t>
            </a:r>
          </a:p>
          <a:p>
            <a:r>
              <a:rPr lang="en-US" dirty="0"/>
              <a:t>J</a:t>
            </a:r>
            <a:r>
              <a:rPr lang="en-US" dirty="0" smtClean="0"/>
              <a:t>ob </a:t>
            </a:r>
            <a:r>
              <a:rPr lang="en-US" dirty="0"/>
              <a:t>growth in the industrialized world has almost exclusively been at the top end of the PISA skill distribution,” explained Schleicher, “while routine cognitive skills, the kinds of things that are easy to teach but also easy to digitize and outsource, have seen the steepest decline in demand.” </a:t>
            </a:r>
          </a:p>
        </p:txBody>
      </p:sp>
    </p:spTree>
    <p:extLst>
      <p:ext uri="{BB962C8B-B14F-4D97-AF65-F5344CB8AC3E}">
        <p14:creationId xmlns:p14="http://schemas.microsoft.com/office/powerpoint/2010/main" val="1316038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PISA</a:t>
            </a:r>
            <a:endParaRPr lang="en-US" dirty="0"/>
          </a:p>
        </p:txBody>
      </p:sp>
      <p:sp>
        <p:nvSpPr>
          <p:cNvPr id="3" name="Content Placeholder 2"/>
          <p:cNvSpPr>
            <a:spLocks noGrp="1"/>
          </p:cNvSpPr>
          <p:nvPr>
            <p:ph idx="1"/>
          </p:nvPr>
        </p:nvSpPr>
        <p:spPr/>
        <p:txBody>
          <a:bodyPr>
            <a:normAutofit/>
          </a:bodyPr>
          <a:lstStyle/>
          <a:p>
            <a:r>
              <a:rPr lang="en-US" dirty="0" smtClean="0"/>
              <a:t>Poverty matters</a:t>
            </a:r>
          </a:p>
          <a:p>
            <a:r>
              <a:rPr lang="en-US" dirty="0" smtClean="0"/>
              <a:t>Early childhood matters</a:t>
            </a:r>
          </a:p>
          <a:p>
            <a:r>
              <a:rPr lang="en-US" dirty="0"/>
              <a:t>The </a:t>
            </a:r>
            <a:r>
              <a:rPr lang="en-US" dirty="0" smtClean="0"/>
              <a:t>highest performing countries are pursing goals and strategies that are different </a:t>
            </a:r>
            <a:r>
              <a:rPr lang="en-US" dirty="0" smtClean="0"/>
              <a:t>than </a:t>
            </a:r>
            <a:r>
              <a:rPr lang="en-US" dirty="0" smtClean="0"/>
              <a:t>the US</a:t>
            </a:r>
          </a:p>
          <a:p>
            <a:r>
              <a:rPr lang="en-US" dirty="0" smtClean="0">
                <a:hlinkClick r:id="rId3"/>
              </a:rPr>
              <a:t>AFT video</a:t>
            </a:r>
            <a:endParaRPr lang="en-US" dirty="0"/>
          </a:p>
        </p:txBody>
      </p:sp>
    </p:spTree>
    <p:extLst>
      <p:ext uri="{BB962C8B-B14F-4D97-AF65-F5344CB8AC3E}">
        <p14:creationId xmlns:p14="http://schemas.microsoft.com/office/powerpoint/2010/main" val="1746235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PISA – </a:t>
            </a:r>
            <a:r>
              <a:rPr lang="en-US" i="1" dirty="0"/>
              <a:t>So What?</a:t>
            </a:r>
            <a:endParaRPr lang="en-US" dirty="0"/>
          </a:p>
        </p:txBody>
      </p:sp>
      <p:sp>
        <p:nvSpPr>
          <p:cNvPr id="3" name="Content Placeholder 2"/>
          <p:cNvSpPr>
            <a:spLocks noGrp="1"/>
          </p:cNvSpPr>
          <p:nvPr>
            <p:ph idx="1"/>
          </p:nvPr>
        </p:nvSpPr>
        <p:spPr/>
        <p:txBody>
          <a:bodyPr/>
          <a:lstStyle/>
          <a:p>
            <a:r>
              <a:rPr lang="en-US" dirty="0" smtClean="0"/>
              <a:t>The most </a:t>
            </a:r>
            <a:r>
              <a:rPr lang="en-US" dirty="0"/>
              <a:t>successful students are those who feel real “ownership” of their </a:t>
            </a:r>
            <a:r>
              <a:rPr lang="en-US" dirty="0" smtClean="0"/>
              <a:t>education</a:t>
            </a:r>
          </a:p>
          <a:p>
            <a:r>
              <a:rPr lang="en-US" dirty="0" smtClean="0"/>
              <a:t>Students </a:t>
            </a:r>
            <a:r>
              <a:rPr lang="en-US" dirty="0"/>
              <a:t>feel they personally can make a difference in their own </a:t>
            </a:r>
            <a:r>
              <a:rPr lang="en-US" dirty="0" smtClean="0"/>
              <a:t>outcomes</a:t>
            </a:r>
          </a:p>
          <a:p>
            <a:r>
              <a:rPr lang="en-US" dirty="0"/>
              <a:t>Students feel e</a:t>
            </a:r>
            <a:r>
              <a:rPr lang="en-US" dirty="0" smtClean="0"/>
              <a:t>ducation </a:t>
            </a:r>
            <a:r>
              <a:rPr lang="en-US" dirty="0"/>
              <a:t>will make a difference for their future</a:t>
            </a:r>
          </a:p>
        </p:txBody>
      </p:sp>
    </p:spTree>
    <p:extLst>
      <p:ext uri="{BB962C8B-B14F-4D97-AF65-F5344CB8AC3E}">
        <p14:creationId xmlns:p14="http://schemas.microsoft.com/office/powerpoint/2010/main" val="4240271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PISA – </a:t>
            </a:r>
            <a:r>
              <a:rPr lang="en-US" i="1" dirty="0" smtClean="0"/>
              <a:t>So What?</a:t>
            </a:r>
            <a:endParaRPr lang="en-US" i="1" dirty="0"/>
          </a:p>
        </p:txBody>
      </p:sp>
      <p:sp>
        <p:nvSpPr>
          <p:cNvPr id="3" name="Content Placeholder 2"/>
          <p:cNvSpPr>
            <a:spLocks noGrp="1"/>
          </p:cNvSpPr>
          <p:nvPr>
            <p:ph idx="1"/>
          </p:nvPr>
        </p:nvSpPr>
        <p:spPr>
          <a:xfrm>
            <a:off x="457200" y="1690915"/>
            <a:ext cx="8229600" cy="5167085"/>
          </a:xfrm>
        </p:spPr>
        <p:txBody>
          <a:bodyPr>
            <a:normAutofit lnSpcReduction="10000"/>
          </a:bodyPr>
          <a:lstStyle/>
          <a:p>
            <a:pPr marL="0" indent="0">
              <a:buNone/>
            </a:pPr>
            <a:r>
              <a:rPr lang="en-US" dirty="0" smtClean="0"/>
              <a:t>Culture in the highest </a:t>
            </a:r>
            <a:r>
              <a:rPr lang="en-US" dirty="0"/>
              <a:t>performing PISA </a:t>
            </a:r>
            <a:r>
              <a:rPr lang="en-US" dirty="0" smtClean="0"/>
              <a:t>schools:</a:t>
            </a:r>
          </a:p>
          <a:p>
            <a:r>
              <a:rPr lang="en-US" dirty="0" smtClean="0"/>
              <a:t>Teachers participate </a:t>
            </a:r>
            <a:r>
              <a:rPr lang="en-US" dirty="0"/>
              <a:t>in shaping standards and </a:t>
            </a:r>
            <a:r>
              <a:rPr lang="en-US" dirty="0" smtClean="0"/>
              <a:t>curriculum</a:t>
            </a:r>
          </a:p>
          <a:p>
            <a:r>
              <a:rPr lang="en-US" dirty="0" smtClean="0"/>
              <a:t>Teachers have </a:t>
            </a:r>
            <a:r>
              <a:rPr lang="en-US" dirty="0"/>
              <a:t>ample time for continuous professional </a:t>
            </a:r>
            <a:r>
              <a:rPr lang="en-US" dirty="0" smtClean="0"/>
              <a:t>development</a:t>
            </a:r>
          </a:p>
          <a:p>
            <a:r>
              <a:rPr lang="en-US" dirty="0" smtClean="0"/>
              <a:t>Ample planning and collaboration time</a:t>
            </a:r>
          </a:p>
          <a:p>
            <a:r>
              <a:rPr lang="en-US" dirty="0"/>
              <a:t>T</a:t>
            </a:r>
            <a:r>
              <a:rPr lang="en-US" dirty="0" smtClean="0"/>
              <a:t>eachers </a:t>
            </a:r>
            <a:r>
              <a:rPr lang="en-US" dirty="0"/>
              <a:t>have ownership of their practice and standards, and hold each other accountable</a:t>
            </a:r>
          </a:p>
        </p:txBody>
      </p:sp>
    </p:spTree>
    <p:extLst>
      <p:ext uri="{BB962C8B-B14F-4D97-AF65-F5344CB8AC3E}">
        <p14:creationId xmlns:p14="http://schemas.microsoft.com/office/powerpoint/2010/main" val="1279134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News</a:t>
            </a:r>
            <a:endParaRPr lang="en-US" dirty="0"/>
          </a:p>
        </p:txBody>
      </p:sp>
      <p:sp>
        <p:nvSpPr>
          <p:cNvPr id="3" name="Content Placeholder 2"/>
          <p:cNvSpPr>
            <a:spLocks noGrp="1"/>
          </p:cNvSpPr>
          <p:nvPr>
            <p:ph idx="1"/>
          </p:nvPr>
        </p:nvSpPr>
        <p:spPr/>
        <p:txBody>
          <a:bodyPr>
            <a:normAutofit/>
          </a:bodyPr>
          <a:lstStyle/>
          <a:p>
            <a:r>
              <a:rPr lang="en-US" sz="4400" dirty="0" smtClean="0"/>
              <a:t>SS Frameworks</a:t>
            </a:r>
          </a:p>
          <a:p>
            <a:r>
              <a:rPr lang="en-US" sz="4400" dirty="0" smtClean="0"/>
              <a:t>NGSS</a:t>
            </a:r>
          </a:p>
          <a:p>
            <a:r>
              <a:rPr lang="en-US" sz="4400" dirty="0" smtClean="0"/>
              <a:t>Arts</a:t>
            </a:r>
          </a:p>
          <a:p>
            <a:endParaRPr lang="en-US" sz="4400" dirty="0"/>
          </a:p>
        </p:txBody>
      </p:sp>
    </p:spTree>
    <p:extLst>
      <p:ext uri="{BB962C8B-B14F-4D97-AF65-F5344CB8AC3E}">
        <p14:creationId xmlns:p14="http://schemas.microsoft.com/office/powerpoint/2010/main" val="2728574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83414"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1503"/>
            <a:ext cx="8229600" cy="1143000"/>
          </a:xfrm>
        </p:spPr>
        <p:txBody>
          <a:bodyPr/>
          <a:lstStyle/>
          <a:p>
            <a:r>
              <a:rPr lang="en-US" dirty="0" smtClean="0">
                <a:solidFill>
                  <a:schemeClr val="bg1"/>
                </a:solidFill>
              </a:rPr>
              <a:t>Legislative Updates</a:t>
            </a:r>
            <a:endParaRPr lang="en-US" dirty="0">
              <a:solidFill>
                <a:schemeClr val="bg1"/>
              </a:solidFill>
            </a:endParaRPr>
          </a:p>
        </p:txBody>
      </p:sp>
    </p:spTree>
    <p:extLst>
      <p:ext uri="{BB962C8B-B14F-4D97-AF65-F5344CB8AC3E}">
        <p14:creationId xmlns:p14="http://schemas.microsoft.com/office/powerpoint/2010/main" val="356837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ITD</a:t>
            </a:r>
            <a:endParaRPr lang="en-US" dirty="0"/>
          </a:p>
        </p:txBody>
      </p:sp>
      <p:pic>
        <p:nvPicPr>
          <p:cNvPr id="1026" name="Picture 2">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10652" y="1285973"/>
            <a:ext cx="7329295" cy="5005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90748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CI&amp;A: Jan through Feb Break</a:t>
            </a:r>
            <a:endParaRPr lang="en-US" dirty="0"/>
          </a:p>
        </p:txBody>
      </p:sp>
      <p:sp>
        <p:nvSpPr>
          <p:cNvPr id="3" name="Content Placeholder 2"/>
          <p:cNvSpPr>
            <a:spLocks noGrp="1"/>
          </p:cNvSpPr>
          <p:nvPr>
            <p:ph idx="1"/>
          </p:nvPr>
        </p:nvSpPr>
        <p:spPr/>
        <p:txBody>
          <a:bodyPr>
            <a:normAutofit fontScale="92500" lnSpcReduction="20000"/>
          </a:bodyPr>
          <a:lstStyle/>
          <a:p>
            <a:r>
              <a:rPr lang="en-US" dirty="0"/>
              <a:t>Jan 14 and 15- </a:t>
            </a:r>
            <a:r>
              <a:rPr lang="en-US" u="sng" dirty="0">
                <a:hlinkClick r:id="rId2"/>
              </a:rPr>
              <a:t>Classroom Instruction that Works</a:t>
            </a:r>
            <a:r>
              <a:rPr lang="en-US" dirty="0"/>
              <a:t>. </a:t>
            </a:r>
            <a:endParaRPr lang="en-US" dirty="0" smtClean="0"/>
          </a:p>
          <a:p>
            <a:r>
              <a:rPr lang="en-US" u="sng" dirty="0">
                <a:hlinkClick r:id="rId3"/>
              </a:rPr>
              <a:t>CCLS for SS Teachers 6-12</a:t>
            </a:r>
            <a:r>
              <a:rPr lang="en-US" dirty="0"/>
              <a:t>:  Jan </a:t>
            </a:r>
            <a:r>
              <a:rPr lang="en-US" dirty="0" smtClean="0"/>
              <a:t>17</a:t>
            </a:r>
          </a:p>
          <a:p>
            <a:r>
              <a:rPr lang="en-US" dirty="0" smtClean="0">
                <a:hlinkClick r:id="rId4"/>
              </a:rPr>
              <a:t>PBL 101- </a:t>
            </a:r>
            <a:r>
              <a:rPr lang="en-US" dirty="0" smtClean="0"/>
              <a:t>Feb 3</a:t>
            </a:r>
          </a:p>
          <a:p>
            <a:r>
              <a:rPr lang="en-US" dirty="0" smtClean="0">
                <a:hlinkClick r:id="rId5"/>
              </a:rPr>
              <a:t>Developing Collaborative Groups:  Adaptive Schools- </a:t>
            </a:r>
            <a:r>
              <a:rPr lang="en-US" dirty="0" smtClean="0"/>
              <a:t>Feb 4</a:t>
            </a:r>
          </a:p>
          <a:p>
            <a:r>
              <a:rPr lang="en-US" dirty="0" smtClean="0"/>
              <a:t>Feb 4- </a:t>
            </a:r>
            <a:r>
              <a:rPr lang="en-US" dirty="0" smtClean="0">
                <a:hlinkClick r:id="rId6"/>
              </a:rPr>
              <a:t>Differentiated Instruction</a:t>
            </a:r>
            <a:endParaRPr lang="en-US" dirty="0" smtClean="0"/>
          </a:p>
          <a:p>
            <a:r>
              <a:rPr lang="en-US" dirty="0" smtClean="0">
                <a:hlinkClick r:id="rId7"/>
              </a:rPr>
              <a:t>Students from Poverty</a:t>
            </a:r>
            <a:r>
              <a:rPr lang="en-US" dirty="0" smtClean="0"/>
              <a:t>- Feb 11</a:t>
            </a:r>
          </a:p>
          <a:p>
            <a:r>
              <a:rPr lang="en-US" dirty="0" smtClean="0">
                <a:hlinkClick r:id="rId8"/>
              </a:rPr>
              <a:t>Instructional Strategies for Students from Poverty</a:t>
            </a:r>
            <a:r>
              <a:rPr lang="en-US" dirty="0" smtClean="0"/>
              <a:t>-Feb 12</a:t>
            </a:r>
            <a:endParaRPr lang="en-US" dirty="0"/>
          </a:p>
        </p:txBody>
      </p:sp>
    </p:spTree>
    <p:extLst>
      <p:ext uri="{BB962C8B-B14F-4D97-AF65-F5344CB8AC3E}">
        <p14:creationId xmlns:p14="http://schemas.microsoft.com/office/powerpoint/2010/main" val="3340371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Centers</a:t>
            </a:r>
            <a:endParaRPr lang="en-US" dirty="0"/>
          </a:p>
        </p:txBody>
      </p:sp>
      <p:sp>
        <p:nvSpPr>
          <p:cNvPr id="3" name="Content Placeholder 2"/>
          <p:cNvSpPr>
            <a:spLocks noGrp="1"/>
          </p:cNvSpPr>
          <p:nvPr>
            <p:ph idx="1"/>
          </p:nvPr>
        </p:nvSpPr>
        <p:spPr>
          <a:xfrm>
            <a:off x="457200" y="1690915"/>
            <a:ext cx="8229600" cy="4525963"/>
          </a:xfrm>
        </p:spPr>
        <p:txBody>
          <a:bodyPr>
            <a:normAutofit/>
          </a:bodyPr>
          <a:lstStyle/>
          <a:p>
            <a:pPr marL="0" indent="0">
              <a:buNone/>
            </a:pPr>
            <a:endParaRPr lang="en-US" dirty="0" smtClean="0"/>
          </a:p>
        </p:txBody>
      </p:sp>
    </p:spTree>
    <p:extLst>
      <p:ext uri="{BB962C8B-B14F-4D97-AF65-F5344CB8AC3E}">
        <p14:creationId xmlns:p14="http://schemas.microsoft.com/office/powerpoint/2010/main" val="3841853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049" r="5652"/>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0181" y="5205389"/>
            <a:ext cx="5129033" cy="1143000"/>
          </a:xfrm>
        </p:spPr>
        <p:txBody>
          <a:bodyPr>
            <a:normAutofit/>
          </a:bodyPr>
          <a:lstStyle/>
          <a:p>
            <a:r>
              <a:rPr lang="en-US" dirty="0" smtClean="0">
                <a:solidFill>
                  <a:schemeClr val="bg1"/>
                </a:solidFill>
              </a:rPr>
              <a:t>SED Updates</a:t>
            </a:r>
            <a:endParaRPr lang="en-US" dirty="0">
              <a:solidFill>
                <a:schemeClr val="bg1"/>
              </a:solidFill>
            </a:endParaRPr>
          </a:p>
        </p:txBody>
      </p:sp>
    </p:spTree>
    <p:extLst>
      <p:ext uri="{BB962C8B-B14F-4D97-AF65-F5344CB8AC3E}">
        <p14:creationId xmlns:p14="http://schemas.microsoft.com/office/powerpoint/2010/main" val="2292972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Education</a:t>
            </a:r>
            <a:endParaRPr lang="en-US" dirty="0"/>
          </a:p>
        </p:txBody>
      </p:sp>
      <p:sp>
        <p:nvSpPr>
          <p:cNvPr id="3" name="Content Placeholder 2"/>
          <p:cNvSpPr>
            <a:spLocks noGrp="1"/>
          </p:cNvSpPr>
          <p:nvPr>
            <p:ph idx="1"/>
          </p:nvPr>
        </p:nvSpPr>
        <p:spPr>
          <a:xfrm>
            <a:off x="457200" y="1690915"/>
            <a:ext cx="8229600" cy="4525963"/>
          </a:xfrm>
        </p:spPr>
        <p:txBody>
          <a:bodyPr/>
          <a:lstStyle/>
          <a:p>
            <a:pPr marL="0" indent="0">
              <a:buNone/>
            </a:pPr>
            <a:endParaRPr lang="en-US" dirty="0" smtClean="0"/>
          </a:p>
        </p:txBody>
      </p:sp>
    </p:spTree>
    <p:extLst>
      <p:ext uri="{BB962C8B-B14F-4D97-AF65-F5344CB8AC3E}">
        <p14:creationId xmlns:p14="http://schemas.microsoft.com/office/powerpoint/2010/main" val="2536268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NYS ASCD</a:t>
            </a:r>
            <a:endParaRPr lang="en-US" dirty="0"/>
          </a:p>
        </p:txBody>
      </p:sp>
      <p:sp>
        <p:nvSpPr>
          <p:cNvPr id="3" name="Content Placeholder 2"/>
          <p:cNvSpPr>
            <a:spLocks noGrp="1"/>
          </p:cNvSpPr>
          <p:nvPr>
            <p:ph idx="1"/>
          </p:nvPr>
        </p:nvSpPr>
        <p:spPr>
          <a:xfrm>
            <a:off x="457200" y="1690915"/>
            <a:ext cx="8229600" cy="4525963"/>
          </a:xfrm>
        </p:spPr>
        <p:txBody>
          <a:bodyPr>
            <a:normAutofit fontScale="92500" lnSpcReduction="10000"/>
          </a:bodyPr>
          <a:lstStyle/>
          <a:p>
            <a:pPr marL="0" indent="0">
              <a:buNone/>
            </a:pPr>
            <a:r>
              <a:rPr lang="en-US" b="1" dirty="0" smtClean="0"/>
              <a:t>Data-Driven Instruction </a:t>
            </a:r>
            <a:r>
              <a:rPr lang="en-US" dirty="0" smtClean="0"/>
              <a:t>theme</a:t>
            </a:r>
          </a:p>
          <a:p>
            <a:r>
              <a:rPr lang="en-US" dirty="0" smtClean="0"/>
              <a:t>October 9: What’s a PLC, Really?</a:t>
            </a:r>
          </a:p>
          <a:p>
            <a:r>
              <a:rPr lang="en-US" dirty="0" smtClean="0"/>
              <a:t>December </a:t>
            </a:r>
            <a:r>
              <a:rPr lang="en-US" dirty="0"/>
              <a:t>10, 2013 – How To Talk (About Common Formative </a:t>
            </a:r>
            <a:r>
              <a:rPr lang="en-US" dirty="0" smtClean="0"/>
              <a:t>Assessments)</a:t>
            </a:r>
          </a:p>
          <a:p>
            <a:r>
              <a:rPr lang="en-US" dirty="0" smtClean="0"/>
              <a:t>February </a:t>
            </a:r>
            <a:r>
              <a:rPr lang="en-US" dirty="0"/>
              <a:t>27, 2014 – Now What? (Tier 1 Strategies</a:t>
            </a:r>
            <a:r>
              <a:rPr lang="en-US" dirty="0" smtClean="0"/>
              <a:t>)</a:t>
            </a:r>
            <a:endParaRPr lang="en-US" dirty="0"/>
          </a:p>
          <a:p>
            <a:r>
              <a:rPr lang="en-US" dirty="0"/>
              <a:t>March 19, 2014 – How Do I Teach Every Kid? (Meeting the Needs of Diverse Learners</a:t>
            </a:r>
            <a:r>
              <a:rPr lang="en-US" dirty="0" smtClean="0"/>
              <a:t>)</a:t>
            </a:r>
            <a:endParaRPr lang="en-US" dirty="0"/>
          </a:p>
          <a:p>
            <a:r>
              <a:rPr lang="en-US" dirty="0"/>
              <a:t>May 15, 2014 – Annual Meeting at Dinosaur </a:t>
            </a:r>
          </a:p>
          <a:p>
            <a:endParaRPr lang="en-US" dirty="0" smtClean="0"/>
          </a:p>
        </p:txBody>
      </p:sp>
      <p:sp>
        <p:nvSpPr>
          <p:cNvPr id="4" name="Oval 3"/>
          <p:cNvSpPr/>
          <p:nvPr/>
        </p:nvSpPr>
        <p:spPr>
          <a:xfrm>
            <a:off x="191069" y="3251594"/>
            <a:ext cx="8482083" cy="1579728"/>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2409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78334" y="914389"/>
            <a:ext cx="4114800"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8680" y="914389"/>
            <a:ext cx="4114800"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553195" y="365353"/>
            <a:ext cx="4132614" cy="774678"/>
          </a:xfrm>
          <a:prstGeom prst="rect">
            <a:avLst/>
          </a:prstGeom>
          <a:solidFill>
            <a:schemeClr val="bg1"/>
          </a:solidFill>
        </p:spPr>
        <p:txBody>
          <a:bodyPr/>
          <a:lstStyle>
            <a:lvl1pPr algn="ctr" defTabSz="457200" rtl="0" eaLnBrk="1" latinLnBrk="0" hangingPunct="1">
              <a:spcBef>
                <a:spcPct val="0"/>
              </a:spcBef>
              <a:buNone/>
              <a:defRPr sz="4400" b="1" i="0" kern="1200">
                <a:solidFill>
                  <a:schemeClr val="tx1"/>
                </a:solidFill>
                <a:latin typeface="Arial"/>
                <a:ea typeface="+mj-ea"/>
                <a:cs typeface="Arial"/>
              </a:defRPr>
            </a:lvl1pPr>
          </a:lstStyle>
          <a:p>
            <a:r>
              <a:rPr lang="en-US" dirty="0" smtClean="0"/>
              <a:t>BOCES IS app</a:t>
            </a:r>
            <a:endParaRPr lang="en-US" dirty="0"/>
          </a:p>
        </p:txBody>
      </p:sp>
    </p:spTree>
    <p:extLst>
      <p:ext uri="{BB962C8B-B14F-4D97-AF65-F5344CB8AC3E}">
        <p14:creationId xmlns:p14="http://schemas.microsoft.com/office/powerpoint/2010/main" val="969532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365313">
            <a:off x="2430682" y="685800"/>
            <a:ext cx="4282638" cy="5486400"/>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53971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67565"/>
            <a:ext cx="7772400" cy="1051835"/>
          </a:xfrm>
        </p:spPr>
        <p:txBody>
          <a:bodyPr>
            <a:normAutofit/>
          </a:bodyPr>
          <a:lstStyle/>
          <a:p>
            <a:r>
              <a:rPr lang="en-US" dirty="0"/>
              <a:t>OCM BOCES </a:t>
            </a:r>
            <a:r>
              <a:rPr lang="en-US" dirty="0" smtClean="0"/>
              <a:t>Facilities</a:t>
            </a:r>
            <a:endParaRPr lang="en-US" dirty="0"/>
          </a:p>
        </p:txBody>
      </p:sp>
      <p:sp>
        <p:nvSpPr>
          <p:cNvPr id="3" name="Subtitle 2"/>
          <p:cNvSpPr>
            <a:spLocks noGrp="1"/>
          </p:cNvSpPr>
          <p:nvPr>
            <p:ph type="subTitle" idx="1"/>
          </p:nvPr>
        </p:nvSpPr>
        <p:spPr>
          <a:xfrm>
            <a:off x="1371600" y="2590800"/>
            <a:ext cx="6400800" cy="1752600"/>
          </a:xfrm>
        </p:spPr>
        <p:txBody>
          <a:bodyPr>
            <a:normAutofit/>
          </a:bodyPr>
          <a:lstStyle/>
          <a:p>
            <a:r>
              <a:rPr lang="en-US" sz="4400" dirty="0"/>
              <a:t>Responsible Planning</a:t>
            </a:r>
            <a:br>
              <a:rPr lang="en-US" sz="4400" dirty="0"/>
            </a:br>
            <a:r>
              <a:rPr lang="en-US" sz="4400" dirty="0"/>
              <a:t>for the Future</a:t>
            </a:r>
          </a:p>
        </p:txBody>
      </p:sp>
    </p:spTree>
    <p:extLst>
      <p:ext uri="{BB962C8B-B14F-4D97-AF65-F5344CB8AC3E}">
        <p14:creationId xmlns:p14="http://schemas.microsoft.com/office/powerpoint/2010/main" val="3011027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Facilities Planning</a:t>
            </a:r>
            <a:endParaRPr lang="en-US" dirty="0"/>
          </a:p>
        </p:txBody>
      </p:sp>
      <p:sp>
        <p:nvSpPr>
          <p:cNvPr id="3" name="Content Placeholder 2"/>
          <p:cNvSpPr>
            <a:spLocks noGrp="1"/>
          </p:cNvSpPr>
          <p:nvPr>
            <p:ph idx="1"/>
          </p:nvPr>
        </p:nvSpPr>
        <p:spPr/>
        <p:txBody>
          <a:bodyPr/>
          <a:lstStyle/>
          <a:p>
            <a:r>
              <a:rPr lang="en-US" dirty="0"/>
              <a:t>Current </a:t>
            </a:r>
            <a:r>
              <a:rPr lang="en-US" dirty="0" smtClean="0"/>
              <a:t>Condition</a:t>
            </a:r>
          </a:p>
          <a:p>
            <a:pPr marL="0" indent="0">
              <a:buNone/>
            </a:pPr>
            <a:endParaRPr lang="en-US" sz="1200" dirty="0"/>
          </a:p>
          <a:p>
            <a:r>
              <a:rPr lang="en-US" dirty="0" smtClean="0"/>
              <a:t>Challenges</a:t>
            </a:r>
          </a:p>
          <a:p>
            <a:pPr marL="0" indent="0">
              <a:buNone/>
            </a:pPr>
            <a:endParaRPr lang="en-US" sz="1200" dirty="0"/>
          </a:p>
          <a:p>
            <a:r>
              <a:rPr lang="en-US" dirty="0"/>
              <a:t>Desired </a:t>
            </a:r>
            <a:r>
              <a:rPr lang="en-US" dirty="0" smtClean="0"/>
              <a:t>State</a:t>
            </a:r>
          </a:p>
          <a:p>
            <a:pPr marL="0" indent="0">
              <a:buNone/>
            </a:pPr>
            <a:endParaRPr lang="en-US" sz="1200" dirty="0"/>
          </a:p>
          <a:p>
            <a:r>
              <a:rPr lang="en-US" dirty="0"/>
              <a:t>Proposed Solutions</a:t>
            </a:r>
          </a:p>
          <a:p>
            <a:pPr marL="0" indent="0">
              <a:buNone/>
            </a:pPr>
            <a:endParaRPr lang="en-US" dirty="0"/>
          </a:p>
        </p:txBody>
      </p:sp>
    </p:spTree>
    <p:extLst>
      <p:ext uri="{BB962C8B-B14F-4D97-AF65-F5344CB8AC3E}">
        <p14:creationId xmlns:p14="http://schemas.microsoft.com/office/powerpoint/2010/main" val="15202758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Condition</a:t>
            </a:r>
            <a:endParaRPr lang="en-US" dirty="0"/>
          </a:p>
        </p:txBody>
      </p:sp>
      <p:sp>
        <p:nvSpPr>
          <p:cNvPr id="3" name="Text Placeholder 2"/>
          <p:cNvSpPr>
            <a:spLocks noGrp="1"/>
          </p:cNvSpPr>
          <p:nvPr>
            <p:ph type="body" idx="1"/>
          </p:nvPr>
        </p:nvSpPr>
        <p:spPr>
          <a:xfrm>
            <a:off x="457200" y="1371600"/>
            <a:ext cx="4040188" cy="639762"/>
          </a:xfrm>
        </p:spPr>
        <p:txBody>
          <a:bodyPr/>
          <a:lstStyle/>
          <a:p>
            <a:r>
              <a:rPr lang="en-US" dirty="0" smtClean="0"/>
              <a:t>Owned Facilities</a:t>
            </a:r>
            <a:endParaRPr lang="en-US" dirty="0"/>
          </a:p>
        </p:txBody>
      </p:sp>
      <p:sp>
        <p:nvSpPr>
          <p:cNvPr id="4" name="Content Placeholder 3"/>
          <p:cNvSpPr>
            <a:spLocks noGrp="1"/>
          </p:cNvSpPr>
          <p:nvPr>
            <p:ph sz="half" idx="2"/>
          </p:nvPr>
        </p:nvSpPr>
        <p:spPr>
          <a:xfrm>
            <a:off x="457200" y="2120220"/>
            <a:ext cx="4040188" cy="3951288"/>
          </a:xfrm>
        </p:spPr>
        <p:txBody>
          <a:bodyPr/>
          <a:lstStyle/>
          <a:p>
            <a:r>
              <a:rPr lang="en-US" dirty="0" smtClean="0"/>
              <a:t>McEvoy (acquired 1969)</a:t>
            </a:r>
          </a:p>
          <a:p>
            <a:r>
              <a:rPr lang="en-US" dirty="0" smtClean="0"/>
              <a:t>Henry (acquired 1975)</a:t>
            </a:r>
            <a:endParaRPr lang="en-US" dirty="0"/>
          </a:p>
        </p:txBody>
      </p:sp>
      <p:sp>
        <p:nvSpPr>
          <p:cNvPr id="5" name="Text Placeholder 4"/>
          <p:cNvSpPr>
            <a:spLocks noGrp="1"/>
          </p:cNvSpPr>
          <p:nvPr>
            <p:ph type="body" sz="quarter" idx="3"/>
          </p:nvPr>
        </p:nvSpPr>
        <p:spPr>
          <a:xfrm>
            <a:off x="4645025" y="1371600"/>
            <a:ext cx="4041775" cy="639762"/>
          </a:xfrm>
        </p:spPr>
        <p:txBody>
          <a:bodyPr/>
          <a:lstStyle/>
          <a:p>
            <a:r>
              <a:rPr lang="en-US" dirty="0" smtClean="0"/>
              <a:t>Leased Facilities</a:t>
            </a:r>
            <a:endParaRPr lang="en-US" dirty="0"/>
          </a:p>
        </p:txBody>
      </p:sp>
      <p:sp>
        <p:nvSpPr>
          <p:cNvPr id="6" name="Content Placeholder 5"/>
          <p:cNvSpPr>
            <a:spLocks noGrp="1"/>
          </p:cNvSpPr>
          <p:nvPr>
            <p:ph sz="quarter" idx="4"/>
          </p:nvPr>
        </p:nvSpPr>
        <p:spPr>
          <a:xfrm>
            <a:off x="4645025" y="2102076"/>
            <a:ext cx="4041775" cy="4654096"/>
          </a:xfrm>
        </p:spPr>
        <p:txBody>
          <a:bodyPr>
            <a:normAutofit/>
          </a:bodyPr>
          <a:lstStyle/>
          <a:p>
            <a:r>
              <a:rPr lang="en-US" dirty="0" smtClean="0"/>
              <a:t>Career Training Center</a:t>
            </a:r>
          </a:p>
          <a:p>
            <a:r>
              <a:rPr lang="en-US" dirty="0" smtClean="0"/>
              <a:t>Rodax </a:t>
            </a:r>
            <a:r>
              <a:rPr lang="en-US" dirty="0"/>
              <a:t>1-3 (CNYRIC)	</a:t>
            </a:r>
            <a:endParaRPr lang="en-US" dirty="0" smtClean="0"/>
          </a:p>
          <a:p>
            <a:r>
              <a:rPr lang="en-US" dirty="0" smtClean="0"/>
              <a:t>Rodax 7/8</a:t>
            </a:r>
          </a:p>
          <a:p>
            <a:r>
              <a:rPr lang="en-US" dirty="0" smtClean="0"/>
              <a:t>Science Center</a:t>
            </a:r>
          </a:p>
          <a:p>
            <a:r>
              <a:rPr lang="en-US" dirty="0" smtClean="0"/>
              <a:t>Kasson </a:t>
            </a:r>
            <a:r>
              <a:rPr lang="en-US" dirty="0"/>
              <a:t>Road </a:t>
            </a:r>
            <a:r>
              <a:rPr lang="en-US" dirty="0" smtClean="0"/>
              <a:t>School</a:t>
            </a:r>
          </a:p>
          <a:p>
            <a:r>
              <a:rPr lang="en-US" dirty="0" smtClean="0"/>
              <a:t>St</a:t>
            </a:r>
            <a:r>
              <a:rPr lang="en-US" dirty="0"/>
              <a:t>. Cecilia’s </a:t>
            </a:r>
            <a:r>
              <a:rPr lang="en-US" dirty="0" smtClean="0"/>
              <a:t>School*</a:t>
            </a:r>
          </a:p>
          <a:p>
            <a:r>
              <a:rPr lang="en-US" dirty="0" smtClean="0"/>
              <a:t>Liverpool </a:t>
            </a:r>
            <a:r>
              <a:rPr lang="en-US" dirty="0"/>
              <a:t>Community </a:t>
            </a:r>
            <a:r>
              <a:rPr lang="en-US" dirty="0" smtClean="0"/>
              <a:t>Church*</a:t>
            </a:r>
          </a:p>
          <a:p>
            <a:r>
              <a:rPr lang="en-US" dirty="0" smtClean="0"/>
              <a:t>Cortland </a:t>
            </a:r>
            <a:r>
              <a:rPr lang="en-US" dirty="0"/>
              <a:t>Alternative </a:t>
            </a:r>
            <a:r>
              <a:rPr lang="en-US" dirty="0" smtClean="0"/>
              <a:t>School</a:t>
            </a:r>
          </a:p>
          <a:p>
            <a:pPr marL="0" indent="0" algn="ctr">
              <a:buNone/>
            </a:pPr>
            <a:r>
              <a:rPr lang="en-US" sz="1800" i="1" dirty="0" smtClean="0"/>
              <a:t>* = currently for sale</a:t>
            </a:r>
            <a:endParaRPr lang="en-US" sz="1800" i="1"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412" y="3184297"/>
            <a:ext cx="368617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3412" y="4698772"/>
            <a:ext cx="3686175" cy="120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3911" y="3250972"/>
            <a:ext cx="3267075"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Henry Campus, Syracuse, NY</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842961" y="4774972"/>
            <a:ext cx="3267075"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McEvoy Campus, Cortland, NY</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564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457200" y="1523999"/>
            <a:ext cx="8229600" cy="4692879"/>
          </a:xfrm>
        </p:spPr>
        <p:txBody>
          <a:bodyPr>
            <a:normAutofit fontScale="70000" lnSpcReduction="20000"/>
          </a:bodyPr>
          <a:lstStyle/>
          <a:p>
            <a:r>
              <a:rPr lang="en-US" dirty="0"/>
              <a:t>Increasing enrollment in special </a:t>
            </a:r>
            <a:r>
              <a:rPr lang="en-US" dirty="0" smtClean="0"/>
              <a:t>education</a:t>
            </a:r>
          </a:p>
          <a:p>
            <a:pPr marL="0" indent="0">
              <a:buNone/>
            </a:pPr>
            <a:endParaRPr lang="en-US" sz="1200" dirty="0"/>
          </a:p>
          <a:p>
            <a:r>
              <a:rPr lang="en-US" dirty="0"/>
              <a:t>Limited ability to grow in adult </a:t>
            </a:r>
            <a:r>
              <a:rPr lang="en-US" dirty="0" smtClean="0"/>
              <a:t>education</a:t>
            </a:r>
          </a:p>
          <a:p>
            <a:pPr marL="0" indent="0">
              <a:buNone/>
            </a:pPr>
            <a:endParaRPr lang="en-US" sz="1200" dirty="0"/>
          </a:p>
          <a:p>
            <a:r>
              <a:rPr lang="en-US" dirty="0"/>
              <a:t>Adult education students and K-12 students in same </a:t>
            </a:r>
            <a:r>
              <a:rPr lang="en-US" dirty="0" smtClean="0"/>
              <a:t>building</a:t>
            </a:r>
          </a:p>
          <a:p>
            <a:pPr marL="0" indent="0">
              <a:buNone/>
            </a:pPr>
            <a:endParaRPr lang="en-US" sz="1200" dirty="0"/>
          </a:p>
          <a:p>
            <a:r>
              <a:rPr lang="en-US" dirty="0" smtClean="0"/>
              <a:t>Meeting district needs</a:t>
            </a:r>
          </a:p>
          <a:p>
            <a:endParaRPr lang="en-US" sz="1300" dirty="0"/>
          </a:p>
          <a:p>
            <a:r>
              <a:rPr lang="en-US" dirty="0"/>
              <a:t>Responsiveness to business </a:t>
            </a:r>
            <a:r>
              <a:rPr lang="en-US" dirty="0" smtClean="0"/>
              <a:t>community</a:t>
            </a:r>
          </a:p>
          <a:p>
            <a:pPr marL="0" indent="0">
              <a:buNone/>
            </a:pPr>
            <a:endParaRPr lang="en-US" sz="1300" dirty="0"/>
          </a:p>
          <a:p>
            <a:r>
              <a:rPr lang="en-US" dirty="0"/>
              <a:t>Quality of leased </a:t>
            </a:r>
            <a:r>
              <a:rPr lang="en-US" dirty="0" smtClean="0"/>
              <a:t>buildings</a:t>
            </a:r>
          </a:p>
          <a:p>
            <a:pPr marL="0" indent="0">
              <a:buNone/>
            </a:pPr>
            <a:endParaRPr lang="en-US" sz="1400" dirty="0"/>
          </a:p>
          <a:p>
            <a:r>
              <a:rPr lang="en-US" dirty="0"/>
              <a:t>Lack of adequate space for instructional </a:t>
            </a:r>
            <a:r>
              <a:rPr lang="en-US" dirty="0" smtClean="0"/>
              <a:t>programs</a:t>
            </a:r>
          </a:p>
          <a:p>
            <a:endParaRPr lang="en-US" sz="1400" dirty="0"/>
          </a:p>
          <a:p>
            <a:r>
              <a:rPr lang="en-US" dirty="0" smtClean="0"/>
              <a:t>Containing the rental budget</a:t>
            </a:r>
          </a:p>
          <a:p>
            <a:pPr marL="0" indent="0">
              <a:buNone/>
            </a:pPr>
            <a:endParaRPr lang="en-US" sz="1400" dirty="0" smtClean="0"/>
          </a:p>
          <a:p>
            <a:r>
              <a:rPr lang="en-US" dirty="0" smtClean="0"/>
              <a:t>Segregated </a:t>
            </a:r>
            <a:r>
              <a:rPr lang="en-US" dirty="0"/>
              <a:t>setting at Kasson Road School</a:t>
            </a:r>
          </a:p>
          <a:p>
            <a:endParaRPr lang="en-US" dirty="0"/>
          </a:p>
          <a:p>
            <a:endParaRPr lang="en-US" dirty="0"/>
          </a:p>
        </p:txBody>
      </p:sp>
    </p:spTree>
    <p:extLst>
      <p:ext uri="{BB962C8B-B14F-4D97-AF65-F5344CB8AC3E}">
        <p14:creationId xmlns:p14="http://schemas.microsoft.com/office/powerpoint/2010/main" val="42330185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Desired State</a:t>
            </a:r>
            <a:endParaRPr lang="en-US" dirty="0"/>
          </a:p>
        </p:txBody>
      </p:sp>
      <p:sp>
        <p:nvSpPr>
          <p:cNvPr id="3" name="Content Placeholder 2"/>
          <p:cNvSpPr>
            <a:spLocks noGrp="1"/>
          </p:cNvSpPr>
          <p:nvPr>
            <p:ph idx="1"/>
          </p:nvPr>
        </p:nvSpPr>
        <p:spPr/>
        <p:txBody>
          <a:bodyPr/>
          <a:lstStyle/>
          <a:p>
            <a:r>
              <a:rPr lang="en-US" dirty="0" smtClean="0"/>
              <a:t>Adult Education in its own facility</a:t>
            </a:r>
          </a:p>
          <a:p>
            <a:pPr marL="0" indent="0">
              <a:buNone/>
            </a:pPr>
            <a:endParaRPr lang="en-US" sz="1800" dirty="0" smtClean="0"/>
          </a:p>
          <a:p>
            <a:r>
              <a:rPr lang="en-US" dirty="0" smtClean="0"/>
              <a:t>Adequate space for programs</a:t>
            </a:r>
          </a:p>
          <a:p>
            <a:pPr marL="0" indent="0">
              <a:buNone/>
            </a:pPr>
            <a:endParaRPr lang="en-US" sz="1800" dirty="0" smtClean="0"/>
          </a:p>
          <a:p>
            <a:r>
              <a:rPr lang="en-US" dirty="0" smtClean="0"/>
              <a:t>Modest amount of room for expansion</a:t>
            </a:r>
          </a:p>
          <a:p>
            <a:pPr marL="0" indent="0">
              <a:buNone/>
            </a:pPr>
            <a:endParaRPr lang="en-US" sz="1800" dirty="0" smtClean="0"/>
          </a:p>
          <a:p>
            <a:r>
              <a:rPr lang="en-US" dirty="0" smtClean="0"/>
              <a:t>Minimize (but not eliminate) leasing</a:t>
            </a:r>
          </a:p>
          <a:p>
            <a:pPr marL="0" indent="0">
              <a:buNone/>
            </a:pPr>
            <a:endParaRPr lang="en-US" sz="1800" dirty="0" smtClean="0"/>
          </a:p>
          <a:p>
            <a:r>
              <a:rPr lang="en-US" dirty="0" smtClean="0"/>
              <a:t>Control growth of capital/rental costs</a:t>
            </a:r>
          </a:p>
          <a:p>
            <a:endParaRPr lang="en-US" dirty="0"/>
          </a:p>
        </p:txBody>
      </p:sp>
    </p:spTree>
    <p:extLst>
      <p:ext uri="{BB962C8B-B14F-4D97-AF65-F5344CB8AC3E}">
        <p14:creationId xmlns:p14="http://schemas.microsoft.com/office/powerpoint/2010/main" val="3163232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Solutions</a:t>
            </a:r>
            <a:endParaRPr lang="en-US" dirty="0"/>
          </a:p>
        </p:txBody>
      </p:sp>
      <p:sp>
        <p:nvSpPr>
          <p:cNvPr id="3" name="Content Placeholder 2"/>
          <p:cNvSpPr>
            <a:spLocks noGrp="1"/>
          </p:cNvSpPr>
          <p:nvPr>
            <p:ph idx="1"/>
          </p:nvPr>
        </p:nvSpPr>
        <p:spPr/>
        <p:txBody>
          <a:bodyPr/>
          <a:lstStyle/>
          <a:p>
            <a:r>
              <a:rPr lang="en-US" dirty="0" smtClean="0"/>
              <a:t>Status quo</a:t>
            </a:r>
          </a:p>
          <a:p>
            <a:endParaRPr lang="en-US" sz="1200" dirty="0" smtClean="0"/>
          </a:p>
          <a:p>
            <a:r>
              <a:rPr lang="en-US" dirty="0" smtClean="0"/>
              <a:t>Lease </a:t>
            </a:r>
            <a:r>
              <a:rPr lang="en-US" dirty="0"/>
              <a:t>additional </a:t>
            </a:r>
            <a:r>
              <a:rPr lang="en-US" dirty="0" smtClean="0"/>
              <a:t>space</a:t>
            </a:r>
          </a:p>
          <a:p>
            <a:endParaRPr lang="en-US" sz="1200" dirty="0"/>
          </a:p>
          <a:p>
            <a:r>
              <a:rPr lang="en-US" dirty="0" smtClean="0"/>
              <a:t>Do a </a:t>
            </a:r>
            <a:r>
              <a:rPr lang="en-US" dirty="0"/>
              <a:t>c</a:t>
            </a:r>
            <a:r>
              <a:rPr lang="en-US" dirty="0" smtClean="0"/>
              <a:t>apital project</a:t>
            </a:r>
          </a:p>
          <a:p>
            <a:pPr marL="0" indent="0">
              <a:buNone/>
            </a:pPr>
            <a:endParaRPr lang="en-US" sz="1200" dirty="0" smtClean="0"/>
          </a:p>
          <a:p>
            <a:r>
              <a:rPr lang="en-US" dirty="0" smtClean="0"/>
              <a:t>Reallocate leasing expenses</a:t>
            </a:r>
            <a:endParaRPr lang="en-US" dirty="0"/>
          </a:p>
          <a:p>
            <a:endParaRPr lang="en-US" dirty="0"/>
          </a:p>
        </p:txBody>
      </p:sp>
    </p:spTree>
    <p:extLst>
      <p:ext uri="{BB962C8B-B14F-4D97-AF65-F5344CB8AC3E}">
        <p14:creationId xmlns:p14="http://schemas.microsoft.com/office/powerpoint/2010/main" val="2480987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York State</a:t>
            </a:r>
            <a:br>
              <a:rPr lang="en-US" dirty="0" smtClean="0"/>
            </a:br>
            <a:r>
              <a:rPr lang="en-US" dirty="0" smtClean="0"/>
              <a:t>Assessment Update</a:t>
            </a:r>
            <a:endParaRPr lang="en-US" dirty="0"/>
          </a:p>
        </p:txBody>
      </p:sp>
      <p:sp>
        <p:nvSpPr>
          <p:cNvPr id="3" name="Subtitle 2"/>
          <p:cNvSpPr>
            <a:spLocks noGrp="1"/>
          </p:cNvSpPr>
          <p:nvPr>
            <p:ph type="subTitle" idx="1"/>
          </p:nvPr>
        </p:nvSpPr>
        <p:spPr/>
        <p:txBody>
          <a:bodyPr/>
          <a:lstStyle/>
          <a:p>
            <a:r>
              <a:rPr lang="en-US" dirty="0" smtClean="0"/>
              <a:t>December 2013</a:t>
            </a:r>
            <a:endParaRPr lang="en-US" dirty="0"/>
          </a:p>
        </p:txBody>
      </p:sp>
    </p:spTree>
    <p:extLst>
      <p:ext uri="{BB962C8B-B14F-4D97-AF65-F5344CB8AC3E}">
        <p14:creationId xmlns:p14="http://schemas.microsoft.com/office/powerpoint/2010/main" val="3291145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Solution</a:t>
            </a:r>
            <a:endParaRPr lang="en-US" dirty="0"/>
          </a:p>
        </p:txBody>
      </p:sp>
      <p:sp>
        <p:nvSpPr>
          <p:cNvPr id="3" name="Content Placeholder 2"/>
          <p:cNvSpPr>
            <a:spLocks noGrp="1"/>
          </p:cNvSpPr>
          <p:nvPr>
            <p:ph idx="1"/>
          </p:nvPr>
        </p:nvSpPr>
        <p:spPr>
          <a:xfrm>
            <a:off x="457200" y="1341437"/>
            <a:ext cx="8229600" cy="4525963"/>
          </a:xfrm>
        </p:spPr>
        <p:txBody>
          <a:bodyPr/>
          <a:lstStyle/>
          <a:p>
            <a:pPr marL="0" indent="0">
              <a:buNone/>
            </a:pPr>
            <a:r>
              <a:rPr lang="en-US" dirty="0" smtClean="0"/>
              <a:t>Purchase an existing facility and convert it to our use: “Nationwide Building”</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2624" y="2514600"/>
            <a:ext cx="6848376" cy="3953279"/>
          </a:xfrm>
          <a:prstGeom prst="rect">
            <a:avLst/>
          </a:prstGeom>
        </p:spPr>
      </p:pic>
    </p:spTree>
    <p:extLst>
      <p:ext uri="{BB962C8B-B14F-4D97-AF65-F5344CB8AC3E}">
        <p14:creationId xmlns:p14="http://schemas.microsoft.com/office/powerpoint/2010/main" val="13923589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Solution</a:t>
            </a:r>
            <a:endParaRPr lang="en-US" dirty="0"/>
          </a:p>
        </p:txBody>
      </p:sp>
      <p:sp>
        <p:nvSpPr>
          <p:cNvPr id="3" name="Content Placeholder 2"/>
          <p:cNvSpPr>
            <a:spLocks noGrp="1"/>
          </p:cNvSpPr>
          <p:nvPr>
            <p:ph idx="1"/>
          </p:nvPr>
        </p:nvSpPr>
        <p:spPr>
          <a:xfrm>
            <a:off x="457200" y="1690915"/>
            <a:ext cx="8534400" cy="4525963"/>
          </a:xfrm>
        </p:spPr>
        <p:txBody>
          <a:bodyPr>
            <a:normAutofit lnSpcReduction="10000"/>
          </a:bodyPr>
          <a:lstStyle/>
          <a:p>
            <a:pPr marL="0" indent="0">
              <a:buNone/>
            </a:pPr>
            <a:r>
              <a:rPr lang="en-US" dirty="0" smtClean="0"/>
              <a:t>Discontinue some leases, moving those programs to the newly purchased facility</a:t>
            </a:r>
          </a:p>
          <a:p>
            <a:pPr marL="0" indent="0">
              <a:buNone/>
            </a:pPr>
            <a:endParaRPr lang="en-US" sz="1000" dirty="0" smtClean="0"/>
          </a:p>
          <a:p>
            <a:r>
              <a:rPr lang="en-US" dirty="0" smtClean="0"/>
              <a:t>Adult Education (from CTC)</a:t>
            </a:r>
          </a:p>
          <a:p>
            <a:pPr marL="0" indent="0">
              <a:buNone/>
            </a:pPr>
            <a:endParaRPr lang="en-US" sz="800" dirty="0" smtClean="0"/>
          </a:p>
          <a:p>
            <a:r>
              <a:rPr lang="en-US" dirty="0" smtClean="0"/>
              <a:t>Instructional Support (from Rodax 7 &amp; 8)</a:t>
            </a:r>
          </a:p>
          <a:p>
            <a:pPr marL="0" indent="0">
              <a:buNone/>
            </a:pPr>
            <a:endParaRPr lang="en-US" sz="800" dirty="0" smtClean="0"/>
          </a:p>
          <a:p>
            <a:r>
              <a:rPr lang="en-US" dirty="0" smtClean="0"/>
              <a:t>Administration (from Henry)</a:t>
            </a:r>
          </a:p>
          <a:p>
            <a:pPr marL="0" indent="0">
              <a:buNone/>
            </a:pPr>
            <a:endParaRPr lang="en-US" sz="800" dirty="0" smtClean="0"/>
          </a:p>
          <a:p>
            <a:r>
              <a:rPr lang="en-US" dirty="0" smtClean="0"/>
              <a:t>Conference Spaces (from Henry &amp; Rodax)</a:t>
            </a:r>
          </a:p>
          <a:p>
            <a:pPr marL="0" indent="0">
              <a:buNone/>
            </a:pPr>
            <a:endParaRPr lang="en-US" sz="900" dirty="0" smtClean="0"/>
          </a:p>
          <a:p>
            <a:r>
              <a:rPr lang="en-US" dirty="0" smtClean="0"/>
              <a:t>Science Center (from Corporate Drive)</a:t>
            </a:r>
          </a:p>
        </p:txBody>
      </p:sp>
    </p:spTree>
    <p:extLst>
      <p:ext uri="{BB962C8B-B14F-4D97-AF65-F5344CB8AC3E}">
        <p14:creationId xmlns:p14="http://schemas.microsoft.com/office/powerpoint/2010/main" val="3313841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Solution</a:t>
            </a:r>
            <a:endParaRPr lang="en-US" dirty="0"/>
          </a:p>
        </p:txBody>
      </p:sp>
      <p:sp>
        <p:nvSpPr>
          <p:cNvPr id="3" name="Content Placeholder 2"/>
          <p:cNvSpPr>
            <a:spLocks noGrp="1"/>
          </p:cNvSpPr>
          <p:nvPr>
            <p:ph idx="1"/>
          </p:nvPr>
        </p:nvSpPr>
        <p:spPr>
          <a:xfrm>
            <a:off x="457200" y="1690915"/>
            <a:ext cx="8534400" cy="4525963"/>
          </a:xfrm>
        </p:spPr>
        <p:txBody>
          <a:bodyPr/>
          <a:lstStyle/>
          <a:p>
            <a:pPr marL="0" indent="0">
              <a:buNone/>
            </a:pPr>
            <a:r>
              <a:rPr lang="en-US" dirty="0" smtClean="0"/>
              <a:t>Discontinue other leases, moving those programs to the newly vacated facilities</a:t>
            </a:r>
          </a:p>
          <a:p>
            <a:pPr marL="0" indent="0">
              <a:buNone/>
            </a:pPr>
            <a:endParaRPr lang="en-US" dirty="0" smtClean="0"/>
          </a:p>
          <a:p>
            <a:r>
              <a:rPr lang="en-US" dirty="0" smtClean="0"/>
              <a:t>Kasson Road special education program to CTC</a:t>
            </a:r>
          </a:p>
          <a:p>
            <a:pPr marL="0" indent="0">
              <a:buNone/>
            </a:pPr>
            <a:endParaRPr lang="en-US" sz="800" dirty="0" smtClean="0"/>
          </a:p>
          <a:p>
            <a:r>
              <a:rPr lang="en-US" dirty="0" smtClean="0"/>
              <a:t>STARS alternative high school from St. Cecilia’s in Solvay to Henry</a:t>
            </a:r>
          </a:p>
          <a:p>
            <a:endParaRPr lang="en-US" dirty="0" smtClean="0"/>
          </a:p>
        </p:txBody>
      </p:sp>
    </p:spTree>
    <p:extLst>
      <p:ext uri="{BB962C8B-B14F-4D97-AF65-F5344CB8AC3E}">
        <p14:creationId xmlns:p14="http://schemas.microsoft.com/office/powerpoint/2010/main" val="32830949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81565"/>
            <a:ext cx="8229600" cy="1143000"/>
          </a:xfrm>
        </p:spPr>
        <p:txBody>
          <a:bodyPr/>
          <a:lstStyle/>
          <a:p>
            <a:r>
              <a:rPr lang="en-US" dirty="0" smtClean="0"/>
              <a:t>Proposed Solution</a:t>
            </a:r>
            <a:endParaRPr lang="en-US" dirty="0"/>
          </a:p>
        </p:txBody>
      </p:sp>
      <p:sp>
        <p:nvSpPr>
          <p:cNvPr id="11" name="Content Placeholder 10"/>
          <p:cNvSpPr>
            <a:spLocks noGrp="1"/>
          </p:cNvSpPr>
          <p:nvPr>
            <p:ph sz="half" idx="1"/>
          </p:nvPr>
        </p:nvSpPr>
        <p:spPr>
          <a:xfrm>
            <a:off x="304800" y="935412"/>
            <a:ext cx="3962400" cy="5334000"/>
          </a:xfrm>
          <a:ln>
            <a:solidFill>
              <a:schemeClr val="bg2">
                <a:lumMod val="75000"/>
              </a:schemeClr>
            </a:solidFill>
          </a:ln>
        </p:spPr>
        <p:txBody>
          <a:bodyPr>
            <a:noAutofit/>
          </a:bodyPr>
          <a:lstStyle/>
          <a:p>
            <a:pPr marL="114300" indent="0" algn="ctr">
              <a:buNone/>
            </a:pPr>
            <a:r>
              <a:rPr lang="en-US" sz="1600" u="sng" dirty="0" smtClean="0"/>
              <a:t>Present Scenario</a:t>
            </a:r>
            <a:endParaRPr lang="en-US" sz="1600" dirty="0" smtClean="0"/>
          </a:p>
          <a:p>
            <a:pPr marL="114300" indent="0">
              <a:buNone/>
            </a:pPr>
            <a:r>
              <a:rPr lang="en-US" sz="1600" dirty="0" smtClean="0"/>
              <a:t>CTC			$927,000</a:t>
            </a:r>
          </a:p>
          <a:p>
            <a:pPr marL="114300" indent="0">
              <a:buNone/>
            </a:pPr>
            <a:r>
              <a:rPr lang="en-US" sz="1600" dirty="0" smtClean="0"/>
              <a:t>CAS			$245,000</a:t>
            </a:r>
          </a:p>
          <a:p>
            <a:pPr marL="114300" indent="0">
              <a:buNone/>
            </a:pPr>
            <a:r>
              <a:rPr lang="en-US" sz="1600" dirty="0" smtClean="0"/>
              <a:t>Alt Hmb			$  66,000</a:t>
            </a:r>
          </a:p>
          <a:p>
            <a:pPr marL="114300" indent="0">
              <a:buNone/>
            </a:pPr>
            <a:r>
              <a:rPr lang="en-US" sz="1600" dirty="0" smtClean="0"/>
              <a:t>Rodax 1-3		$490,000</a:t>
            </a:r>
          </a:p>
          <a:p>
            <a:pPr marL="114300" indent="0">
              <a:buNone/>
            </a:pPr>
            <a:r>
              <a:rPr lang="en-US" sz="1600" dirty="0" smtClean="0"/>
              <a:t>Rodax 7/8		$138,000</a:t>
            </a:r>
          </a:p>
          <a:p>
            <a:pPr marL="114300" indent="0">
              <a:buNone/>
            </a:pPr>
            <a:r>
              <a:rPr lang="en-US" sz="1600" dirty="0" smtClean="0"/>
              <a:t>Sci Ctr			$   86,000</a:t>
            </a:r>
          </a:p>
          <a:p>
            <a:pPr marL="114300" indent="0">
              <a:buNone/>
            </a:pPr>
            <a:r>
              <a:rPr lang="en-US" sz="1600" dirty="0" smtClean="0"/>
              <a:t>St. Cecilia’s		$   51,000</a:t>
            </a:r>
          </a:p>
          <a:p>
            <a:pPr marL="114300" indent="0">
              <a:buNone/>
            </a:pPr>
            <a:r>
              <a:rPr lang="en-US" sz="1600" dirty="0" smtClean="0"/>
              <a:t>Kasson Rd		$135,000</a:t>
            </a:r>
          </a:p>
          <a:p>
            <a:pPr marL="114300" indent="0">
              <a:buNone/>
            </a:pPr>
            <a:r>
              <a:rPr lang="en-US" sz="1600" dirty="0" smtClean="0"/>
              <a:t>Summer			$   63,000</a:t>
            </a:r>
          </a:p>
          <a:p>
            <a:pPr marL="114300" indent="0">
              <a:buNone/>
            </a:pPr>
            <a:r>
              <a:rPr lang="en-US" sz="1600" dirty="0" smtClean="0"/>
              <a:t>Site-based		</a:t>
            </a:r>
            <a:r>
              <a:rPr lang="en-US" sz="1600" u="sng" dirty="0" smtClean="0"/>
              <a:t>$165,000</a:t>
            </a:r>
          </a:p>
          <a:p>
            <a:pPr marL="114300" indent="0">
              <a:buNone/>
            </a:pPr>
            <a:r>
              <a:rPr lang="en-US" sz="1600" dirty="0"/>
              <a:t>	</a:t>
            </a:r>
            <a:r>
              <a:rPr lang="en-US" sz="1600" dirty="0" smtClean="0"/>
              <a:t>	    		  $2,366,000</a:t>
            </a:r>
          </a:p>
          <a:p>
            <a:pPr marL="114300" indent="0">
              <a:buNone/>
            </a:pPr>
            <a:r>
              <a:rPr lang="en-US" sz="1600" dirty="0" smtClean="0"/>
              <a:t>Adult Ed-Rental Budget      </a:t>
            </a:r>
            <a:r>
              <a:rPr lang="en-US" sz="1600" dirty="0" smtClean="0">
                <a:solidFill>
                  <a:srgbClr val="FF0000"/>
                </a:solidFill>
              </a:rPr>
              <a:t>($410,000</a:t>
            </a:r>
            <a:r>
              <a:rPr lang="en-US" sz="1600" dirty="0" smtClean="0"/>
              <a:t>)</a:t>
            </a:r>
          </a:p>
          <a:p>
            <a:pPr marL="114300" indent="0">
              <a:buNone/>
            </a:pPr>
            <a:r>
              <a:rPr lang="en-US" sz="1600" dirty="0" smtClean="0"/>
              <a:t>CNYRIC		               </a:t>
            </a:r>
            <a:r>
              <a:rPr lang="en-US" sz="1600" u="sng" dirty="0">
                <a:solidFill>
                  <a:srgbClr val="FF0000"/>
                </a:solidFill>
              </a:rPr>
              <a:t>(</a:t>
            </a:r>
            <a:r>
              <a:rPr lang="en-US" sz="1600" u="sng" dirty="0" smtClean="0">
                <a:solidFill>
                  <a:srgbClr val="FF0000"/>
                </a:solidFill>
              </a:rPr>
              <a:t>$203,000)</a:t>
            </a:r>
          </a:p>
          <a:p>
            <a:pPr marL="114300" indent="0">
              <a:buNone/>
            </a:pPr>
            <a:r>
              <a:rPr lang="en-US" sz="1600" dirty="0"/>
              <a:t>	</a:t>
            </a:r>
            <a:r>
              <a:rPr lang="en-US" sz="1600" dirty="0" smtClean="0"/>
              <a:t>	     		 $1,753,000</a:t>
            </a:r>
          </a:p>
          <a:p>
            <a:pPr marL="114300" indent="0">
              <a:buNone/>
            </a:pPr>
            <a:r>
              <a:rPr lang="en-US" sz="1600" dirty="0" smtClean="0"/>
              <a:t>New Debt Srv		$              0</a:t>
            </a:r>
          </a:p>
          <a:p>
            <a:pPr marL="114300" indent="0">
              <a:buNone/>
            </a:pPr>
            <a:r>
              <a:rPr lang="en-US" sz="1600" dirty="0" smtClean="0"/>
              <a:t>Adult Ed-Debt Paymt	</a:t>
            </a:r>
            <a:r>
              <a:rPr lang="en-US" sz="1600" u="sng" dirty="0" smtClean="0"/>
              <a:t>$              0</a:t>
            </a:r>
            <a:endParaRPr lang="en-US" sz="1600" dirty="0" smtClean="0"/>
          </a:p>
          <a:p>
            <a:pPr marL="114300" indent="0">
              <a:buNone/>
            </a:pPr>
            <a:endParaRPr lang="en-US" sz="1600" b="1" dirty="0" smtClean="0"/>
          </a:p>
          <a:p>
            <a:pPr marL="114300" indent="0">
              <a:buNone/>
            </a:pPr>
            <a:r>
              <a:rPr lang="en-US" sz="1600" b="1" dirty="0" smtClean="0"/>
              <a:t>Net Total	              $1,753,000</a:t>
            </a:r>
          </a:p>
          <a:p>
            <a:pPr marL="114300" indent="0">
              <a:buNone/>
            </a:pPr>
            <a:endParaRPr lang="en-US" sz="1600" dirty="0" smtClean="0"/>
          </a:p>
        </p:txBody>
      </p:sp>
      <p:sp>
        <p:nvSpPr>
          <p:cNvPr id="12" name="Content Placeholder 11"/>
          <p:cNvSpPr>
            <a:spLocks noGrp="1"/>
          </p:cNvSpPr>
          <p:nvPr>
            <p:ph sz="half" idx="2"/>
          </p:nvPr>
        </p:nvSpPr>
        <p:spPr>
          <a:xfrm>
            <a:off x="4572000" y="935412"/>
            <a:ext cx="3962400" cy="5334000"/>
          </a:xfrm>
          <a:ln>
            <a:solidFill>
              <a:schemeClr val="bg2">
                <a:lumMod val="75000"/>
              </a:schemeClr>
            </a:solidFill>
          </a:ln>
        </p:spPr>
        <p:txBody>
          <a:bodyPr>
            <a:noAutofit/>
          </a:bodyPr>
          <a:lstStyle/>
          <a:p>
            <a:pPr marL="114300" indent="0" algn="ctr">
              <a:buNone/>
            </a:pPr>
            <a:r>
              <a:rPr lang="en-US" sz="1600" u="sng" dirty="0" smtClean="0"/>
              <a:t>Pro</a:t>
            </a:r>
            <a:r>
              <a:rPr lang="en-US" sz="1600" u="sng" dirty="0"/>
              <a:t>posed</a:t>
            </a:r>
          </a:p>
          <a:p>
            <a:pPr marL="114300" indent="0">
              <a:buNone/>
            </a:pPr>
            <a:r>
              <a:rPr lang="en-US" sz="1600" dirty="0" smtClean="0"/>
              <a:t>CTC</a:t>
            </a:r>
            <a:r>
              <a:rPr lang="en-US" sz="1600" dirty="0"/>
              <a:t>			$927,000</a:t>
            </a:r>
          </a:p>
          <a:p>
            <a:pPr marL="114300" indent="0">
              <a:buNone/>
            </a:pPr>
            <a:r>
              <a:rPr lang="en-US" sz="1600" dirty="0"/>
              <a:t>CAS			$245,000</a:t>
            </a:r>
          </a:p>
          <a:p>
            <a:pPr marL="114300" indent="0">
              <a:buNone/>
            </a:pPr>
            <a:r>
              <a:rPr lang="en-US" sz="1600" dirty="0"/>
              <a:t>Alt Hmb			$ </a:t>
            </a:r>
            <a:r>
              <a:rPr lang="en-US" sz="1600" dirty="0" smtClean="0"/>
              <a:t> 66,000</a:t>
            </a:r>
            <a:endParaRPr lang="en-US" sz="1600" dirty="0"/>
          </a:p>
          <a:p>
            <a:pPr marL="114300" indent="0">
              <a:buNone/>
            </a:pPr>
            <a:r>
              <a:rPr lang="en-US" sz="1600" dirty="0"/>
              <a:t>Rodax 1-3		$490,000</a:t>
            </a:r>
          </a:p>
          <a:p>
            <a:pPr marL="114300" indent="0">
              <a:buNone/>
            </a:pPr>
            <a:r>
              <a:rPr lang="en-US" sz="1600" dirty="0"/>
              <a:t>Rodax 7/8		</a:t>
            </a:r>
            <a:r>
              <a:rPr lang="en-US" sz="1600" dirty="0" smtClean="0"/>
              <a:t>$            0</a:t>
            </a:r>
            <a:endParaRPr lang="en-US" sz="1600" dirty="0"/>
          </a:p>
          <a:p>
            <a:pPr marL="114300" indent="0">
              <a:buNone/>
            </a:pPr>
            <a:r>
              <a:rPr lang="en-US" sz="1600" dirty="0"/>
              <a:t>Sci Ctr			</a:t>
            </a:r>
            <a:r>
              <a:rPr lang="en-US" sz="1600" dirty="0" smtClean="0"/>
              <a:t>$            0</a:t>
            </a:r>
            <a:endParaRPr lang="en-US" sz="1600" dirty="0"/>
          </a:p>
          <a:p>
            <a:pPr marL="114300" indent="0">
              <a:buNone/>
            </a:pPr>
            <a:r>
              <a:rPr lang="en-US" sz="1600" dirty="0"/>
              <a:t>St. Cecilia’s		</a:t>
            </a:r>
            <a:r>
              <a:rPr lang="en-US" sz="1600" dirty="0" smtClean="0"/>
              <a:t>$            0</a:t>
            </a:r>
            <a:endParaRPr lang="en-US" sz="1600" dirty="0"/>
          </a:p>
          <a:p>
            <a:pPr marL="114300" indent="0">
              <a:buNone/>
            </a:pPr>
            <a:r>
              <a:rPr lang="en-US" sz="1600" dirty="0"/>
              <a:t>Kasson Rd		</a:t>
            </a:r>
            <a:r>
              <a:rPr lang="en-US" sz="1600" dirty="0" smtClean="0"/>
              <a:t>$            0  </a:t>
            </a:r>
          </a:p>
          <a:p>
            <a:pPr marL="114300" indent="0">
              <a:buNone/>
            </a:pPr>
            <a:r>
              <a:rPr lang="en-US" sz="1600" dirty="0" smtClean="0"/>
              <a:t>Summer</a:t>
            </a:r>
            <a:r>
              <a:rPr lang="en-US" sz="1600" dirty="0"/>
              <a:t>			</a:t>
            </a:r>
            <a:r>
              <a:rPr lang="en-US" sz="1600" dirty="0" smtClean="0"/>
              <a:t>$  63,000</a:t>
            </a:r>
            <a:endParaRPr lang="en-US" sz="1600" dirty="0"/>
          </a:p>
          <a:p>
            <a:pPr marL="114300" indent="0">
              <a:buNone/>
            </a:pPr>
            <a:r>
              <a:rPr lang="en-US" sz="1600" dirty="0"/>
              <a:t>Site-based		</a:t>
            </a:r>
            <a:r>
              <a:rPr lang="en-US" sz="1600" u="sng" dirty="0"/>
              <a:t>$165,000</a:t>
            </a:r>
          </a:p>
          <a:p>
            <a:pPr marL="114300" indent="0">
              <a:buNone/>
            </a:pPr>
            <a:r>
              <a:rPr lang="en-US" sz="1600" dirty="0"/>
              <a:t>		    </a:t>
            </a:r>
            <a:r>
              <a:rPr lang="en-US" sz="1600" dirty="0" smtClean="0"/>
              <a:t>		  $1,956,000</a:t>
            </a:r>
            <a:endParaRPr lang="en-US" sz="1600" dirty="0"/>
          </a:p>
          <a:p>
            <a:pPr marL="114300" indent="0">
              <a:buNone/>
            </a:pPr>
            <a:r>
              <a:rPr lang="en-US" sz="1600" dirty="0"/>
              <a:t>Adult Ed-Rental Budget      </a:t>
            </a:r>
            <a:r>
              <a:rPr lang="en-US" sz="1600" dirty="0">
                <a:solidFill>
                  <a:srgbClr val="FF0000"/>
                </a:solidFill>
              </a:rPr>
              <a:t>(</a:t>
            </a:r>
            <a:r>
              <a:rPr lang="en-US" sz="1600" dirty="0" smtClean="0">
                <a:solidFill>
                  <a:srgbClr val="FF0000"/>
                </a:solidFill>
              </a:rPr>
              <a:t>$ 0)</a:t>
            </a:r>
            <a:endParaRPr lang="en-US" sz="1600" dirty="0">
              <a:solidFill>
                <a:srgbClr val="FF0000"/>
              </a:solidFill>
            </a:endParaRPr>
          </a:p>
          <a:p>
            <a:pPr marL="114300" indent="0">
              <a:buNone/>
            </a:pPr>
            <a:r>
              <a:rPr lang="en-US" sz="1600" dirty="0"/>
              <a:t>CNYRIC		              </a:t>
            </a:r>
            <a:r>
              <a:rPr lang="en-US" sz="1600" dirty="0">
                <a:solidFill>
                  <a:srgbClr val="FF0000"/>
                </a:solidFill>
              </a:rPr>
              <a:t> </a:t>
            </a:r>
            <a:r>
              <a:rPr lang="en-US" sz="1600" u="sng" dirty="0">
                <a:solidFill>
                  <a:srgbClr val="FF0000"/>
                </a:solidFill>
              </a:rPr>
              <a:t>(</a:t>
            </a:r>
            <a:r>
              <a:rPr lang="en-US" sz="1600" u="sng" dirty="0" smtClean="0">
                <a:solidFill>
                  <a:srgbClr val="FF0000"/>
                </a:solidFill>
              </a:rPr>
              <a:t>$203,000)</a:t>
            </a:r>
            <a:endParaRPr lang="en-US" sz="1600" u="sng" dirty="0">
              <a:solidFill>
                <a:srgbClr val="FF0000"/>
              </a:solidFill>
            </a:endParaRPr>
          </a:p>
          <a:p>
            <a:pPr marL="114300" indent="0">
              <a:buNone/>
            </a:pPr>
            <a:r>
              <a:rPr lang="en-US" sz="1600" dirty="0"/>
              <a:t>		     </a:t>
            </a:r>
            <a:r>
              <a:rPr lang="en-US" sz="1600" dirty="0" smtClean="0"/>
              <a:t>		 </a:t>
            </a:r>
            <a:r>
              <a:rPr lang="en-US" sz="1600" dirty="0"/>
              <a:t>$</a:t>
            </a:r>
            <a:r>
              <a:rPr lang="en-US" sz="1600" dirty="0" smtClean="0"/>
              <a:t>1,753,000</a:t>
            </a:r>
            <a:endParaRPr lang="en-US" sz="1600" dirty="0"/>
          </a:p>
          <a:p>
            <a:pPr marL="114300" indent="0">
              <a:buNone/>
            </a:pPr>
            <a:r>
              <a:rPr lang="en-US" sz="1600" dirty="0"/>
              <a:t>New Debt Srv		</a:t>
            </a:r>
            <a:r>
              <a:rPr lang="en-US" sz="1600" dirty="0" smtClean="0"/>
              <a:t>$410,000</a:t>
            </a:r>
            <a:endParaRPr lang="en-US" sz="1600" dirty="0"/>
          </a:p>
          <a:p>
            <a:pPr marL="114300" indent="0">
              <a:buNone/>
            </a:pPr>
            <a:r>
              <a:rPr lang="en-US" sz="1600" dirty="0" smtClean="0"/>
              <a:t>Adult Ed-Debt Paymt           </a:t>
            </a:r>
            <a:r>
              <a:rPr lang="en-US" sz="1600" u="sng" dirty="0">
                <a:solidFill>
                  <a:srgbClr val="FF0000"/>
                </a:solidFill>
              </a:rPr>
              <a:t>(</a:t>
            </a:r>
            <a:r>
              <a:rPr lang="en-US" sz="1600" u="sng" dirty="0" smtClean="0">
                <a:solidFill>
                  <a:srgbClr val="FF0000"/>
                </a:solidFill>
              </a:rPr>
              <a:t>$410,000</a:t>
            </a:r>
            <a:r>
              <a:rPr lang="en-US" sz="1600" b="1" dirty="0" smtClean="0">
                <a:solidFill>
                  <a:srgbClr val="FF0000"/>
                </a:solidFill>
              </a:rPr>
              <a:t>)</a:t>
            </a:r>
          </a:p>
          <a:p>
            <a:pPr marL="114300" indent="0">
              <a:buNone/>
            </a:pPr>
            <a:endParaRPr lang="en-US" sz="1600" b="1" dirty="0" smtClean="0"/>
          </a:p>
          <a:p>
            <a:pPr marL="114300" indent="0">
              <a:buNone/>
            </a:pPr>
            <a:r>
              <a:rPr lang="en-US" sz="1600" b="1" dirty="0" smtClean="0"/>
              <a:t>Net Total</a:t>
            </a:r>
            <a:r>
              <a:rPr lang="en-US" sz="1600" b="1" dirty="0"/>
              <a:t>	      </a:t>
            </a:r>
            <a:r>
              <a:rPr lang="en-US" sz="1600" b="1" dirty="0" smtClean="0"/>
              <a:t>          $1,753,000</a:t>
            </a:r>
            <a:endParaRPr lang="en-US" sz="1600" b="1" dirty="0"/>
          </a:p>
        </p:txBody>
      </p:sp>
    </p:spTree>
    <p:extLst>
      <p:ext uri="{BB962C8B-B14F-4D97-AF65-F5344CB8AC3E}">
        <p14:creationId xmlns:p14="http://schemas.microsoft.com/office/powerpoint/2010/main" val="2238335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Acquire a Facility</a:t>
            </a:r>
            <a:endParaRPr lang="en-US" dirty="0"/>
          </a:p>
        </p:txBody>
      </p:sp>
      <p:sp>
        <p:nvSpPr>
          <p:cNvPr id="3" name="Content Placeholder 2"/>
          <p:cNvSpPr>
            <a:spLocks noGrp="1"/>
          </p:cNvSpPr>
          <p:nvPr>
            <p:ph idx="1"/>
          </p:nvPr>
        </p:nvSpPr>
        <p:spPr/>
        <p:txBody>
          <a:bodyPr>
            <a:normAutofit/>
          </a:bodyPr>
          <a:lstStyle/>
          <a:p>
            <a:pPr marL="0" indent="0">
              <a:buNone/>
            </a:pPr>
            <a:r>
              <a:rPr lang="en-US" dirty="0"/>
              <a:t>Requires referendum of the “qualified voters of the BOCES district” (popular vote</a:t>
            </a:r>
            <a:r>
              <a:rPr lang="en-US" dirty="0" smtClean="0"/>
              <a:t>)</a:t>
            </a:r>
          </a:p>
          <a:p>
            <a:pPr marL="0" indent="0">
              <a:buNone/>
            </a:pPr>
            <a:endParaRPr lang="en-US" dirty="0"/>
          </a:p>
          <a:p>
            <a:r>
              <a:rPr lang="en-US" dirty="0" smtClean="0"/>
              <a:t>Citizen </a:t>
            </a:r>
            <a:r>
              <a:rPr lang="en-US" dirty="0"/>
              <a:t>of the </a:t>
            </a:r>
            <a:r>
              <a:rPr lang="en-US" dirty="0" smtClean="0"/>
              <a:t>US</a:t>
            </a:r>
          </a:p>
          <a:p>
            <a:pPr marL="0" indent="0">
              <a:buNone/>
            </a:pPr>
            <a:endParaRPr lang="en-US" sz="1000" dirty="0" smtClean="0"/>
          </a:p>
          <a:p>
            <a:r>
              <a:rPr lang="en-US" dirty="0" smtClean="0"/>
              <a:t>Age 18</a:t>
            </a:r>
          </a:p>
          <a:p>
            <a:pPr marL="0" indent="0">
              <a:buNone/>
            </a:pPr>
            <a:endParaRPr lang="en-US" sz="1000" dirty="0" smtClean="0"/>
          </a:p>
          <a:p>
            <a:r>
              <a:rPr lang="en-US" dirty="0" smtClean="0"/>
              <a:t>Resident </a:t>
            </a:r>
            <a:r>
              <a:rPr lang="en-US" dirty="0"/>
              <a:t>within BOCES </a:t>
            </a:r>
            <a:r>
              <a:rPr lang="en-US" dirty="0" smtClean="0"/>
              <a:t>for</a:t>
            </a:r>
            <a:br>
              <a:rPr lang="en-US" dirty="0" smtClean="0"/>
            </a:br>
            <a:r>
              <a:rPr lang="en-US" dirty="0" smtClean="0"/>
              <a:t>30 </a:t>
            </a:r>
            <a:r>
              <a:rPr lang="en-US" dirty="0"/>
              <a:t>days </a:t>
            </a:r>
            <a:r>
              <a:rPr lang="en-US" dirty="0" smtClean="0"/>
              <a:t>prior </a:t>
            </a:r>
            <a:r>
              <a:rPr lang="en-US" dirty="0"/>
              <a:t>to the </a:t>
            </a:r>
            <a:r>
              <a:rPr lang="en-US" dirty="0" smtClean="0"/>
              <a:t>referendum</a:t>
            </a:r>
            <a:endParaRPr lang="en-US" dirty="0"/>
          </a:p>
        </p:txBody>
      </p:sp>
    </p:spTree>
    <p:extLst>
      <p:ext uri="{BB962C8B-B14F-4D97-AF65-F5344CB8AC3E}">
        <p14:creationId xmlns:p14="http://schemas.microsoft.com/office/powerpoint/2010/main" val="3247985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Referendum Details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9799" y="2438400"/>
            <a:ext cx="2613319" cy="371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p:nvPr/>
        </p:nvSpPr>
        <p:spPr>
          <a:xfrm>
            <a:off x="6842150" y="2895600"/>
            <a:ext cx="228600" cy="228600"/>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6" name="5-Point Star 5"/>
          <p:cNvSpPr/>
          <p:nvPr/>
        </p:nvSpPr>
        <p:spPr>
          <a:xfrm>
            <a:off x="7315200" y="3124200"/>
            <a:ext cx="228600" cy="228600"/>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7" name="5-Point Star 6"/>
          <p:cNvSpPr/>
          <p:nvPr/>
        </p:nvSpPr>
        <p:spPr>
          <a:xfrm>
            <a:off x="6934200" y="5181600"/>
            <a:ext cx="228600" cy="228600"/>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r>
              <a:rPr lang="en-US" dirty="0"/>
              <a:t>Thursday, January 23, </a:t>
            </a:r>
            <a:r>
              <a:rPr lang="en-US" dirty="0" smtClean="0"/>
              <a:t>2014</a:t>
            </a:r>
          </a:p>
          <a:p>
            <a:r>
              <a:rPr lang="en-US" dirty="0" smtClean="0"/>
              <a:t>10am – 8pm</a:t>
            </a:r>
          </a:p>
          <a:p>
            <a:r>
              <a:rPr lang="en-US" dirty="0" smtClean="0"/>
              <a:t>Three BOCES locations:</a:t>
            </a:r>
          </a:p>
          <a:p>
            <a:pPr lvl="1"/>
            <a:r>
              <a:rPr lang="en-US" dirty="0" smtClean="0"/>
              <a:t>CTC, Liverpool </a:t>
            </a:r>
            <a:r>
              <a:rPr lang="en-US" sz="1800" dirty="0" smtClean="0"/>
              <a:t>(Main </a:t>
            </a:r>
            <a:r>
              <a:rPr lang="en-US" sz="1800" dirty="0"/>
              <a:t>E</a:t>
            </a:r>
            <a:r>
              <a:rPr lang="en-US" sz="1800" dirty="0" smtClean="0"/>
              <a:t>ntrance)</a:t>
            </a:r>
            <a:endParaRPr lang="en-US" dirty="0" smtClean="0"/>
          </a:p>
          <a:p>
            <a:pPr lvl="1"/>
            <a:r>
              <a:rPr lang="en-US" dirty="0" smtClean="0"/>
              <a:t>Henry Campus, Thompson Rd</a:t>
            </a:r>
          </a:p>
          <a:p>
            <a:pPr marL="457200" lvl="1" indent="0">
              <a:buNone/>
            </a:pPr>
            <a:r>
              <a:rPr lang="en-US" sz="1800" dirty="0"/>
              <a:t>	</a:t>
            </a:r>
            <a:r>
              <a:rPr lang="en-US" sz="1800" dirty="0" smtClean="0"/>
              <a:t>(Administration </a:t>
            </a:r>
            <a:r>
              <a:rPr lang="en-US" sz="1800" dirty="0"/>
              <a:t>B</a:t>
            </a:r>
            <a:r>
              <a:rPr lang="en-US" sz="1800" dirty="0" smtClean="0"/>
              <a:t>uilding)</a:t>
            </a:r>
          </a:p>
          <a:p>
            <a:pPr lvl="1">
              <a:spcBef>
                <a:spcPts val="1200"/>
              </a:spcBef>
            </a:pPr>
            <a:r>
              <a:rPr lang="en-US" dirty="0" smtClean="0"/>
              <a:t>McEvoy Center, Cortland</a:t>
            </a:r>
          </a:p>
          <a:p>
            <a:pPr marL="457200" lvl="1" indent="0">
              <a:spcBef>
                <a:spcPts val="0"/>
              </a:spcBef>
              <a:buNone/>
            </a:pPr>
            <a:r>
              <a:rPr lang="en-US" dirty="0" smtClean="0"/>
              <a:t>  	</a:t>
            </a:r>
            <a:r>
              <a:rPr lang="en-US" sz="1800" dirty="0" smtClean="0"/>
              <a:t>(Adult Education Entrance)</a:t>
            </a:r>
            <a:endParaRPr lang="en-US" sz="1800" dirty="0"/>
          </a:p>
        </p:txBody>
      </p:sp>
    </p:spTree>
    <p:extLst>
      <p:ext uri="{BB962C8B-B14F-4D97-AF65-F5344CB8AC3E}">
        <p14:creationId xmlns:p14="http://schemas.microsoft.com/office/powerpoint/2010/main" val="31556391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lvl="0"/>
            <a:r>
              <a:rPr lang="en-US" dirty="0"/>
              <a:t>Improved </a:t>
            </a:r>
            <a:r>
              <a:rPr lang="en-US" dirty="0" smtClean="0"/>
              <a:t>facilities </a:t>
            </a:r>
            <a:r>
              <a:rPr lang="en-US" dirty="0"/>
              <a:t>for our </a:t>
            </a:r>
            <a:r>
              <a:rPr lang="en-US" dirty="0" smtClean="0"/>
              <a:t>students</a:t>
            </a:r>
          </a:p>
          <a:p>
            <a:pPr lvl="0"/>
            <a:endParaRPr lang="en-US" sz="1000" dirty="0"/>
          </a:p>
          <a:p>
            <a:r>
              <a:rPr lang="en-US" dirty="0" smtClean="0"/>
              <a:t>Purchase an existing </a:t>
            </a:r>
            <a:r>
              <a:rPr lang="en-US" dirty="0"/>
              <a:t>facility and convert it to our </a:t>
            </a:r>
            <a:r>
              <a:rPr lang="en-US" dirty="0" smtClean="0"/>
              <a:t>use</a:t>
            </a:r>
          </a:p>
          <a:p>
            <a:pPr marL="0" indent="0">
              <a:buNone/>
            </a:pPr>
            <a:endParaRPr lang="en-US" sz="1000" dirty="0" smtClean="0"/>
          </a:p>
          <a:p>
            <a:r>
              <a:rPr lang="en-US" dirty="0"/>
              <a:t>Discontinue some leases, moving those programs to the purchased </a:t>
            </a:r>
            <a:r>
              <a:rPr lang="en-US" dirty="0" smtClean="0"/>
              <a:t>facility</a:t>
            </a:r>
          </a:p>
          <a:p>
            <a:pPr marL="0" indent="0">
              <a:buNone/>
            </a:pPr>
            <a:endParaRPr lang="en-US" sz="1000" dirty="0" smtClean="0"/>
          </a:p>
          <a:p>
            <a:r>
              <a:rPr lang="en-US" dirty="0" smtClean="0"/>
              <a:t>Reallocate funds, net cost ≈ $0</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3762116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District Sharing</a:t>
            </a:r>
            <a:endParaRPr lang="en-US" dirty="0"/>
          </a:p>
        </p:txBody>
      </p:sp>
      <p:sp>
        <p:nvSpPr>
          <p:cNvPr id="4" name="Subtitle 3"/>
          <p:cNvSpPr>
            <a:spLocks noGrp="1"/>
          </p:cNvSpPr>
          <p:nvPr>
            <p:ph type="subTitle" idx="1"/>
          </p:nvPr>
        </p:nvSpPr>
        <p:spPr/>
        <p:txBody>
          <a:bodyPr/>
          <a:lstStyle/>
          <a:p>
            <a:r>
              <a:rPr lang="en-US" dirty="0" smtClean="0"/>
              <a:t>Onondaga Central School District</a:t>
            </a:r>
            <a:endParaRPr lang="en-US" dirty="0"/>
          </a:p>
        </p:txBody>
      </p:sp>
    </p:spTree>
    <p:extLst>
      <p:ext uri="{BB962C8B-B14F-4D97-AF65-F5344CB8AC3E}">
        <p14:creationId xmlns:p14="http://schemas.microsoft.com/office/powerpoint/2010/main" val="21524973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rburnett\Desktop\Goody Ba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707644">
            <a:off x="3400850" y="1840569"/>
            <a:ext cx="3080303" cy="23007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Smile Therapy</a:t>
            </a:r>
            <a:endParaRPr lang="en-US" dirty="0"/>
          </a:p>
        </p:txBody>
      </p:sp>
      <p:pic>
        <p:nvPicPr>
          <p:cNvPr id="1026" name="Picture 2" descr="C:\Users\rburnett\Desktop\Tim photo.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rot="4483818">
            <a:off x="201620" y="2190731"/>
            <a:ext cx="4049975" cy="30249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302572"/>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200" y="228600"/>
            <a:ext cx="1357311" cy="135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42807" y="5750005"/>
            <a:ext cx="4291393" cy="646331"/>
          </a:xfrm>
          <a:prstGeom prst="rect">
            <a:avLst/>
          </a:prstGeom>
          <a:noFill/>
        </p:spPr>
        <p:txBody>
          <a:bodyPr wrap="square" rtlCol="0">
            <a:spAutoFit/>
          </a:bodyPr>
          <a:lstStyle/>
          <a:p>
            <a:pPr algn="ctr" defTabSz="914400"/>
            <a:r>
              <a:rPr lang="en-US" sz="3600" dirty="0" smtClean="0">
                <a:solidFill>
                  <a:prstClr val="black"/>
                </a:solidFill>
                <a:hlinkClick r:id="rId5"/>
              </a:rPr>
              <a:t>Smile-Therapy.com</a:t>
            </a:r>
            <a:endParaRPr lang="en-US" sz="3600" dirty="0">
              <a:solidFill>
                <a:prstClr val="black"/>
              </a:solidFill>
            </a:endParaRPr>
          </a:p>
        </p:txBody>
      </p:sp>
      <p:pic>
        <p:nvPicPr>
          <p:cNvPr id="1031" name="Picture 7" descr="C:\Users\rburnett\Desktop\Smiley cupcakes photo.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901"/>
          <a:stretch/>
        </p:blipFill>
        <p:spPr bwMode="auto">
          <a:xfrm rot="6105370">
            <a:off x="6023645" y="3095867"/>
            <a:ext cx="2270679" cy="30999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91300" y="2001830"/>
            <a:ext cx="2057400" cy="1200329"/>
          </a:xfrm>
          <a:prstGeom prst="rect">
            <a:avLst/>
          </a:prstGeom>
          <a:noFill/>
        </p:spPr>
        <p:txBody>
          <a:bodyPr wrap="square" rtlCol="0">
            <a:spAutoFit/>
          </a:bodyPr>
          <a:lstStyle/>
          <a:p>
            <a:pPr algn="ctr" defTabSz="914400"/>
            <a:r>
              <a:rPr lang="en-US" sz="2400" dirty="0" smtClean="0">
                <a:solidFill>
                  <a:prstClr val="black"/>
                </a:solidFill>
              </a:rPr>
              <a:t>Daily Stories, Wisdom, Tips, &amp; Life Lessons</a:t>
            </a:r>
            <a:endParaRPr lang="en-US" sz="2400" dirty="0">
              <a:solidFill>
                <a:prstClr val="black"/>
              </a:solidFill>
            </a:endParaRPr>
          </a:p>
        </p:txBody>
      </p:sp>
    </p:spTree>
    <p:extLst>
      <p:ext uri="{BB962C8B-B14F-4D97-AF65-F5344CB8AC3E}">
        <p14:creationId xmlns:p14="http://schemas.microsoft.com/office/powerpoint/2010/main" val="3948561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Race To The Top</a:t>
            </a:r>
            <a:endParaRPr lang="en-US" dirty="0"/>
          </a:p>
        </p:txBody>
      </p:sp>
      <p:sp>
        <p:nvSpPr>
          <p:cNvPr id="3" name="Subtitle 2"/>
          <p:cNvSpPr>
            <a:spLocks noGrp="1"/>
          </p:cNvSpPr>
          <p:nvPr>
            <p:ph type="subTitle" idx="1"/>
          </p:nvPr>
        </p:nvSpPr>
        <p:spPr/>
        <p:txBody>
          <a:bodyPr/>
          <a:lstStyle/>
          <a:p>
            <a:r>
              <a:rPr lang="en-US" dirty="0" smtClean="0"/>
              <a:t>(the Regents Reform Agenda)</a:t>
            </a:r>
            <a:endParaRPr lang="en-US" dirty="0"/>
          </a:p>
        </p:txBody>
      </p:sp>
    </p:spTree>
    <p:extLst>
      <p:ext uri="{BB962C8B-B14F-4D97-AF65-F5344CB8AC3E}">
        <p14:creationId xmlns:p14="http://schemas.microsoft.com/office/powerpoint/2010/main" val="283402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3-8 ELA Test</a:t>
            </a:r>
            <a:endParaRPr lang="en-US" dirty="0"/>
          </a:p>
        </p:txBody>
      </p:sp>
      <p:sp>
        <p:nvSpPr>
          <p:cNvPr id="3" name="Content Placeholder 2"/>
          <p:cNvSpPr>
            <a:spLocks noGrp="1"/>
          </p:cNvSpPr>
          <p:nvPr>
            <p:ph idx="1"/>
          </p:nvPr>
        </p:nvSpPr>
        <p:spPr/>
        <p:txBody>
          <a:bodyPr/>
          <a:lstStyle/>
          <a:p>
            <a:r>
              <a:rPr lang="en-US" dirty="0"/>
              <a:t>S</a:t>
            </a:r>
            <a:r>
              <a:rPr lang="en-US" dirty="0" smtClean="0"/>
              <a:t>plit </a:t>
            </a:r>
            <a:r>
              <a:rPr lang="en-US" dirty="0"/>
              <a:t>into 3 </a:t>
            </a:r>
            <a:r>
              <a:rPr lang="en-US" dirty="0" smtClean="0"/>
              <a:t>books</a:t>
            </a:r>
          </a:p>
          <a:p>
            <a:r>
              <a:rPr lang="en-US" dirty="0"/>
              <a:t>A</a:t>
            </a:r>
            <a:r>
              <a:rPr lang="en-US" dirty="0" smtClean="0"/>
              <a:t>dministered </a:t>
            </a:r>
            <a:r>
              <a:rPr lang="en-US" dirty="0"/>
              <a:t>across 3 days</a:t>
            </a:r>
          </a:p>
          <a:p>
            <a:r>
              <a:rPr lang="en-US" dirty="0" smtClean="0"/>
              <a:t>Day </a:t>
            </a:r>
            <a:r>
              <a:rPr lang="en-US" dirty="0"/>
              <a:t>2 will consist of one book with both multiple-choice and constructed response questions</a:t>
            </a:r>
          </a:p>
          <a:p>
            <a:r>
              <a:rPr lang="en-US" dirty="0" smtClean="0"/>
              <a:t>Grades </a:t>
            </a:r>
            <a:r>
              <a:rPr lang="en-US" dirty="0"/>
              <a:t>5-8, Day 2 will have fewer passages and questions than Day 2 </a:t>
            </a:r>
            <a:r>
              <a:rPr lang="en-US" dirty="0" smtClean="0"/>
              <a:t>of </a:t>
            </a:r>
            <a:r>
              <a:rPr lang="en-US" dirty="0"/>
              <a:t>the 2013 tests</a:t>
            </a:r>
          </a:p>
          <a:p>
            <a:endParaRPr lang="en-US" dirty="0"/>
          </a:p>
          <a:p>
            <a:endParaRPr lang="en-US" dirty="0"/>
          </a:p>
        </p:txBody>
      </p:sp>
    </p:spTree>
    <p:extLst>
      <p:ext uri="{BB962C8B-B14F-4D97-AF65-F5344CB8AC3E}">
        <p14:creationId xmlns:p14="http://schemas.microsoft.com/office/powerpoint/2010/main" val="2926876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Need for Change</a:t>
            </a:r>
            <a:endParaRPr lang="en-US" dirty="0"/>
          </a:p>
        </p:txBody>
      </p:sp>
      <p:sp>
        <p:nvSpPr>
          <p:cNvPr id="3" name="Content Placeholder 2"/>
          <p:cNvSpPr>
            <a:spLocks noGrp="1"/>
          </p:cNvSpPr>
          <p:nvPr>
            <p:ph idx="1"/>
          </p:nvPr>
        </p:nvSpPr>
        <p:spPr/>
        <p:txBody>
          <a:bodyPr/>
          <a:lstStyle/>
          <a:p>
            <a:r>
              <a:rPr lang="en-US" dirty="0" smtClean="0"/>
              <a:t>Bill Daggett</a:t>
            </a:r>
          </a:p>
          <a:p>
            <a:r>
              <a:rPr lang="en-US" dirty="0" smtClean="0"/>
              <a:t>January 9, 3-6p</a:t>
            </a:r>
          </a:p>
          <a:p>
            <a:r>
              <a:rPr lang="en-US" dirty="0" smtClean="0"/>
              <a:t>Rodax 8</a:t>
            </a:r>
          </a:p>
          <a:p>
            <a:r>
              <a:rPr lang="en-US" dirty="0" smtClean="0"/>
              <a:t>Open Enrollment</a:t>
            </a:r>
            <a:br>
              <a:rPr lang="en-US" dirty="0" smtClean="0"/>
            </a:br>
            <a:r>
              <a:rPr lang="en-US" dirty="0" smtClean="0"/>
              <a:t>until full</a:t>
            </a:r>
          </a:p>
          <a:p>
            <a:r>
              <a:rPr lang="en-US" dirty="0" smtClean="0"/>
              <a:t>Superintendents</a:t>
            </a:r>
            <a:br>
              <a:rPr lang="en-US" dirty="0" smtClean="0"/>
            </a:br>
            <a:r>
              <a:rPr lang="en-US" dirty="0" smtClean="0"/>
              <a:t>&amp; other leaders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0334" y="2222643"/>
            <a:ext cx="4572000" cy="3429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307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Team- Regional January</a:t>
            </a:r>
            <a:endParaRPr lang="en-US" dirty="0"/>
          </a:p>
        </p:txBody>
      </p:sp>
      <p:sp>
        <p:nvSpPr>
          <p:cNvPr id="3" name="Content Placeholder 2"/>
          <p:cNvSpPr>
            <a:spLocks noGrp="1"/>
          </p:cNvSpPr>
          <p:nvPr>
            <p:ph idx="1"/>
          </p:nvPr>
        </p:nvSpPr>
        <p:spPr/>
        <p:txBody>
          <a:bodyPr>
            <a:normAutofit/>
          </a:bodyPr>
          <a:lstStyle/>
          <a:p>
            <a:r>
              <a:rPr lang="en-US" dirty="0" smtClean="0">
                <a:hlinkClick r:id="rId2"/>
              </a:rPr>
              <a:t>Literacy Leadership Network- </a:t>
            </a:r>
            <a:r>
              <a:rPr lang="en-US" dirty="0" smtClean="0"/>
              <a:t>Jan 15</a:t>
            </a:r>
          </a:p>
          <a:p>
            <a:r>
              <a:rPr lang="en-US" dirty="0" smtClean="0"/>
              <a:t>CCLS- Math </a:t>
            </a:r>
            <a:r>
              <a:rPr lang="en-US" dirty="0" smtClean="0">
                <a:hlinkClick r:id="rId3"/>
              </a:rPr>
              <a:t>Digging Deeper into Algebra 1- </a:t>
            </a:r>
            <a:r>
              <a:rPr lang="en-US" dirty="0" smtClean="0"/>
              <a:t>Jan 16</a:t>
            </a:r>
          </a:p>
          <a:p>
            <a:r>
              <a:rPr lang="en-US" dirty="0" smtClean="0"/>
              <a:t>ELA Module Support Network Grades 3-8: Jan 22 or 23</a:t>
            </a:r>
          </a:p>
          <a:p>
            <a:r>
              <a:rPr lang="en-US" dirty="0" smtClean="0"/>
              <a:t>CCLS- Math </a:t>
            </a:r>
            <a:r>
              <a:rPr lang="en-US" dirty="0" smtClean="0">
                <a:hlinkClick r:id="rId4"/>
              </a:rPr>
              <a:t>Digging Deeper into Geometry</a:t>
            </a:r>
            <a:r>
              <a:rPr lang="en-US" dirty="0" smtClean="0"/>
              <a:t>-Jan 23</a:t>
            </a:r>
          </a:p>
          <a:p>
            <a:r>
              <a:rPr lang="en-US" dirty="0" smtClean="0">
                <a:hlinkClick r:id="rId5"/>
              </a:rPr>
              <a:t>Math Networking for K-2 </a:t>
            </a:r>
            <a:r>
              <a:rPr lang="en-US" dirty="0" smtClean="0"/>
              <a:t>– Jan 27</a:t>
            </a:r>
          </a:p>
        </p:txBody>
      </p:sp>
    </p:spTree>
    <p:extLst>
      <p:ext uri="{BB962C8B-B14F-4D97-AF65-F5344CB8AC3E}">
        <p14:creationId xmlns:p14="http://schemas.microsoft.com/office/powerpoint/2010/main" val="2465727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6567" y="998084"/>
            <a:ext cx="8650705" cy="48618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53189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b="0" dirty="0" smtClean="0">
                <a:effectLst/>
              </a:rPr>
              <a:t>Core Research</a:t>
            </a:r>
            <a:br>
              <a:rPr lang="en-US" sz="6000" b="0" dirty="0" smtClean="0">
                <a:effectLst/>
              </a:rPr>
            </a:br>
            <a:r>
              <a:rPr lang="en-US" sz="3100" b="0" dirty="0" smtClean="0">
                <a:effectLst/>
              </a:rPr>
              <a:t>Research </a:t>
            </a:r>
            <a:r>
              <a:rPr lang="en-US" sz="3100" b="0" dirty="0">
                <a:effectLst/>
              </a:rPr>
              <a:t>and the </a:t>
            </a:r>
            <a:r>
              <a:rPr lang="en-US" sz="3100" b="0" dirty="0" smtClean="0">
                <a:effectLst/>
              </a:rPr>
              <a:t/>
            </a:r>
            <a:br>
              <a:rPr lang="en-US" sz="3100" b="0" dirty="0" smtClean="0">
                <a:effectLst/>
              </a:rPr>
            </a:br>
            <a:r>
              <a:rPr lang="en-US" sz="3100" b="0" dirty="0" smtClean="0">
                <a:effectLst/>
              </a:rPr>
              <a:t>Common </a:t>
            </a:r>
            <a:r>
              <a:rPr lang="en-US" sz="3100" b="0" dirty="0">
                <a:effectLst/>
              </a:rPr>
              <a:t>Core Learning Standards (CCLS)</a:t>
            </a:r>
            <a:endParaRPr lang="en-US" sz="3100" b="0" dirty="0"/>
          </a:p>
        </p:txBody>
      </p:sp>
    </p:spTree>
    <p:extLst>
      <p:ext uri="{BB962C8B-B14F-4D97-AF65-F5344CB8AC3E}">
        <p14:creationId xmlns:p14="http://schemas.microsoft.com/office/powerpoint/2010/main" val="704784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r>
              <a:rPr lang="en-US" dirty="0" smtClean="0"/>
              <a:t>January 31</a:t>
            </a:r>
            <a:r>
              <a:rPr lang="en-US" baseline="30000" dirty="0" smtClean="0"/>
              <a:t>st</a:t>
            </a:r>
            <a:r>
              <a:rPr lang="en-US" dirty="0" smtClean="0"/>
              <a:t> </a:t>
            </a:r>
            <a:r>
              <a:rPr lang="en-US" dirty="0" smtClean="0"/>
              <a:t>for Elementary</a:t>
            </a:r>
          </a:p>
          <a:p>
            <a:r>
              <a:rPr lang="en-US" dirty="0" smtClean="0"/>
              <a:t>February 3</a:t>
            </a:r>
            <a:r>
              <a:rPr lang="en-US" baseline="30000" dirty="0" smtClean="0"/>
              <a:t>rd</a:t>
            </a:r>
            <a:r>
              <a:rPr lang="en-US" dirty="0" smtClean="0"/>
              <a:t> </a:t>
            </a:r>
            <a:r>
              <a:rPr lang="en-US" dirty="0" smtClean="0"/>
              <a:t>for Middle and Secondary Levels</a:t>
            </a:r>
          </a:p>
          <a:p>
            <a:r>
              <a:rPr lang="en-US" dirty="0" smtClean="0"/>
              <a:t>At McEvoy </a:t>
            </a:r>
            <a:endParaRPr lang="en-US" dirty="0"/>
          </a:p>
        </p:txBody>
      </p:sp>
      <p:pic>
        <p:nvPicPr>
          <p:cNvPr id="1026" name="Picture 2" descr="C:\Users\lradicel\AppData\Local\Microsoft\Windows\Temporary Internet Files\Content.IE5\7IEAGCBU\MC900044830[1].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4114800"/>
            <a:ext cx="1815998" cy="1863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933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67565"/>
            <a:ext cx="9144000" cy="1470025"/>
          </a:xfrm>
        </p:spPr>
        <p:txBody>
          <a:bodyPr/>
          <a:lstStyle/>
          <a:p>
            <a:r>
              <a:rPr lang="en-US" dirty="0" smtClean="0"/>
              <a:t>Data-Driven Instruction</a:t>
            </a:r>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65320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PLCs at Work</a:t>
            </a:r>
            <a:endParaRPr lang="en-US" dirty="0"/>
          </a:p>
        </p:txBody>
      </p:sp>
      <p:sp>
        <p:nvSpPr>
          <p:cNvPr id="3" name="Content Placeholder 2"/>
          <p:cNvSpPr>
            <a:spLocks noGrp="1"/>
          </p:cNvSpPr>
          <p:nvPr>
            <p:ph idx="1"/>
          </p:nvPr>
        </p:nvSpPr>
        <p:spPr/>
        <p:txBody>
          <a:bodyPr>
            <a:normAutofit/>
          </a:bodyPr>
          <a:lstStyle/>
          <a:p>
            <a:r>
              <a:rPr lang="en-US" dirty="0" smtClean="0"/>
              <a:t>Follow-up sessions</a:t>
            </a:r>
          </a:p>
          <a:p>
            <a:r>
              <a:rPr lang="en-US" dirty="0" smtClean="0"/>
              <a:t>Coaching available</a:t>
            </a:r>
          </a:p>
          <a:p>
            <a:r>
              <a:rPr lang="en-US" dirty="0" smtClean="0"/>
              <a:t>CNY NYS ASCD Focus</a:t>
            </a:r>
          </a:p>
          <a:p>
            <a:r>
              <a:rPr lang="en-US" b="1" dirty="0" smtClean="0"/>
              <a:t>Still working </a:t>
            </a:r>
            <a:r>
              <a:rPr lang="en-US" b="1" smtClean="0"/>
              <a:t>out August 12-14, 2015, </a:t>
            </a:r>
            <a:r>
              <a:rPr lang="en-US" b="1" dirty="0" smtClean="0"/>
              <a:t>to host the real thing in Syracuse. What kind of interest do we have (we have to make a big commitment)?</a:t>
            </a:r>
          </a:p>
          <a:p>
            <a:pPr marL="0" indent="0">
              <a:buNone/>
            </a:pPr>
            <a:endParaRPr lang="en-US" dirty="0"/>
          </a:p>
        </p:txBody>
      </p:sp>
      <p:sp>
        <p:nvSpPr>
          <p:cNvPr id="4" name="Oval 3"/>
          <p:cNvSpPr/>
          <p:nvPr/>
        </p:nvSpPr>
        <p:spPr>
          <a:xfrm>
            <a:off x="191069" y="2601311"/>
            <a:ext cx="8482083" cy="3373820"/>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41256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02219" y="1167200"/>
            <a:ext cx="5937316" cy="533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Turn Your RtI Upside Down</a:t>
            </a:r>
            <a:endParaRPr lang="en-US" dirty="0"/>
          </a:p>
        </p:txBody>
      </p:sp>
      <p:sp>
        <p:nvSpPr>
          <p:cNvPr id="3" name="Content Placeholder 2"/>
          <p:cNvSpPr>
            <a:spLocks noGrp="1"/>
          </p:cNvSpPr>
          <p:nvPr>
            <p:ph idx="1"/>
          </p:nvPr>
        </p:nvSpPr>
        <p:spPr/>
        <p:txBody>
          <a:bodyPr>
            <a:normAutofit/>
          </a:bodyPr>
          <a:lstStyle/>
          <a:p>
            <a:r>
              <a:rPr lang="en-US" b="1" dirty="0" smtClean="0">
                <a:hlinkClick r:id="rId3"/>
              </a:rPr>
              <a:t>Mike Mattos </a:t>
            </a:r>
            <a:endParaRPr lang="en-US" dirty="0" smtClean="0"/>
          </a:p>
          <a:p>
            <a:r>
              <a:rPr lang="en-US" dirty="0" smtClean="0"/>
              <a:t>October 24, 2014</a:t>
            </a:r>
            <a:endParaRPr lang="en-US" dirty="0"/>
          </a:p>
          <a:p>
            <a:r>
              <a:rPr lang="en-US" dirty="0" smtClean="0"/>
              <a:t>On BOCES</a:t>
            </a:r>
            <a:br>
              <a:rPr lang="en-US" dirty="0" smtClean="0"/>
            </a:br>
            <a:r>
              <a:rPr lang="en-US" dirty="0" smtClean="0"/>
              <a:t>calendar</a:t>
            </a:r>
          </a:p>
          <a:p>
            <a:r>
              <a:rPr lang="en-US" dirty="0" smtClean="0"/>
              <a:t>SRC Arena</a:t>
            </a:r>
            <a:br>
              <a:rPr lang="en-US" dirty="0" smtClean="0"/>
            </a:br>
            <a:r>
              <a:rPr lang="en-US" dirty="0" smtClean="0"/>
              <a:t>is reserved</a:t>
            </a:r>
          </a:p>
          <a:p>
            <a:r>
              <a:rPr lang="en-US" dirty="0" smtClean="0"/>
              <a:t>What do you</a:t>
            </a:r>
            <a:br>
              <a:rPr lang="en-US" dirty="0" smtClean="0"/>
            </a:br>
            <a:r>
              <a:rPr lang="en-US" dirty="0" smtClean="0"/>
              <a:t>think?</a:t>
            </a:r>
          </a:p>
          <a:p>
            <a:endParaRPr lang="en-US" dirty="0"/>
          </a:p>
        </p:txBody>
      </p:sp>
    </p:spTree>
    <p:extLst>
      <p:ext uri="{BB962C8B-B14F-4D97-AF65-F5344CB8AC3E}">
        <p14:creationId xmlns:p14="http://schemas.microsoft.com/office/powerpoint/2010/main" val="1281250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Professional Practice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 Evaluator Training</a:t>
            </a:r>
            <a:endParaRPr lang="en-US" dirty="0"/>
          </a:p>
        </p:txBody>
      </p:sp>
      <p:sp>
        <p:nvSpPr>
          <p:cNvPr id="3" name="Content Placeholder 2"/>
          <p:cNvSpPr>
            <a:spLocks noGrp="1"/>
          </p:cNvSpPr>
          <p:nvPr>
            <p:ph idx="1"/>
          </p:nvPr>
        </p:nvSpPr>
        <p:spPr>
          <a:xfrm>
            <a:off x="457200" y="1499844"/>
            <a:ext cx="8229600" cy="5358156"/>
          </a:xfrm>
        </p:spPr>
        <p:txBody>
          <a:bodyPr>
            <a:normAutofit/>
          </a:bodyPr>
          <a:lstStyle/>
          <a:p>
            <a:r>
              <a:rPr lang="en-US" dirty="0"/>
              <a:t>From the Review Room: “Describe the process by which evaluators will be trained and the process for how the district will certify and re-certify lead evaluators. Describe the process for ensuring inter-rater reliability. Describe the duration and nature of such training.”</a:t>
            </a:r>
          </a:p>
          <a:p>
            <a:r>
              <a:rPr lang="en-US" dirty="0" smtClean="0"/>
              <a:t>Make sure all of your Lead Evaluators</a:t>
            </a:r>
            <a:br>
              <a:rPr lang="en-US" dirty="0" smtClean="0"/>
            </a:br>
            <a:r>
              <a:rPr lang="en-US" dirty="0" smtClean="0"/>
              <a:t>are getting their required training to be</a:t>
            </a:r>
            <a:br>
              <a:rPr lang="en-US" dirty="0" smtClean="0"/>
            </a:br>
            <a:r>
              <a:rPr lang="en-US" dirty="0" smtClean="0"/>
              <a:t>re-certified</a:t>
            </a:r>
            <a:endParaRPr lang="en-US" dirty="0"/>
          </a:p>
        </p:txBody>
      </p:sp>
    </p:spTree>
    <p:extLst>
      <p:ext uri="{BB962C8B-B14F-4D97-AF65-F5344CB8AC3E}">
        <p14:creationId xmlns:p14="http://schemas.microsoft.com/office/powerpoint/2010/main" val="394783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3-8 Mathematics Test</a:t>
            </a:r>
            <a:endParaRPr lang="en-US" dirty="0"/>
          </a:p>
        </p:txBody>
      </p:sp>
      <p:sp>
        <p:nvSpPr>
          <p:cNvPr id="3" name="Content Placeholder 2"/>
          <p:cNvSpPr>
            <a:spLocks noGrp="1"/>
          </p:cNvSpPr>
          <p:nvPr>
            <p:ph idx="1"/>
          </p:nvPr>
        </p:nvSpPr>
        <p:spPr/>
        <p:txBody>
          <a:bodyPr>
            <a:normAutofit/>
          </a:bodyPr>
          <a:lstStyle/>
          <a:p>
            <a:r>
              <a:rPr lang="en-US" dirty="0" smtClean="0"/>
              <a:t>Fewer </a:t>
            </a:r>
            <a:r>
              <a:rPr lang="en-US" dirty="0"/>
              <a:t>questions on the 2014 Grades 3-8 Mathematics Tests than the 2013 </a:t>
            </a:r>
            <a:r>
              <a:rPr lang="en-US" dirty="0" smtClean="0"/>
              <a:t>tests</a:t>
            </a:r>
            <a:endParaRPr lang="en-US" dirty="0"/>
          </a:p>
          <a:p>
            <a:r>
              <a:rPr lang="en-US" dirty="0"/>
              <a:t>S</a:t>
            </a:r>
            <a:r>
              <a:rPr lang="en-US" dirty="0" smtClean="0"/>
              <a:t>horter </a:t>
            </a:r>
            <a:r>
              <a:rPr lang="en-US" dirty="0"/>
              <a:t>administration times for the 2014 Grade 3-8 Mathematics Tests than in 2013;</a:t>
            </a:r>
          </a:p>
          <a:p>
            <a:r>
              <a:rPr lang="en-US" dirty="0"/>
              <a:t>C</a:t>
            </a:r>
            <a:r>
              <a:rPr lang="en-US" dirty="0" smtClean="0"/>
              <a:t>larifications </a:t>
            </a:r>
            <a:r>
              <a:rPr lang="en-US" dirty="0"/>
              <a:t>to the Mathematics rubrics and scoring policies; and</a:t>
            </a:r>
          </a:p>
          <a:p>
            <a:r>
              <a:rPr lang="en-US" dirty="0"/>
              <a:t>C</a:t>
            </a:r>
            <a:r>
              <a:rPr lang="en-US" dirty="0" smtClean="0"/>
              <a:t>hange </a:t>
            </a:r>
            <a:r>
              <a:rPr lang="en-US" dirty="0"/>
              <a:t>in Grade </a:t>
            </a:r>
            <a:r>
              <a:rPr lang="en-US" dirty="0" smtClean="0"/>
              <a:t>8 content emphasis</a:t>
            </a:r>
            <a:endParaRPr lang="en-US" dirty="0"/>
          </a:p>
          <a:p>
            <a:endParaRPr lang="en-US" dirty="0"/>
          </a:p>
          <a:p>
            <a:endParaRPr lang="en-US" dirty="0"/>
          </a:p>
        </p:txBody>
      </p:sp>
    </p:spTree>
    <p:extLst>
      <p:ext uri="{BB962C8B-B14F-4D97-AF65-F5344CB8AC3E}">
        <p14:creationId xmlns:p14="http://schemas.microsoft.com/office/powerpoint/2010/main" val="9347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Culture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Assessment &amp; Systems Thinking</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37956077"/>
              </p:ext>
            </p:extLst>
          </p:nvPr>
        </p:nvGraphicFramePr>
        <p:xfrm>
          <a:off x="193168" y="1327631"/>
          <a:ext cx="8726133" cy="5211763"/>
        </p:xfrm>
        <a:graphic>
          <a:graphicData uri="http://schemas.openxmlformats.org/drawingml/2006/table">
            <a:tbl>
              <a:tblPr/>
              <a:tblGrid>
                <a:gridCol w="1208787"/>
                <a:gridCol w="1252891"/>
                <a:gridCol w="1252891"/>
                <a:gridCol w="1252891"/>
                <a:gridCol w="1252891"/>
                <a:gridCol w="1252891"/>
                <a:gridCol w="1252891"/>
              </a:tblGrid>
              <a:tr h="1055988">
                <a:tc>
                  <a:txBody>
                    <a:bodyPr/>
                    <a:lstStyle/>
                    <a:p>
                      <a:pPr marR="0" indent="0" algn="ctr" rtl="0">
                        <a:lnSpc>
                          <a:spcPct val="114000"/>
                        </a:lnSpc>
                        <a:spcBef>
                          <a:spcPts val="0"/>
                        </a:spcBef>
                        <a:spcAft>
                          <a:spcPts val="0"/>
                        </a:spcAft>
                      </a:pPr>
                      <a:r>
                        <a:rPr lang="en-US" sz="1200" kern="1400" dirty="0">
                          <a:solidFill>
                            <a:srgbClr val="000000"/>
                          </a:solidFill>
                          <a:effectLst/>
                          <a:latin typeface="Rockwell"/>
                        </a:rPr>
                        <a:t> </a:t>
                      </a: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gridSpan="2">
                  <a:txBody>
                    <a:bodyPr/>
                    <a:lstStyle/>
                    <a:p>
                      <a:pPr marR="0" indent="0" algn="ctr" rtl="0">
                        <a:lnSpc>
                          <a:spcPct val="114000"/>
                        </a:lnSpc>
                        <a:spcBef>
                          <a:spcPts val="0"/>
                        </a:spcBef>
                        <a:spcAft>
                          <a:spcPts val="0"/>
                        </a:spcAft>
                      </a:pPr>
                      <a:r>
                        <a:rPr lang="en-US" sz="1200" kern="1400" dirty="0">
                          <a:solidFill>
                            <a:srgbClr val="000000"/>
                          </a:solidFill>
                          <a:effectLst/>
                          <a:latin typeface="Rockwell"/>
                        </a:rPr>
                        <a:t>  </a:t>
                      </a:r>
                      <a:r>
                        <a:rPr lang="en-US" sz="1500" kern="1400" dirty="0">
                          <a:solidFill>
                            <a:srgbClr val="6D0000"/>
                          </a:solidFill>
                          <a:effectLst/>
                          <a:latin typeface="Rockwell"/>
                        </a:rPr>
                        <a:t>Classroom Assessments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hMerge="1">
                  <a:txBody>
                    <a:bodyPr/>
                    <a:lstStyle/>
                    <a:p>
                      <a:endParaRPr lang="en-US"/>
                    </a:p>
                  </a:txBody>
                  <a:tcPr/>
                </a:tc>
                <a:tc>
                  <a:txBody>
                    <a:bodyPr/>
                    <a:lstStyle/>
                    <a:p>
                      <a:pPr marR="0" indent="0" algn="ctr" rtl="0">
                        <a:lnSpc>
                          <a:spcPct val="114000"/>
                        </a:lnSpc>
                        <a:spcBef>
                          <a:spcPts val="0"/>
                        </a:spcBef>
                        <a:spcAft>
                          <a:spcPts val="0"/>
                        </a:spcAft>
                      </a:pPr>
                      <a:r>
                        <a:rPr lang="en-US" sz="1500" kern="1400" dirty="0">
                          <a:solidFill>
                            <a:srgbClr val="6D0000"/>
                          </a:solidFill>
                          <a:effectLst/>
                          <a:latin typeface="Rockwell"/>
                        </a:rPr>
                        <a:t>Common Formative Assessments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a:txBody>
                    <a:bodyPr/>
                    <a:lstStyle/>
                    <a:p>
                      <a:pPr marR="0" indent="0" algn="ctr" rtl="0">
                        <a:lnSpc>
                          <a:spcPct val="114000"/>
                        </a:lnSpc>
                        <a:spcBef>
                          <a:spcPts val="0"/>
                        </a:spcBef>
                        <a:spcAft>
                          <a:spcPts val="0"/>
                        </a:spcAft>
                      </a:pPr>
                      <a:r>
                        <a:rPr lang="en-US" sz="1500" kern="1400" dirty="0">
                          <a:solidFill>
                            <a:srgbClr val="6D0000"/>
                          </a:solidFill>
                          <a:effectLst/>
                          <a:latin typeface="Rockwell"/>
                        </a:rPr>
                        <a:t>Common Interim Assessments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a:txBody>
                    <a:bodyPr/>
                    <a:lstStyle/>
                    <a:p>
                      <a:pPr marR="0" indent="0" algn="ctr" rtl="0">
                        <a:lnSpc>
                          <a:spcPct val="114000"/>
                        </a:lnSpc>
                        <a:spcBef>
                          <a:spcPts val="0"/>
                        </a:spcBef>
                        <a:spcAft>
                          <a:spcPts val="0"/>
                        </a:spcAft>
                      </a:pPr>
                      <a:r>
                        <a:rPr lang="en-US" sz="1500" kern="1400" dirty="0">
                          <a:solidFill>
                            <a:srgbClr val="6D0000"/>
                          </a:solidFill>
                          <a:effectLst/>
                          <a:latin typeface="Rockwell"/>
                        </a:rPr>
                        <a:t>Student Learning Objectives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a:txBody>
                    <a:bodyPr/>
                    <a:lstStyle/>
                    <a:p>
                      <a:pPr marR="0" indent="0" algn="ctr" rtl="0">
                        <a:lnSpc>
                          <a:spcPct val="114000"/>
                        </a:lnSpc>
                        <a:spcBef>
                          <a:spcPts val="0"/>
                        </a:spcBef>
                        <a:spcAft>
                          <a:spcPts val="0"/>
                        </a:spcAft>
                      </a:pPr>
                      <a:r>
                        <a:rPr lang="en-US" sz="1500" kern="1400" dirty="0">
                          <a:solidFill>
                            <a:srgbClr val="6D0000"/>
                          </a:solidFill>
                          <a:effectLst/>
                          <a:latin typeface="Rockwell"/>
                        </a:rPr>
                        <a:t>External Assessments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r>
              <a:tr h="1203460">
                <a:tc>
                  <a:txBody>
                    <a:bodyPr/>
                    <a:lstStyle/>
                    <a:p>
                      <a:pPr marR="0" indent="0" algn="r" rtl="0">
                        <a:lnSpc>
                          <a:spcPct val="114000"/>
                        </a:lnSpc>
                        <a:spcBef>
                          <a:spcPts val="0"/>
                        </a:spcBef>
                        <a:spcAft>
                          <a:spcPts val="0"/>
                        </a:spcAft>
                      </a:pPr>
                      <a:r>
                        <a:rPr lang="en-US" sz="1500" kern="1400" dirty="0">
                          <a:solidFill>
                            <a:srgbClr val="6D0000"/>
                          </a:solidFill>
                          <a:effectLst/>
                          <a:latin typeface="Rockwell"/>
                        </a:rPr>
                        <a:t>Examples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Worksheets, classroom response, whiteboards, exit tickets, conferences, student self-assessment</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Chapter/unit tests, final projects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Common tasks and prompts assessed with rubric, quizzes </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Performances, tests, or writing prompts given every 6-8 weeks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Growth measures designed for use with the APPR growth and local achievement</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3-8 tests, Regents exams, SAT, AP</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r>
              <a:tr h="951547">
                <a:tc>
                  <a:txBody>
                    <a:bodyPr/>
                    <a:lstStyle/>
                    <a:p>
                      <a:pPr marR="0" indent="0" algn="r" rtl="0">
                        <a:lnSpc>
                          <a:spcPct val="114000"/>
                        </a:lnSpc>
                        <a:spcBef>
                          <a:spcPts val="0"/>
                        </a:spcBef>
                        <a:spcAft>
                          <a:spcPts val="0"/>
                        </a:spcAft>
                      </a:pPr>
                      <a:r>
                        <a:rPr lang="en-US" sz="1500" kern="1400" dirty="0">
                          <a:solidFill>
                            <a:srgbClr val="6D0000"/>
                          </a:solidFill>
                          <a:effectLst/>
                          <a:latin typeface="Rockwell"/>
                        </a:rPr>
                        <a:t>Format</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Very formative; can be diagnostic if used prior to instruction</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Mostly summative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Formative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Formative and summative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Summative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Very summative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r>
              <a:tr h="1002464">
                <a:tc>
                  <a:txBody>
                    <a:bodyPr/>
                    <a:lstStyle/>
                    <a:p>
                      <a:pPr marR="0" indent="0" algn="r" rtl="0">
                        <a:lnSpc>
                          <a:spcPct val="114000"/>
                        </a:lnSpc>
                        <a:spcBef>
                          <a:spcPts val="0"/>
                        </a:spcBef>
                        <a:spcAft>
                          <a:spcPts val="0"/>
                        </a:spcAft>
                      </a:pPr>
                      <a:r>
                        <a:rPr lang="en-US" sz="1200" kern="1400" dirty="0">
                          <a:solidFill>
                            <a:srgbClr val="6D0000"/>
                          </a:solidFill>
                          <a:effectLst/>
                          <a:latin typeface="Rockwell"/>
                        </a:rPr>
                        <a:t>Responsibility</a:t>
                      </a:r>
                      <a:endParaRPr lang="en-US" sz="105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Classroom teachers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Classroom teachers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gridSpan="2">
                  <a:txBody>
                    <a:bodyPr/>
                    <a:lstStyle/>
                    <a:p>
                      <a:pPr marR="0" indent="0" algn="l" rtl="0">
                        <a:lnSpc>
                          <a:spcPct val="114000"/>
                        </a:lnSpc>
                        <a:spcBef>
                          <a:spcPts val="0"/>
                        </a:spcBef>
                        <a:spcAft>
                          <a:spcPts val="0"/>
                        </a:spcAft>
                      </a:pPr>
                      <a:r>
                        <a:rPr lang="en-US" sz="900" kern="1400" dirty="0">
                          <a:solidFill>
                            <a:srgbClr val="585858"/>
                          </a:solidFill>
                          <a:effectLst/>
                          <a:latin typeface="Arial"/>
                        </a:rPr>
                        <a:t>Grade level/discipline teams of teachers working together. District teams of representative  teachers may also look at the data</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hMerge="1">
                  <a:txBody>
                    <a:bodyPr/>
                    <a:lstStyle/>
                    <a:p>
                      <a:endParaRPr lang="en-US"/>
                    </a:p>
                  </a:txBody>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Teachers and lead evaluators/principals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An external group of “experts”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r>
              <a:tr h="998304">
                <a:tc>
                  <a:txBody>
                    <a:bodyPr/>
                    <a:lstStyle/>
                    <a:p>
                      <a:pPr marR="0" indent="0" algn="r" rtl="0">
                        <a:lnSpc>
                          <a:spcPct val="114000"/>
                        </a:lnSpc>
                        <a:spcBef>
                          <a:spcPts val="0"/>
                        </a:spcBef>
                        <a:spcAft>
                          <a:spcPts val="0"/>
                        </a:spcAft>
                      </a:pPr>
                      <a:r>
                        <a:rPr lang="en-US" sz="1500" kern="1400" dirty="0">
                          <a:solidFill>
                            <a:srgbClr val="6D0000"/>
                          </a:solidFill>
                          <a:effectLst/>
                          <a:latin typeface="Rockwell"/>
                        </a:rPr>
                        <a:t>Purpose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Provides immediate feedback and guides instructional decisions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Provision of grades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gridSpan="2">
                  <a:txBody>
                    <a:bodyPr/>
                    <a:lstStyle/>
                    <a:p>
                      <a:pPr marR="0" indent="0" algn="l" rtl="0">
                        <a:lnSpc>
                          <a:spcPct val="114000"/>
                        </a:lnSpc>
                        <a:spcBef>
                          <a:spcPts val="0"/>
                        </a:spcBef>
                        <a:spcAft>
                          <a:spcPts val="0"/>
                        </a:spcAft>
                      </a:pPr>
                      <a:r>
                        <a:rPr lang="en-US" sz="900" kern="1400" dirty="0">
                          <a:solidFill>
                            <a:srgbClr val="585858"/>
                          </a:solidFill>
                          <a:effectLst/>
                          <a:latin typeface="Arial"/>
                        </a:rPr>
                        <a:t>To assess student learning in order to make instructional decisions. Also serves to assess curriculum, instruction, and pacing.</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hMerge="1">
                  <a:txBody>
                    <a:bodyPr/>
                    <a:lstStyle/>
                    <a:p>
                      <a:endParaRPr lang="en-US"/>
                    </a:p>
                  </a:txBody>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Conversion to scores for use in teacher and principal evaluation</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Accountability and placement</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r>
            </a:tbl>
          </a:graphicData>
        </a:graphic>
      </p:graphicFrame>
    </p:spTree>
    <p:extLst>
      <p:ext uri="{BB962C8B-B14F-4D97-AF65-F5344CB8AC3E}">
        <p14:creationId xmlns:p14="http://schemas.microsoft.com/office/powerpoint/2010/main" val="2976739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Long Term Planning</a:t>
            </a:r>
            <a:endParaRPr lang="en-US" dirty="0"/>
          </a:p>
        </p:txBody>
      </p:sp>
    </p:spTree>
    <p:extLst>
      <p:ext uri="{BB962C8B-B14F-4D97-AF65-F5344CB8AC3E}">
        <p14:creationId xmlns:p14="http://schemas.microsoft.com/office/powerpoint/2010/main" val="23275873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RTTT Reporting</a:t>
            </a:r>
            <a:endParaRPr lang="en-US" dirty="0"/>
          </a:p>
        </p:txBody>
      </p:sp>
    </p:spTree>
    <p:extLst>
      <p:ext uri="{BB962C8B-B14F-4D97-AF65-F5344CB8AC3E}">
        <p14:creationId xmlns:p14="http://schemas.microsoft.com/office/powerpoint/2010/main" val="31573367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Other Business</a:t>
            </a:r>
            <a:endParaRPr lang="en-US" dirty="0"/>
          </a:p>
        </p:txBody>
      </p:sp>
    </p:spTree>
    <p:extLst>
      <p:ext uri="{BB962C8B-B14F-4D97-AF65-F5344CB8AC3E}">
        <p14:creationId xmlns:p14="http://schemas.microsoft.com/office/powerpoint/2010/main" val="25069164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0915"/>
            <a:ext cx="4593705" cy="4788713"/>
          </a:xfrm>
        </p:spPr>
        <p:txBody>
          <a:bodyPr>
            <a:normAutofit/>
          </a:bodyPr>
          <a:lstStyle/>
          <a:p>
            <a:r>
              <a:rPr lang="en-US" dirty="0" smtClean="0"/>
              <a:t>Ready to book</a:t>
            </a:r>
          </a:p>
          <a:p>
            <a:r>
              <a:rPr lang="en-US" dirty="0" smtClean="0"/>
              <a:t>$1175 per class</a:t>
            </a:r>
          </a:p>
          <a:p>
            <a:r>
              <a:rPr lang="en-US" dirty="0"/>
              <a:t>Like a science kit/system</a:t>
            </a:r>
          </a:p>
          <a:p>
            <a:r>
              <a:rPr lang="en-US" dirty="0" smtClean="0"/>
              <a:t>Aidable</a:t>
            </a:r>
          </a:p>
        </p:txBody>
      </p:sp>
      <p:pic>
        <p:nvPicPr>
          <p:cNvPr id="1026" name="Picture 2" descr="H:\Enterprise America\GrandOpening\IMG_195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5400000">
            <a:off x="3826108" y="1453397"/>
            <a:ext cx="6400800" cy="395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29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8758" y="1012157"/>
            <a:ext cx="8548753" cy="50758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16809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August 5-7, 2014</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38250" y="2453481"/>
            <a:ext cx="6667500" cy="3000375"/>
          </a:xfrm>
        </p:spPr>
      </p:pic>
    </p:spTree>
    <p:extLst>
      <p:ext uri="{BB962C8B-B14F-4D97-AF65-F5344CB8AC3E}">
        <p14:creationId xmlns:p14="http://schemas.microsoft.com/office/powerpoint/2010/main" val="3618780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5312" y="152400"/>
            <a:ext cx="2166288" cy="3086100"/>
          </a:xfrm>
          <a:prstGeom prst="rect">
            <a:avLst/>
          </a:prstGeom>
        </p:spPr>
      </p:pic>
      <p:sp>
        <p:nvSpPr>
          <p:cNvPr id="2" name="Title 1"/>
          <p:cNvSpPr>
            <a:spLocks noGrp="1"/>
          </p:cNvSpPr>
          <p:nvPr>
            <p:ph type="ctrTitle"/>
          </p:nvPr>
        </p:nvSpPr>
        <p:spPr/>
        <p:txBody>
          <a:bodyPr/>
          <a:lstStyle/>
          <a:p>
            <a:r>
              <a:rPr lang="en-US" dirty="0" smtClean="0"/>
              <a:t>A Vision for Education in</a:t>
            </a:r>
            <a:br>
              <a:rPr lang="en-US" dirty="0" smtClean="0"/>
            </a:br>
            <a:r>
              <a:rPr lang="en-US" dirty="0" smtClean="0"/>
              <a:t>Central New York</a:t>
            </a:r>
            <a:endParaRPr lang="en-US" dirty="0"/>
          </a:p>
        </p:txBody>
      </p:sp>
      <p:sp>
        <p:nvSpPr>
          <p:cNvPr id="3" name="Subtitle 2"/>
          <p:cNvSpPr>
            <a:spLocks noGrp="1"/>
          </p:cNvSpPr>
          <p:nvPr>
            <p:ph type="subTitle" idx="1"/>
          </p:nvPr>
        </p:nvSpPr>
        <p:spPr/>
        <p:txBody>
          <a:bodyPr/>
          <a:lstStyle/>
          <a:p>
            <a:r>
              <a:rPr lang="en-US" dirty="0" smtClean="0"/>
              <a:t>College, Career</a:t>
            </a:r>
            <a:br>
              <a:rPr lang="en-US" dirty="0" smtClean="0"/>
            </a:br>
            <a:r>
              <a:rPr lang="en-US" dirty="0" smtClean="0"/>
              <a:t>&amp; Citizenship Readiness</a:t>
            </a:r>
            <a:endParaRPr lang="en-US" dirty="0"/>
          </a:p>
        </p:txBody>
      </p:sp>
    </p:spTree>
    <p:extLst>
      <p:ext uri="{BB962C8B-B14F-4D97-AF65-F5344CB8AC3E}">
        <p14:creationId xmlns:p14="http://schemas.microsoft.com/office/powerpoint/2010/main" val="1434648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http://upload.wikimedia.org/wikipedia/commons/2/22/Earth_Western_Hemisphere_transparent_backgroun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1443037"/>
            <a:ext cx="52768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37147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rot="20239502">
            <a:off x="1139749" y="795338"/>
            <a:ext cx="1600200" cy="1295400"/>
            <a:chOff x="1447800" y="323165"/>
            <a:chExt cx="1600200" cy="1295400"/>
          </a:xfrm>
        </p:grpSpPr>
        <p:sp>
          <p:nvSpPr>
            <p:cNvPr id="2" name="TextBox 1"/>
            <p:cNvSpPr txBox="1"/>
            <p:nvPr/>
          </p:nvSpPr>
          <p:spPr>
            <a:xfrm>
              <a:off x="1447800" y="323165"/>
              <a:ext cx="1600200" cy="646331"/>
            </a:xfrm>
            <a:prstGeom prst="rect">
              <a:avLst/>
            </a:prstGeom>
            <a:noFill/>
            <a:ln w="28575">
              <a:solidFill>
                <a:schemeClr val="tx1"/>
              </a:solidFill>
            </a:ln>
          </p:spPr>
          <p:txBody>
            <a:bodyPr wrap="square" rtlCol="0">
              <a:spAutoFit/>
            </a:bodyPr>
            <a:lstStyle/>
            <a:p>
              <a:pPr algn="ctr" defTabSz="914400"/>
              <a:r>
                <a:rPr lang="en-US" dirty="0" smtClean="0">
                  <a:solidFill>
                    <a:prstClr val="black"/>
                  </a:solidFill>
                  <a:latin typeface="Algerian" pitchFamily="82" charset="0"/>
                </a:rPr>
                <a:t>Home Sweet Home</a:t>
              </a:r>
              <a:endParaRPr lang="en-US" dirty="0">
                <a:solidFill>
                  <a:prstClr val="black"/>
                </a:solidFill>
                <a:latin typeface="Algerian" pitchFamily="82" charset="0"/>
              </a:endParaRPr>
            </a:p>
          </p:txBody>
        </p:sp>
        <p:cxnSp>
          <p:nvCxnSpPr>
            <p:cNvPr id="4" name="Straight Connector 3"/>
            <p:cNvCxnSpPr>
              <a:stCxn id="2" idx="2"/>
            </p:cNvCxnSpPr>
            <p:nvPr/>
          </p:nvCxnSpPr>
          <p:spPr>
            <a:xfrm>
              <a:off x="2247900" y="969496"/>
              <a:ext cx="0" cy="64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857573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a:t>
            </a:r>
            <a:r>
              <a:rPr lang="en-US" baseline="30000" dirty="0" smtClean="0"/>
              <a:t>th</a:t>
            </a:r>
            <a:r>
              <a:rPr lang="en-US" dirty="0" smtClean="0"/>
              <a:t> Grade Math Testing</a:t>
            </a:r>
            <a:endParaRPr lang="en-US" dirty="0"/>
          </a:p>
        </p:txBody>
      </p:sp>
      <p:sp>
        <p:nvSpPr>
          <p:cNvPr id="3" name="Content Placeholder 2"/>
          <p:cNvSpPr>
            <a:spLocks noGrp="1"/>
          </p:cNvSpPr>
          <p:nvPr>
            <p:ph idx="1"/>
          </p:nvPr>
        </p:nvSpPr>
        <p:spPr/>
        <p:txBody>
          <a:bodyPr/>
          <a:lstStyle/>
          <a:p>
            <a:pPr marL="0" indent="0">
              <a:buNone/>
            </a:pPr>
            <a:r>
              <a:rPr lang="en-US" dirty="0" smtClean="0"/>
              <a:t>SED has applied for the waiver to USDOE</a:t>
            </a:r>
          </a:p>
          <a:p>
            <a:r>
              <a:rPr lang="en-US" dirty="0" smtClean="0"/>
              <a:t>Allow A1 </a:t>
            </a:r>
            <a:r>
              <a:rPr lang="en-US" dirty="0"/>
              <a:t>proficient </a:t>
            </a:r>
            <a:r>
              <a:rPr lang="en-US" dirty="0" smtClean="0"/>
              <a:t>score to serve as 8</a:t>
            </a:r>
            <a:r>
              <a:rPr lang="en-US" baseline="30000" dirty="0" smtClean="0"/>
              <a:t>th</a:t>
            </a:r>
            <a:r>
              <a:rPr lang="en-US" dirty="0" smtClean="0"/>
              <a:t> grade proficient score</a:t>
            </a:r>
          </a:p>
          <a:p>
            <a:r>
              <a:rPr lang="en-US" dirty="0" smtClean="0"/>
              <a:t>Would require an additional math test in High School</a:t>
            </a:r>
          </a:p>
          <a:p>
            <a:r>
              <a:rPr lang="en-US" dirty="0" smtClean="0"/>
              <a:t>This is for THIS year</a:t>
            </a:r>
            <a:endParaRPr lang="en-US" dirty="0"/>
          </a:p>
        </p:txBody>
      </p:sp>
    </p:spTree>
    <p:extLst>
      <p:ext uri="{BB962C8B-B14F-4D97-AF65-F5344CB8AC3E}">
        <p14:creationId xmlns:p14="http://schemas.microsoft.com/office/powerpoint/2010/main" val="2911680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a:t>
            </a:r>
            <a:endParaRPr lang="en-US" dirty="0"/>
          </a:p>
        </p:txBody>
      </p:sp>
      <p:sp>
        <p:nvSpPr>
          <p:cNvPr id="3" name="Content Placeholder 2"/>
          <p:cNvSpPr>
            <a:spLocks noGrp="1"/>
          </p:cNvSpPr>
          <p:nvPr>
            <p:ph sz="quarter" idx="1"/>
          </p:nvPr>
        </p:nvSpPr>
        <p:spPr>
          <a:xfrm>
            <a:off x="469075" y="1600200"/>
            <a:ext cx="8686800" cy="4525963"/>
          </a:xfrm>
        </p:spPr>
        <p:txBody>
          <a:bodyPr>
            <a:normAutofit/>
          </a:bodyPr>
          <a:lstStyle/>
          <a:p>
            <a:r>
              <a:rPr lang="en-US" dirty="0" smtClean="0"/>
              <a:t>… all students were intrinsically motivated?</a:t>
            </a:r>
          </a:p>
          <a:p>
            <a:r>
              <a:rPr lang="en-US" dirty="0" smtClean="0"/>
              <a:t>… all students were </a:t>
            </a:r>
            <a:r>
              <a:rPr lang="en-US" dirty="0"/>
              <a:t>intrinsically engaged</a:t>
            </a:r>
            <a:r>
              <a:rPr lang="en-US" dirty="0" smtClean="0"/>
              <a:t>?</a:t>
            </a:r>
          </a:p>
          <a:p>
            <a:r>
              <a:rPr lang="en-US" dirty="0" smtClean="0"/>
              <a:t>… all students were ready for college and career?</a:t>
            </a:r>
          </a:p>
          <a:p>
            <a:r>
              <a:rPr lang="en-US" dirty="0" smtClean="0"/>
              <a:t>… all students earned  some college credit?</a:t>
            </a:r>
          </a:p>
          <a:p>
            <a:r>
              <a:rPr lang="en-US" dirty="0" smtClean="0"/>
              <a:t>… all student could communicate? Collaborate? Think critically? Creatively solve problems?</a:t>
            </a:r>
          </a:p>
          <a:p>
            <a:endParaRPr lang="en-US" dirty="0" smtClean="0"/>
          </a:p>
          <a:p>
            <a:endParaRPr lang="en-US" dirty="0" smtClean="0"/>
          </a:p>
          <a:p>
            <a:endParaRPr lang="en-US" dirty="0"/>
          </a:p>
        </p:txBody>
      </p:sp>
    </p:spTree>
    <p:extLst>
      <p:ext uri="{BB962C8B-B14F-4D97-AF65-F5344CB8AC3E}">
        <p14:creationId xmlns:p14="http://schemas.microsoft.com/office/powerpoint/2010/main" val="212946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Might that Look Like?</a:t>
            </a:r>
            <a:endParaRPr lang="en-US" dirty="0"/>
          </a:p>
        </p:txBody>
      </p:sp>
      <p:sp>
        <p:nvSpPr>
          <p:cNvPr id="4" name="Content Placeholder 3"/>
          <p:cNvSpPr>
            <a:spLocks noGrp="1"/>
          </p:cNvSpPr>
          <p:nvPr>
            <p:ph idx="1"/>
          </p:nvPr>
        </p:nvSpPr>
        <p:spPr/>
        <p:txBody>
          <a:bodyPr/>
          <a:lstStyle/>
          <a:p>
            <a:endParaRPr lang="en-US" dirty="0"/>
          </a:p>
        </p:txBody>
      </p:sp>
      <p:pic>
        <p:nvPicPr>
          <p:cNvPr id="307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51" b="-496"/>
          <a:stretch/>
        </p:blipFill>
        <p:spPr bwMode="auto">
          <a:xfrm>
            <a:off x="-126670" y="1480646"/>
            <a:ext cx="9398876" cy="559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824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Found “It” at New Tech</a:t>
            </a:r>
            <a:endParaRPr lang="en-US" dirty="0"/>
          </a:p>
        </p:txBody>
      </p:sp>
      <p:sp>
        <p:nvSpPr>
          <p:cNvPr id="3" name="Content Placeholder 2"/>
          <p:cNvSpPr>
            <a:spLocks noGrp="1"/>
          </p:cNvSpPr>
          <p:nvPr>
            <p:ph sz="quarter" idx="1"/>
          </p:nvPr>
        </p:nvSpPr>
        <p:spPr/>
        <p:txBody>
          <a:bodyPr>
            <a:normAutofit/>
          </a:bodyPr>
          <a:lstStyle/>
          <a:p>
            <a:r>
              <a:rPr lang="en-US" dirty="0" smtClean="0"/>
              <a:t>Started in 1996 in Napa, California</a:t>
            </a:r>
          </a:p>
          <a:p>
            <a:r>
              <a:rPr lang="en-US" dirty="0" smtClean="0"/>
              <a:t>Businesses had concerns that high school graduates did not have essential skills</a:t>
            </a:r>
          </a:p>
          <a:p>
            <a:r>
              <a:rPr lang="en-US" dirty="0" smtClean="0"/>
              <a:t>Funding from Bill and Melinda Gates Foundation</a:t>
            </a:r>
          </a:p>
          <a:p>
            <a:r>
              <a:rPr lang="en-US" dirty="0" smtClean="0"/>
              <a:t>120 New Tech Schools </a:t>
            </a:r>
          </a:p>
          <a:p>
            <a:pPr lvl="1"/>
            <a:r>
              <a:rPr lang="en-US" dirty="0" smtClean="0"/>
              <a:t>Across 18 States in the U.S. and in Australia</a:t>
            </a:r>
            <a:endParaRPr lang="en-US" dirty="0"/>
          </a:p>
        </p:txBody>
      </p:sp>
    </p:spTree>
    <p:extLst>
      <p:ext uri="{BB962C8B-B14F-4D97-AF65-F5344CB8AC3E}">
        <p14:creationId xmlns:p14="http://schemas.microsoft.com/office/powerpoint/2010/main" val="91159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Tech Students:</a:t>
            </a:r>
            <a:endParaRPr lang="en-US" dirty="0"/>
          </a:p>
        </p:txBody>
      </p:sp>
      <p:sp>
        <p:nvSpPr>
          <p:cNvPr id="3" name="Content Placeholder 2"/>
          <p:cNvSpPr>
            <a:spLocks noGrp="1"/>
          </p:cNvSpPr>
          <p:nvPr>
            <p:ph idx="1"/>
          </p:nvPr>
        </p:nvSpPr>
        <p:spPr/>
        <p:txBody>
          <a:bodyPr>
            <a:noAutofit/>
          </a:bodyPr>
          <a:lstStyle/>
          <a:p>
            <a:r>
              <a:rPr lang="en-US" sz="2800" b="1" dirty="0" smtClean="0">
                <a:latin typeface="+mn-lt"/>
                <a:cs typeface="ＭＳ Ｐゴシック" pitchFamily="34" charset="-128"/>
              </a:rPr>
              <a:t>Grow </a:t>
            </a:r>
            <a:r>
              <a:rPr lang="en-US" sz="2800" b="1" dirty="0">
                <a:latin typeface="+mn-lt"/>
                <a:cs typeface="ＭＳ Ｐゴシック" pitchFamily="34" charset="-128"/>
              </a:rPr>
              <a:t>75% more in higher order thinking skills </a:t>
            </a:r>
            <a:r>
              <a:rPr lang="en-US" sz="2800" dirty="0">
                <a:latin typeface="+mn-lt"/>
                <a:cs typeface="ＭＳ Ｐゴシック" pitchFamily="34" charset="-128"/>
              </a:rPr>
              <a:t>between freshmen and senior years than comparison group. </a:t>
            </a:r>
          </a:p>
          <a:p>
            <a:r>
              <a:rPr lang="en-US" sz="2800" b="1" dirty="0" smtClean="0">
                <a:latin typeface="+mn-lt"/>
              </a:rPr>
              <a:t>Graduate at a rate 6%  greater </a:t>
            </a:r>
            <a:r>
              <a:rPr lang="en-US" sz="2800" dirty="0" smtClean="0">
                <a:latin typeface="+mn-lt"/>
              </a:rPr>
              <a:t>than the national average.</a:t>
            </a:r>
          </a:p>
          <a:p>
            <a:r>
              <a:rPr lang="en-US" sz="2800" b="1" dirty="0">
                <a:latin typeface="+mn-lt"/>
              </a:rPr>
              <a:t>E</a:t>
            </a:r>
            <a:r>
              <a:rPr lang="en-US" sz="2800" b="1" dirty="0" smtClean="0">
                <a:latin typeface="+mn-lt"/>
              </a:rPr>
              <a:t>nroll in college at a rate 9% greater </a:t>
            </a:r>
            <a:r>
              <a:rPr lang="en-US" sz="2800" dirty="0" smtClean="0">
                <a:latin typeface="+mn-lt"/>
              </a:rPr>
              <a:t>than the national average, regardless of locale.</a:t>
            </a:r>
          </a:p>
          <a:p>
            <a:r>
              <a:rPr lang="en-US" sz="2800" b="1" dirty="0">
                <a:latin typeface="+mn-lt"/>
              </a:rPr>
              <a:t>P</a:t>
            </a:r>
            <a:r>
              <a:rPr lang="en-US" sz="2800" b="1" dirty="0" smtClean="0">
                <a:latin typeface="+mn-lt"/>
              </a:rPr>
              <a:t>ersist in 4-year colleges at a rate 14% higher </a:t>
            </a:r>
            <a:r>
              <a:rPr lang="en-US" sz="2800" dirty="0" smtClean="0">
                <a:latin typeface="+mn-lt"/>
              </a:rPr>
              <a:t>than the national average and in </a:t>
            </a:r>
            <a:r>
              <a:rPr lang="en-US" sz="2800" b="1" dirty="0" smtClean="0">
                <a:latin typeface="+mn-lt"/>
              </a:rPr>
              <a:t>2-year colleges at a rate 43% higher </a:t>
            </a:r>
            <a:r>
              <a:rPr lang="en-US" sz="2800" dirty="0" smtClean="0">
                <a:latin typeface="+mn-lt"/>
              </a:rPr>
              <a:t>than the national average. </a:t>
            </a:r>
          </a:p>
          <a:p>
            <a:endParaRPr lang="en-US" sz="2800" dirty="0">
              <a:latin typeface="+mn-lt"/>
            </a:endParaRPr>
          </a:p>
        </p:txBody>
      </p:sp>
      <p:sp>
        <p:nvSpPr>
          <p:cNvPr id="4" name="Slide Number Placeholder 3"/>
          <p:cNvSpPr>
            <a:spLocks noGrp="1"/>
          </p:cNvSpPr>
          <p:nvPr>
            <p:ph type="sldNum" sz="quarter" idx="12"/>
          </p:nvPr>
        </p:nvSpPr>
        <p:spPr>
          <a:xfrm>
            <a:off x="8505093" y="6173787"/>
            <a:ext cx="533400" cy="365125"/>
          </a:xfrm>
        </p:spPr>
        <p:txBody>
          <a:bodyPr/>
          <a:lstStyle/>
          <a:p>
            <a:pPr>
              <a:defRPr/>
            </a:pPr>
            <a:fld id="{40FA140E-EF3D-4C83-8F41-5A0B0C93B390}"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46316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009916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1241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213" y="-155576"/>
            <a:ext cx="9384017" cy="701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410200"/>
            <a:ext cx="6629400" cy="923330"/>
          </a:xfrm>
          <a:prstGeom prst="rect">
            <a:avLst/>
          </a:prstGeom>
          <a:noFill/>
        </p:spPr>
        <p:txBody>
          <a:bodyPr wrap="square" rtlCol="0">
            <a:spAutoFit/>
          </a:bodyPr>
          <a:lstStyle/>
          <a:p>
            <a:pPr defTabSz="914400"/>
            <a:r>
              <a:rPr lang="en-US" sz="5400" b="1" dirty="0" smtClean="0">
                <a:solidFill>
                  <a:prstClr val="white"/>
                </a:solidFill>
              </a:rPr>
              <a:t>Teaching that Engages</a:t>
            </a:r>
            <a:endParaRPr lang="en-US" sz="5400" b="1" dirty="0">
              <a:solidFill>
                <a:prstClr val="white"/>
              </a:solidFill>
            </a:endParaRPr>
          </a:p>
        </p:txBody>
      </p:sp>
    </p:spTree>
    <p:extLst>
      <p:ext uri="{BB962C8B-B14F-4D97-AF65-F5344CB8AC3E}">
        <p14:creationId xmlns:p14="http://schemas.microsoft.com/office/powerpoint/2010/main" val="247181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Tech High 049"/>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
        <p:nvSpPr>
          <p:cNvPr id="3" name="TextBox 2"/>
          <p:cNvSpPr txBox="1"/>
          <p:nvPr/>
        </p:nvSpPr>
        <p:spPr>
          <a:xfrm>
            <a:off x="1295400" y="304800"/>
            <a:ext cx="7772400" cy="923330"/>
          </a:xfrm>
          <a:prstGeom prst="rect">
            <a:avLst/>
          </a:prstGeom>
          <a:noFill/>
        </p:spPr>
        <p:txBody>
          <a:bodyPr wrap="square" rtlCol="0">
            <a:spAutoFit/>
          </a:bodyPr>
          <a:lstStyle/>
          <a:p>
            <a:pPr algn="r" defTabSz="914400"/>
            <a:r>
              <a:rPr lang="en-US" sz="5400" b="1" dirty="0" smtClean="0">
                <a:solidFill>
                  <a:prstClr val="white"/>
                </a:solidFill>
              </a:rPr>
              <a:t>Culture that Empowers</a:t>
            </a:r>
            <a:endParaRPr lang="en-US" sz="5400" b="1" dirty="0">
              <a:solidFill>
                <a:prstClr val="white"/>
              </a:solidFill>
            </a:endParaRPr>
          </a:p>
        </p:txBody>
      </p:sp>
    </p:spTree>
    <p:extLst>
      <p:ext uri="{BB962C8B-B14F-4D97-AF65-F5344CB8AC3E}">
        <p14:creationId xmlns:p14="http://schemas.microsoft.com/office/powerpoint/2010/main" val="2033189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99"/>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295400" y="-990600"/>
            <a:ext cx="10982776" cy="8199674"/>
          </a:xfrm>
          <a:prstGeom prst="rect">
            <a:avLst/>
          </a:prstGeom>
          <a:noFill/>
          <a:ln>
            <a:noFill/>
          </a:ln>
        </p:spPr>
      </p:pic>
      <p:sp>
        <p:nvSpPr>
          <p:cNvPr id="3" name="TextBox 2"/>
          <p:cNvSpPr txBox="1"/>
          <p:nvPr/>
        </p:nvSpPr>
        <p:spPr>
          <a:xfrm>
            <a:off x="1427259" y="5944195"/>
            <a:ext cx="7696200" cy="923330"/>
          </a:xfrm>
          <a:prstGeom prst="rect">
            <a:avLst/>
          </a:prstGeom>
          <a:noFill/>
        </p:spPr>
        <p:txBody>
          <a:bodyPr wrap="square" rtlCol="0">
            <a:spAutoFit/>
          </a:bodyPr>
          <a:lstStyle/>
          <a:p>
            <a:pPr algn="r" defTabSz="914400"/>
            <a:r>
              <a:rPr lang="en-US" sz="5400" b="1" dirty="0" smtClean="0">
                <a:solidFill>
                  <a:prstClr val="white"/>
                </a:solidFill>
              </a:rPr>
              <a:t>Technology that Enables</a:t>
            </a:r>
            <a:endParaRPr lang="en-US" sz="5400" b="1" dirty="0">
              <a:solidFill>
                <a:prstClr val="white"/>
              </a:solidFill>
            </a:endParaRPr>
          </a:p>
        </p:txBody>
      </p:sp>
    </p:spTree>
    <p:extLst>
      <p:ext uri="{BB962C8B-B14F-4D97-AF65-F5344CB8AC3E}">
        <p14:creationId xmlns:p14="http://schemas.microsoft.com/office/powerpoint/2010/main" val="2326823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47" y="0"/>
            <a:ext cx="9137306" cy="6858000"/>
          </a:xfrm>
          <a:prstGeom prst="rect">
            <a:avLst/>
          </a:prstGeom>
        </p:spPr>
      </p:pic>
    </p:spTree>
    <p:extLst>
      <p:ext uri="{BB962C8B-B14F-4D97-AF65-F5344CB8AC3E}">
        <p14:creationId xmlns:p14="http://schemas.microsoft.com/office/powerpoint/2010/main" val="279692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398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Core ELA Regents</a:t>
            </a:r>
          </a:p>
        </p:txBody>
      </p:sp>
      <p:sp>
        <p:nvSpPr>
          <p:cNvPr id="3" name="Content Placeholder 2"/>
          <p:cNvSpPr>
            <a:spLocks noGrp="1"/>
          </p:cNvSpPr>
          <p:nvPr>
            <p:ph idx="1"/>
          </p:nvPr>
        </p:nvSpPr>
        <p:spPr>
          <a:xfrm>
            <a:off x="457200" y="1690915"/>
            <a:ext cx="8229600" cy="4778124"/>
          </a:xfrm>
        </p:spPr>
        <p:txBody>
          <a:bodyPr>
            <a:normAutofit/>
          </a:bodyPr>
          <a:lstStyle/>
          <a:p>
            <a:pPr marL="0" indent="0">
              <a:buNone/>
            </a:pPr>
            <a:r>
              <a:rPr lang="en-US" dirty="0" smtClean="0"/>
              <a:t>The </a:t>
            </a:r>
            <a:r>
              <a:rPr lang="en-US" dirty="0"/>
              <a:t>Common Core ELA Regents Exam (Grade 11) is required for those students first entering grade 9 in 2013-14 or </a:t>
            </a:r>
            <a:r>
              <a:rPr lang="en-US" dirty="0" smtClean="0"/>
              <a:t>later</a:t>
            </a:r>
          </a:p>
          <a:p>
            <a:pPr marL="0" indent="0">
              <a:buNone/>
            </a:pPr>
            <a:endParaRPr lang="en-US" dirty="0"/>
          </a:p>
        </p:txBody>
      </p:sp>
    </p:spTree>
    <p:extLst>
      <p:ext uri="{BB962C8B-B14F-4D97-AF65-F5344CB8AC3E}">
        <p14:creationId xmlns:p14="http://schemas.microsoft.com/office/powerpoint/2010/main" val="3260009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14400" y="1600200"/>
            <a:ext cx="7315200" cy="2308324"/>
          </a:xfrm>
          <a:prstGeom prst="rect">
            <a:avLst/>
          </a:prstGeom>
          <a:noFill/>
        </p:spPr>
        <p:txBody>
          <a:bodyPr wrap="square" rtlCol="0" anchor="b">
            <a:spAutoFit/>
          </a:bodyPr>
          <a:lstStyle/>
          <a:p>
            <a:pPr algn="r" defTabSz="914400"/>
            <a:r>
              <a:rPr lang="en-US" sz="4800" dirty="0" smtClean="0">
                <a:solidFill>
                  <a:prstClr val="black"/>
                </a:solidFill>
              </a:rPr>
              <a:t>What does it REALLY mean to be College, Career &amp; Citizenship ready?</a:t>
            </a:r>
            <a:endParaRPr lang="en-US" sz="4800" dirty="0">
              <a:solidFill>
                <a:prstClr val="black"/>
              </a:solidFill>
            </a:endParaRPr>
          </a:p>
        </p:txBody>
      </p:sp>
    </p:spTree>
    <p:extLst>
      <p:ext uri="{BB962C8B-B14F-4D97-AF65-F5344CB8AC3E}">
        <p14:creationId xmlns:p14="http://schemas.microsoft.com/office/powerpoint/2010/main" val="2671362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914400" y="1892618"/>
            <a:ext cx="3276600" cy="2215991"/>
          </a:xfrm>
          <a:prstGeom prst="rect">
            <a:avLst/>
          </a:prstGeom>
          <a:noFill/>
        </p:spPr>
        <p:txBody>
          <a:bodyPr wrap="square" rtlCol="0">
            <a:spAutoFit/>
          </a:bodyPr>
          <a:lstStyle/>
          <a:p>
            <a:pPr algn="ctr" defTabSz="914400"/>
            <a:r>
              <a:rPr lang="en-US" sz="13800" dirty="0" smtClean="0">
                <a:solidFill>
                  <a:prstClr val="white"/>
                </a:solidFill>
              </a:rPr>
              <a:t>75%</a:t>
            </a:r>
            <a:endParaRPr lang="en-US" sz="13800" dirty="0">
              <a:solidFill>
                <a:prstClr val="white"/>
              </a:solidFill>
            </a:endParaRPr>
          </a:p>
        </p:txBody>
      </p:sp>
      <p:sp>
        <p:nvSpPr>
          <p:cNvPr id="3" name="TextBox 2"/>
          <p:cNvSpPr txBox="1"/>
          <p:nvPr/>
        </p:nvSpPr>
        <p:spPr>
          <a:xfrm>
            <a:off x="4038600" y="2538948"/>
            <a:ext cx="4724400" cy="1015663"/>
          </a:xfrm>
          <a:prstGeom prst="rect">
            <a:avLst/>
          </a:prstGeom>
          <a:noFill/>
        </p:spPr>
        <p:txBody>
          <a:bodyPr wrap="square" rtlCol="0">
            <a:spAutoFit/>
          </a:bodyPr>
          <a:lstStyle/>
          <a:p>
            <a:pPr defTabSz="914400"/>
            <a:r>
              <a:rPr lang="en-US" sz="6000" b="1" dirty="0" smtClean="0">
                <a:solidFill>
                  <a:prstClr val="white"/>
                </a:solidFill>
              </a:rPr>
              <a:t>ELA test</a:t>
            </a:r>
            <a:endParaRPr lang="en-US" sz="6000" b="1" dirty="0">
              <a:solidFill>
                <a:prstClr val="white"/>
              </a:solidFill>
            </a:endParaRPr>
          </a:p>
        </p:txBody>
      </p:sp>
      <p:sp>
        <p:nvSpPr>
          <p:cNvPr id="4" name="TextBox 3"/>
          <p:cNvSpPr txBox="1"/>
          <p:nvPr/>
        </p:nvSpPr>
        <p:spPr>
          <a:xfrm>
            <a:off x="914400" y="4114800"/>
            <a:ext cx="3276600" cy="2215991"/>
          </a:xfrm>
          <a:prstGeom prst="rect">
            <a:avLst/>
          </a:prstGeom>
          <a:noFill/>
        </p:spPr>
        <p:txBody>
          <a:bodyPr wrap="square" rtlCol="0">
            <a:spAutoFit/>
          </a:bodyPr>
          <a:lstStyle/>
          <a:p>
            <a:pPr algn="ctr" defTabSz="914400"/>
            <a:r>
              <a:rPr lang="en-US" sz="13800" dirty="0" smtClean="0">
                <a:solidFill>
                  <a:prstClr val="white"/>
                </a:solidFill>
              </a:rPr>
              <a:t>80%</a:t>
            </a:r>
            <a:endParaRPr lang="en-US" sz="13800" dirty="0">
              <a:solidFill>
                <a:prstClr val="white"/>
              </a:solidFill>
            </a:endParaRPr>
          </a:p>
        </p:txBody>
      </p:sp>
      <p:sp>
        <p:nvSpPr>
          <p:cNvPr id="5" name="TextBox 4"/>
          <p:cNvSpPr txBox="1"/>
          <p:nvPr/>
        </p:nvSpPr>
        <p:spPr>
          <a:xfrm>
            <a:off x="4038600" y="4761130"/>
            <a:ext cx="4724400" cy="1015663"/>
          </a:xfrm>
          <a:prstGeom prst="rect">
            <a:avLst/>
          </a:prstGeom>
          <a:noFill/>
        </p:spPr>
        <p:txBody>
          <a:bodyPr wrap="square" rtlCol="0">
            <a:spAutoFit/>
          </a:bodyPr>
          <a:lstStyle/>
          <a:p>
            <a:pPr defTabSz="914400"/>
            <a:r>
              <a:rPr lang="en-US" sz="6000" b="1" dirty="0" smtClean="0">
                <a:solidFill>
                  <a:prstClr val="white"/>
                </a:solidFill>
              </a:rPr>
              <a:t>Math test</a:t>
            </a:r>
            <a:endParaRPr lang="en-US" sz="6000" b="1" dirty="0">
              <a:solidFill>
                <a:prstClr val="white"/>
              </a:solidFill>
            </a:endParaRPr>
          </a:p>
        </p:txBody>
      </p:sp>
      <p:sp>
        <p:nvSpPr>
          <p:cNvPr id="6" name="TextBox 5"/>
          <p:cNvSpPr txBox="1"/>
          <p:nvPr/>
        </p:nvSpPr>
        <p:spPr>
          <a:xfrm>
            <a:off x="304800" y="685800"/>
            <a:ext cx="8534400" cy="1107996"/>
          </a:xfrm>
          <a:prstGeom prst="rect">
            <a:avLst/>
          </a:prstGeom>
          <a:noFill/>
        </p:spPr>
        <p:txBody>
          <a:bodyPr wrap="square" rtlCol="0">
            <a:spAutoFit/>
          </a:bodyPr>
          <a:lstStyle/>
          <a:p>
            <a:pPr algn="ctr" defTabSz="914400"/>
            <a:r>
              <a:rPr lang="en-US" sz="6600" dirty="0" smtClean="0">
                <a:solidFill>
                  <a:prstClr val="white"/>
                </a:solidFill>
              </a:rPr>
              <a:t>College Readiness in NY:</a:t>
            </a:r>
            <a:endParaRPr lang="en-US" sz="6600" dirty="0">
              <a:solidFill>
                <a:prstClr val="white"/>
              </a:solidFill>
            </a:endParaRPr>
          </a:p>
        </p:txBody>
      </p:sp>
    </p:spTree>
    <p:extLst>
      <p:ext uri="{BB962C8B-B14F-4D97-AF65-F5344CB8AC3E}">
        <p14:creationId xmlns:p14="http://schemas.microsoft.com/office/powerpoint/2010/main" val="215026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1 at 11.18.1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354976">
            <a:off x="1076391" y="906243"/>
            <a:ext cx="6906861" cy="5138647"/>
          </a:xfrm>
          <a:prstGeom prst="rect">
            <a:avLst/>
          </a:prstGeom>
          <a:ln>
            <a:solidFill>
              <a:schemeClr val="tx1">
                <a:lumMod val="65000"/>
                <a:lumOff val="35000"/>
              </a:schemeClr>
            </a:solidFill>
          </a:ln>
        </p:spPr>
      </p:pic>
    </p:spTree>
    <p:extLst>
      <p:ext uri="{BB962C8B-B14F-4D97-AF65-F5344CB8AC3E}">
        <p14:creationId xmlns:p14="http://schemas.microsoft.com/office/powerpoint/2010/main" val="19455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TextBox 9"/>
            <p:cNvSpPr txBox="1"/>
            <p:nvPr/>
          </p:nvSpPr>
          <p:spPr>
            <a:xfrm>
              <a:off x="4953000" y="838200"/>
              <a:ext cx="3429000" cy="966932"/>
            </a:xfrm>
            <a:prstGeom prst="rect">
              <a:avLst/>
            </a:prstGeom>
            <a:noFill/>
          </p:spPr>
          <p:txBody>
            <a:bodyPr wrap="square" rtlCol="0">
              <a:spAutoFit/>
            </a:bodyPr>
            <a:lstStyle/>
            <a:p>
              <a:pPr algn="r" defTabSz="914400"/>
              <a:r>
                <a:rPr lang="en-US" sz="3600" dirty="0" smtClean="0">
                  <a:solidFill>
                    <a:prstClr val="white"/>
                  </a:solidFill>
                </a:rPr>
                <a:t>Early College and Dual Enrollment</a:t>
              </a:r>
              <a:endParaRPr lang="en-US" sz="3600" dirty="0">
                <a:solidFill>
                  <a:prstClr val="white"/>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extBox 14"/>
            <p:cNvSpPr txBox="1"/>
            <p:nvPr/>
          </p:nvSpPr>
          <p:spPr>
            <a:xfrm>
              <a:off x="4800600" y="838200"/>
              <a:ext cx="3733800" cy="966932"/>
            </a:xfrm>
            <a:prstGeom prst="rect">
              <a:avLst/>
            </a:prstGeom>
            <a:noFill/>
          </p:spPr>
          <p:txBody>
            <a:bodyPr wrap="square" rtlCol="0">
              <a:spAutoFit/>
            </a:bodyPr>
            <a:lstStyle/>
            <a:p>
              <a:pPr defTabSz="914400"/>
              <a:r>
                <a:rPr lang="en-US" sz="3600" dirty="0" smtClean="0">
                  <a:solidFill>
                    <a:prstClr val="white"/>
                  </a:solidFill>
                </a:rPr>
                <a:t>Pre-Service Teacher Training</a:t>
              </a:r>
              <a:endParaRPr lang="en-US" sz="3600" dirty="0">
                <a:solidFill>
                  <a:prstClr val="white"/>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TextBox 17"/>
            <p:cNvSpPr txBox="1"/>
            <p:nvPr/>
          </p:nvSpPr>
          <p:spPr>
            <a:xfrm>
              <a:off x="4953000" y="1772377"/>
              <a:ext cx="3429000" cy="966932"/>
            </a:xfrm>
            <a:prstGeom prst="rect">
              <a:avLst/>
            </a:prstGeom>
            <a:noFill/>
          </p:spPr>
          <p:txBody>
            <a:bodyPr wrap="square" rtlCol="0">
              <a:spAutoFit/>
            </a:bodyPr>
            <a:lstStyle/>
            <a:p>
              <a:pPr algn="r" defTabSz="914400"/>
              <a:r>
                <a:rPr lang="en-US" sz="3600" dirty="0" smtClean="0">
                  <a:solidFill>
                    <a:prstClr val="white"/>
                  </a:solidFill>
                </a:rPr>
                <a:t>Business Partnerships</a:t>
              </a:r>
              <a:endParaRPr lang="en-US" sz="3600" dirty="0">
                <a:solidFill>
                  <a:prstClr val="white"/>
                </a:solidFill>
              </a:endParaRPr>
            </a:p>
          </p:txBody>
        </p:sp>
      </p:grpSp>
      <p:grpSp>
        <p:nvGrpSpPr>
          <p:cNvPr id="19" name="Group 18"/>
          <p:cNvGrpSpPr/>
          <p:nvPr/>
        </p:nvGrpSpPr>
        <p:grpSpPr>
          <a:xfrm>
            <a:off x="609600" y="3611418"/>
            <a:ext cx="4000500" cy="2743199"/>
            <a:chOff x="4648200" y="685800"/>
            <a:chExt cx="40005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TextBox 20"/>
            <p:cNvSpPr txBox="1"/>
            <p:nvPr/>
          </p:nvSpPr>
          <p:spPr>
            <a:xfrm>
              <a:off x="4686300" y="761786"/>
              <a:ext cx="3962400" cy="2057828"/>
            </a:xfrm>
            <a:prstGeom prst="rect">
              <a:avLst/>
            </a:prstGeom>
            <a:noFill/>
          </p:spPr>
          <p:txBody>
            <a:bodyPr wrap="square" rtlCol="0">
              <a:spAutoFit/>
            </a:bodyPr>
            <a:lstStyle/>
            <a:p>
              <a:pPr defTabSz="914400"/>
              <a:r>
                <a:rPr lang="en-US" sz="3200" dirty="0" smtClean="0">
                  <a:solidFill>
                    <a:prstClr val="white"/>
                  </a:solidFill>
                </a:rPr>
                <a:t>Standards (CCLS, NGSS, SS Framework, NYS Teaching Standards, 4Cs, ISTE, etc.)</a:t>
              </a:r>
              <a:endParaRPr lang="en-US" sz="3200" dirty="0">
                <a:solidFill>
                  <a:prstClr val="white"/>
                </a:solidFill>
              </a:endParaRPr>
            </a:p>
          </p:txBody>
        </p:sp>
      </p:grpSp>
    </p:spTree>
    <p:extLst>
      <p:ext uri="{BB962C8B-B14F-4D97-AF65-F5344CB8AC3E}">
        <p14:creationId xmlns:p14="http://schemas.microsoft.com/office/powerpoint/2010/main" val="279295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TextBox 9"/>
              <p:cNvSpPr txBox="1"/>
              <p:nvPr/>
            </p:nvSpPr>
            <p:spPr>
              <a:xfrm>
                <a:off x="4953000" y="838200"/>
                <a:ext cx="3429000" cy="297517"/>
              </a:xfrm>
              <a:prstGeom prst="rect">
                <a:avLst/>
              </a:prstGeom>
              <a:noFill/>
            </p:spPr>
            <p:txBody>
              <a:bodyPr wrap="square" rtlCol="0">
                <a:spAutoFit/>
              </a:bodyPr>
              <a:lstStyle/>
              <a:p>
                <a:pPr algn="r" defTabSz="914400"/>
                <a:r>
                  <a:rPr lang="en-US" dirty="0" smtClean="0">
                    <a:solidFill>
                      <a:prstClr val="white"/>
                    </a:solidFill>
                  </a:rPr>
                  <a:t>Early College and Dual Enrollment</a:t>
                </a:r>
                <a:endParaRPr lang="en-US" dirty="0">
                  <a:solidFill>
                    <a:prstClr val="white"/>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extBox 14"/>
              <p:cNvSpPr txBox="1"/>
              <p:nvPr/>
            </p:nvSpPr>
            <p:spPr>
              <a:xfrm>
                <a:off x="4800600" y="838200"/>
                <a:ext cx="3733800" cy="297517"/>
              </a:xfrm>
              <a:prstGeom prst="rect">
                <a:avLst/>
              </a:prstGeom>
              <a:noFill/>
            </p:spPr>
            <p:txBody>
              <a:bodyPr wrap="square" rtlCol="0">
                <a:spAutoFit/>
              </a:bodyPr>
              <a:lstStyle/>
              <a:p>
                <a:pPr defTabSz="914400"/>
                <a:r>
                  <a:rPr lang="en-US" dirty="0" smtClean="0">
                    <a:solidFill>
                      <a:prstClr val="white"/>
                    </a:solidFill>
                  </a:rPr>
                  <a:t>Pre-Service Teacher Training</a:t>
                </a:r>
                <a:endParaRPr lang="en-US" dirty="0">
                  <a:solidFill>
                    <a:prstClr val="white"/>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TextBox 17"/>
              <p:cNvSpPr txBox="1"/>
              <p:nvPr/>
            </p:nvSpPr>
            <p:spPr>
              <a:xfrm>
                <a:off x="5003800" y="2441736"/>
                <a:ext cx="3429000" cy="297517"/>
              </a:xfrm>
              <a:prstGeom prst="rect">
                <a:avLst/>
              </a:prstGeom>
              <a:noFill/>
            </p:spPr>
            <p:txBody>
              <a:bodyPr wrap="square" rtlCol="0">
                <a:spAutoFit/>
              </a:bodyPr>
              <a:lstStyle/>
              <a:p>
                <a:pPr algn="r" defTabSz="914400"/>
                <a:r>
                  <a:rPr lang="en-US" dirty="0" smtClean="0">
                    <a:solidFill>
                      <a:prstClr val="white"/>
                    </a:solidFill>
                  </a:rPr>
                  <a:t>Business Partnerships</a:t>
                </a:r>
                <a:endParaRPr lang="en-US" dirty="0">
                  <a:solidFill>
                    <a:prstClr val="white"/>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TextBox 20"/>
              <p:cNvSpPr txBox="1"/>
              <p:nvPr/>
            </p:nvSpPr>
            <p:spPr>
              <a:xfrm>
                <a:off x="4648200" y="2318969"/>
                <a:ext cx="3962400" cy="520655"/>
              </a:xfrm>
              <a:prstGeom prst="rect">
                <a:avLst/>
              </a:prstGeom>
              <a:noFill/>
            </p:spPr>
            <p:txBody>
              <a:bodyPr wrap="square" rtlCol="0">
                <a:spAutoFit/>
              </a:bodyPr>
              <a:lstStyle/>
              <a:p>
                <a:pPr defTabSz="914400"/>
                <a:r>
                  <a:rPr lang="en-US" dirty="0" smtClean="0">
                    <a:solidFill>
                      <a:prstClr val="white"/>
                    </a:solidFill>
                  </a:rPr>
                  <a:t>Standards (CCLS, NGSS, SS Framework, NYS Teaching Standards, 4Cs, ISTE, etc.)</a:t>
                </a:r>
                <a:endParaRPr lang="en-US" dirty="0">
                  <a:solidFill>
                    <a:prstClr val="white"/>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TextBox 7"/>
          <p:cNvSpPr txBox="1"/>
          <p:nvPr/>
        </p:nvSpPr>
        <p:spPr>
          <a:xfrm>
            <a:off x="1295400" y="1862078"/>
            <a:ext cx="1828800" cy="2862322"/>
          </a:xfrm>
          <a:prstGeom prst="rect">
            <a:avLst/>
          </a:prstGeom>
          <a:noFill/>
        </p:spPr>
        <p:txBody>
          <a:bodyPr wrap="square" rtlCol="0">
            <a:spAutoFit/>
          </a:bodyPr>
          <a:lstStyle/>
          <a:p>
            <a:pPr defTabSz="914400"/>
            <a:r>
              <a:rPr lang="en-US" dirty="0" smtClean="0">
                <a:solidFill>
                  <a:prstClr val="white"/>
                </a:solidFill>
              </a:rPr>
              <a:t>Professional</a:t>
            </a:r>
            <a:br>
              <a:rPr lang="en-US" dirty="0" smtClean="0">
                <a:solidFill>
                  <a:prstClr val="white"/>
                </a:solidFill>
              </a:rPr>
            </a:br>
            <a:r>
              <a:rPr lang="en-US" dirty="0" smtClean="0">
                <a:solidFill>
                  <a:prstClr val="white"/>
                </a:solidFill>
              </a:rPr>
              <a:t>Development</a:t>
            </a:r>
          </a:p>
          <a:p>
            <a:pPr defTabSz="914400"/>
            <a:r>
              <a:rPr lang="en-US" dirty="0" smtClean="0">
                <a:solidFill>
                  <a:prstClr val="white"/>
                </a:solidFill>
              </a:rPr>
              <a:t>School:</a:t>
            </a:r>
          </a:p>
          <a:p>
            <a:pPr marL="115888" indent="-115888" defTabSz="914400">
              <a:buFont typeface="Arial" pitchFamily="34" charset="0"/>
              <a:buChar char="•"/>
            </a:pPr>
            <a:r>
              <a:rPr lang="en-US" dirty="0" smtClean="0">
                <a:solidFill>
                  <a:prstClr val="white"/>
                </a:solidFill>
              </a:rPr>
              <a:t>Visitations</a:t>
            </a:r>
          </a:p>
          <a:p>
            <a:pPr marL="115888" indent="-115888" defTabSz="914400">
              <a:buFont typeface="Arial" pitchFamily="34" charset="0"/>
              <a:buChar char="•"/>
            </a:pPr>
            <a:r>
              <a:rPr lang="en-US" dirty="0" smtClean="0">
                <a:solidFill>
                  <a:prstClr val="white"/>
                </a:solidFill>
              </a:rPr>
              <a:t>Observation</a:t>
            </a:r>
          </a:p>
          <a:p>
            <a:pPr marL="115888" indent="-115888" defTabSz="914400">
              <a:buFont typeface="Arial" pitchFamily="34" charset="0"/>
              <a:buChar char="•"/>
            </a:pPr>
            <a:r>
              <a:rPr lang="en-US" dirty="0" smtClean="0">
                <a:solidFill>
                  <a:prstClr val="white"/>
                </a:solidFill>
              </a:rPr>
              <a:t>Training</a:t>
            </a:r>
            <a:br>
              <a:rPr lang="en-US" dirty="0" smtClean="0">
                <a:solidFill>
                  <a:prstClr val="white"/>
                </a:solidFill>
              </a:rPr>
            </a:br>
            <a:r>
              <a:rPr lang="en-US" dirty="0" smtClean="0">
                <a:solidFill>
                  <a:prstClr val="white"/>
                </a:solidFill>
              </a:rPr>
              <a:t>(Buck Institute</a:t>
            </a:r>
            <a:br>
              <a:rPr lang="en-US" dirty="0" smtClean="0">
                <a:solidFill>
                  <a:prstClr val="white"/>
                </a:solidFill>
              </a:rPr>
            </a:br>
            <a:r>
              <a:rPr lang="en-US" dirty="0" smtClean="0">
                <a:solidFill>
                  <a:prstClr val="white"/>
                </a:solidFill>
              </a:rPr>
              <a:t>and NTN)</a:t>
            </a:r>
          </a:p>
          <a:p>
            <a:pPr marL="115888" indent="-115888" defTabSz="914400">
              <a:buFont typeface="Arial" pitchFamily="34" charset="0"/>
              <a:buChar char="•"/>
            </a:pPr>
            <a:r>
              <a:rPr lang="en-US" dirty="0" smtClean="0">
                <a:solidFill>
                  <a:prstClr val="white"/>
                </a:solidFill>
              </a:rPr>
              <a:t>Coaching</a:t>
            </a:r>
          </a:p>
          <a:p>
            <a:pPr marL="115888" indent="-115888" defTabSz="914400">
              <a:buFont typeface="Arial" pitchFamily="34" charset="0"/>
              <a:buChar char="•"/>
            </a:pPr>
            <a:r>
              <a:rPr lang="en-US" dirty="0" smtClean="0">
                <a:solidFill>
                  <a:prstClr val="white"/>
                </a:solidFill>
              </a:rPr>
              <a:t>Co-teaching</a:t>
            </a:r>
            <a:endParaRPr lang="en-US"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5425" y="304800"/>
            <a:ext cx="4332575" cy="6172200"/>
          </a:xfrm>
          <a:prstGeom prst="rect">
            <a:avLst/>
          </a:prstGeom>
        </p:spPr>
      </p:pic>
    </p:spTree>
    <p:extLst>
      <p:ext uri="{BB962C8B-B14F-4D97-AF65-F5344CB8AC3E}">
        <p14:creationId xmlns:p14="http://schemas.microsoft.com/office/powerpoint/2010/main" val="4247313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731" y="1716122"/>
            <a:ext cx="7602537" cy="342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437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TextBox 9"/>
              <p:cNvSpPr txBox="1"/>
              <p:nvPr/>
            </p:nvSpPr>
            <p:spPr>
              <a:xfrm>
                <a:off x="4953000" y="838200"/>
                <a:ext cx="3429000" cy="297517"/>
              </a:xfrm>
              <a:prstGeom prst="rect">
                <a:avLst/>
              </a:prstGeom>
              <a:noFill/>
            </p:spPr>
            <p:txBody>
              <a:bodyPr wrap="square" rtlCol="0">
                <a:spAutoFit/>
              </a:bodyPr>
              <a:lstStyle/>
              <a:p>
                <a:pPr algn="r" defTabSz="914400"/>
                <a:r>
                  <a:rPr lang="en-US" dirty="0" smtClean="0">
                    <a:solidFill>
                      <a:prstClr val="white"/>
                    </a:solidFill>
                  </a:rPr>
                  <a:t>Early College and Dual Enrollment</a:t>
                </a:r>
                <a:endParaRPr lang="en-US" dirty="0">
                  <a:solidFill>
                    <a:prstClr val="white"/>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extBox 14"/>
              <p:cNvSpPr txBox="1"/>
              <p:nvPr/>
            </p:nvSpPr>
            <p:spPr>
              <a:xfrm>
                <a:off x="4800600" y="838200"/>
                <a:ext cx="3733800" cy="297517"/>
              </a:xfrm>
              <a:prstGeom prst="rect">
                <a:avLst/>
              </a:prstGeom>
              <a:noFill/>
            </p:spPr>
            <p:txBody>
              <a:bodyPr wrap="square" rtlCol="0">
                <a:spAutoFit/>
              </a:bodyPr>
              <a:lstStyle/>
              <a:p>
                <a:pPr defTabSz="914400"/>
                <a:r>
                  <a:rPr lang="en-US" dirty="0" smtClean="0">
                    <a:solidFill>
                      <a:prstClr val="white"/>
                    </a:solidFill>
                  </a:rPr>
                  <a:t>Pre-Service Teacher Training</a:t>
                </a:r>
                <a:endParaRPr lang="en-US" dirty="0">
                  <a:solidFill>
                    <a:prstClr val="white"/>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TextBox 17"/>
              <p:cNvSpPr txBox="1"/>
              <p:nvPr/>
            </p:nvSpPr>
            <p:spPr>
              <a:xfrm>
                <a:off x="5003800" y="2441736"/>
                <a:ext cx="3429000" cy="297517"/>
              </a:xfrm>
              <a:prstGeom prst="rect">
                <a:avLst/>
              </a:prstGeom>
              <a:noFill/>
            </p:spPr>
            <p:txBody>
              <a:bodyPr wrap="square" rtlCol="0">
                <a:spAutoFit/>
              </a:bodyPr>
              <a:lstStyle/>
              <a:p>
                <a:pPr algn="r" defTabSz="914400"/>
                <a:r>
                  <a:rPr lang="en-US" dirty="0" smtClean="0">
                    <a:solidFill>
                      <a:prstClr val="white"/>
                    </a:solidFill>
                  </a:rPr>
                  <a:t>Business Partnerships</a:t>
                </a:r>
                <a:endParaRPr lang="en-US" dirty="0">
                  <a:solidFill>
                    <a:prstClr val="white"/>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TextBox 20"/>
              <p:cNvSpPr txBox="1"/>
              <p:nvPr/>
            </p:nvSpPr>
            <p:spPr>
              <a:xfrm>
                <a:off x="4648200" y="2318969"/>
                <a:ext cx="3962400" cy="520655"/>
              </a:xfrm>
              <a:prstGeom prst="rect">
                <a:avLst/>
              </a:prstGeom>
              <a:noFill/>
            </p:spPr>
            <p:txBody>
              <a:bodyPr wrap="square" rtlCol="0">
                <a:spAutoFit/>
              </a:bodyPr>
              <a:lstStyle/>
              <a:p>
                <a:pPr defTabSz="914400"/>
                <a:r>
                  <a:rPr lang="en-US" dirty="0" smtClean="0">
                    <a:solidFill>
                      <a:prstClr val="white"/>
                    </a:solidFill>
                  </a:rPr>
                  <a:t>Standards (CCLS, NGSS, SS Framework, NYS Teaching Standards, 4Cs, ISTE, etc.)</a:t>
                </a:r>
                <a:endParaRPr lang="en-US" dirty="0">
                  <a:solidFill>
                    <a:prstClr val="white"/>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nvGrpSpPr>
          <p:cNvPr id="25" name="Group 24"/>
          <p:cNvGrpSpPr/>
          <p:nvPr/>
        </p:nvGrpSpPr>
        <p:grpSpPr>
          <a:xfrm>
            <a:off x="2895600" y="1828800"/>
            <a:ext cx="36195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defTabSz="914400"/>
              <a:r>
                <a:rPr lang="en-US" dirty="0" smtClean="0">
                  <a:solidFill>
                    <a:prstClr val="black"/>
                  </a:solidFill>
                </a:rPr>
                <a:t>New Tech Network Model</a:t>
              </a:r>
              <a:endParaRPr lang="en-US" dirty="0">
                <a:solidFill>
                  <a:prstClr val="black"/>
                </a:solidFill>
              </a:endParaRPr>
            </a:p>
          </p:txBody>
        </p:sp>
      </p:grpSp>
      <p:graphicFrame>
        <p:nvGraphicFramePr>
          <p:cNvPr id="4" name="Diagram 3"/>
          <p:cNvGraphicFramePr/>
          <p:nvPr>
            <p:extLst>
              <p:ext uri="{D42A27DB-BD31-4B8C-83A1-F6EECF244321}">
                <p14:modId xmlns:p14="http://schemas.microsoft.com/office/powerpoint/2010/main" val="592256442"/>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2862322"/>
          </a:xfrm>
          <a:prstGeom prst="rect">
            <a:avLst/>
          </a:prstGeom>
          <a:noFill/>
        </p:spPr>
        <p:txBody>
          <a:bodyPr wrap="square" rtlCol="0">
            <a:spAutoFit/>
          </a:bodyPr>
          <a:lstStyle/>
          <a:p>
            <a:pPr defTabSz="914400"/>
            <a:r>
              <a:rPr lang="en-US" dirty="0" smtClean="0">
                <a:solidFill>
                  <a:prstClr val="white"/>
                </a:solidFill>
              </a:rPr>
              <a:t>Professional</a:t>
            </a:r>
            <a:br>
              <a:rPr lang="en-US" dirty="0" smtClean="0">
                <a:solidFill>
                  <a:prstClr val="white"/>
                </a:solidFill>
              </a:rPr>
            </a:br>
            <a:r>
              <a:rPr lang="en-US" dirty="0" smtClean="0">
                <a:solidFill>
                  <a:prstClr val="white"/>
                </a:solidFill>
              </a:rPr>
              <a:t>Development</a:t>
            </a:r>
          </a:p>
          <a:p>
            <a:pPr defTabSz="914400"/>
            <a:r>
              <a:rPr lang="en-US" dirty="0" smtClean="0">
                <a:solidFill>
                  <a:prstClr val="white"/>
                </a:solidFill>
              </a:rPr>
              <a:t>School:</a:t>
            </a:r>
          </a:p>
          <a:p>
            <a:pPr marL="115888" indent="-115888" defTabSz="914400">
              <a:buFont typeface="Arial" pitchFamily="34" charset="0"/>
              <a:buChar char="•"/>
            </a:pPr>
            <a:r>
              <a:rPr lang="en-US" dirty="0" smtClean="0">
                <a:solidFill>
                  <a:prstClr val="white"/>
                </a:solidFill>
              </a:rPr>
              <a:t>Visitations</a:t>
            </a:r>
          </a:p>
          <a:p>
            <a:pPr marL="115888" indent="-115888" defTabSz="914400">
              <a:buFont typeface="Arial" pitchFamily="34" charset="0"/>
              <a:buChar char="•"/>
            </a:pPr>
            <a:r>
              <a:rPr lang="en-US" dirty="0" smtClean="0">
                <a:solidFill>
                  <a:prstClr val="white"/>
                </a:solidFill>
              </a:rPr>
              <a:t>Observation</a:t>
            </a:r>
          </a:p>
          <a:p>
            <a:pPr marL="115888" indent="-115888" defTabSz="914400">
              <a:buFont typeface="Arial" pitchFamily="34" charset="0"/>
              <a:buChar char="•"/>
            </a:pPr>
            <a:r>
              <a:rPr lang="en-US" dirty="0" smtClean="0">
                <a:solidFill>
                  <a:prstClr val="white"/>
                </a:solidFill>
              </a:rPr>
              <a:t>Training</a:t>
            </a:r>
            <a:br>
              <a:rPr lang="en-US" dirty="0" smtClean="0">
                <a:solidFill>
                  <a:prstClr val="white"/>
                </a:solidFill>
              </a:rPr>
            </a:br>
            <a:r>
              <a:rPr lang="en-US" dirty="0" smtClean="0">
                <a:solidFill>
                  <a:prstClr val="white"/>
                </a:solidFill>
              </a:rPr>
              <a:t>(Buck Institute</a:t>
            </a:r>
            <a:br>
              <a:rPr lang="en-US" dirty="0" smtClean="0">
                <a:solidFill>
                  <a:prstClr val="white"/>
                </a:solidFill>
              </a:rPr>
            </a:br>
            <a:r>
              <a:rPr lang="en-US" dirty="0" smtClean="0">
                <a:solidFill>
                  <a:prstClr val="white"/>
                </a:solidFill>
              </a:rPr>
              <a:t>and NTN)</a:t>
            </a:r>
          </a:p>
          <a:p>
            <a:pPr marL="115888" indent="-115888" defTabSz="914400">
              <a:buFont typeface="Arial" pitchFamily="34" charset="0"/>
              <a:buChar char="•"/>
            </a:pPr>
            <a:r>
              <a:rPr lang="en-US" dirty="0" smtClean="0">
                <a:solidFill>
                  <a:prstClr val="white"/>
                </a:solidFill>
              </a:rPr>
              <a:t>Coaching</a:t>
            </a:r>
          </a:p>
          <a:p>
            <a:pPr marL="115888" indent="-115888" defTabSz="914400">
              <a:buFont typeface="Arial" pitchFamily="34" charset="0"/>
              <a:buChar char="•"/>
            </a:pPr>
            <a:r>
              <a:rPr lang="en-US" dirty="0" smtClean="0">
                <a:solidFill>
                  <a:prstClr val="white"/>
                </a:solidFill>
              </a:rPr>
              <a:t>Co-teaching</a:t>
            </a:r>
            <a:endParaRPr lang="en-US" dirty="0">
              <a:solidFill>
                <a:prstClr val="white"/>
              </a:solidFill>
            </a:endParaRPr>
          </a:p>
        </p:txBody>
      </p:sp>
      <p:cxnSp>
        <p:nvCxnSpPr>
          <p:cNvPr id="3" name="Straight Arrow Connector 2"/>
          <p:cNvCxnSpPr/>
          <p:nvPr/>
        </p:nvCxnSpPr>
        <p:spPr>
          <a:xfrm>
            <a:off x="5357448" y="3733800"/>
            <a:ext cx="0" cy="685800"/>
          </a:xfrm>
          <a:prstGeom prst="straightConnector1">
            <a:avLst/>
          </a:prstGeom>
          <a:ln w="38100">
            <a:solidFill>
              <a:schemeClr val="bg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615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3657600" y="685800"/>
              <a:ext cx="4876800" cy="2743200"/>
              <a:chOff x="3657600" y="685800"/>
              <a:chExt cx="48768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657600" y="838200"/>
                <a:ext cx="4724400" cy="371897"/>
              </a:xfrm>
              <a:prstGeom prst="rect">
                <a:avLst/>
              </a:prstGeom>
              <a:noFill/>
            </p:spPr>
            <p:txBody>
              <a:bodyPr wrap="square" rtlCol="0">
                <a:spAutoFit/>
              </a:bodyPr>
              <a:lstStyle/>
              <a:p>
                <a:pPr algn="r"/>
                <a:r>
                  <a:rPr lang="en-US" sz="2400" spc="-150" dirty="0" smtClean="0">
                    <a:solidFill>
                      <a:prstClr val="white"/>
                    </a:solidFill>
                  </a:rPr>
                  <a:t>Early College and Dual Enrollment</a:t>
                </a:r>
                <a:endParaRPr lang="en-US" sz="2400" spc="-150" dirty="0">
                  <a:solidFill>
                    <a:prstClr val="white"/>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4800600" y="838200"/>
                <a:ext cx="3733800" cy="371897"/>
              </a:xfrm>
              <a:prstGeom prst="rect">
                <a:avLst/>
              </a:prstGeom>
              <a:noFill/>
            </p:spPr>
            <p:txBody>
              <a:bodyPr wrap="square" rtlCol="0">
                <a:spAutoFit/>
              </a:bodyPr>
              <a:lstStyle/>
              <a:p>
                <a:r>
                  <a:rPr lang="en-US" sz="2400" dirty="0" smtClean="0">
                    <a:solidFill>
                      <a:prstClr val="white"/>
                    </a:solidFill>
                  </a:rPr>
                  <a:t>Pre-Service Teacher Training</a:t>
                </a:r>
                <a:endParaRPr lang="en-US" sz="2400" dirty="0">
                  <a:solidFill>
                    <a:prstClr val="white"/>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5003800" y="2441736"/>
                <a:ext cx="3429000" cy="371897"/>
              </a:xfrm>
              <a:prstGeom prst="rect">
                <a:avLst/>
              </a:prstGeom>
              <a:noFill/>
            </p:spPr>
            <p:txBody>
              <a:bodyPr wrap="square" rtlCol="0">
                <a:spAutoFit/>
              </a:bodyPr>
              <a:lstStyle/>
              <a:p>
                <a:pPr algn="r"/>
                <a:r>
                  <a:rPr lang="en-US" sz="2400" dirty="0" smtClean="0">
                    <a:solidFill>
                      <a:prstClr val="white"/>
                    </a:solidFill>
                  </a:rPr>
                  <a:t>Business Partnerships</a:t>
                </a:r>
                <a:endParaRPr lang="en-US" sz="2400" dirty="0">
                  <a:solidFill>
                    <a:prstClr val="white"/>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prstClr val="white"/>
                    </a:solidFill>
                  </a:rPr>
                  <a:t>Standards (CCLS, NGSS, SS Framework, NYS Teaching Standards, 4Cs, ISTE, etc.)</a:t>
                </a:r>
                <a:endParaRPr lang="en-US" dirty="0">
                  <a:solidFill>
                    <a:prstClr val="white"/>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p:cNvGrpSpPr/>
          <p:nvPr/>
        </p:nvGrpSpPr>
        <p:grpSpPr>
          <a:xfrm>
            <a:off x="2895600" y="1828800"/>
            <a:ext cx="48768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b="1" dirty="0" smtClean="0">
                  <a:solidFill>
                    <a:schemeClr val="bg1"/>
                  </a:solidFill>
                </a:rPr>
                <a:t>New Tech Network Model</a:t>
              </a:r>
              <a:endParaRPr lang="en-US" b="1" dirty="0">
                <a:solidFill>
                  <a:schemeClr val="bg1"/>
                </a:solidFill>
              </a:endParaRPr>
            </a:p>
          </p:txBody>
        </p:sp>
      </p:grpSp>
      <p:graphicFrame>
        <p:nvGraphicFramePr>
          <p:cNvPr id="4" name="Diagram 3"/>
          <p:cNvGraphicFramePr/>
          <p:nvPr>
            <p:extLst>
              <p:ext uri="{D42A27DB-BD31-4B8C-83A1-F6EECF244321}">
                <p14:modId xmlns:p14="http://schemas.microsoft.com/office/powerpoint/2010/main" val="2276487499"/>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3139321"/>
          </a:xfrm>
          <a:prstGeom prst="rect">
            <a:avLst/>
          </a:prstGeom>
          <a:noFill/>
        </p:spPr>
        <p:txBody>
          <a:bodyPr wrap="square" rtlCol="0">
            <a:spAutoFit/>
          </a:bodyPr>
          <a:lstStyle/>
          <a:p>
            <a:r>
              <a:rPr lang="en-US" dirty="0" smtClean="0">
                <a:solidFill>
                  <a:prstClr val="white"/>
                </a:solidFill>
              </a:rPr>
              <a:t>Professional</a:t>
            </a:r>
            <a:br>
              <a:rPr lang="en-US" dirty="0" smtClean="0">
                <a:solidFill>
                  <a:prstClr val="white"/>
                </a:solidFill>
              </a:rPr>
            </a:br>
            <a:r>
              <a:rPr lang="en-US" dirty="0" smtClean="0">
                <a:solidFill>
                  <a:prstClr val="white"/>
                </a:solidFill>
              </a:rPr>
              <a:t>Development</a:t>
            </a:r>
          </a:p>
          <a:p>
            <a:r>
              <a:rPr lang="en-US" dirty="0" smtClean="0">
                <a:solidFill>
                  <a:prstClr val="white"/>
                </a:solidFill>
              </a:rPr>
              <a:t>School:</a:t>
            </a:r>
          </a:p>
          <a:p>
            <a:pPr marL="115888" indent="-115888">
              <a:buFont typeface="Arial" pitchFamily="34" charset="0"/>
              <a:buChar char="•"/>
            </a:pPr>
            <a:r>
              <a:rPr lang="en-US" dirty="0" smtClean="0">
                <a:solidFill>
                  <a:prstClr val="white"/>
                </a:solidFill>
              </a:rPr>
              <a:t>Visitations</a:t>
            </a:r>
          </a:p>
          <a:p>
            <a:pPr marL="115888" indent="-115888">
              <a:buFont typeface="Arial" pitchFamily="34" charset="0"/>
              <a:buChar char="•"/>
            </a:pPr>
            <a:r>
              <a:rPr lang="en-US" dirty="0" smtClean="0">
                <a:solidFill>
                  <a:prstClr val="white"/>
                </a:solidFill>
              </a:rPr>
              <a:t>Observation</a:t>
            </a:r>
          </a:p>
          <a:p>
            <a:pPr marL="115888" indent="-115888">
              <a:buFont typeface="Arial" pitchFamily="34" charset="0"/>
              <a:buChar char="•"/>
            </a:pPr>
            <a:r>
              <a:rPr lang="en-US" dirty="0" smtClean="0">
                <a:solidFill>
                  <a:prstClr val="white"/>
                </a:solidFill>
              </a:rPr>
              <a:t>Training</a:t>
            </a:r>
            <a:br>
              <a:rPr lang="en-US" dirty="0" smtClean="0">
                <a:solidFill>
                  <a:prstClr val="white"/>
                </a:solidFill>
              </a:rPr>
            </a:br>
            <a:r>
              <a:rPr lang="en-US" dirty="0" smtClean="0">
                <a:solidFill>
                  <a:prstClr val="white"/>
                </a:solidFill>
              </a:rPr>
              <a:t>(Buck Institute</a:t>
            </a:r>
            <a:br>
              <a:rPr lang="en-US" dirty="0" smtClean="0">
                <a:solidFill>
                  <a:prstClr val="white"/>
                </a:solidFill>
              </a:rPr>
            </a:br>
            <a:r>
              <a:rPr lang="en-US" dirty="0" smtClean="0">
                <a:solidFill>
                  <a:prstClr val="white"/>
                </a:solidFill>
              </a:rPr>
              <a:t>and NTN)</a:t>
            </a:r>
          </a:p>
          <a:p>
            <a:pPr marL="115888" indent="-115888">
              <a:buFont typeface="Arial" pitchFamily="34" charset="0"/>
              <a:buChar char="•"/>
            </a:pPr>
            <a:r>
              <a:rPr lang="en-US" dirty="0" smtClean="0">
                <a:solidFill>
                  <a:prstClr val="white"/>
                </a:solidFill>
              </a:rPr>
              <a:t>Coaching</a:t>
            </a:r>
          </a:p>
          <a:p>
            <a:pPr marL="115888" indent="-115888">
              <a:buFont typeface="Arial" pitchFamily="34" charset="0"/>
              <a:buChar char="•"/>
            </a:pPr>
            <a:r>
              <a:rPr lang="en-US" dirty="0" smtClean="0">
                <a:solidFill>
                  <a:prstClr val="white"/>
                </a:solidFill>
              </a:rPr>
              <a:t>Co-teaching</a:t>
            </a:r>
          </a:p>
          <a:p>
            <a:pPr marL="115888" indent="-115888">
              <a:buFont typeface="Arial" pitchFamily="34" charset="0"/>
              <a:buChar char="•"/>
            </a:pPr>
            <a:r>
              <a:rPr lang="en-US" dirty="0" smtClean="0">
                <a:solidFill>
                  <a:prstClr val="white"/>
                </a:solidFill>
              </a:rPr>
              <a:t>PBL</a:t>
            </a:r>
            <a:r>
              <a:rPr lang="en-US" baseline="30000" dirty="0" smtClean="0">
                <a:solidFill>
                  <a:prstClr val="white"/>
                </a:solidFill>
              </a:rPr>
              <a:t>NY</a:t>
            </a:r>
            <a:endParaRPr lang="en-US" baseline="30000" dirty="0">
              <a:solidFill>
                <a:prstClr val="white"/>
              </a:solidFill>
            </a:endParaRPr>
          </a:p>
        </p:txBody>
      </p:sp>
    </p:spTree>
    <p:extLst>
      <p:ext uri="{BB962C8B-B14F-4D97-AF65-F5344CB8AC3E}">
        <p14:creationId xmlns:p14="http://schemas.microsoft.com/office/powerpoint/2010/main" val="67020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477962"/>
          </a:xfrm>
        </p:spPr>
        <p:txBody>
          <a:bodyPr>
            <a:normAutofit/>
          </a:bodyPr>
          <a:lstStyle/>
          <a:p>
            <a:r>
              <a:rPr lang="en-US" dirty="0" smtClean="0"/>
              <a:t>What has happened since we updated you in March?</a:t>
            </a:r>
            <a:endParaRPr lang="en-US" dirty="0"/>
          </a:p>
        </p:txBody>
      </p:sp>
      <p:sp>
        <p:nvSpPr>
          <p:cNvPr id="3" name="TextBox 2"/>
          <p:cNvSpPr txBox="1"/>
          <p:nvPr/>
        </p:nvSpPr>
        <p:spPr>
          <a:xfrm>
            <a:off x="609600" y="2209800"/>
            <a:ext cx="79248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Visit to Tech Valley in Albany</a:t>
            </a:r>
            <a:r>
              <a:rPr lang="en-US" sz="3200" dirty="0"/>
              <a:t> </a:t>
            </a:r>
            <a:r>
              <a:rPr lang="en-US" sz="3200" dirty="0" smtClean="0"/>
              <a:t>with School District &amp; BOCES Administrators</a:t>
            </a:r>
          </a:p>
          <a:p>
            <a:pPr marL="285750" indent="-285750">
              <a:buFont typeface="Arial" panose="020B0604020202020204" pitchFamily="34" charset="0"/>
              <a:buChar char="•"/>
            </a:pPr>
            <a:r>
              <a:rPr lang="en-US" sz="3200" dirty="0" smtClean="0"/>
              <a:t>Summer Work Session with School District &amp; BOCES Administrators</a:t>
            </a:r>
          </a:p>
          <a:p>
            <a:pPr marL="285750" indent="-285750">
              <a:buFont typeface="Arial" panose="020B0604020202020204" pitchFamily="34" charset="0"/>
              <a:buChar char="•"/>
            </a:pPr>
            <a:r>
              <a:rPr lang="en-US" sz="3200" dirty="0" smtClean="0"/>
              <a:t>Presentation at TC3 to College Administrators</a:t>
            </a:r>
          </a:p>
          <a:p>
            <a:pPr marL="285750" indent="-285750">
              <a:buFont typeface="Arial" panose="020B0604020202020204" pitchFamily="34" charset="0"/>
              <a:buChar char="•"/>
            </a:pPr>
            <a:r>
              <a:rPr lang="en-US" sz="3200" dirty="0" smtClean="0"/>
              <a:t>Visit to Tech Valley with Legislators</a:t>
            </a:r>
          </a:p>
          <a:p>
            <a:pPr marL="285750" indent="-285750">
              <a:buFont typeface="Arial" panose="020B0604020202020204" pitchFamily="34" charset="0"/>
              <a:buChar char="•"/>
            </a:pPr>
            <a:r>
              <a:rPr lang="en-US" sz="3200" dirty="0" smtClean="0"/>
              <a:t>Visit from New Tech Network to CNY</a:t>
            </a:r>
          </a:p>
        </p:txBody>
      </p:sp>
    </p:spTree>
    <p:extLst>
      <p:ext uri="{BB962C8B-B14F-4D97-AF65-F5344CB8AC3E}">
        <p14:creationId xmlns:p14="http://schemas.microsoft.com/office/powerpoint/2010/main" val="265561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dirty="0" smtClean="0"/>
              <a:t>“Innovation Tech”</a:t>
            </a:r>
            <a:endParaRPr lang="en-US" dirty="0"/>
          </a:p>
        </p:txBody>
      </p:sp>
      <p:sp>
        <p:nvSpPr>
          <p:cNvPr id="3" name="Content Placeholder 2"/>
          <p:cNvSpPr>
            <a:spLocks noGrp="1"/>
          </p:cNvSpPr>
          <p:nvPr>
            <p:ph idx="1"/>
          </p:nvPr>
        </p:nvSpPr>
        <p:spPr/>
        <p:txBody>
          <a:bodyPr/>
          <a:lstStyle/>
          <a:p>
            <a:r>
              <a:rPr lang="en-US" dirty="0" smtClean="0"/>
              <a:t>Transformation of the Career Academy</a:t>
            </a:r>
          </a:p>
          <a:p>
            <a:r>
              <a:rPr lang="en-US" dirty="0" smtClean="0"/>
              <a:t>September 2014</a:t>
            </a:r>
          </a:p>
          <a:p>
            <a:r>
              <a:rPr lang="en-US" dirty="0" smtClean="0"/>
              <a:t>Begin with grades 9 &amp; 10</a:t>
            </a:r>
          </a:p>
          <a:p>
            <a:r>
              <a:rPr lang="en-US" dirty="0" smtClean="0"/>
              <a:t>Students in grades 11 &amp; 12 complete the Career Academy program, including CTE</a:t>
            </a:r>
          </a:p>
          <a:p>
            <a:r>
              <a:rPr lang="en-US" dirty="0" smtClean="0"/>
              <a:t>Summer 2014-Redesign space to support Innovation Tech model</a:t>
            </a:r>
          </a:p>
          <a:p>
            <a:pPr marL="0" indent="0">
              <a:buNone/>
            </a:pPr>
            <a:endParaRPr lang="en-US" dirty="0"/>
          </a:p>
        </p:txBody>
      </p:sp>
    </p:spTree>
    <p:extLst>
      <p:ext uri="{BB962C8B-B14F-4D97-AF65-F5344CB8AC3E}">
        <p14:creationId xmlns:p14="http://schemas.microsoft.com/office/powerpoint/2010/main" val="351924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Core ELA Regents</a:t>
            </a:r>
          </a:p>
        </p:txBody>
      </p:sp>
      <p:sp>
        <p:nvSpPr>
          <p:cNvPr id="3" name="Content Placeholder 2"/>
          <p:cNvSpPr>
            <a:spLocks noGrp="1"/>
          </p:cNvSpPr>
          <p:nvPr>
            <p:ph idx="1"/>
          </p:nvPr>
        </p:nvSpPr>
        <p:spPr>
          <a:xfrm>
            <a:off x="457200" y="1690915"/>
            <a:ext cx="8229600" cy="4778124"/>
          </a:xfrm>
        </p:spPr>
        <p:txBody>
          <a:bodyPr>
            <a:normAutofit/>
          </a:bodyPr>
          <a:lstStyle/>
          <a:p>
            <a:pPr marL="0" indent="0">
              <a:buNone/>
            </a:pPr>
            <a:r>
              <a:rPr lang="en-US" dirty="0"/>
              <a:t>For </a:t>
            </a:r>
            <a:r>
              <a:rPr lang="en-US" dirty="0" smtClean="0"/>
              <a:t>January</a:t>
            </a:r>
            <a:r>
              <a:rPr lang="en-US" dirty="0"/>
              <a:t>, June &amp; </a:t>
            </a:r>
            <a:r>
              <a:rPr lang="en-US" dirty="0" smtClean="0"/>
              <a:t>August, </a:t>
            </a:r>
            <a:r>
              <a:rPr lang="en-US" dirty="0"/>
              <a:t>2014 administrations only, students enrolled in CC English courses may, at local discretion, take </a:t>
            </a:r>
            <a:r>
              <a:rPr lang="en-US" dirty="0" smtClean="0"/>
              <a:t>both</a:t>
            </a:r>
          </a:p>
          <a:p>
            <a:pPr marL="0" indent="0">
              <a:buNone/>
            </a:pPr>
            <a:endParaRPr lang="en-US" dirty="0"/>
          </a:p>
          <a:p>
            <a:pPr marL="0" indent="0">
              <a:buNone/>
            </a:pPr>
            <a:r>
              <a:rPr lang="en-US" dirty="0"/>
              <a:t>The Board of Regents altered regulations at the November meeting to allow for the widespread administration of the Regents Comprehensive Examination in January. </a:t>
            </a:r>
          </a:p>
        </p:txBody>
      </p:sp>
    </p:spTree>
    <p:extLst>
      <p:ext uri="{BB962C8B-B14F-4D97-AF65-F5344CB8AC3E}">
        <p14:creationId xmlns:p14="http://schemas.microsoft.com/office/powerpoint/2010/main" val="14744560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dirty="0" smtClean="0"/>
              <a:t>Baldwinsville New Tech</a:t>
            </a:r>
            <a:endParaRPr lang="en-US" dirty="0"/>
          </a:p>
        </p:txBody>
      </p:sp>
      <p:sp>
        <p:nvSpPr>
          <p:cNvPr id="3" name="Content Placeholder 2"/>
          <p:cNvSpPr>
            <a:spLocks noGrp="1"/>
          </p:cNvSpPr>
          <p:nvPr>
            <p:ph idx="1"/>
          </p:nvPr>
        </p:nvSpPr>
        <p:spPr/>
        <p:txBody>
          <a:bodyPr/>
          <a:lstStyle/>
          <a:p>
            <a:r>
              <a:rPr lang="en-US" dirty="0" smtClean="0"/>
              <a:t>School-within-a-School (shared campus)</a:t>
            </a:r>
          </a:p>
          <a:p>
            <a:r>
              <a:rPr lang="en-US" dirty="0" smtClean="0"/>
              <a:t>September 2015</a:t>
            </a:r>
          </a:p>
          <a:p>
            <a:r>
              <a:rPr lang="en-US" dirty="0" smtClean="0"/>
              <a:t>Begin with grade 10</a:t>
            </a:r>
            <a:endParaRPr lang="en-US" dirty="0"/>
          </a:p>
        </p:txBody>
      </p:sp>
    </p:spTree>
    <p:extLst>
      <p:ext uri="{BB962C8B-B14F-4D97-AF65-F5344CB8AC3E}">
        <p14:creationId xmlns:p14="http://schemas.microsoft.com/office/powerpoint/2010/main" val="64490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dirty="0" smtClean="0"/>
              <a:t>Central New York New Tech High School</a:t>
            </a:r>
            <a:endParaRPr lang="en-US" dirty="0"/>
          </a:p>
        </p:txBody>
      </p:sp>
      <p:sp>
        <p:nvSpPr>
          <p:cNvPr id="3" name="Content Placeholder 2"/>
          <p:cNvSpPr>
            <a:spLocks noGrp="1"/>
          </p:cNvSpPr>
          <p:nvPr>
            <p:ph idx="1"/>
          </p:nvPr>
        </p:nvSpPr>
        <p:spPr/>
        <p:txBody>
          <a:bodyPr/>
          <a:lstStyle/>
          <a:p>
            <a:r>
              <a:rPr lang="en-US" dirty="0" smtClean="0"/>
              <a:t>Multiple districts</a:t>
            </a:r>
          </a:p>
          <a:p>
            <a:r>
              <a:rPr lang="en-US" dirty="0" smtClean="0"/>
              <a:t>Location TBD</a:t>
            </a:r>
          </a:p>
          <a:p>
            <a:r>
              <a:rPr lang="en-US" dirty="0" smtClean="0"/>
              <a:t>September 2015</a:t>
            </a:r>
          </a:p>
          <a:p>
            <a:r>
              <a:rPr lang="en-US" dirty="0" smtClean="0"/>
              <a:t>Begin with grades 9 &amp; 10</a:t>
            </a:r>
            <a:endParaRPr lang="en-US" dirty="0"/>
          </a:p>
        </p:txBody>
      </p:sp>
      <p:sp>
        <p:nvSpPr>
          <p:cNvPr id="4" name="TextBox 3"/>
          <p:cNvSpPr txBox="1"/>
          <p:nvPr/>
        </p:nvSpPr>
        <p:spPr>
          <a:xfrm rot="20749844">
            <a:off x="1828800" y="3807540"/>
            <a:ext cx="6400800" cy="1569660"/>
          </a:xfrm>
          <a:prstGeom prst="rect">
            <a:avLst/>
          </a:prstGeom>
          <a:noFill/>
        </p:spPr>
        <p:txBody>
          <a:bodyPr wrap="square" rtlCol="0">
            <a:spAutoFit/>
          </a:bodyPr>
          <a:lstStyle/>
          <a:p>
            <a:pPr algn="ctr"/>
            <a:r>
              <a:rPr lang="en-US" sz="9600" dirty="0" smtClean="0">
                <a:solidFill>
                  <a:srgbClr val="0070C0"/>
                </a:solidFill>
                <a:latin typeface="Franklin Gothic Medium Cond" panose="020B0606030402020204" pitchFamily="34" charset="0"/>
              </a:rPr>
              <a:t>NTH@CNY</a:t>
            </a:r>
            <a:endParaRPr lang="en-US" sz="9600" dirty="0">
              <a:solidFill>
                <a:srgbClr val="0070C0"/>
              </a:solidFill>
              <a:latin typeface="Franklin Gothic Medium Cond" panose="020B0606030402020204" pitchFamily="34" charset="0"/>
            </a:endParaRPr>
          </a:p>
        </p:txBody>
      </p:sp>
    </p:spTree>
    <p:extLst>
      <p:ext uri="{BB962C8B-B14F-4D97-AF65-F5344CB8AC3E}">
        <p14:creationId xmlns:p14="http://schemas.microsoft.com/office/powerpoint/2010/main" val="207479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457200" y="1600200"/>
            <a:ext cx="8229600" cy="4895193"/>
          </a:xfrm>
        </p:spPr>
        <p:txBody>
          <a:bodyPr>
            <a:normAutofit/>
          </a:bodyPr>
          <a:lstStyle/>
          <a:p>
            <a:r>
              <a:rPr lang="en-US" dirty="0" smtClean="0"/>
              <a:t>Negotiating agreement with New Tech Network</a:t>
            </a:r>
            <a:endParaRPr lang="en-US" dirty="0" smtClean="0"/>
          </a:p>
          <a:p>
            <a:r>
              <a:rPr lang="en-US" dirty="0" smtClean="0"/>
              <a:t>December visit to Tech Valley with School District </a:t>
            </a:r>
            <a:r>
              <a:rPr lang="en-US" dirty="0"/>
              <a:t>Administrators (December 17, February 11, March 11)</a:t>
            </a:r>
            <a:endParaRPr lang="en-US" dirty="0" smtClean="0"/>
          </a:p>
          <a:p>
            <a:r>
              <a:rPr lang="en-US" dirty="0" smtClean="0"/>
              <a:t>Visit to Tech Valley with Career Academy </a:t>
            </a:r>
            <a:r>
              <a:rPr lang="en-US" dirty="0" smtClean="0"/>
              <a:t>teachers (February 11)</a:t>
            </a:r>
            <a:endParaRPr lang="en-US" dirty="0" smtClean="0"/>
          </a:p>
          <a:p>
            <a:r>
              <a:rPr lang="en-US" dirty="0" smtClean="0"/>
              <a:t>Training for Principal &amp; Director – </a:t>
            </a:r>
            <a:r>
              <a:rPr lang="en-US" dirty="0" smtClean="0"/>
              <a:t>Spring 2014</a:t>
            </a:r>
            <a:endParaRPr lang="en-US" dirty="0" smtClean="0"/>
          </a:p>
          <a:p>
            <a:r>
              <a:rPr lang="en-US" dirty="0" smtClean="0"/>
              <a:t>Teacher Training – Spring 2014</a:t>
            </a:r>
            <a:endParaRPr lang="en-US" dirty="0"/>
          </a:p>
        </p:txBody>
      </p:sp>
    </p:spTree>
    <p:extLst>
      <p:ext uri="{BB962C8B-B14F-4D97-AF65-F5344CB8AC3E}">
        <p14:creationId xmlns:p14="http://schemas.microsoft.com/office/powerpoint/2010/main" val="2106659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380273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3424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Assessment</a:t>
            </a:r>
            <a:endParaRPr lang="en-US" dirty="0"/>
          </a:p>
        </p:txBody>
      </p:sp>
    </p:spTree>
    <p:extLst>
      <p:ext uri="{BB962C8B-B14F-4D97-AF65-F5344CB8AC3E}">
        <p14:creationId xmlns:p14="http://schemas.microsoft.com/office/powerpoint/2010/main" val="27253986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LOTE Checkpoint B</a:t>
            </a:r>
            <a:endParaRPr lang="en-US" dirty="0"/>
          </a:p>
        </p:txBody>
      </p:sp>
      <p:sp>
        <p:nvSpPr>
          <p:cNvPr id="3" name="Content Placeholder 2"/>
          <p:cNvSpPr>
            <a:spLocks noGrp="1"/>
          </p:cNvSpPr>
          <p:nvPr>
            <p:ph idx="1"/>
          </p:nvPr>
        </p:nvSpPr>
        <p:spPr/>
        <p:txBody>
          <a:bodyPr>
            <a:normAutofit/>
          </a:bodyPr>
          <a:lstStyle/>
          <a:p>
            <a:r>
              <a:rPr lang="en-US" dirty="0" smtClean="0"/>
              <a:t>Update</a:t>
            </a:r>
            <a:endParaRPr lang="en-US" dirty="0"/>
          </a:p>
        </p:txBody>
      </p:sp>
    </p:spTree>
    <p:extLst>
      <p:ext uri="{BB962C8B-B14F-4D97-AF65-F5344CB8AC3E}">
        <p14:creationId xmlns:p14="http://schemas.microsoft.com/office/powerpoint/2010/main" val="42005849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3-8 Cluster Scoring</a:t>
            </a:r>
            <a:endParaRPr lang="en-US" dirty="0"/>
          </a:p>
        </p:txBody>
      </p:sp>
      <p:sp>
        <p:nvSpPr>
          <p:cNvPr id="3" name="Content Placeholder 2"/>
          <p:cNvSpPr>
            <a:spLocks noGrp="1"/>
          </p:cNvSpPr>
          <p:nvPr>
            <p:ph idx="1"/>
          </p:nvPr>
        </p:nvSpPr>
        <p:spPr/>
        <p:txBody>
          <a:bodyPr>
            <a:normAutofit/>
          </a:bodyPr>
          <a:lstStyle/>
          <a:p>
            <a:r>
              <a:rPr lang="en-US" dirty="0" smtClean="0"/>
              <a:t>Scoring </a:t>
            </a:r>
            <a:r>
              <a:rPr lang="en-US" dirty="0" smtClean="0">
                <a:hlinkClick r:id="rId2"/>
              </a:rPr>
              <a:t>plans</a:t>
            </a:r>
            <a:endParaRPr lang="en-US" dirty="0"/>
          </a:p>
          <a:p>
            <a:r>
              <a:rPr lang="en-US" dirty="0" smtClean="0"/>
              <a:t>Reconfigure </a:t>
            </a:r>
            <a:r>
              <a:rPr lang="en-US" dirty="0"/>
              <a:t>sites and finalize schedule as </a:t>
            </a:r>
            <a:r>
              <a:rPr lang="en-US" dirty="0" smtClean="0"/>
              <a:t>needed</a:t>
            </a:r>
            <a:endParaRPr lang="en-US" dirty="0"/>
          </a:p>
          <a:p>
            <a:endParaRPr lang="en-US" dirty="0"/>
          </a:p>
        </p:txBody>
      </p:sp>
    </p:spTree>
    <p:extLst>
      <p:ext uri="{BB962C8B-B14F-4D97-AF65-F5344CB8AC3E}">
        <p14:creationId xmlns:p14="http://schemas.microsoft.com/office/powerpoint/2010/main" val="19850361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BCIC Meeting</a:t>
            </a:r>
            <a:endParaRPr lang="en-US" dirty="0"/>
          </a:p>
        </p:txBody>
      </p:sp>
      <p:sp>
        <p:nvSpPr>
          <p:cNvPr id="3" name="Subtitle 2"/>
          <p:cNvSpPr>
            <a:spLocks noGrp="1"/>
          </p:cNvSpPr>
          <p:nvPr>
            <p:ph type="subTitle" idx="1"/>
          </p:nvPr>
        </p:nvSpPr>
        <p:spPr/>
        <p:txBody>
          <a:bodyPr/>
          <a:lstStyle/>
          <a:p>
            <a:r>
              <a:rPr lang="en-US" dirty="0" smtClean="0"/>
              <a:t>December 16, 2013</a:t>
            </a:r>
          </a:p>
          <a:p>
            <a:r>
              <a:rPr lang="en-US" dirty="0" smtClean="0"/>
              <a:t>Henry Large Conference Room</a:t>
            </a:r>
            <a:endParaRPr lang="en-US" dirty="0"/>
          </a:p>
        </p:txBody>
      </p:sp>
      <p:sp>
        <p:nvSpPr>
          <p:cNvPr id="4" name="TextBox 3"/>
          <p:cNvSpPr txBox="1"/>
          <p:nvPr/>
        </p:nvSpPr>
        <p:spPr>
          <a:xfrm rot="19993139">
            <a:off x="1623849" y="1718441"/>
            <a:ext cx="2112579" cy="769441"/>
          </a:xfrm>
          <a:prstGeom prst="rect">
            <a:avLst/>
          </a:prstGeom>
          <a:noFill/>
        </p:spPr>
        <p:txBody>
          <a:bodyPr wrap="square" rtlCol="0">
            <a:spAutoFit/>
          </a:bodyPr>
          <a:lstStyle/>
          <a:p>
            <a:pPr algn="ctr"/>
            <a:r>
              <a:rPr lang="en-US" sz="4400" dirty="0" smtClean="0">
                <a:solidFill>
                  <a:srgbClr val="FFFF00"/>
                </a:solidFill>
                <a:latin typeface="Stencil" panose="040409050D0802020404" pitchFamily="82" charset="0"/>
              </a:rPr>
              <a:t>NEXT</a:t>
            </a:r>
            <a:endParaRPr lang="en-US" sz="4400" dirty="0">
              <a:solidFill>
                <a:srgbClr val="FFFF00"/>
              </a:solidFill>
              <a:latin typeface="Stencil" panose="040409050D0802020404" pitchFamily="82" charset="0"/>
            </a:endParaRPr>
          </a:p>
        </p:txBody>
      </p:sp>
    </p:spTree>
    <p:extLst>
      <p:ext uri="{BB962C8B-B14F-4D97-AF65-F5344CB8AC3E}">
        <p14:creationId xmlns:p14="http://schemas.microsoft.com/office/powerpoint/2010/main" val="4261613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211_sc_pp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2876</TotalTime>
  <Words>3523</Words>
  <Application>Microsoft Office PowerPoint</Application>
  <PresentationFormat>On-screen Show (4:3)</PresentationFormat>
  <Paragraphs>664</Paragraphs>
  <Slides>97</Slides>
  <Notes>38</Notes>
  <HiddenSlides>0</HiddenSlides>
  <MMClips>0</MMClips>
  <ScaleCrop>false</ScaleCrop>
  <HeadingPairs>
    <vt:vector size="4" baseType="variant">
      <vt:variant>
        <vt:lpstr>Theme</vt:lpstr>
      </vt:variant>
      <vt:variant>
        <vt:i4>5</vt:i4>
      </vt:variant>
      <vt:variant>
        <vt:lpstr>Slide Titles</vt:lpstr>
      </vt:variant>
      <vt:variant>
        <vt:i4>97</vt:i4>
      </vt:variant>
    </vt:vector>
  </HeadingPairs>
  <TitlesOfParts>
    <vt:vector size="102" baseType="lpstr">
      <vt:lpstr>IS_template</vt:lpstr>
      <vt:lpstr>1_IS_template</vt:lpstr>
      <vt:lpstr>1211_sc_pptemplate</vt:lpstr>
      <vt:lpstr>Office Theme</vt:lpstr>
      <vt:lpstr>1_Office Theme</vt:lpstr>
      <vt:lpstr>BCIC Meeting</vt:lpstr>
      <vt:lpstr>Welcome</vt:lpstr>
      <vt:lpstr>SED Updates</vt:lpstr>
      <vt:lpstr>New York State Assessment Update</vt:lpstr>
      <vt:lpstr>3-8 ELA Test</vt:lpstr>
      <vt:lpstr>3-8 Mathematics Test</vt:lpstr>
      <vt:lpstr>8th Grade Math Testing</vt:lpstr>
      <vt:lpstr>Common Core ELA Regents</vt:lpstr>
      <vt:lpstr>Common Core ELA Regents</vt:lpstr>
      <vt:lpstr>Common Core ELA Regents</vt:lpstr>
      <vt:lpstr>Common Core ELA Regents</vt:lpstr>
      <vt:lpstr>Common Core ELA Regents</vt:lpstr>
      <vt:lpstr>Common Core ELA Regents</vt:lpstr>
      <vt:lpstr>Common Core A1 Regents</vt:lpstr>
      <vt:lpstr>Common Core A1 Regents</vt:lpstr>
      <vt:lpstr>Common Core A1 Regents</vt:lpstr>
      <vt:lpstr>Common Core A1 Regents</vt:lpstr>
      <vt:lpstr>Common Core A1 Regents</vt:lpstr>
      <vt:lpstr>Common Core Regents Exams</vt:lpstr>
      <vt:lpstr>PARCC</vt:lpstr>
      <vt:lpstr>PISA</vt:lpstr>
      <vt:lpstr>PISA</vt:lpstr>
      <vt:lpstr>PISA – So What?</vt:lpstr>
      <vt:lpstr>PISA – So What?</vt:lpstr>
      <vt:lpstr>Curriculum News</vt:lpstr>
      <vt:lpstr>Legislative Updates</vt:lpstr>
      <vt:lpstr>ITD</vt:lpstr>
      <vt:lpstr>CI&amp;A: Jan through Feb Break</vt:lpstr>
      <vt:lpstr>Teacher Centers</vt:lpstr>
      <vt:lpstr>Higher Education</vt:lpstr>
      <vt:lpstr>CNY NYS ASCD</vt:lpstr>
      <vt:lpstr>PowerPoint Presentation</vt:lpstr>
      <vt:lpstr>PowerPoint Presentation</vt:lpstr>
      <vt:lpstr>OCM BOCES Facilities</vt:lpstr>
      <vt:lpstr>Facilities Planning</vt:lpstr>
      <vt:lpstr>Current Condition</vt:lpstr>
      <vt:lpstr>Challenges</vt:lpstr>
      <vt:lpstr>Desired State</vt:lpstr>
      <vt:lpstr>Possible Solutions</vt:lpstr>
      <vt:lpstr>Proposed Solution</vt:lpstr>
      <vt:lpstr>Proposed Solution</vt:lpstr>
      <vt:lpstr>Proposed Solution</vt:lpstr>
      <vt:lpstr>Proposed Solution</vt:lpstr>
      <vt:lpstr>To Acquire a Facility</vt:lpstr>
      <vt:lpstr>Referendum Details</vt:lpstr>
      <vt:lpstr>Summary</vt:lpstr>
      <vt:lpstr>District Sharing</vt:lpstr>
      <vt:lpstr>Smile Therapy</vt:lpstr>
      <vt:lpstr>Race To The Top</vt:lpstr>
      <vt:lpstr>The Need for Change</vt:lpstr>
      <vt:lpstr>Network Team- Regional January</vt:lpstr>
      <vt:lpstr>PowerPoint Presentation</vt:lpstr>
      <vt:lpstr>Core Research Research and the  Common Core Learning Standards (CCLS)</vt:lpstr>
      <vt:lpstr>Research:</vt:lpstr>
      <vt:lpstr>Data-Driven Instruction</vt:lpstr>
      <vt:lpstr>PLCs at Work</vt:lpstr>
      <vt:lpstr>Turn Your RtI Upside Down</vt:lpstr>
      <vt:lpstr>Professional Practice</vt:lpstr>
      <vt:lpstr>Lead Evaluator Training</vt:lpstr>
      <vt:lpstr>Culture</vt:lpstr>
      <vt:lpstr>Assessment &amp; Systems Thinking</vt:lpstr>
      <vt:lpstr>Long Term Planning</vt:lpstr>
      <vt:lpstr>RTTT Reporting</vt:lpstr>
      <vt:lpstr>Other Business</vt:lpstr>
      <vt:lpstr>PowerPoint Presentation</vt:lpstr>
      <vt:lpstr>PowerPoint Presentation</vt:lpstr>
      <vt:lpstr>August 5-7, 2014</vt:lpstr>
      <vt:lpstr>A Vision for Education in Central New York</vt:lpstr>
      <vt:lpstr>PowerPoint Presentation</vt:lpstr>
      <vt:lpstr>What if…</vt:lpstr>
      <vt:lpstr>What Might that Look Like?</vt:lpstr>
      <vt:lpstr>We Found “It” at New Tech</vt:lpstr>
      <vt:lpstr>New Tech Students:</vt:lpstr>
      <vt:lpstr>A Vision for Education in CNY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has happened since we updated you in March?</vt:lpstr>
      <vt:lpstr>“Innovation Tech”</vt:lpstr>
      <vt:lpstr>Baldwinsville New Tech</vt:lpstr>
      <vt:lpstr>Central New York New Tech High School</vt:lpstr>
      <vt:lpstr>Next Steps</vt:lpstr>
      <vt:lpstr>A Vision for Education in CNY</vt:lpstr>
      <vt:lpstr>Assessment</vt:lpstr>
      <vt:lpstr>LOTE Checkpoint B</vt:lpstr>
      <vt:lpstr>3-8 Cluster Scoring</vt:lpstr>
      <vt:lpstr>BCIC Meeting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Jeff Craig</cp:lastModifiedBy>
  <cp:revision>272</cp:revision>
  <cp:lastPrinted>2013-12-13T17:20:07Z</cp:lastPrinted>
  <dcterms:created xsi:type="dcterms:W3CDTF">2012-08-15T11:27:34Z</dcterms:created>
  <dcterms:modified xsi:type="dcterms:W3CDTF">2013-12-18T21:33:57Z</dcterms:modified>
</cp:coreProperties>
</file>