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7" r:id="rId2"/>
    <p:sldId id="531" r:id="rId3"/>
    <p:sldId id="532" r:id="rId4"/>
    <p:sldId id="527" r:id="rId5"/>
    <p:sldId id="528" r:id="rId6"/>
    <p:sldId id="629" r:id="rId7"/>
    <p:sldId id="617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26" r:id="rId17"/>
    <p:sldId id="640" r:id="rId18"/>
    <p:sldId id="622" r:id="rId19"/>
    <p:sldId id="623" r:id="rId20"/>
    <p:sldId id="625" r:id="rId21"/>
    <p:sldId id="552" r:id="rId22"/>
    <p:sldId id="621" r:id="rId23"/>
    <p:sldId id="627" r:id="rId24"/>
    <p:sldId id="641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9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1728" y="144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802F71-8482-4BBE-8FAD-2BD04772C351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D1A256-1DC4-4ABA-A617-DC78CAE48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9C9626-934A-4E10-8D66-6E705EA28B0A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D2397-D23A-4C3F-8A18-98C116D92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97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81128B-473A-4BED-9E85-3806FBD319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9C6C5-4122-488A-B130-967495A7009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U.S. Census, 2011; Battle &amp; Gruber, 2010; Gates et al., 2002</a:t>
            </a:r>
          </a:p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5D720-13F2-4156-9AAD-5DAD548D82F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  <a:prstGeom prst="rect">
            <a:avLst/>
          </a:prstGeo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4A8CE5C6-6CE9-4AFE-8D7C-4C709205AD14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5246BAB-541A-4F4B-BC3B-33D77DD28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5C4C7-8875-43F6-87FB-9A6F1A141FF6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A9FB-0727-4730-9271-62F25BC706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A2CAA-04D6-4CAD-8B2F-F31D3BBBA0B0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C630-6E68-4AF8-853A-D0F6D20E4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4602-53C1-495E-B40A-7CE37029E672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F93D0-CFF9-4240-8156-5B9511B2D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93DC-7F40-44F1-A9E8-5E8AD3D7C3EE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A950C-C840-409C-A3A3-1548F227F4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06BB-AA35-4835-B137-D4E6C68AAAAD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EEA8-627C-4869-B581-4DAE1F465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F64A2-C9B7-4C7C-8FD6-C23BAF68ADDC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2BCB8-5C11-40C0-984B-66FA3CD8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9C9-2A7D-4FD9-9E48-DDAD8065E9AE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E44AC-54EF-432A-A2CD-4EFE90D94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54BFE-1805-4CAC-BAEC-B6431FA7A145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9552-6938-4FA8-B3E7-7FE87837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>
          <a:xfrm>
            <a:off x="8986838" y="677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BBDB-83DE-4814-A506-16FA77CAC0DA}" type="datetime1">
              <a:rPr lang="en-US"/>
              <a:pPr>
                <a:defRPr/>
              </a:pPr>
              <a:t>6/5/2012</a:t>
            </a:fld>
            <a:endParaRPr lang="en-US" dirty="0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Developed by TLS, Inc.  NYSUT Rubrics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88525" y="1655763"/>
            <a:ext cx="13319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B442-6CA3-465B-AA32-3CF5FA997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2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5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6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57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" name="Rectangle 70"/>
          <p:cNvSpPr/>
          <p:nvPr userDrawn="1"/>
        </p:nvSpPr>
        <p:spPr>
          <a:xfrm>
            <a:off x="4649788" y="-349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70438" y="3600450"/>
            <a:ext cx="3187700" cy="2381250"/>
          </a:xfrm>
        </p:spPr>
        <p:txBody>
          <a:bodyPr/>
          <a:lstStyle/>
          <a:p>
            <a:r>
              <a:rPr lang="en-US" sz="2400" dirty="0" smtClean="0">
                <a:solidFill>
                  <a:srgbClr val="404040"/>
                </a:solidFill>
              </a:rPr>
              <a:t/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OCM BOCES</a:t>
            </a:r>
            <a:br>
              <a:rPr lang="en-US" sz="2400" dirty="0" smtClean="0">
                <a:solidFill>
                  <a:srgbClr val="404040"/>
                </a:solidFill>
              </a:rPr>
            </a:br>
            <a:r>
              <a:rPr lang="en-US" sz="2400" dirty="0" smtClean="0">
                <a:solidFill>
                  <a:srgbClr val="404040"/>
                </a:solidFill>
              </a:rPr>
              <a:t>Day </a:t>
            </a:r>
            <a:r>
              <a:rPr lang="en-US" sz="2400" dirty="0">
                <a:solidFill>
                  <a:srgbClr val="404040"/>
                </a:solidFill>
              </a:rPr>
              <a:t>8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70438" y="176213"/>
            <a:ext cx="3187700" cy="2027237"/>
          </a:xfrm>
        </p:spPr>
        <p:txBody>
          <a:bodyPr/>
          <a:lstStyle/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Principal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Evaluator</a:t>
            </a:r>
          </a:p>
          <a:p>
            <a:pPr>
              <a:buClr>
                <a:srgbClr val="404040"/>
              </a:buClr>
              <a:buFont typeface="Arial" charset="0"/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/>
          <a:stretch/>
        </p:blipFill>
        <p:spPr bwMode="auto">
          <a:xfrm>
            <a:off x="904875" y="1626918"/>
            <a:ext cx="7334250" cy="481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0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Implications for Practice</a:t>
            </a:r>
          </a:p>
        </p:txBody>
      </p:sp>
    </p:spTree>
    <p:extLst>
      <p:ext uri="{BB962C8B-B14F-4D97-AF65-F5344CB8AC3E}">
        <p14:creationId xmlns:p14="http://schemas.microsoft.com/office/powerpoint/2010/main" val="7459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Beginning of the year meeting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Standards I and II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and local (LAT) target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setting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New Conversations: Growth Producing Feedback</a:t>
            </a: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3503" y="88135"/>
            <a:ext cx="339734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Lead Evaluators Next Year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Most of the Year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Submission by Teacher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Collection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Sharing the evidence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Feedback Conversations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New Conversations: Growth Producing Feedback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503" y="88135"/>
            <a:ext cx="339734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Lead Evaluators Next Year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Summative Evaluation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 point determination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LAT point determination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 from the year collected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Compare collected evidence to the rubric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rgbClr val="008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New Conversations: Growth Producing Feedback</a:t>
            </a: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365760" lvl="1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822960" lvl="1" indent="-457200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3503" y="88135"/>
            <a:ext cx="339734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Lead Evaluators Next Year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Implications for Practice</a:t>
            </a:r>
          </a:p>
        </p:txBody>
      </p:sp>
    </p:spTree>
    <p:extLst>
      <p:ext uri="{BB962C8B-B14F-4D97-AF65-F5344CB8AC3E}">
        <p14:creationId xmlns:p14="http://schemas.microsoft.com/office/powerpoint/2010/main" val="29116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8090120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What Your Principals Want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As a table, review the data collected from the latest Lead Evaluator training</a:t>
            </a:r>
          </a:p>
          <a:p>
            <a:pPr marL="708660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does it tell you about your principals?</a:t>
            </a:r>
          </a:p>
          <a:p>
            <a:pPr marL="708660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does it mean for </a:t>
            </a:r>
            <a:r>
              <a:rPr lang="en-US" sz="2400" b="1" u="sng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you</a:t>
            </a: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?</a:t>
            </a:r>
          </a:p>
          <a:p>
            <a:pPr marL="708660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sz="2400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8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8090120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From last time: What’s Going to Be Different About Your Supervision of Principals</a:t>
            </a:r>
          </a:p>
          <a:p>
            <a:pPr marL="708660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Last time you completed this chart.</a:t>
            </a:r>
          </a:p>
          <a:p>
            <a:pPr marL="708660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Any changes?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1888177" y="3301336"/>
            <a:ext cx="54388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33849" y="3099456"/>
            <a:ext cx="23751" cy="280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448794" y="3099455"/>
            <a:ext cx="23751" cy="280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53195" y="2945077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6651" y="2844878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↓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93917" y="2836227"/>
            <a:ext cx="546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↑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24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146300"/>
            <a:ext cx="49244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897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Random Collection of Evidence (contextualized</a:t>
            </a:r>
            <a:b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process NOT employed)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Table is assigned “type” of evidence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 your evidence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For which Standard(s) does it provide evidence?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does this tell you about the principal?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</a:t>
            </a:r>
            <a:r>
              <a:rPr lang="en-US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does </a:t>
            </a:r>
            <a:r>
              <a:rPr lang="en-US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it </a:t>
            </a:r>
            <a:r>
              <a:rPr lang="en-US" i="1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not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tell you?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Report out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1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Introductions</a:t>
            </a:r>
            <a:endParaRPr lang="en-US" dirty="0" smtClean="0">
              <a:solidFill>
                <a:schemeClr val="accent1"/>
              </a:solidFill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Objectives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and Agenda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Where do districts stand?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In Literature: The Ripple Effect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20% Ideas and Process – any progress?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Back to the Franklyn Case Study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Supporting Your Principal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Planning for Next Year</a:t>
            </a:r>
            <a:endParaRPr lang="en-US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Closure: What Did You Learn? Still Need?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7590EBF4-52DD-4215-8099-6BA2CEC7EC1F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Day </a:t>
            </a:r>
            <a:r>
              <a:rPr lang="en-US" sz="2000" b="1" dirty="0" smtClean="0">
                <a:solidFill>
                  <a:schemeClr val="bg1"/>
                </a:solidFill>
              </a:rPr>
              <a:t>Seven Agenda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81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4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Benjamin Franklyn Case Study</a:t>
            </a:r>
          </a:p>
          <a:p>
            <a:pPr marL="68897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6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Planning a School Visit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 you were planning an unannounced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Based on evidence already collected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would you do?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 would you look for?</a:t>
            </a:r>
          </a:p>
          <a:p>
            <a:pPr marL="708343" lvl="1" indent="-3429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Why?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49" y="3818731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Implications for Practice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Getting Ready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What’s been added… and what else to add?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START NOW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41981"/>
              </p:ext>
            </p:extLst>
          </p:nvPr>
        </p:nvGraphicFramePr>
        <p:xfrm>
          <a:off x="2779713" y="2325688"/>
          <a:ext cx="3914775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Worksheet" r:id="rId6" imgW="12839633" imgH="10791913" progId="Excel.Sheet.12">
                  <p:embed/>
                </p:oleObj>
              </mc:Choice>
              <mc:Fallback>
                <p:oleObj name="Worksheet" r:id="rId6" imgW="12839633" imgH="10791913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325688"/>
                        <a:ext cx="3914775" cy="328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6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Year One Reflection</a:t>
            </a:r>
          </a:p>
          <a:p>
            <a:pPr marL="365760" lvl="1" indent="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How has your thinking about principal evaluation changed this year…</a:t>
            </a:r>
          </a:p>
          <a:p>
            <a:pPr marL="708660" lvl="1" indent="-34290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the regulations?</a:t>
            </a:r>
          </a:p>
          <a:p>
            <a:pPr marL="708660" lvl="1" indent="-34290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research?</a:t>
            </a:r>
          </a:p>
          <a:p>
            <a:pPr marL="708660" lvl="1" indent="-34290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training?</a:t>
            </a:r>
          </a:p>
          <a:p>
            <a:pPr marL="708660" lvl="1" indent="-342900" fontAlgn="auto"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From each other?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Principal Evaluation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31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1222871"/>
            <a:ext cx="7370285" cy="5111827"/>
          </a:xfrm>
          <a:extLst/>
        </p:spPr>
        <p:txBody>
          <a:bodyPr rtlCol="0">
            <a:normAutofit/>
          </a:bodyPr>
          <a:lstStyle/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Ongoing Principal Evaluator Training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Next year (tentatively)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Four half-days of training distributed across year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	and, optionally, 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rgbClr val="92D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Growth Producing Feedback” course for Lead Evaluators: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 summer days to prepare for beginning of year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 fall day to prepare for generic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 spring day to prepare for summative meetings</a:t>
            </a: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Taking Care of Business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9" y="5763503"/>
            <a:ext cx="2483753" cy="6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4" y="903709"/>
            <a:ext cx="7370285" cy="984301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Resources are archived at the Principal Evaluator Training page off of leadership.ocmboces.org.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E7C3F0E8-4363-49D0-85E5-B771494F4DC7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90" y="2050932"/>
            <a:ext cx="6694098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 fontScale="92500" lnSpcReduction="10000"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ISLLC 2008 Leadership Standards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Evidence-based observation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Student Growth Percentile and VA growth Model data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the State-approved Multidimensional Principal Performance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Rubric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any assessment tools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Application and use of State-approved locally selected measures of student achievement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Use of the Statewide Instructional Reporting System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Scoring methodology used to evaluate principals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Specific considerations in evaluating principals of ELLs and students with disabilities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325" y="11462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149616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5" y="486331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100" y="390264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Objectives of Principal Evaluator Training (con’t):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SLOs: State-determined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district-wide student growth goal setting process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Effective supervisory visits and feedback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Soliciting structured feedback from constituent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groups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Reviewing 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school documents, records, state accountability processes and other measures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Principal contribution to teacher effectiveness </a:t>
            </a:r>
          </a:p>
          <a:p>
            <a:pPr marL="640080" lvl="1" indent="-27432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Goal Setting and Attainment, using the Multidimensional Principal Performance Rubric tool (Training provided by Joanne </a:t>
            </a:r>
            <a:r>
              <a:rPr lang="en-US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Picone-Zochia</a:t>
            </a:r>
            <a:r>
              <a:rPr lang="en-US" dirty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, co-author of the rubric) 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Nine Components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21850" y="3942016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5375" y="20034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325" y="35560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850" y="280596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sym typeface="Wingdings"/>
              </a:rPr>
              <a:t>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Where Do Districts Stand?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At you tables, share information about where you stand on the APPR for your principals.</a:t>
            </a:r>
            <a:endParaRPr lang="en-US" sz="2400" dirty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APPR Planning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30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Two perspectives on principal evaluation: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Focus on Principal Knowledge, Skills, and Practices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3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Two perspectives on principal evaluation: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Focus on Principal Knowledge, Skills, and Practices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Focus on Results for Students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40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5764213"/>
            <a:ext cx="24844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7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246" y="871269"/>
            <a:ext cx="7606524" cy="5463430"/>
          </a:xfrm>
          <a:extLst/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Literature Update (AIR)</a:t>
            </a:r>
          </a:p>
          <a:p>
            <a:pPr marL="365760" lvl="1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The “ripple effect” model:</a:t>
            </a:r>
          </a:p>
          <a:p>
            <a:pPr marL="68580" indent="0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248400"/>
            <a:ext cx="4038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7F0D03C-260C-4742-B917-272DE8A41715}" type="slidenum">
              <a:rPr lang="en-US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254" y="88135"/>
            <a:ext cx="330506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Research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9" b="12165"/>
          <a:stretch/>
        </p:blipFill>
        <p:spPr bwMode="auto">
          <a:xfrm>
            <a:off x="865188" y="1698168"/>
            <a:ext cx="7413625" cy="475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29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5347</TotalTime>
  <Words>697</Words>
  <Application>Microsoft Office PowerPoint</Application>
  <PresentationFormat>On-screen Show (4:3)</PresentationFormat>
  <Paragraphs>199</Paragraphs>
  <Slides>24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Austin</vt:lpstr>
      <vt:lpstr>Worksheet</vt:lpstr>
      <vt:lpstr> OCM BOCES Day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Teaching &amp; Learning Consultants,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NYSED August 4-5, 2011 Teaching &amp; Learning Solutions teachinglearningsolutions.com Albert (Duffy) Miller Ed.D   Bernadette (Bernie) Cleland, Ed.D</dc:title>
  <dc:creator>Jeff Craig</dc:creator>
  <cp:lastModifiedBy>Jeff Craig</cp:lastModifiedBy>
  <cp:revision>361</cp:revision>
  <cp:lastPrinted>2012-03-08T12:24:30Z</cp:lastPrinted>
  <dcterms:created xsi:type="dcterms:W3CDTF">2011-07-19T17:00:47Z</dcterms:created>
  <dcterms:modified xsi:type="dcterms:W3CDTF">2012-06-05T10:16:51Z</dcterms:modified>
</cp:coreProperties>
</file>