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3"/>
  </p:notesMasterIdLst>
  <p:handoutMasterIdLst>
    <p:handoutMasterId r:id="rId24"/>
  </p:handoutMasterIdLst>
  <p:sldIdLst>
    <p:sldId id="257" r:id="rId2"/>
    <p:sldId id="531" r:id="rId3"/>
    <p:sldId id="532" r:id="rId4"/>
    <p:sldId id="527" r:id="rId5"/>
    <p:sldId id="528" r:id="rId6"/>
    <p:sldId id="617" r:id="rId7"/>
    <p:sldId id="631" r:id="rId8"/>
    <p:sldId id="630" r:id="rId9"/>
    <p:sldId id="629" r:id="rId10"/>
    <p:sldId id="618" r:id="rId11"/>
    <p:sldId id="619" r:id="rId12"/>
    <p:sldId id="620" r:id="rId13"/>
    <p:sldId id="622" r:id="rId14"/>
    <p:sldId id="623" r:id="rId15"/>
    <p:sldId id="624" r:id="rId16"/>
    <p:sldId id="625" r:id="rId17"/>
    <p:sldId id="552" r:id="rId18"/>
    <p:sldId id="621" r:id="rId19"/>
    <p:sldId id="626" r:id="rId20"/>
    <p:sldId id="627" r:id="rId21"/>
    <p:sldId id="555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9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02F71-8482-4BBE-8FAD-2BD04772C351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D1A256-1DC4-4ABA-A617-DC78CAE4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C9626-934A-4E10-8D66-6E705EA28B0A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D2397-D23A-4C3F-8A18-98C116D92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C6C5-4122-488A-B130-967495A700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 recent study by Scholastic and the Gates Foundation found that teachers spend only about 3 percent of their teaching day collaborating with colleagues. </a:t>
            </a:r>
            <a:r>
              <a:rPr lang="en-US" smtClean="0"/>
              <a:t>The majority of American teachers plan, teach, and examine their practice alone. </a:t>
            </a: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8CE5C6-6CE9-4AFE-8D7C-4C709205AD14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246BAB-541A-4F4B-BC3B-33D77DD28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C4C7-8875-43F6-87FB-9A6F1A141FF6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A9FB-0727-4730-9271-62F25BC7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2CAA-04D6-4CAD-8B2F-F31D3BBBA0B0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C630-6E68-4AF8-853A-D0F6D20E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4602-53C1-495E-B40A-7CE37029E672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93D0-CFF9-4240-8156-5B9511B2D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93DC-7F40-44F1-A9E8-5E8AD3D7C3EE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950C-C840-409C-A3A3-1548F227F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06BB-AA35-4835-B137-D4E6C68AAAAD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EEA8-627C-4869-B581-4DAE1F46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64A2-C9B7-4C7C-8FD6-C23BAF68ADDC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CB8-5C11-40C0-984B-66FA3CD8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9C9-2A7D-4FD9-9E48-DDAD8065E9AE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44AC-54EF-432A-A2CD-4EFE90D9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4BFE-1805-4CAC-BAEC-B6431FA7A145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9552-6938-4FA8-B3E7-7FE87837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BBDB-83DE-4814-A506-16FA77CAC0DA}" type="datetime1">
              <a:rPr lang="en-US"/>
              <a:pPr>
                <a:defRPr/>
              </a:pPr>
              <a:t>4/23/2012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442-6CA3-465B-AA32-3CF5FA99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2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6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788" y="-349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438" y="3600450"/>
            <a:ext cx="3187700" cy="2381250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</a:t>
            </a:r>
            <a:r>
              <a:rPr lang="en-US" sz="2400" dirty="0">
                <a:solidFill>
                  <a:srgbClr val="404040"/>
                </a:solidFill>
              </a:rPr>
              <a:t>7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438" y="176213"/>
            <a:ext cx="3187700" cy="2027237"/>
          </a:xfrm>
        </p:spPr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Principal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Where Do Districts Stand?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20%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Needs Measures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Need a </a:t>
            </a:r>
            <a:r>
              <a:rPr lang="en-US" sz="2400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rocess (SLO-like)</a:t>
            </a:r>
            <a:endParaRPr lang="en-US" sz="2400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63902"/>
              </p:ext>
            </p:extLst>
          </p:nvPr>
        </p:nvGraphicFramePr>
        <p:xfrm>
          <a:off x="5274836" y="1843821"/>
          <a:ext cx="2767478" cy="3068151"/>
        </p:xfrm>
        <a:graphic>
          <a:graphicData uri="http://schemas.openxmlformats.org/drawingml/2006/table">
            <a:tbl>
              <a:tblPr firstRow="1" firstCol="1" bandRow="1"/>
              <a:tblGrid>
                <a:gridCol w="1328938"/>
                <a:gridCol w="730687"/>
                <a:gridCol w="707853"/>
              </a:tblGrid>
              <a:tr h="122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Teaching Assignment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Is there a State-Provided Growth Score (or is there a state assessment that must be used)?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(if any) SLOs would have to be employed?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Kindergarten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First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Third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Fourth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Fifth Grade Math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Sixth Grade Social Studies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Seventh Grade Science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ELA and Social Studies teacher with 100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One: ELA with 35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Two: ELA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Three: SS with 30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Four: SS with 15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Science teacher with 110 total students across five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(Regents) sections with 20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(non-Regents)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Forensic Science elective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and Science teacher with 130 students across 5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sections with 30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sections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Advances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 school PE teacher with 5 sections and 140 students total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(60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(50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Section of 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(sop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High school resource teacher with a total of 25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9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10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group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/12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art teacher with a total of 480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K (80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3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(90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(110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AIS/reading teacher with a total of 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who meet every other day (35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(45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special education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co-taught ELA (class size 20 each with 6 SWD in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resource room (total of 15 students) 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instrumental music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(30 students who meet once per week in lessons of 3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Middle-level library/media specialist (600 students in school)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classes (150 students attend library class once per week in 6 groups of 25)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8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students use library as needed or as scheduled in conjunction with teachers.</a:t>
                      </a: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49" marR="1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Where Do Districts Stand?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Multiple Measures 60%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Choices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Coverage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Point Allocation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Contextualized ISLLC Goal Setting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Evaluators and/or Observers</a:t>
            </a:r>
            <a:endParaRPr lang="en-US" sz="2400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5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Where Do Districts Stand?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Rest of the Plan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Appeals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Improvement Plan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Timely Provision of Feedback</a:t>
            </a:r>
            <a:endParaRPr lang="en-US" sz="2400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6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146300"/>
            <a:ext cx="4924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897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Random Collection of Evidence (contextualized</a:t>
            </a:r>
            <a:b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process NOT employed)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Peruse evidence with a PARTNER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READ Case Study Introduction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Look at evidence and complete organizer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MUST READ Appendix K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Others as you have time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84" y="3555546"/>
            <a:ext cx="2743200" cy="2015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7466" y="761423"/>
            <a:ext cx="3431517" cy="50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897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Growth Producing Feedback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–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eacher conversation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Provide principal feedback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6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897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Planning a School Visit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 were planning an unannounced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Based on evidence already collected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would you do?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would you look for?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Why?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9" y="3818731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622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Getting Ready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Map It Out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Start in JULY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41981"/>
              </p:ext>
            </p:extLst>
          </p:nvPr>
        </p:nvGraphicFramePr>
        <p:xfrm>
          <a:off x="2779713" y="2325688"/>
          <a:ext cx="3914775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Worksheet" r:id="rId5" imgW="12839633" imgH="10791913" progId="Excel.Sheet.12">
                  <p:embed/>
                </p:oleObj>
              </mc:Choice>
              <mc:Fallback>
                <p:oleObj name="Worksheet" r:id="rId5" imgW="12839633" imgH="1079191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325688"/>
                        <a:ext cx="3914775" cy="328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6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8090120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Getting Ready: What’s Going to Be Different About Your Supervision of Principals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a table, work on the chart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 ready to report out ONE thing from each category (with out repeating anything)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888177" y="3669461"/>
            <a:ext cx="5438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33849" y="3467581"/>
            <a:ext cx="23751" cy="280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48794" y="3467580"/>
            <a:ext cx="23751" cy="280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3195" y="3313202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6651" y="3213003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↓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3917" y="3204352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↑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68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Introductions</a:t>
            </a:r>
            <a:endParaRPr lang="en-US" dirty="0" smtClean="0">
              <a:solidFill>
                <a:schemeClr val="accent1"/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Objectives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 Agenda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Where do districts stand?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20% Ideas and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Process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any progress?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Another Case Study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Planning for Next Year</a:t>
            </a:r>
            <a:endParaRPr lang="en-US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590EBF4-52DD-4215-8099-6BA2CEC7EC1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Seven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Support for Principals</a:t>
            </a:r>
          </a:p>
          <a:p>
            <a:pPr marL="365760" lvl="1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kind of support do you want from BOCES for your principals?</a:t>
            </a:r>
          </a:p>
          <a:p>
            <a:pPr marL="365760" lvl="1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kind of support do YOU want?</a:t>
            </a:r>
          </a:p>
          <a:p>
            <a:pPr marL="365760" lvl="1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[Tentatively] plan on four days (1/2 days) for Principal Evaluator Training </a:t>
            </a:r>
            <a:r>
              <a:rPr lang="en-US" sz="240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next year</a:t>
            </a:r>
            <a:br>
              <a:rPr lang="en-US" sz="240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40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(dates 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coming soon)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1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984" y="1222871"/>
            <a:ext cx="82220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June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Dates</a:t>
            </a:r>
            <a:b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(choose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session that best fits your schedule)</a:t>
            </a:r>
            <a:endParaRPr lang="en-US" dirty="0" smtClean="0">
              <a:solidFill>
                <a:schemeClr val="accent1"/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June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6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12:30pm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3:00pm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(DLC)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June 14, 11:00am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1:30pm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DLC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982980" lvl="2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+/</a:t>
            </a:r>
            <a:r>
              <a:rPr lang="el-GR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Δ</a:t>
            </a: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Eight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4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03709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Principal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7C3F0E8-4363-49D0-85E5-B771494F4DC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0" y="2050932"/>
            <a:ext cx="6694098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2008 Leadership Standards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observation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Student Growth Percentile and VA growth Model data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the State-approved Multidimensional Principal Performance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any assessment tools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State-approved locally selected measures of student achievement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of the Statewide Instructional Reporting System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Scoring methodology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Specific considerations in evaluating principals of ELLs and students with disabilities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325" y="11462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149616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5" y="48633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100" y="39026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 (con’t):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SLOs: State-determined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district-wide student growth goal setting process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Effective supervisory visits and feedback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Soliciting structured feedback from constituent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groups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Reviewing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documents, records, state accountability processes and other measures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contribution to teacher effectiveness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and Attainment, using the Multidimensional Principal Performance Rubric tool 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21850" y="394201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20034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3556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850" y="28059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Research Update (</a:t>
            </a:r>
            <a:r>
              <a:rPr lang="en-US" sz="2800" b="1" dirty="0" err="1" smtClean="0">
                <a:solidFill>
                  <a:schemeClr val="accent1"/>
                </a:solidFill>
              </a:rPr>
              <a:t>Fullan</a:t>
            </a:r>
            <a:r>
              <a:rPr lang="en-US" sz="2800" b="1" dirty="0" smtClean="0">
                <a:solidFill>
                  <a:schemeClr val="accent1"/>
                </a:solidFill>
              </a:rPr>
              <a:t>/AERA)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Learning is the Work: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Establish goals and expectations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resources strategically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Ensure quality teaching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Ensure safe and orderly environment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3600" b="1" u="sng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Lead teacher learning and development</a:t>
            </a:r>
            <a:endParaRPr lang="en-US" sz="3600" b="1" u="sng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Research Update (</a:t>
            </a:r>
            <a:r>
              <a:rPr lang="en-US" sz="2800" b="1" dirty="0" err="1" smtClean="0">
                <a:solidFill>
                  <a:schemeClr val="accent1"/>
                </a:solidFill>
              </a:rPr>
              <a:t>Fullan</a:t>
            </a:r>
            <a:r>
              <a:rPr lang="en-US" sz="2800" b="1" smtClean="0">
                <a:solidFill>
                  <a:schemeClr val="accent1"/>
                </a:solidFill>
              </a:rPr>
              <a:t>/AERA)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Instructional Leadership: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Transformational leadership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Mentoring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Walk-throughs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3600" b="1" u="sng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Building social capital with teachers focused on learning, mentoring, feedback, and corrective action</a:t>
            </a:r>
            <a:endParaRPr lang="en-US" sz="3600" b="1" u="sng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7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Research Update (</a:t>
            </a:r>
            <a:r>
              <a:rPr lang="en-US" sz="2800" b="1" dirty="0" err="1" smtClean="0">
                <a:solidFill>
                  <a:schemeClr val="accent1"/>
                </a:solidFill>
              </a:rPr>
              <a:t>Fullan</a:t>
            </a:r>
            <a:r>
              <a:rPr lang="en-US" sz="2800" b="1" dirty="0" smtClean="0">
                <a:solidFill>
                  <a:schemeClr val="accent1"/>
                </a:solidFill>
              </a:rPr>
              <a:t>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Personnel Practices: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Role Descriptions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Selection and 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hiring 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criteria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Performance 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appraisal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Where Do Districts Stand?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State Growth 20%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4-8 Principals -- All Set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High School Principals – Likely from State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Others – SLOs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Combinations – Combine mathematically or cover other with local 20%</a:t>
            </a:r>
            <a:endParaRPr lang="en-US" sz="2400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0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5276</TotalTime>
  <Words>1154</Words>
  <Application>Microsoft Office PowerPoint</Application>
  <PresentationFormat>On-screen Show (4:3)</PresentationFormat>
  <Paragraphs>276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Austin</vt:lpstr>
      <vt:lpstr>Worksheet</vt:lpstr>
      <vt:lpstr> OCM BOCES Day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Jeff Craig</cp:lastModifiedBy>
  <cp:revision>346</cp:revision>
  <cp:lastPrinted>2012-03-08T12:24:30Z</cp:lastPrinted>
  <dcterms:created xsi:type="dcterms:W3CDTF">2011-07-19T17:00:47Z</dcterms:created>
  <dcterms:modified xsi:type="dcterms:W3CDTF">2012-04-23T13:31:25Z</dcterms:modified>
</cp:coreProperties>
</file>