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27"/>
  </p:notesMasterIdLst>
  <p:handoutMasterIdLst>
    <p:handoutMasterId r:id="rId28"/>
  </p:handoutMasterIdLst>
  <p:sldIdLst>
    <p:sldId id="257" r:id="rId2"/>
    <p:sldId id="527" r:id="rId3"/>
    <p:sldId id="528" r:id="rId4"/>
    <p:sldId id="531" r:id="rId5"/>
    <p:sldId id="532" r:id="rId6"/>
    <p:sldId id="563" r:id="rId7"/>
    <p:sldId id="600" r:id="rId8"/>
    <p:sldId id="601" r:id="rId9"/>
    <p:sldId id="602" r:id="rId10"/>
    <p:sldId id="603" r:id="rId11"/>
    <p:sldId id="567" r:id="rId12"/>
    <p:sldId id="605" r:id="rId13"/>
    <p:sldId id="606" r:id="rId14"/>
    <p:sldId id="604" r:id="rId15"/>
    <p:sldId id="552" r:id="rId16"/>
    <p:sldId id="607" r:id="rId17"/>
    <p:sldId id="608" r:id="rId18"/>
    <p:sldId id="610" r:id="rId19"/>
    <p:sldId id="609" r:id="rId20"/>
    <p:sldId id="611" r:id="rId21"/>
    <p:sldId id="541" r:id="rId22"/>
    <p:sldId id="612" r:id="rId23"/>
    <p:sldId id="599" r:id="rId24"/>
    <p:sldId id="613" r:id="rId25"/>
    <p:sldId id="555" r:id="rId26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94675" autoAdjust="0"/>
  </p:normalViewPr>
  <p:slideViewPr>
    <p:cSldViewPr snapToGrid="0" snapToObjects="1">
      <p:cViewPr>
        <p:scale>
          <a:sx n="80" d="100"/>
          <a:sy n="80" d="100"/>
        </p:scale>
        <p:origin x="-99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1728" y="144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802F71-8482-4BBE-8FAD-2BD04772C351}" type="datetime1">
              <a:rPr lang="en-US"/>
              <a:pPr>
                <a:defRPr/>
              </a:pPr>
              <a:t>3/8/2012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D1A256-1DC4-4ABA-A617-DC78CAE48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06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9C9626-934A-4E10-8D66-6E705EA28B0A}" type="datetime1">
              <a:rPr lang="en-US"/>
              <a:pPr>
                <a:defRPr/>
              </a:pPr>
              <a:t>3/8/2012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AD2397-D23A-4C3F-8A18-98C116D92E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977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A0BB6-9A61-43AD-9ABB-288704FC96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81128B-473A-4BED-9E85-3806FBD319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81128B-473A-4BED-9E85-3806FBD319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89C6C5-4122-488A-B130-967495A700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i="1" dirty="0" smtClean="0"/>
              <a:t>The school principal as leader: guiding schools to better teaching and learning</a:t>
            </a:r>
            <a:r>
              <a:rPr lang="en-US" sz="1200" dirty="0" smtClean="0"/>
              <a:t>  - The Wallace Foundation, January 2012.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2397-D23A-4C3F-8A18-98C116D92EB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00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i="1" dirty="0" smtClean="0"/>
              <a:t>The school principal as leader: guiding schools to better teaching and learning</a:t>
            </a:r>
            <a:r>
              <a:rPr lang="en-US" sz="1200" dirty="0" smtClean="0"/>
              <a:t>  - The Wallace Foundation, January 2012.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2397-D23A-4C3F-8A18-98C116D92EB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00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i="1" dirty="0" smtClean="0"/>
              <a:t>The school principal as leader: guiding schools to better teaching and learning</a:t>
            </a:r>
            <a:r>
              <a:rPr lang="en-US" sz="1200" dirty="0" smtClean="0"/>
              <a:t>  - The Wallace Foundation, January 2012.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2397-D23A-4C3F-8A18-98C116D92EB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00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A0BB6-9A61-43AD-9ABB-288704FC96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  <a:prstGeom prst="rect">
            <a:avLst/>
          </a:prstGeo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4A8CE5C6-6CE9-4AFE-8D7C-4C709205AD14}" type="datetime1">
              <a:rPr lang="en-US"/>
              <a:pPr>
                <a:defRPr/>
              </a:pPr>
              <a:t>3/8/2012</a:t>
            </a:fld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dirty="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5246BAB-541A-4F4B-BC3B-33D77DD28D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5C4C7-8875-43F6-87FB-9A6F1A141FF6}" type="datetime1">
              <a:rPr lang="en-US"/>
              <a:pPr>
                <a:defRPr/>
              </a:pPr>
              <a:t>3/8/2012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0A9FB-0727-4730-9271-62F25BC70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A2CAA-04D6-4CAD-8B2F-F31D3BBBA0B0}" type="datetime1">
              <a:rPr lang="en-US"/>
              <a:pPr>
                <a:defRPr/>
              </a:pPr>
              <a:t>3/8/2012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8C630-6E68-4AF8-853A-D0F6D20E46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E4602-53C1-495E-B40A-7CE37029E672}" type="datetime1">
              <a:rPr lang="en-US"/>
              <a:pPr>
                <a:defRPr/>
              </a:pPr>
              <a:t>3/8/2012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F93D0-CFF9-4240-8156-5B9511B2D9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93DC-7F40-44F1-A9E8-5E8AD3D7C3EE}" type="datetime1">
              <a:rPr lang="en-US"/>
              <a:pPr>
                <a:defRPr/>
              </a:pPr>
              <a:t>3/8/2012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A950C-C840-409C-A3A3-1548F227F4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706BB-AA35-4835-B137-D4E6C68AAAAD}" type="datetime1">
              <a:rPr lang="en-US"/>
              <a:pPr>
                <a:defRPr/>
              </a:pPr>
              <a:t>3/8/2012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4EEA8-627C-4869-B581-4DAE1F4653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F64A2-C9B7-4C7C-8FD6-C23BAF68ADDC}" type="datetime1">
              <a:rPr lang="en-US"/>
              <a:pPr>
                <a:defRPr/>
              </a:pPr>
              <a:t>3/8/2012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2BCB8-5C11-40C0-984B-66FA3CD82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39C9-2A7D-4FD9-9E48-DDAD8065E9AE}" type="datetime1">
              <a:rPr lang="en-US"/>
              <a:pPr>
                <a:defRPr/>
              </a:pPr>
              <a:t>3/8/2012</a:t>
            </a:fld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E44AC-54EF-432A-A2CD-4EFE90D94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54BFE-1805-4CAC-BAEC-B6431FA7A145}" type="datetime1">
              <a:rPr lang="en-US"/>
              <a:pPr>
                <a:defRPr/>
              </a:pPr>
              <a:t>3/8/2012</a:t>
            </a:fld>
            <a:endParaRPr 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D9552-6938-4FA8-B3E7-7FE87837DD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9BBDB-83DE-4814-A506-16FA77CAC0DA}" type="datetime1">
              <a:rPr lang="en-US"/>
              <a:pPr>
                <a:defRPr/>
              </a:pPr>
              <a:t>3/8/2012</a:t>
            </a:fld>
            <a:endParaRPr lang="en-US" dirty="0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6B442-6CA3-465B-AA32-3CF5FA997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2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5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6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7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" name="Rectangle 70"/>
          <p:cNvSpPr/>
          <p:nvPr userDrawn="1"/>
        </p:nvSpPr>
        <p:spPr>
          <a:xfrm>
            <a:off x="4649788" y="-349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SLOs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SLOs.ppt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SLOs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0438" y="3600450"/>
            <a:ext cx="3187700" cy="2381250"/>
          </a:xfrm>
        </p:spPr>
        <p:txBody>
          <a:bodyPr/>
          <a:lstStyle/>
          <a:p>
            <a:r>
              <a:rPr lang="en-US" sz="2400" dirty="0" smtClean="0">
                <a:solidFill>
                  <a:srgbClr val="404040"/>
                </a:solidFill>
              </a:rPr>
              <a:t/>
            </a:r>
            <a:br>
              <a:rPr lang="en-US" sz="2400" dirty="0" smtClean="0">
                <a:solidFill>
                  <a:srgbClr val="404040"/>
                </a:solidFill>
              </a:rPr>
            </a:br>
            <a:r>
              <a:rPr lang="en-US" sz="2400" dirty="0" smtClean="0">
                <a:solidFill>
                  <a:srgbClr val="404040"/>
                </a:solidFill>
              </a:rPr>
              <a:t>OCM BOCES</a:t>
            </a:r>
            <a:br>
              <a:rPr lang="en-US" sz="2400" dirty="0" smtClean="0">
                <a:solidFill>
                  <a:srgbClr val="404040"/>
                </a:solidFill>
              </a:rPr>
            </a:br>
            <a:r>
              <a:rPr lang="en-US" sz="2400" dirty="0" smtClean="0">
                <a:solidFill>
                  <a:srgbClr val="404040"/>
                </a:solidFill>
              </a:rPr>
              <a:t>Day </a:t>
            </a:r>
            <a:r>
              <a:rPr lang="en-US" sz="2400" dirty="0">
                <a:solidFill>
                  <a:srgbClr val="404040"/>
                </a:solidFill>
              </a:rPr>
              <a:t>6</a:t>
            </a:r>
            <a:endParaRPr lang="en-US" sz="2000" dirty="0" smtClean="0">
              <a:solidFill>
                <a:srgbClr val="404040"/>
              </a:solidFill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0438" y="176213"/>
            <a:ext cx="3187700" cy="2027237"/>
          </a:xfrm>
        </p:spPr>
        <p:txBody>
          <a:bodyPr/>
          <a:lstStyle/>
          <a:p>
            <a:pPr>
              <a:buClr>
                <a:srgbClr val="404040"/>
              </a:buClr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Principal</a:t>
            </a:r>
          </a:p>
          <a:p>
            <a:pPr>
              <a:buClr>
                <a:srgbClr val="404040"/>
              </a:buClr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Evaluator</a:t>
            </a:r>
          </a:p>
          <a:p>
            <a:pPr>
              <a:buClr>
                <a:srgbClr val="404040"/>
              </a:buClr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Regulations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Pie 7"/>
          <p:cNvSpPr>
            <a:spLocks noChangeAspect="1"/>
          </p:cNvSpPr>
          <p:nvPr/>
        </p:nvSpPr>
        <p:spPr>
          <a:xfrm>
            <a:off x="2514600" y="1676400"/>
            <a:ext cx="4572000" cy="4572000"/>
          </a:xfrm>
          <a:prstGeom prst="pie">
            <a:avLst>
              <a:gd name="adj1" fmla="val 3101475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286000"/>
            <a:ext cx="19812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</a:p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Student</a:t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Growth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6050" y="3352800"/>
            <a:ext cx="2114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</a:p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Multiple Measures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833832">
            <a:off x="1349005" y="934387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ISLLC 2008 Standards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02313">
            <a:off x="761673" y="1555173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Multiple schools visits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142323">
            <a:off x="183660" y="2389153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Unannounced visit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1576">
            <a:off x="-41508" y="3288813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Other sources “two?”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585908">
            <a:off x="48473" y="4087353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Remaining points (if any): goals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631412">
            <a:off x="-143090" y="6027835"/>
            <a:ext cx="342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Feedback gathering w/ approved tools only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9910289">
            <a:off x="178399" y="5003772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Teacher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Effectiveness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023263" y="863485"/>
            <a:ext cx="3764478" cy="5335477"/>
          </a:xfrm>
        </p:spPr>
        <p:txBody>
          <a:bodyPr/>
          <a:lstStyle/>
          <a:p>
            <a:pPr indent="-342900"/>
            <a:r>
              <a:rPr lang="en-US" dirty="0" smtClean="0"/>
              <a:t>At least 31/60 – still recommend 60/60</a:t>
            </a:r>
          </a:p>
          <a:p>
            <a:pPr indent="-342900"/>
            <a:r>
              <a:rPr lang="en-US" dirty="0" smtClean="0"/>
              <a:t>School visits</a:t>
            </a:r>
          </a:p>
          <a:p>
            <a:pPr indent="-342900"/>
            <a:r>
              <a:rPr lang="en-US" dirty="0" smtClean="0"/>
              <a:t>Structured feedback</a:t>
            </a:r>
          </a:p>
          <a:p>
            <a:pPr indent="-342900"/>
            <a:r>
              <a:rPr lang="en-US" dirty="0" smtClean="0"/>
              <a:t>Independent observer?</a:t>
            </a:r>
          </a:p>
          <a:p>
            <a:pPr indent="-342900"/>
            <a:r>
              <a:rPr lang="en-US" dirty="0" smtClean="0"/>
              <a:t>Review of documents</a:t>
            </a:r>
          </a:p>
          <a:p>
            <a:pPr indent="-342900"/>
            <a:r>
              <a:rPr lang="en-US" dirty="0" smtClean="0"/>
              <a:t>Contribution to teacher effectiveness</a:t>
            </a:r>
          </a:p>
          <a:p>
            <a:pPr indent="-342900"/>
            <a:r>
              <a:rPr lang="en-US" dirty="0" smtClean="0"/>
              <a:t>Other academic results or learning environment</a:t>
            </a:r>
          </a:p>
          <a:p>
            <a:pPr indent="-342900"/>
            <a:r>
              <a:rPr lang="en-US" dirty="0" smtClean="0"/>
              <a:t>All standards every year (some rubrics might need more)</a:t>
            </a:r>
          </a:p>
          <a:p>
            <a:pPr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080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16000" y="756287"/>
            <a:ext cx="7313600" cy="835006"/>
          </a:xfrm>
        </p:spPr>
        <p:txBody>
          <a:bodyPr/>
          <a:lstStyle/>
          <a:p>
            <a:r>
              <a:rPr lang="en-US" dirty="0" smtClean="0"/>
              <a:t>Who matters more?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Research &amp; Evidence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jcraig\AppData\Local\Microsoft\Windows\Temporary Internet Files\Content.IE5\NN8KHLYE\MC90039102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28" y="2816903"/>
            <a:ext cx="1450927" cy="214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18371548">
            <a:off x="2717057" y="2020977"/>
            <a:ext cx="788309" cy="1459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251307">
            <a:off x="2317586" y="2623977"/>
            <a:ext cx="1751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PRINCIPAL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66385" y="1000903"/>
            <a:ext cx="1282637" cy="2719167"/>
            <a:chOff x="5703891" y="1023143"/>
            <a:chExt cx="1282637" cy="2719167"/>
          </a:xfrm>
        </p:grpSpPr>
        <p:sp>
          <p:nvSpPr>
            <p:cNvPr id="9" name="Down Arrow 8"/>
            <p:cNvSpPr/>
            <p:nvPr/>
          </p:nvSpPr>
          <p:spPr>
            <a:xfrm rot="2563370">
              <a:off x="5703891" y="1367245"/>
              <a:ext cx="1282637" cy="23750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8803516">
              <a:off x="5401302" y="2028704"/>
              <a:ext cx="2472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TEACHER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16000" y="756287"/>
            <a:ext cx="7313600" cy="835006"/>
          </a:xfrm>
        </p:spPr>
        <p:txBody>
          <a:bodyPr/>
          <a:lstStyle/>
          <a:p>
            <a:r>
              <a:rPr lang="en-US" dirty="0" smtClean="0"/>
              <a:t>Who matters more?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Research &amp; Evidence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17" y="4263150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17" y="1243593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87" y="1591293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3" y="4541066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08" y="2749760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73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16000" y="756287"/>
            <a:ext cx="7313600" cy="835006"/>
          </a:xfrm>
        </p:spPr>
        <p:txBody>
          <a:bodyPr/>
          <a:lstStyle/>
          <a:p>
            <a:r>
              <a:rPr lang="en-US" dirty="0" smtClean="0"/>
              <a:t>Who matters more?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Research &amp; Evidence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17" y="4263150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17" y="1243593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87" y="1591293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3" y="4541066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08" y="2749760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18552883">
            <a:off x="2836077" y="1748790"/>
            <a:ext cx="50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552883">
            <a:off x="2671946" y="4678142"/>
            <a:ext cx="50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552883">
            <a:off x="5485539" y="2906654"/>
            <a:ext cx="50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8254887">
            <a:off x="8371101" y="148966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8552883">
            <a:off x="8339286" y="4413316"/>
            <a:ext cx="50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966159"/>
            <a:ext cx="7370285" cy="536854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Year in the Life</a:t>
            </a:r>
          </a:p>
          <a:p>
            <a:pPr marL="411480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Updated map with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regulation changes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F5E644C-6DD3-4822-8A75-CBE934A1288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Principal Supervision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223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141981"/>
              </p:ext>
            </p:extLst>
          </p:nvPr>
        </p:nvGraphicFramePr>
        <p:xfrm>
          <a:off x="2780227" y="2325827"/>
          <a:ext cx="3914053" cy="3289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Worksheet" r:id="rId6" imgW="12839633" imgH="10791913" progId="Excel.Sheet.12">
                  <p:embed/>
                </p:oleObj>
              </mc:Choice>
              <mc:Fallback>
                <p:oleObj name="Worksheet" r:id="rId6" imgW="12839633" imgH="107919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80227" y="2325827"/>
                        <a:ext cx="3914053" cy="328955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2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36227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30008" y="1046680"/>
            <a:ext cx="716896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GB" sz="2800" dirty="0" smtClean="0">
                <a:latin typeface="+mn-lt"/>
                <a:cs typeface="Tahoma" pitchFamily="34" charset="0"/>
              </a:rPr>
              <a:t>Principal Evaluators have to:</a:t>
            </a:r>
            <a:endParaRPr lang="en-GB" sz="2800" dirty="0">
              <a:latin typeface="+mn-lt"/>
              <a:cs typeface="Tahoma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30006" y="1618180"/>
            <a:ext cx="7299593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Know what the principal has to do, including</a:t>
            </a:r>
          </a:p>
          <a:p>
            <a:pPr marL="800100" lvl="1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Standards (CCLS)</a:t>
            </a:r>
          </a:p>
          <a:p>
            <a:pPr marL="800100" lvl="1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Data (Common Formative and Interim Assessment)</a:t>
            </a:r>
          </a:p>
          <a:p>
            <a:pPr marL="800100" lvl="1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Professional Practice (APPR)</a:t>
            </a:r>
          </a:p>
          <a:p>
            <a:pPr marL="800100" lvl="1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Culture (PLC)</a:t>
            </a:r>
          </a:p>
          <a:p>
            <a:pPr marL="800100" lvl="1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Everything else they have always had to do</a:t>
            </a:r>
          </a:p>
          <a:p>
            <a:pPr marL="342900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Help the principal do all of the above</a:t>
            </a:r>
          </a:p>
          <a:p>
            <a:pPr marL="342900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Help find the time in which to do all of the above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4753" y="88135"/>
            <a:ext cx="3658601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Job Description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30008" y="1046680"/>
            <a:ext cx="716896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GB" sz="2800" dirty="0" smtClean="0">
                <a:latin typeface="+mn-lt"/>
                <a:cs typeface="Tahoma" pitchFamily="34" charset="0"/>
              </a:rPr>
              <a:t>Principal Evaluators have to:</a:t>
            </a:r>
            <a:endParaRPr lang="en-GB" sz="2800" dirty="0">
              <a:latin typeface="+mn-lt"/>
              <a:cs typeface="Tahoma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30006" y="1618180"/>
            <a:ext cx="7774607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Help principal to choose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define the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right</a:t>
            </a:r>
            <a:br>
              <a:rPr lang="en-US" sz="2400" dirty="0" smtClean="0">
                <a:solidFill>
                  <a:srgbClr val="FF0000"/>
                </a:solidFill>
                <a:latin typeface="+mn-lt"/>
              </a:rPr>
            </a:b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initiative/goal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for item listed above</a:t>
            </a:r>
          </a:p>
          <a:p>
            <a:pPr marL="342900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Understand how to use ISLLC (and maybe a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rubric)</a:t>
            </a:r>
            <a:br>
              <a:rPr lang="en-US" sz="2400" dirty="0" smtClean="0">
                <a:solidFill>
                  <a:srgbClr val="FF0000"/>
                </a:solidFill>
                <a:latin typeface="+mn-lt"/>
              </a:rPr>
            </a:b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to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guide the initiative/goal</a:t>
            </a:r>
          </a:p>
          <a:p>
            <a:pPr marL="342900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Collect evidence along the way</a:t>
            </a:r>
          </a:p>
          <a:p>
            <a:pPr marL="342900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Provide growth-producing feedback</a:t>
            </a:r>
          </a:p>
          <a:p>
            <a:pPr marL="342900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Use APPR system for evaluation and identification of appropriate professional development</a:t>
            </a:r>
          </a:p>
          <a:p>
            <a:pPr marL="342900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Implement improvement plan (if necessary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4753" y="88135"/>
            <a:ext cx="3658601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Job Description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31326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966159"/>
            <a:ext cx="7370285" cy="536854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your table, read through the Douglass Middle School case study.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Review ISLLC Standard 1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Tables answer questions the follow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to MPPR Rubric. How would you rate the evidence from this case study? What other evidence might you collect?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F5E644C-6DD3-4822-8A75-CBE934A1288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Case Study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22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01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 fontScale="92500" lnSpcReduction="10000"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Objectives of Principal Evaluator Training: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ISLLC 2008 Leadership Standards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Evidence-based observation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Application and use of Student Growth Percentile and VA growth Model data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Application and use of the State-approved Multidimensional Principal Performance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Rubric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(Training provided by Joanne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Picone-Zochia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, co-author of the rubric)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Application and use of any assessment tools used to evaluate principals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Application and use of State-approved locally selected measures of student achievement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Use of the Statewide Instructional Reporting System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Scoring methodology used to evaluate principals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Specific considerations in evaluating principals of ELLs and students with disabilities 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Nine Components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6325" y="1146243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6325" y="1496166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6325" y="243211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5375" y="486331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8100" y="3902643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34828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990" y="683289"/>
            <a:ext cx="7024744" cy="658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20%s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94" y="1377546"/>
            <a:ext cx="6543303" cy="4892625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1800"/>
              </a:spcBef>
            </a:pPr>
            <a:r>
              <a:rPr lang="en-US" dirty="0" smtClean="0"/>
              <a:t>How might the 20% play out in your districts?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20% + 20%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687696"/>
              </p:ext>
            </p:extLst>
          </p:nvPr>
        </p:nvGraphicFramePr>
        <p:xfrm>
          <a:off x="2789174" y="2579256"/>
          <a:ext cx="3338493" cy="3550934"/>
        </p:xfrm>
        <a:graphic>
          <a:graphicData uri="http://schemas.openxmlformats.org/drawingml/2006/table">
            <a:tbl>
              <a:tblPr firstRow="1" firstCol="1" bandRow="1"/>
              <a:tblGrid>
                <a:gridCol w="1603138"/>
                <a:gridCol w="881450"/>
                <a:gridCol w="853905"/>
              </a:tblGrid>
              <a:tr h="147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Teaching Assignment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Is there a State-Provided Growth Score (or is there a state assessment that must be used)?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What (if any) SLOs would have to be employed?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Kindergarten Common Branch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First Grade Common Branch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Third Grade Common Branch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Fourth Grade Common Branch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Fifth Grade Math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Sixth Grade Social Studies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Seventh Grade Science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ELA and Social Studies teacher with 100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Class One: ELA with 35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Class Two: ELA with 20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Class Three: SS with 30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Class Four: SS with 15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Science teacher with 110 total students across five sections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Two Living Environment (Regents) sections with 20 students each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Two Living Environment (non-Regents) with 25 students each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One Forensic Science elective with 20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Math and Science teacher with 130 students across 5 sections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Two 7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Math sections with 30 students each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Two 7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Science sections with 25 students each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One Advances 7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Science section with 20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Middle school PE teacher with 5 sections and 140 students total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 sections of 6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PE (60 students total)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 sections of 7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PE (50 students total)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Section of 8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PE (sop students)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High school resource teacher with a total of 25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 groups of 9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 groups of 10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 group of 11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/12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K-6 art teacher with a total of 480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 sections of K (80 students)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 sections of 1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(100 students)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 sections of 2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(100 student)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 sections of 3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(90 students)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 sections of 4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(110 students)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 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and 6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AIS/reading teacher with a total of 80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 groups of 5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students who meet every other day (35 students total)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 groups of 6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students (45 students total)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special education teacher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 sections of co-taught ELA (class size 20 each with 6 SWD in each)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 sections of 11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resource room (total of 15 students) 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K-6 instrumental music teacher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lessons (30 students who meet once per week in lessons of 3 students each)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band (35 students who meet every other day)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lessons (35 students who meet once per week in lessons of 5 students each)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band (35 students who meet every other day)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lessons (35 students who meet once per week in lessons of 5 students each)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Middle-level library/media specialist (600 students in school)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grade classes (150 students attend library class once per week in 6 groups of 25)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2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8</a:t>
                      </a:r>
                      <a:r>
                        <a:rPr lang="en-US" sz="2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grade students use library as needed or as scheduled in conjunction with teachers.</a:t>
                      </a: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2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4565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28906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Aligning School Visits to ISLLC and RTTT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Evidence Collection</a:t>
            </a: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30006" y="1618180"/>
            <a:ext cx="7299593" cy="16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273050" defTabSz="914400">
              <a:spcBef>
                <a:spcPct val="2000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What have you tried to do differently this year?</a:t>
            </a:r>
          </a:p>
          <a:p>
            <a:pPr marL="342900" indent="-273050" defTabSz="914400">
              <a:spcBef>
                <a:spcPct val="2000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How’s it going?</a:t>
            </a:r>
          </a:p>
          <a:p>
            <a:pPr marL="342900" indent="-273050" defTabSz="914400">
              <a:spcBef>
                <a:spcPct val="2000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What’s next?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13" y="2729673"/>
            <a:ext cx="3247531" cy="243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28906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School Visit: Mini-observations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Evidence Collection</a:t>
            </a: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30006" y="1618180"/>
            <a:ext cx="7299593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273050" defTabSz="914400">
              <a:spcBef>
                <a:spcPct val="2000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Go on a “mini” together</a:t>
            </a:r>
          </a:p>
          <a:p>
            <a:pPr marL="342900" indent="-273050" defTabSz="914400">
              <a:spcBef>
                <a:spcPct val="2000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Three part role play:</a:t>
            </a:r>
          </a:p>
          <a:p>
            <a:pPr marL="984250" lvl="1" indent="-457200" defTabSz="914400">
              <a:spcBef>
                <a:spcPct val="2000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+mj-lt"/>
              <a:buAutoNum type="arabicPeriod"/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Teacher</a:t>
            </a:r>
          </a:p>
          <a:p>
            <a:pPr marL="984250" lvl="1" indent="-457200" defTabSz="914400">
              <a:spcBef>
                <a:spcPct val="2000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+mj-lt"/>
              <a:buAutoNum type="arabicPeriod"/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Principal</a:t>
            </a:r>
          </a:p>
          <a:p>
            <a:pPr marL="984250" lvl="1" indent="-457200" defTabSz="914400">
              <a:spcBef>
                <a:spcPct val="2000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+mj-lt"/>
              <a:buAutoNum type="arabicPeriod"/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Evaluator/Supervisor</a:t>
            </a:r>
          </a:p>
        </p:txBody>
      </p:sp>
    </p:spTree>
    <p:extLst>
      <p:ext uri="{BB962C8B-B14F-4D97-AF65-F5344CB8AC3E}">
        <p14:creationId xmlns:p14="http://schemas.microsoft.com/office/powerpoint/2010/main" val="34069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March Dates</a:t>
            </a:r>
            <a:endParaRPr lang="en-US" dirty="0" smtClean="0">
              <a:solidFill>
                <a:schemeClr val="accent1"/>
              </a:solidFill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April 25, 12:30 – 3:00 (DLC)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or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April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26, 9:00 – 11:30 (DLC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)</a:t>
            </a:r>
            <a:b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(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choose session that best fits your schedule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)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Closure</a:t>
            </a:r>
          </a:p>
          <a:p>
            <a:pPr marL="982980" lvl="2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+/</a:t>
            </a:r>
            <a:r>
              <a:rPr lang="el-GR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Δ</a:t>
            </a: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Day </a:t>
            </a:r>
            <a:r>
              <a:rPr lang="en-US" sz="2000" b="1" dirty="0" smtClean="0">
                <a:solidFill>
                  <a:schemeClr val="bg1"/>
                </a:solidFill>
              </a:rPr>
              <a:t>Five Agenda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813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14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Objectives of Principal Evaluator Training (con’t):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SLOs: State-determined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district-wide student growth goal setting process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Effective supervisory visits and feedback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Soliciting structured feedback from constituent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groups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Reviewing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school documents, records, state accountability processes and other measures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Principal contribution to teacher effectiveness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Goal Setting and Attainment, using the Multidimensional Principal Performance Rubric tool (Training provided by Joanne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Picone-Zochia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, co-author of the rubric) 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Nine Components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95375" y="127006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5375" y="2003493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6325" y="355606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1850" y="280596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Introductions</a:t>
            </a:r>
            <a:endParaRPr lang="en-US" dirty="0" smtClean="0">
              <a:solidFill>
                <a:schemeClr val="accent1"/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Objectives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and Agenda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Review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Review the Regulations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 look at the revised Principals Map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SLO Questions and Answers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Case Study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20% Ideas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School Visits: Mini-observations &amp; conversations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Closure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7590EBF4-52DD-4215-8099-6BA2CEC7EC1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Day </a:t>
            </a:r>
            <a:r>
              <a:rPr lang="en-US" sz="2000" b="1" dirty="0" smtClean="0">
                <a:solidFill>
                  <a:schemeClr val="bg1"/>
                </a:solidFill>
              </a:rPr>
              <a:t>Five Agenda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813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 flipV="1">
            <a:off x="9696689" y="2390463"/>
            <a:ext cx="2773362" cy="68663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flipV="1">
            <a:off x="9663839" y="3438213"/>
            <a:ext cx="2773362" cy="68663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V="1">
            <a:off x="11400005" y="3885888"/>
            <a:ext cx="2773362" cy="68663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903709"/>
            <a:ext cx="7370285" cy="984301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Resources are archived at the Principal Evaluator Training page off of leadership.ocmboces.org.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7C3F0E8-4363-49D0-85E5-B771494F4DC7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90" y="2050932"/>
            <a:ext cx="6694098" cy="418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Regulations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14600" y="1676400"/>
            <a:ext cx="4572000" cy="4572000"/>
            <a:chOff x="2580773" y="1981200"/>
            <a:chExt cx="4572000" cy="4572000"/>
          </a:xfrm>
        </p:grpSpPr>
        <p:sp>
          <p:nvSpPr>
            <p:cNvPr id="8" name="Pie 7"/>
            <p:cNvSpPr>
              <a:spLocks noChangeAspect="1"/>
            </p:cNvSpPr>
            <p:nvPr/>
          </p:nvSpPr>
          <p:spPr>
            <a:xfrm>
              <a:off x="2580773" y="1981200"/>
              <a:ext cx="4572000" cy="4572000"/>
            </a:xfrm>
            <a:prstGeom prst="pi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Pie 8"/>
            <p:cNvSpPr>
              <a:spLocks noChangeAspect="1"/>
            </p:cNvSpPr>
            <p:nvPr/>
          </p:nvSpPr>
          <p:spPr>
            <a:xfrm>
              <a:off x="2580773" y="1981200"/>
              <a:ext cx="4572000" cy="4572000"/>
            </a:xfrm>
            <a:prstGeom prst="pie">
              <a:avLst>
                <a:gd name="adj1" fmla="val 20618651"/>
                <a:gd name="adj2" fmla="val 359039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Pie 9"/>
            <p:cNvSpPr>
              <a:spLocks noChangeAspect="1"/>
            </p:cNvSpPr>
            <p:nvPr/>
          </p:nvSpPr>
          <p:spPr>
            <a:xfrm rot="4396026">
              <a:off x="2580773" y="1981200"/>
              <a:ext cx="4572000" cy="4572000"/>
            </a:xfrm>
            <a:prstGeom prst="pie">
              <a:avLst>
                <a:gd name="adj1" fmla="val 11832728"/>
                <a:gd name="adj2" fmla="val 1670304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00600" y="2286000"/>
            <a:ext cx="19812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</a:p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Student</a:t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Growth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3946358"/>
            <a:ext cx="1981200" cy="9643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</a:p>
          <a:p>
            <a:pPr algn="ctr">
              <a:lnSpc>
                <a:spcPts val="2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Student</a:t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Achievement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6050" y="3352800"/>
            <a:ext cx="2114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</a:p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Multiple Measures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Regulations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14600" y="1676400"/>
            <a:ext cx="4572000" cy="4572000"/>
            <a:chOff x="2580773" y="1981200"/>
            <a:chExt cx="4572000" cy="4572000"/>
          </a:xfrm>
        </p:grpSpPr>
        <p:sp>
          <p:nvSpPr>
            <p:cNvPr id="8" name="Pie 7"/>
            <p:cNvSpPr>
              <a:spLocks noChangeAspect="1"/>
            </p:cNvSpPr>
            <p:nvPr/>
          </p:nvSpPr>
          <p:spPr>
            <a:xfrm>
              <a:off x="2580773" y="1981200"/>
              <a:ext cx="4572000" cy="4572000"/>
            </a:xfrm>
            <a:prstGeom prst="pi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Pie 8"/>
            <p:cNvSpPr>
              <a:spLocks noChangeAspect="1"/>
            </p:cNvSpPr>
            <p:nvPr/>
          </p:nvSpPr>
          <p:spPr>
            <a:xfrm>
              <a:off x="2580773" y="1981200"/>
              <a:ext cx="4572000" cy="4572000"/>
            </a:xfrm>
            <a:prstGeom prst="pie">
              <a:avLst>
                <a:gd name="adj1" fmla="val 20618651"/>
                <a:gd name="adj2" fmla="val 359039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Pie 9"/>
            <p:cNvSpPr>
              <a:spLocks noChangeAspect="1"/>
            </p:cNvSpPr>
            <p:nvPr/>
          </p:nvSpPr>
          <p:spPr>
            <a:xfrm rot="4396026">
              <a:off x="2580773" y="1981200"/>
              <a:ext cx="4572000" cy="4572000"/>
            </a:xfrm>
            <a:prstGeom prst="pie">
              <a:avLst>
                <a:gd name="adj1" fmla="val 11832728"/>
                <a:gd name="adj2" fmla="val 1670304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00600" y="2286000"/>
            <a:ext cx="19812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</a:p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Student</a:t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Growth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3946358"/>
            <a:ext cx="1981200" cy="9643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</a:p>
          <a:p>
            <a:pPr algn="ctr">
              <a:lnSpc>
                <a:spcPts val="2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Student</a:t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Achievement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6050" y="3352800"/>
            <a:ext cx="2114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</a:p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Multiple Measures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833832">
            <a:off x="1349005" y="934387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ISLLC 2008 Standards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02313">
            <a:off x="761673" y="1555173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Multiple schools visits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142323">
            <a:off x="183660" y="2389153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Unannounced visit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1576">
            <a:off x="-41508" y="3288813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Other sources “two?”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585908">
            <a:off x="48473" y="4087353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Remaining points (if any): goals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631412">
            <a:off x="-143090" y="6027835"/>
            <a:ext cx="342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Feedback gathering w/ approved tools only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9910289">
            <a:off x="178399" y="5003772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Teacher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Effectiveness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8293886">
            <a:off x="5423391" y="798107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Growth for Now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9078864">
            <a:off x="6092547" y="1178399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Value-Added</a:t>
            </a:r>
            <a:br>
              <a:rPr lang="en-US" i="1" dirty="0" smtClean="0"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latin typeface="Arial" pitchFamily="34" charset="0"/>
                <a:cs typeface="Arial" pitchFamily="34" charset="0"/>
              </a:rPr>
              <a:t>Sooner or Later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hlinkClick r:id="rId2" action="ppaction://hlinkpres?slideindex=1&amp;slidetitle="/>
          </p:cNvPr>
          <p:cNvSpPr txBox="1"/>
          <p:nvPr/>
        </p:nvSpPr>
        <p:spPr>
          <a:xfrm rot="19966652">
            <a:off x="6673645" y="2035132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SLOs Required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1214277">
            <a:off x="7077924" y="3420060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Moment in time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or growth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395848">
            <a:off x="6879991" y="5191315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Can use state tests</a:t>
            </a:r>
            <a:br>
              <a:rPr lang="en-US" i="1" dirty="0" smtClean="0"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latin typeface="Arial" pitchFamily="34" charset="0"/>
                <a:cs typeface="Arial" pitchFamily="34" charset="0"/>
              </a:rPr>
              <a:t>In different ways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962040">
            <a:off x="6445640" y="5832387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Can use teacher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local measures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hlinkClick r:id="rId2" action="ppaction://hlinkpres?slideindex=1&amp;slidetitle="/>
          </p:cNvPr>
          <p:cNvSpPr txBox="1"/>
          <p:nvPr/>
        </p:nvSpPr>
        <p:spPr>
          <a:xfrm rot="2385253">
            <a:off x="6074150" y="6238328"/>
            <a:ext cx="186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SLOs Optional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413549">
            <a:off x="7115992" y="4268403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chool-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wide measure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Regulations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Pie 9"/>
          <p:cNvSpPr>
            <a:spLocks noChangeAspect="1"/>
          </p:cNvSpPr>
          <p:nvPr/>
        </p:nvSpPr>
        <p:spPr>
          <a:xfrm rot="4396026">
            <a:off x="2514600" y="1676400"/>
            <a:ext cx="4572000" cy="4572000"/>
          </a:xfrm>
          <a:prstGeom prst="pie">
            <a:avLst>
              <a:gd name="adj1" fmla="val 11832728"/>
              <a:gd name="adj2" fmla="val 1670304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286000"/>
            <a:ext cx="19812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</a:p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Student</a:t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Growth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8293886">
            <a:off x="5423391" y="798107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Growth for Now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9078864">
            <a:off x="6092547" y="1178399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Value-Added</a:t>
            </a:r>
            <a:br>
              <a:rPr lang="en-US" i="1" dirty="0" smtClean="0"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latin typeface="Arial" pitchFamily="34" charset="0"/>
                <a:cs typeface="Arial" pitchFamily="34" charset="0"/>
              </a:rPr>
              <a:t>Sooner or Later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hlinkClick r:id="rId2" action="ppaction://hlinkpres?slideindex=1&amp;slidetitle="/>
          </p:cNvPr>
          <p:cNvSpPr txBox="1"/>
          <p:nvPr/>
        </p:nvSpPr>
        <p:spPr>
          <a:xfrm rot="19966652">
            <a:off x="6673645" y="2035132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SLOs Required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771897" y="982773"/>
            <a:ext cx="3764478" cy="5335477"/>
          </a:xfrm>
        </p:spPr>
        <p:txBody>
          <a:bodyPr/>
          <a:lstStyle/>
          <a:p>
            <a:pPr indent="-342900"/>
            <a:r>
              <a:rPr lang="en-US" dirty="0" smtClean="0"/>
              <a:t>State growth scores for now (4-8)</a:t>
            </a:r>
          </a:p>
          <a:p>
            <a:pPr indent="-342900"/>
            <a:r>
              <a:rPr lang="en-US" dirty="0" smtClean="0"/>
              <a:t>Value Added (sooner than we thought)?</a:t>
            </a:r>
          </a:p>
          <a:p>
            <a:pPr indent="-342900"/>
            <a:r>
              <a:rPr lang="en-US" dirty="0" smtClean="0"/>
              <a:t>SLOs for a few?</a:t>
            </a:r>
          </a:p>
          <a:p>
            <a:pPr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98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Regulations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Pie 8"/>
          <p:cNvSpPr>
            <a:spLocks noChangeAspect="1"/>
          </p:cNvSpPr>
          <p:nvPr/>
        </p:nvSpPr>
        <p:spPr>
          <a:xfrm>
            <a:off x="2514600" y="1676400"/>
            <a:ext cx="4572000" cy="4572000"/>
          </a:xfrm>
          <a:prstGeom prst="pie">
            <a:avLst>
              <a:gd name="adj1" fmla="val 20618651"/>
              <a:gd name="adj2" fmla="val 359039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286000"/>
            <a:ext cx="19812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</a:p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Student</a:t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Growth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3946358"/>
            <a:ext cx="1981200" cy="9643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</a:p>
          <a:p>
            <a:pPr algn="ctr">
              <a:lnSpc>
                <a:spcPts val="2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Student</a:t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Achievement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6050" y="3352800"/>
            <a:ext cx="2114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</a:p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Multiple Measures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1214277">
            <a:off x="7077924" y="3420060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Moment in time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or growth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395848">
            <a:off x="6879991" y="5191315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Can use state tests</a:t>
            </a:r>
            <a:br>
              <a:rPr lang="en-US" i="1" dirty="0" smtClean="0"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latin typeface="Arial" pitchFamily="34" charset="0"/>
                <a:cs typeface="Arial" pitchFamily="34" charset="0"/>
              </a:rPr>
              <a:t>In different ways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962040">
            <a:off x="6445640" y="5832387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Can use teacher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local measures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hlinkClick r:id="rId2" action="ppaction://hlinkpres?slideindex=1&amp;slidetitle="/>
          </p:cNvPr>
          <p:cNvSpPr txBox="1"/>
          <p:nvPr/>
        </p:nvSpPr>
        <p:spPr>
          <a:xfrm rot="2385253">
            <a:off x="6074150" y="6238328"/>
            <a:ext cx="186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SLOs Optional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413549">
            <a:off x="7115992" y="4268403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chool-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wide measure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771897" y="982773"/>
            <a:ext cx="3764478" cy="5335477"/>
          </a:xfrm>
        </p:spPr>
        <p:txBody>
          <a:bodyPr/>
          <a:lstStyle/>
          <a:p>
            <a:pPr indent="-342900"/>
            <a:r>
              <a:rPr lang="en-US" dirty="0" smtClean="0"/>
              <a:t>Re-purpose state data</a:t>
            </a:r>
          </a:p>
          <a:p>
            <a:pPr indent="-342900"/>
            <a:r>
              <a:rPr lang="en-US" dirty="0" smtClean="0"/>
              <a:t>Emphasis on graduation for HS principals (or graduation-related measures)</a:t>
            </a:r>
          </a:p>
          <a:p>
            <a:pPr indent="-342900"/>
            <a:r>
              <a:rPr lang="en-US" dirty="0" smtClean="0"/>
              <a:t>Other exams could be used</a:t>
            </a:r>
          </a:p>
          <a:p>
            <a:pPr indent="-342900"/>
            <a:r>
              <a:rPr lang="en-US" dirty="0" smtClean="0"/>
              <a:t>SLOs process can be employed</a:t>
            </a:r>
          </a:p>
          <a:p>
            <a:pPr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6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5066</TotalTime>
  <Words>1309</Words>
  <Application>Microsoft Office PowerPoint</Application>
  <PresentationFormat>On-screen Show (4:3)</PresentationFormat>
  <Paragraphs>306</Paragraphs>
  <Slides>25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Austin</vt:lpstr>
      <vt:lpstr>Worksheet</vt:lpstr>
      <vt:lpstr> OCM BOCES Day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matters more?</vt:lpstr>
      <vt:lpstr>Who matters more?</vt:lpstr>
      <vt:lpstr>Who matters more?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20%s</vt:lpstr>
      <vt:lpstr>PowerPoint Presentation</vt:lpstr>
      <vt:lpstr>PowerPoint Presentation</vt:lpstr>
      <vt:lpstr>PowerPoint Presentation</vt:lpstr>
      <vt:lpstr>PowerPoint Presentation</vt:lpstr>
    </vt:vector>
  </TitlesOfParts>
  <Company>Teaching &amp; Learning Consultants,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NYSED August 4-5, 2011 Teaching &amp; Learning Solutions teachinglearningsolutions.com Albert (Duffy) Miller Ed.D   Bernadette (Bernie) Cleland, Ed.D</dc:title>
  <dc:creator>Bernadette Cleland</dc:creator>
  <cp:lastModifiedBy>Jeff Craig</cp:lastModifiedBy>
  <cp:revision>312</cp:revision>
  <cp:lastPrinted>2012-03-08T12:24:30Z</cp:lastPrinted>
  <dcterms:created xsi:type="dcterms:W3CDTF">2011-07-19T17:00:47Z</dcterms:created>
  <dcterms:modified xsi:type="dcterms:W3CDTF">2012-03-08T12:24:32Z</dcterms:modified>
</cp:coreProperties>
</file>