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760" r:id="rId2"/>
  </p:sldMasterIdLst>
  <p:notesMasterIdLst>
    <p:notesMasterId r:id="rId50"/>
  </p:notesMasterIdLst>
  <p:handoutMasterIdLst>
    <p:handoutMasterId r:id="rId51"/>
  </p:handoutMasterIdLst>
  <p:sldIdLst>
    <p:sldId id="257" r:id="rId3"/>
    <p:sldId id="527" r:id="rId4"/>
    <p:sldId id="528" r:id="rId5"/>
    <p:sldId id="531" r:id="rId6"/>
    <p:sldId id="532" r:id="rId7"/>
    <p:sldId id="563" r:id="rId8"/>
    <p:sldId id="567" r:id="rId9"/>
    <p:sldId id="569" r:id="rId10"/>
    <p:sldId id="571" r:id="rId11"/>
    <p:sldId id="572" r:id="rId12"/>
    <p:sldId id="570" r:id="rId13"/>
    <p:sldId id="552" r:id="rId14"/>
    <p:sldId id="536" r:id="rId15"/>
    <p:sldId id="538" r:id="rId16"/>
    <p:sldId id="539" r:id="rId17"/>
    <p:sldId id="540" r:id="rId18"/>
    <p:sldId id="541" r:id="rId19"/>
    <p:sldId id="588" r:id="rId20"/>
    <p:sldId id="542" r:id="rId21"/>
    <p:sldId id="543" r:id="rId22"/>
    <p:sldId id="544" r:id="rId23"/>
    <p:sldId id="589" r:id="rId24"/>
    <p:sldId id="490" r:id="rId25"/>
    <p:sldId id="491" r:id="rId26"/>
    <p:sldId id="550" r:id="rId27"/>
    <p:sldId id="549" r:id="rId28"/>
    <p:sldId id="599" r:id="rId29"/>
    <p:sldId id="580" r:id="rId30"/>
    <p:sldId id="598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5" r:id="rId39"/>
    <p:sldId id="584" r:id="rId40"/>
    <p:sldId id="582" r:id="rId41"/>
    <p:sldId id="581" r:id="rId42"/>
    <p:sldId id="596" r:id="rId43"/>
    <p:sldId id="597" r:id="rId44"/>
    <p:sldId id="593" r:id="rId45"/>
    <p:sldId id="595" r:id="rId46"/>
    <p:sldId id="594" r:id="rId47"/>
    <p:sldId id="561" r:id="rId48"/>
    <p:sldId id="555" r:id="rId4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9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notesViewPr>
    <p:cSldViewPr snapToGrid="0" snapToObjects="1">
      <p:cViewPr>
        <p:scale>
          <a:sx n="150" d="100"/>
          <a:sy n="150" d="100"/>
        </p:scale>
        <p:origin x="-1728" y="14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mporary\Grand%20Rapids\Factor%20analysis%20of%20teacher%20surve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Sheet8!$J$31</c:f>
              <c:strCache>
                <c:ptCount val="1"/>
                <c:pt idx="0">
                  <c:v>Highest(67)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Sheet8!$I$32:$I$38</c:f>
              <c:strCache>
                <c:ptCount val="7"/>
                <c:pt idx="0">
                  <c:v>Stimulation</c:v>
                </c:pt>
                <c:pt idx="1">
                  <c:v>Coherence</c:v>
                </c:pt>
                <c:pt idx="2">
                  <c:v>Discipline</c:v>
                </c:pt>
                <c:pt idx="3">
                  <c:v>Clear Goals</c:v>
                </c:pt>
                <c:pt idx="4">
                  <c:v>Collaboration</c:v>
                </c:pt>
                <c:pt idx="5">
                  <c:v>Press for Excellence</c:v>
                </c:pt>
                <c:pt idx="6">
                  <c:v>Trust among Teachers</c:v>
                </c:pt>
              </c:strCache>
            </c:strRef>
          </c:cat>
          <c:val>
            <c:numRef>
              <c:f>Sheet8!$J$32:$J$38</c:f>
              <c:numCache>
                <c:formatCode>0</c:formatCode>
                <c:ptCount val="7"/>
                <c:pt idx="0">
                  <c:v>43.589740000000006</c:v>
                </c:pt>
                <c:pt idx="1">
                  <c:v>57.388390000000001</c:v>
                </c:pt>
                <c:pt idx="2">
                  <c:v>66.64179</c:v>
                </c:pt>
                <c:pt idx="3">
                  <c:v>77.948719999999994</c:v>
                </c:pt>
                <c:pt idx="4">
                  <c:v>81.658119999999982</c:v>
                </c:pt>
                <c:pt idx="5">
                  <c:v>83.589739999999978</c:v>
                </c:pt>
                <c:pt idx="6">
                  <c:v>94.029849999999982</c:v>
                </c:pt>
              </c:numCache>
            </c:numRef>
          </c:val>
        </c:ser>
        <c:ser>
          <c:idx val="1"/>
          <c:order val="1"/>
          <c:tx>
            <c:strRef>
              <c:f>Sheet8!$K$31</c:f>
              <c:strCache>
                <c:ptCount val="1"/>
                <c:pt idx="0">
                  <c:v>Lowest(65)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1593E-3"/>
                  <c:y val="-2.9256396093208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900852812427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208E-3"/>
                  <c:y val="-3.250710677023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950426406213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864197530864426E-3"/>
                  <c:y val="-2.600568541618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275497473916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7160493827161201E-3"/>
                  <c:y val="-3.575781744725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Sheet8!$I$32:$I$38</c:f>
              <c:strCache>
                <c:ptCount val="7"/>
                <c:pt idx="0">
                  <c:v>Stimulation</c:v>
                </c:pt>
                <c:pt idx="1">
                  <c:v>Coherence</c:v>
                </c:pt>
                <c:pt idx="2">
                  <c:v>Discipline</c:v>
                </c:pt>
                <c:pt idx="3">
                  <c:v>Clear Goals</c:v>
                </c:pt>
                <c:pt idx="4">
                  <c:v>Collaboration</c:v>
                </c:pt>
                <c:pt idx="5">
                  <c:v>Press for Excellence</c:v>
                </c:pt>
                <c:pt idx="6">
                  <c:v>Trust among Teachers</c:v>
                </c:pt>
              </c:strCache>
            </c:strRef>
          </c:cat>
          <c:val>
            <c:numRef>
              <c:f>Sheet8!$K$32:$K$38</c:f>
              <c:numCache>
                <c:formatCode>0</c:formatCode>
                <c:ptCount val="7"/>
                <c:pt idx="0">
                  <c:v>33.333330000000011</c:v>
                </c:pt>
                <c:pt idx="1">
                  <c:v>36.62088</c:v>
                </c:pt>
                <c:pt idx="2">
                  <c:v>42.153849999999998</c:v>
                </c:pt>
                <c:pt idx="3">
                  <c:v>49.743590000000012</c:v>
                </c:pt>
                <c:pt idx="4">
                  <c:v>63.501679999999993</c:v>
                </c:pt>
                <c:pt idx="5">
                  <c:v>44.230770000000113</c:v>
                </c:pt>
                <c:pt idx="6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091392"/>
        <c:axId val="82111488"/>
        <c:axId val="0"/>
      </c:bar3DChart>
      <c:catAx>
        <c:axId val="82091392"/>
        <c:scaling>
          <c:orientation val="minMax"/>
        </c:scaling>
        <c:delete val="0"/>
        <c:axPos val="l"/>
        <c:majorTickMark val="out"/>
        <c:minorTickMark val="none"/>
        <c:tickLblPos val="nextTo"/>
        <c:crossAx val="82111488"/>
        <c:crosses val="autoZero"/>
        <c:auto val="1"/>
        <c:lblAlgn val="ctr"/>
        <c:lblOffset val="100"/>
        <c:noMultiLvlLbl val="0"/>
      </c:catAx>
      <c:valAx>
        <c:axId val="8211148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8209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45195392242629"/>
          <c:y val="0.44178335523510309"/>
          <c:w val="0.18077026829979587"/>
          <c:h val="0.168444660362165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02F71-8482-4BBE-8FAD-2BD04772C351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D1A256-1DC4-4ABA-A617-DC78CAE48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C9626-934A-4E10-8D66-6E705EA28B0A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D2397-D23A-4C3F-8A18-98C116D92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9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90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3A6E37-0531-4C00-B1D9-818C5951CD53}" type="slidenum">
              <a:rPr lang="en-US" sz="800" smtClean="0">
                <a:solidFill>
                  <a:prstClr val="black"/>
                </a:solidFill>
              </a:rPr>
              <a:pPr/>
              <a:t>30</a:t>
            </a:fld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BE007E-8DF3-4FD2-943E-9F9D3A9B7C3A}" type="slidenum">
              <a:rPr lang="en-US" sz="800" smtClean="0">
                <a:solidFill>
                  <a:prstClr val="black"/>
                </a:solidFill>
              </a:rPr>
              <a:pPr/>
              <a:t>31</a:t>
            </a:fld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>
                <a:solidFill>
                  <a:prstClr val="black"/>
                </a:solidFill>
              </a:rPr>
              <a:pPr/>
              <a:t>32</a:t>
            </a:fld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>
                <a:solidFill>
                  <a:prstClr val="black"/>
                </a:solidFill>
              </a:rPr>
              <a:pPr/>
              <a:t>33</a:t>
            </a:fld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>
                <a:solidFill>
                  <a:prstClr val="black"/>
                </a:solidFill>
              </a:rPr>
              <a:pPr/>
              <a:t>34</a:t>
            </a:fld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>
                <a:solidFill>
                  <a:prstClr val="black"/>
                </a:solidFill>
              </a:rPr>
              <a:pPr/>
              <a:t>35</a:t>
            </a:fld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>
                <a:solidFill>
                  <a:prstClr val="black"/>
                </a:solidFill>
              </a:rPr>
              <a:pPr/>
              <a:t>36</a:t>
            </a:fld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9C6C5-4122-488A-B130-967495A700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i="1" dirty="0" smtClean="0"/>
              <a:t>The school principal as leader: guiding schools to better teaching and learning</a:t>
            </a:r>
            <a:r>
              <a:rPr lang="en-US" sz="1200" dirty="0" smtClean="0"/>
              <a:t>  - The Wallace Foundation, January 2012.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3082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rgbClr val="003082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rgbClr val="003082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rgbClr val="003082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rgbClr val="0030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0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0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0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082"/>
                </a:solidFill>
                <a:latin typeface="Arial" charset="0"/>
              </a:defRPr>
            </a:lvl9pPr>
          </a:lstStyle>
          <a:p>
            <a:pPr eaLnBrk="1" hangingPunct="1"/>
            <a:fld id="{CC07CD04-8B9E-4950-9D23-6F1A4CAE522C}" type="slidenum">
              <a:rPr lang="en-GB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11213"/>
            <a:ext cx="4341812" cy="3255962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8" y="4420260"/>
            <a:ext cx="5143144" cy="39107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44450" rIns="88900" bIns="44450"/>
          <a:lstStyle/>
          <a:p>
            <a:pPr eaLnBrk="1" hangingPunct="1"/>
            <a:r>
              <a:rPr lang="en-US" dirty="0" smtClean="0"/>
              <a:t>Hay Group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Ranked by agreement in the highest growth schools, elementary and secondary combined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7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A8CE5C6-6CE9-4AFE-8D7C-4C709205AD14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5246BAB-541A-4F4B-BC3B-33D77DD28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C4C7-8875-43F6-87FB-9A6F1A141FF6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A9FB-0727-4730-9271-62F25BC70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2CAA-04D6-4CAD-8B2F-F31D3BBBA0B0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C630-6E68-4AF8-853A-D0F6D20E4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/>
            <a:fld id="{8AF97E48-8FC5-4179-974B-AF3FDAC15853}" type="slidenum">
              <a:rPr lang="en-US" sz="1000">
                <a:solidFill>
                  <a:srgbClr val="777777"/>
                </a:solidFill>
              </a:rPr>
              <a:pPr algn="r" defTabSz="814388" eaLnBrk="0" hangingPunct="0"/>
              <a:t>‹#›</a:t>
            </a:fld>
            <a:endParaRPr lang="en-US" sz="1000" dirty="0">
              <a:solidFill>
                <a:srgbClr val="777777"/>
              </a:solidFill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366963"/>
            <a:ext cx="7883525" cy="830262"/>
          </a:xfrm>
          <a:ln/>
        </p:spPr>
        <p:txBody>
          <a:bodyPr anchor="ctr"/>
          <a:lstStyle>
            <a:lvl1pPr algn="ctr">
              <a:defRPr sz="3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41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6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44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524000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4000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11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44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304800"/>
            <a:ext cx="2035175" cy="479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304800"/>
            <a:ext cx="5957887" cy="479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4602-53C1-495E-B40A-7CE37029E672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93D0-CFF9-4240-8156-5B9511B2D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93DC-7F40-44F1-A9E8-5E8AD3D7C3EE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950C-C840-409C-A3A3-1548F227F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06BB-AA35-4835-B137-D4E6C68AAAAD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EEA8-627C-4869-B581-4DAE1F465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64A2-C9B7-4C7C-8FD6-C23BAF68ADDC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BCB8-5C11-40C0-984B-66FA3CD8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39C9-2A7D-4FD9-9E48-DDAD8065E9AE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44AC-54EF-432A-A2CD-4EFE90D94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4BFE-1805-4CAC-BAEC-B6431FA7A145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9552-6938-4FA8-B3E7-7FE87837D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BBDB-83DE-4814-A506-16FA77CAC0DA}" type="datetime1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B442-6CA3-465B-AA32-3CF5FA99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2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5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6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7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4649788" y="-349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146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28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55638" y="1524000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3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/>
            <a:fld id="{66C00D2C-CC51-4C63-B13B-6E34E2CCAA8E}" type="slidenum">
              <a:rPr lang="en-US" sz="1000">
                <a:solidFill>
                  <a:srgbClr val="777777"/>
                </a:solidFill>
              </a:rPr>
              <a:pPr algn="r" defTabSz="814388" eaLnBrk="0" hangingPunct="0"/>
              <a:t>‹#›</a:t>
            </a:fld>
            <a:endParaRPr lang="en-US" sz="10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05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438" y="3600450"/>
            <a:ext cx="3187700" cy="2381250"/>
          </a:xfrm>
        </p:spPr>
        <p:txBody>
          <a:bodyPr/>
          <a:lstStyle/>
          <a:p>
            <a:r>
              <a:rPr lang="en-US" sz="2400" dirty="0" smtClean="0">
                <a:solidFill>
                  <a:srgbClr val="404040"/>
                </a:solidFill>
              </a:rPr>
              <a:t/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OCM BOCES</a:t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Day </a:t>
            </a:r>
            <a:r>
              <a:rPr lang="en-US" sz="2400" dirty="0">
                <a:solidFill>
                  <a:srgbClr val="404040"/>
                </a:solidFill>
              </a:rPr>
              <a:t>5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0438" y="176213"/>
            <a:ext cx="3187700" cy="2027237"/>
          </a:xfrm>
        </p:spPr>
        <p:txBody>
          <a:bodyPr/>
          <a:lstStyle/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Principal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Evaluator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03705"/>
              </p:ext>
            </p:extLst>
          </p:nvPr>
        </p:nvGraphicFramePr>
        <p:xfrm>
          <a:off x="528329" y="1843747"/>
          <a:ext cx="7956859" cy="40682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9887"/>
                <a:gridCol w="1151907"/>
                <a:gridCol w="1045028"/>
                <a:gridCol w="1330037"/>
              </a:tblGrid>
              <a:tr h="4234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Highest</a:t>
                      </a:r>
                    </a:p>
                    <a:p>
                      <a:pPr algn="ctr"/>
                      <a:r>
                        <a:rPr lang="en-US" sz="1400" dirty="0" smtClean="0"/>
                        <a:t>Achieving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Lowest</a:t>
                      </a:r>
                    </a:p>
                    <a:p>
                      <a:pPr algn="ctr"/>
                      <a:r>
                        <a:rPr lang="en-US" sz="1400" dirty="0" smtClean="0"/>
                        <a:t>Achieving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∆</a:t>
                      </a:r>
                      <a:endParaRPr lang="en-US" sz="1400" dirty="0"/>
                    </a:p>
                  </a:txBody>
                  <a:tcPr marL="91433" marR="91433" anchor="ctr"/>
                </a:tc>
              </a:tr>
              <a:tr h="591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baseline="0" dirty="0" smtClean="0"/>
                        <a:t> The school culture here </a:t>
                      </a:r>
                      <a:r>
                        <a:rPr lang="en-US" sz="1400" u="sng" baseline="0" dirty="0" smtClean="0"/>
                        <a:t>makes everyone feel obligated </a:t>
                      </a:r>
                      <a:r>
                        <a:rPr lang="en-US" sz="1400" baseline="0" dirty="0" smtClean="0"/>
                        <a:t>to teach well.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 marL="91433" marR="91433"/>
                </a:tc>
              </a:tr>
              <a:tr h="591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School leaders </a:t>
                      </a:r>
                      <a:r>
                        <a:rPr lang="en-US" sz="1400" u="sng" dirty="0" smtClean="0"/>
                        <a:t>push</a:t>
                      </a:r>
                      <a:r>
                        <a:rPr lang="en-US" sz="1400" dirty="0" smtClean="0"/>
                        <a:t> teachers to deliver excellent teaching.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marL="91433" marR="91433"/>
                </a:tc>
              </a:tr>
              <a:tr h="591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Teachers</a:t>
                      </a:r>
                      <a:r>
                        <a:rPr lang="en-US" sz="1400" baseline="0" dirty="0" smtClean="0"/>
                        <a:t> here </a:t>
                      </a:r>
                      <a:r>
                        <a:rPr lang="en-US" sz="1400" u="sng" baseline="0" dirty="0" smtClean="0"/>
                        <a:t>hold one another accountable </a:t>
                      </a:r>
                      <a:r>
                        <a:rPr lang="en-US" sz="1400" baseline="0" dirty="0" smtClean="0"/>
                        <a:t>for working hard.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 marL="91433" marR="91433"/>
                </a:tc>
              </a:tr>
              <a:tr h="591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This school </a:t>
                      </a:r>
                      <a:r>
                        <a:rPr lang="en-US" sz="1400" u="sng" dirty="0" smtClean="0"/>
                        <a:t>sets high standards </a:t>
                      </a:r>
                      <a:r>
                        <a:rPr lang="en-US" sz="1400" dirty="0" smtClean="0"/>
                        <a:t>for academic</a:t>
                      </a:r>
                      <a:r>
                        <a:rPr lang="en-US" sz="1400" baseline="0" dirty="0" smtClean="0"/>
                        <a:t> performance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marL="91433" marR="91433"/>
                </a:tc>
              </a:tr>
              <a:tr h="591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 Teachers</a:t>
                      </a:r>
                      <a:r>
                        <a:rPr lang="en-US" sz="1400" baseline="0" dirty="0" smtClean="0"/>
                        <a:t> in this school </a:t>
                      </a:r>
                      <a:r>
                        <a:rPr lang="en-US" sz="1400" u="sng" baseline="0" dirty="0" smtClean="0"/>
                        <a:t>share and discuss student work </a:t>
                      </a:r>
                      <a:r>
                        <a:rPr lang="en-US" sz="1400" baseline="0" dirty="0" smtClean="0"/>
                        <a:t>with other teachers.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marL="91433" marR="91433"/>
                </a:tc>
              </a:tr>
              <a:tr h="5916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 I colla</a:t>
                      </a:r>
                      <a:r>
                        <a:rPr lang="en-US" sz="1400" baseline="0" dirty="0" smtClean="0"/>
                        <a:t>borate with other teachers here on </a:t>
                      </a:r>
                      <a:r>
                        <a:rPr lang="en-US" sz="1400" u="sng" baseline="0" dirty="0" smtClean="0"/>
                        <a:t>designing assessment</a:t>
                      </a:r>
                      <a:r>
                        <a:rPr lang="en-US" sz="1400" baseline="0" dirty="0" smtClean="0"/>
                        <a:t> of student learning.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marL="91433" marR="91433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916000" y="94135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GB" dirty="0" smtClean="0"/>
              <a:t>School Culture:</a:t>
            </a:r>
          </a:p>
        </p:txBody>
      </p:sp>
    </p:spTree>
    <p:extLst>
      <p:ext uri="{BB962C8B-B14F-4D97-AF65-F5344CB8AC3E}">
        <p14:creationId xmlns:p14="http://schemas.microsoft.com/office/powerpoint/2010/main" val="10017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113" y="1616588"/>
            <a:ext cx="73154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</a:rPr>
              <a:t>What is one </a:t>
            </a:r>
            <a:r>
              <a:rPr lang="en-US" sz="2400" dirty="0">
                <a:latin typeface="Arial" pitchFamily="34" charset="0"/>
              </a:rPr>
              <a:t>specific way in which an effective principal could create a positive school </a:t>
            </a:r>
            <a:r>
              <a:rPr lang="en-US" sz="2400" dirty="0" smtClean="0">
                <a:latin typeface="Arial" pitchFamily="34" charset="0"/>
              </a:rPr>
              <a:t>culture -- </a:t>
            </a:r>
            <a:r>
              <a:rPr lang="en-US" sz="2400" i="1" dirty="0" smtClean="0">
                <a:latin typeface="Arial" pitchFamily="34" charset="0"/>
              </a:rPr>
              <a:t>focusing not on a positive culture all about the adults but for a culture of high expectations for student learning?</a:t>
            </a:r>
            <a:endParaRPr lang="en-US" sz="2400" i="1" dirty="0">
              <a:latin typeface="Arial" pitchFamily="34" charset="0"/>
            </a:endParaRPr>
          </a:p>
          <a:p>
            <a:pPr marL="342900" indent="-342900">
              <a:buClr>
                <a:srgbClr val="00ABC4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</a:rPr>
              <a:t>As a principal’s evaluator, what objective evidence would you seek to help you evaluate the principal’s role in leading this change</a:t>
            </a:r>
            <a:r>
              <a:rPr lang="en-US" sz="2400" dirty="0" smtClean="0">
                <a:latin typeface="Arial" pitchFamily="34" charset="0"/>
              </a:rPr>
              <a:t>?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 &amp; 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916000" y="94135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GB" dirty="0" smtClean="0"/>
              <a:t>School Culture:</a:t>
            </a:r>
          </a:p>
        </p:txBody>
      </p:sp>
    </p:spTree>
    <p:extLst>
      <p:ext uri="{BB962C8B-B14F-4D97-AF65-F5344CB8AC3E}">
        <p14:creationId xmlns:p14="http://schemas.microsoft.com/office/powerpoint/2010/main" val="11459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622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6063" y="967501"/>
            <a:ext cx="4090987" cy="45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4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7998" y="363279"/>
            <a:ext cx="7959108" cy="6037521"/>
            <a:chOff x="507998" y="363279"/>
            <a:chExt cx="9372602" cy="6037521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1299239" y="-427960"/>
              <a:ext cx="6037521" cy="762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apezoid 4"/>
            <p:cNvSpPr/>
            <p:nvPr/>
          </p:nvSpPr>
          <p:spPr>
            <a:xfrm rot="5400000">
              <a:off x="-1577755" y="2467640"/>
              <a:ext cx="6000308" cy="1828801"/>
            </a:xfrm>
            <a:prstGeom prst="trapezoid">
              <a:avLst>
                <a:gd name="adj" fmla="val 37956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5"/>
            <p:cNvSpPr/>
            <p:nvPr/>
          </p:nvSpPr>
          <p:spPr>
            <a:xfrm rot="5400000">
              <a:off x="965200" y="2467640"/>
              <a:ext cx="4571998" cy="1828800"/>
            </a:xfrm>
            <a:prstGeom prst="trapezoid">
              <a:avLst>
                <a:gd name="adj" fmla="val 3795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6"/>
            <p:cNvSpPr/>
            <p:nvPr/>
          </p:nvSpPr>
          <p:spPr>
            <a:xfrm rot="5400000">
              <a:off x="3508155" y="2467640"/>
              <a:ext cx="3143689" cy="1828800"/>
            </a:xfrm>
            <a:prstGeom prst="trapezoid">
              <a:avLst>
                <a:gd name="adj" fmla="val 37956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80400" y="2895600"/>
              <a:ext cx="1600200" cy="1066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702" y="1162050"/>
              <a:ext cx="1828800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State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Determines SLO process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Identifies required elements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Requires use of State test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Provides training to NTs prior to 2012-13.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Provides guidance, webinars &amp; videos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56600" y="330109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SLOs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0599" y="1749772"/>
              <a:ext cx="1981198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District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District goals &amp; priorities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Match requirements to teachers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Define processes for before &amp; after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Identify expectations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5598" y="2109579"/>
              <a:ext cx="1939236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 &amp; teacher collaborate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 approval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Ensure security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 monitor &amp; evaluation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5581" y="2823299"/>
              <a:ext cx="1828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Teacher</a:t>
              </a:r>
            </a:p>
            <a:p>
              <a:pPr marL="117475" indent="-117475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Works with colleagues &amp; LE 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 Decisions for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377546"/>
            <a:ext cx="6543303" cy="4892625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lnSpc>
                <a:spcPct val="10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Assess and identify priorities and academic needs.</a:t>
            </a:r>
          </a:p>
          <a:p>
            <a:pPr marL="525780" indent="-457200">
              <a:lnSpc>
                <a:spcPct val="10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Identify who will have State-provided growth measures and who must have SLOs as “comparable growth measures.”</a:t>
            </a:r>
          </a:p>
          <a:p>
            <a:pPr marL="525780" indent="-457200">
              <a:lnSpc>
                <a:spcPct val="10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Determine District rules for how specific SLOs will get set.</a:t>
            </a:r>
          </a:p>
          <a:p>
            <a:pPr marL="525780" indent="-457200">
              <a:lnSpc>
                <a:spcPct val="10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Establish expectations for scoring SLOs and for determining teacher ratings for the growth component.</a:t>
            </a:r>
          </a:p>
          <a:p>
            <a:pPr marL="525780" indent="-457200">
              <a:lnSpc>
                <a:spcPct val="10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Determine District-wide processes for setting, reviewing, and assessing SLOs in schools.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154075" y="1460813"/>
            <a:ext cx="304800" cy="2587625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84275" y="2537138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Tw Cen MT" pitchFamily="34" charset="0"/>
              </a:rPr>
              <a:t>March 1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141375" y="4371213"/>
            <a:ext cx="330200" cy="914400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484274" y="4663313"/>
            <a:ext cx="1219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Tw Cen MT" pitchFamily="34" charset="0"/>
              </a:rPr>
              <a:t>April 16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142200" y="5397113"/>
            <a:ext cx="330200" cy="914400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472399" y="5640888"/>
            <a:ext cx="1231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Tw Cen MT" pitchFamily="34" charset="0"/>
              </a:rPr>
              <a:t>May 30</a:t>
            </a:r>
            <a:endParaRPr lang="en-US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 Decision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377546"/>
            <a:ext cx="6543303" cy="489262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dirty="0" smtClean="0"/>
              <a:t>What are your district priorities?</a:t>
            </a:r>
          </a:p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dirty="0" smtClean="0"/>
              <a:t>What are your building priorities?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rot="19058505">
            <a:off x="2524126" y="2974405"/>
            <a:ext cx="2400300" cy="1228725"/>
            <a:chOff x="1628775" y="3476625"/>
            <a:chExt cx="2400300" cy="1228725"/>
          </a:xfrm>
        </p:grpSpPr>
        <p:sp>
          <p:nvSpPr>
            <p:cNvPr id="4" name="Right Arrow 3"/>
            <p:cNvSpPr/>
            <p:nvPr/>
          </p:nvSpPr>
          <p:spPr>
            <a:xfrm>
              <a:off x="1628775" y="3476625"/>
              <a:ext cx="2400300" cy="1228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85924" y="388620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SWD achievement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 rot="19233805">
            <a:off x="6020046" y="1633403"/>
            <a:ext cx="2400300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233805">
            <a:off x="6077195" y="2042978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ELLs achievement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763569">
            <a:off x="6200659" y="4447753"/>
            <a:ext cx="2400300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63569">
            <a:off x="6257808" y="4857328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Achievement gap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20190633">
            <a:off x="3975944" y="3514699"/>
            <a:ext cx="2400300" cy="1228725"/>
            <a:chOff x="1628775" y="3476625"/>
            <a:chExt cx="2400300" cy="1228725"/>
          </a:xfrm>
        </p:grpSpPr>
        <p:sp>
          <p:nvSpPr>
            <p:cNvPr id="13" name="Right Arrow 12"/>
            <p:cNvSpPr/>
            <p:nvPr/>
          </p:nvSpPr>
          <p:spPr>
            <a:xfrm>
              <a:off x="1628775" y="3476625"/>
              <a:ext cx="2400300" cy="1228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5924" y="388620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G</a:t>
              </a:r>
              <a:r>
                <a:rPr lang="en-US" b="1" dirty="0" smtClean="0">
                  <a:solidFill>
                    <a:schemeClr val="bg1"/>
                  </a:solidFill>
                </a:rPr>
                <a:t>raduation rate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19883537">
            <a:off x="600076" y="2747408"/>
            <a:ext cx="2400300" cy="1228725"/>
            <a:chOff x="1628775" y="3476625"/>
            <a:chExt cx="2400300" cy="1228725"/>
          </a:xfrm>
        </p:grpSpPr>
        <p:sp>
          <p:nvSpPr>
            <p:cNvPr id="16" name="Right Arrow 15"/>
            <p:cNvSpPr/>
            <p:nvPr/>
          </p:nvSpPr>
          <p:spPr>
            <a:xfrm>
              <a:off x="1628775" y="3476625"/>
              <a:ext cx="2400300" cy="1228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5924" y="388620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AP participation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9883537">
            <a:off x="527258" y="4642596"/>
            <a:ext cx="2400300" cy="1228725"/>
            <a:chOff x="1628775" y="3476625"/>
            <a:chExt cx="2400300" cy="1228725"/>
          </a:xfrm>
        </p:grpSpPr>
        <p:sp>
          <p:nvSpPr>
            <p:cNvPr id="19" name="Right Arrow 18"/>
            <p:cNvSpPr/>
            <p:nvPr/>
          </p:nvSpPr>
          <p:spPr>
            <a:xfrm>
              <a:off x="1628775" y="3476625"/>
              <a:ext cx="2400300" cy="1228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5924" y="388620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ELA? Math? Sci?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9425413">
            <a:off x="3279032" y="5179732"/>
            <a:ext cx="2400300" cy="1228725"/>
            <a:chOff x="1628775" y="3476625"/>
            <a:chExt cx="2400300" cy="1228725"/>
          </a:xfrm>
        </p:grpSpPr>
        <p:sp>
          <p:nvSpPr>
            <p:cNvPr id="22" name="Right Arrow 21"/>
            <p:cNvSpPr/>
            <p:nvPr/>
          </p:nvSpPr>
          <p:spPr>
            <a:xfrm>
              <a:off x="1628775" y="3476625"/>
              <a:ext cx="2400300" cy="1228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5924" y="388620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Non-fiction writing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 Decision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377546"/>
            <a:ext cx="6543303" cy="489262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dirty="0" smtClean="0"/>
              <a:t>Go through the scenarios for different teachers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87696"/>
              </p:ext>
            </p:extLst>
          </p:nvPr>
        </p:nvGraphicFramePr>
        <p:xfrm>
          <a:off x="2789174" y="2579256"/>
          <a:ext cx="3338493" cy="3550934"/>
        </p:xfrm>
        <a:graphic>
          <a:graphicData uri="http://schemas.openxmlformats.org/drawingml/2006/table">
            <a:tbl>
              <a:tblPr firstRow="1" firstCol="1" bandRow="1"/>
              <a:tblGrid>
                <a:gridCol w="1603138"/>
                <a:gridCol w="881450"/>
                <a:gridCol w="853905"/>
              </a:tblGrid>
              <a:tr h="147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Teaching Assignment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Is there a State-Provided Growth Score (or is there a state assessment that must be used)?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(if any) SLOs would have to be employed?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Kindergarten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First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Third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Fourth Grade Common Branch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Fifth Grade Math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Sixth Grade Social Studies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Seventh Grade Science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ELA and Social Studies teacher with 100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One: ELA with 35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Two: ELA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Three: SS with 30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Class Four: SS with 15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Science teacher with 110 total students across five sections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Living Environment (Regents) sections with 20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Living Environment (non-Regents) with 25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 Forensic Science elective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Math and Science teacher with 130 students across 5 sections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Math sections with 30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Two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Science sections with 25 students each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One Advances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Science section with 20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Middle school PE teacher with 5 sections and 140 students total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(60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7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(50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Section of 8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PE (sop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High school resource teacher with a total of 25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groups of 9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groups of 10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group of 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/12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K-6 art teacher with a total of 480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K (80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(100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2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(100 student)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sections of 3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(90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 sections of 4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(110 students)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AIS/reading teacher with a total of 80 students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 groups of 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 who meet every other day (35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 groups of 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students (45 students total)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special education teacher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sections of co-taught ELA (class size 20 each with 6 SWD in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 sections of 11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resource room (total of 15 students) 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K-6 instrumental music teacher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(30 students who meet once per week in lessons of 3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band (35 students who meet every other day)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(35 students who meet once per week in lessons of 5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band (35 students who meet every other day)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grade lessons (35 students who meet once per week in lessons of 5 students each)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Middle-level library/media specialist (600 students in school)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 classes (150 students attend library class once per week in 6 groups of 25)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8</a:t>
                      </a:r>
                      <a:r>
                        <a:rPr lang="en-US" sz="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 students use library as needed or as scheduled in conjunction with teachers.</a:t>
                      </a: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14" marR="1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2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377547"/>
            <a:ext cx="6543303" cy="19950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dirty="0" smtClean="0"/>
              <a:t>Some updates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 Decision #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8" y="1349600"/>
            <a:ext cx="7572787" cy="502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ISLLC 2008 Leadership Standards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Evidence-based observation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Student Growth Percentile and VA growth Model data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the State-approved Multidimensional Principal Performance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Rubric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(Training provided by Joanne </a:t>
            </a:r>
            <a:r>
              <a:rPr lang="en-US" dirty="0" err="1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any assessment tools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State-approved locally selected measures of student achievement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Use of the Statewide Instructional Reporting System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Scoring methodology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Specific considerations in evaluating principals of ELLs and students with disabilities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6325" y="114624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149616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375" y="243211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5" y="486331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 Decision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377546"/>
            <a:ext cx="6543303" cy="489262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dirty="0"/>
              <a:t>Establish expectations for scoring SLOs and for determining teacher ratings for the growth component.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90" y="683289"/>
            <a:ext cx="7024744" cy="658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 Decision #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377546"/>
            <a:ext cx="6543303" cy="489262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dirty="0"/>
              <a:t>Determine District-wide processes for setting, reviewing, and assessing SLOs in schools.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SLOs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30008" y="1046680"/>
            <a:ext cx="71689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800" dirty="0" smtClean="0">
                <a:latin typeface="+mn-lt"/>
                <a:cs typeface="Tahoma" pitchFamily="34" charset="0"/>
              </a:rPr>
              <a:t>Principal Evaluators have to:</a:t>
            </a:r>
            <a:endParaRPr lang="en-GB" sz="2800" dirty="0">
              <a:latin typeface="+mn-lt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30006" y="1618180"/>
            <a:ext cx="7299593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Know what the principal has to do</a:t>
            </a:r>
          </a:p>
          <a:p>
            <a:pPr marL="800100" lvl="1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Standards (CCLS)</a:t>
            </a:r>
          </a:p>
          <a:p>
            <a:pPr marL="800100" lvl="1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Data (Common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Formative &amp; Interim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Assessment)</a:t>
            </a:r>
          </a:p>
          <a:p>
            <a:pPr marL="800100" lvl="1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Professional Practice (APPR)</a:t>
            </a:r>
          </a:p>
          <a:p>
            <a:pPr marL="800100" lvl="1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Culture (PLC)</a:t>
            </a:r>
          </a:p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How to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help the principal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do it</a:t>
            </a:r>
          </a:p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ow to find the time for it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4753" y="88135"/>
            <a:ext cx="365860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Job Description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schools visits we want (and need):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67907"/>
            <a:ext cx="5372100" cy="43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1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rubric for school visits (for principal feedback):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Regrouping</a:t>
            </a: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34" y="1567447"/>
            <a:ext cx="3447620" cy="468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742440">
            <a:off x="1934670" y="2876551"/>
            <a:ext cx="306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Last time!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rubric for school visits (for principal feedback):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34" y="1567447"/>
            <a:ext cx="3447620" cy="468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742440">
            <a:off x="1772745" y="2304083"/>
            <a:ext cx="3067050" cy="265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 smtClean="0">
                <a:solidFill>
                  <a:srgbClr val="FFFF00"/>
                </a:solidFill>
              </a:rPr>
              <a:t>How have your school visits changed?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28906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Aligning School Visits to ISLLC and RTTT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Evidence Collection</a:t>
            </a: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15729"/>
              </p:ext>
            </p:extLst>
          </p:nvPr>
        </p:nvGraphicFramePr>
        <p:xfrm>
          <a:off x="3393302" y="1400175"/>
          <a:ext cx="2204995" cy="4849031"/>
        </p:xfrm>
        <a:graphic>
          <a:graphicData uri="http://schemas.openxmlformats.org/drawingml/2006/table">
            <a:tbl>
              <a:tblPr firstRow="1" firstCol="1" bandRow="1"/>
              <a:tblGrid>
                <a:gridCol w="1058834"/>
                <a:gridCol w="582177"/>
                <a:gridCol w="563984"/>
              </a:tblGrid>
              <a:tr h="167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Visit Characteristic/Quality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would tell you about the principal? Why is it important?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would be a source(s) of evidence that could be collected of this?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Walkthroughs together (random)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Reflective conversation that focuses on learning (ISLLC)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Evidence that principal knows students (and what is being done)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Knows staff (including instruction) (not specified)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Look at data together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See connection between district and building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Insightful about teacher improvement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See connection between district and building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Insightful about teacher improvement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Awareness of community, culture (outside of specific classrooms)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Evidence of feedback loop with every teacher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Some documentation/evidence collection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Provide leader affirmation and growth-producing feedback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Understands and effectively using resource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See variety of teaching techniques in classroom visits with principals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Assess instructional culture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Resources adequate and aligned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Evidence of a teacher collaboration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See the community in the building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Varied times of visits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Front office impressions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Principal presence 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Teacher Leadership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Professionalism</a:t>
                      </a:r>
                    </a:p>
                  </a:txBody>
                  <a:tcPr marL="21832" marR="21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32" marR="2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28906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Aligning School Visits to ISLLC and RTTT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Evidence Collection</a:t>
            </a: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0006" y="1618180"/>
            <a:ext cx="7299593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What have you tried to do differently this year?</a:t>
            </a:r>
          </a:p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How’s it going?</a:t>
            </a:r>
          </a:p>
          <a:p>
            <a:pPr marL="342900" indent="-273050" defTabSz="914400">
              <a:spcBef>
                <a:spcPct val="2000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What’s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next?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13" y="2729673"/>
            <a:ext cx="3247531" cy="243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576" y="445238"/>
            <a:ext cx="8792564" cy="1143000"/>
          </a:xfrm>
        </p:spPr>
        <p:txBody>
          <a:bodyPr/>
          <a:lstStyle/>
          <a:p>
            <a:r>
              <a:rPr lang="en-US" dirty="0" smtClean="0"/>
              <a:t>Quick Break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Break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53" y="1588238"/>
            <a:ext cx="4767201" cy="457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1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576" y="445238"/>
            <a:ext cx="8792564" cy="1143000"/>
          </a:xfrm>
        </p:spPr>
        <p:txBody>
          <a:bodyPr/>
          <a:lstStyle/>
          <a:p>
            <a:r>
              <a:rPr lang="en-US" dirty="0" smtClean="0"/>
              <a:t>ISLLC 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7" y="1599723"/>
            <a:ext cx="7424738" cy="3981450"/>
          </a:xfrm>
        </p:spPr>
        <p:txBody>
          <a:bodyPr/>
          <a:lstStyle/>
          <a:p>
            <a:r>
              <a:rPr lang="en-US" dirty="0" smtClean="0"/>
              <a:t>In groups generate some examples of evidence that you might collect for one of the ISLLC Standards.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083" y="3135086"/>
            <a:ext cx="237506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# ___</a:t>
            </a:r>
          </a:p>
          <a:p>
            <a:r>
              <a:rPr lang="en-US" dirty="0" smtClean="0"/>
              <a:t>Evidence: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Bradley Hand ITC" pitchFamily="66" charset="0"/>
              </a:rPr>
              <a:t>Artifact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Bradley Hand ITC" pitchFamily="66" charset="0"/>
              </a:rPr>
              <a:t>Artifact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Bradley Hand ITC" pitchFamily="66" charset="0"/>
              </a:rPr>
              <a:t>Artifact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Bradley Hand ITC" pitchFamily="66" charset="0"/>
              </a:rPr>
              <a:t>Artifact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8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 (con’t):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SLOs: State-determined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district-wide student growth goal setting process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Effective supervisory visits and feedback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Soliciting structured feedback from constituent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groups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Reviewing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school documents, records, state accountability processes and other measures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Principal contribution to teacher effectiveness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 Setting and Attainment, using the Multidimensional Principal Performance Rubric tool (Training provided by Joanne </a:t>
            </a:r>
            <a:r>
              <a:rPr lang="en-US" dirty="0" err="1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95375" y="12700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20034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35560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850" y="28059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2324100"/>
            <a:ext cx="2046288" cy="4533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243" name="Rectangle 4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188" y="2324100"/>
            <a:ext cx="5865812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67050" y="971550"/>
            <a:ext cx="3200400" cy="3200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 flipV="1">
            <a:off x="3449283" y="953170"/>
            <a:ext cx="2343879" cy="35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4700" b="1" dirty="0" smtClean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rPr>
              <a:t>2</a:t>
            </a:r>
            <a:endParaRPr lang="en-US" sz="29600" b="1" dirty="0">
              <a:solidFill>
                <a:srgbClr val="FFFFFF">
                  <a:lumMod val="65000"/>
                </a:srgbClr>
              </a:solidFill>
              <a:latin typeface="Helvetica 65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5175" y="2038350"/>
            <a:ext cx="27241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Teaching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dirty="0" smtClean="0">
                <a:solidFill>
                  <a:srgbClr val="FFFFFF"/>
                </a:solidFill>
              </a:rPr>
              <a:t>&amp; Learning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19225" y="1717959"/>
            <a:ext cx="1847850" cy="2063466"/>
            <a:chOff x="95250" y="2973517"/>
            <a:chExt cx="1847850" cy="2063466"/>
          </a:xfrm>
        </p:grpSpPr>
        <p:sp>
          <p:nvSpPr>
            <p:cNvPr id="20" name="Oval 19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1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Vision, Mission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&amp; Goals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0" y="1717959"/>
            <a:ext cx="1847850" cy="2063466"/>
            <a:chOff x="95250" y="2973517"/>
            <a:chExt cx="1847850" cy="2063466"/>
          </a:xfrm>
        </p:grpSpPr>
        <p:sp>
          <p:nvSpPr>
            <p:cNvPr id="24" name="Oval 23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6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The Education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System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33800" y="3937284"/>
            <a:ext cx="1828800" cy="2063466"/>
            <a:chOff x="3790950" y="3632484"/>
            <a:chExt cx="1828800" cy="2063466"/>
          </a:xfrm>
        </p:grpSpPr>
        <p:sp>
          <p:nvSpPr>
            <p:cNvPr id="28" name="Oval 27"/>
            <p:cNvSpPr/>
            <p:nvPr/>
          </p:nvSpPr>
          <p:spPr bwMode="auto">
            <a:xfrm>
              <a:off x="3790950" y="3652826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" name="Text Box 2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0800000" flipV="1">
              <a:off x="4154133" y="3632484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4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95725" y="4138601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Collaborating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w</a:t>
              </a:r>
              <a:r>
                <a:rPr lang="en-US" sz="1600" b="1" dirty="0" smtClean="0">
                  <a:solidFill>
                    <a:srgbClr val="FFFFFF"/>
                  </a:solidFill>
                </a:rPr>
                <a:t>ith Families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and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Stakeholders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81625" y="3291989"/>
            <a:ext cx="1847850" cy="2063466"/>
            <a:chOff x="95250" y="2973517"/>
            <a:chExt cx="1847850" cy="2063466"/>
          </a:xfrm>
        </p:grpSpPr>
        <p:sp>
          <p:nvSpPr>
            <p:cNvPr id="32" name="Oval 31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Text Box 2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5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Ethics &amp; Integrity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06257" y="3291989"/>
            <a:ext cx="1828800" cy="2063466"/>
            <a:chOff x="2096732" y="3063389"/>
            <a:chExt cx="1828800" cy="2063466"/>
          </a:xfrm>
        </p:grpSpPr>
        <p:sp>
          <p:nvSpPr>
            <p:cNvPr id="36" name="Oval 35"/>
            <p:cNvSpPr/>
            <p:nvPr/>
          </p:nvSpPr>
          <p:spPr bwMode="auto">
            <a:xfrm>
              <a:off x="2096732" y="3083731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2490787" y="3063389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3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01507" y="3607606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Managing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Organizational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Systems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&amp; Safety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89160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9325" y="2905123"/>
            <a:ext cx="6210300" cy="36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facilitating the </a:t>
            </a:r>
            <a:r>
              <a:rPr lang="en-US" sz="3200" b="1" dirty="0" smtClean="0">
                <a:solidFill>
                  <a:srgbClr val="000000"/>
                </a:solidFill>
              </a:rPr>
              <a:t>development, articulation</a:t>
            </a:r>
            <a:r>
              <a:rPr lang="en-US" sz="3200" b="1" dirty="0">
                <a:solidFill>
                  <a:srgbClr val="000000"/>
                </a:solidFill>
              </a:rPr>
              <a:t>, implementation, and stewardship of a vision of learning that is shared and</a:t>
            </a:r>
          </a:p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supported by all stakeholders.</a:t>
            </a:r>
            <a:endParaRPr lang="en-US" sz="3200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66757" y="277955"/>
            <a:ext cx="1847850" cy="2063466"/>
            <a:chOff x="95250" y="2973517"/>
            <a:chExt cx="1847850" cy="2063466"/>
          </a:xfrm>
        </p:grpSpPr>
        <p:sp>
          <p:nvSpPr>
            <p:cNvPr id="26" name="Oval 25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1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Vision, Mission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&amp; Goals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5937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7059257" y="288772"/>
            <a:ext cx="1828800" cy="18288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 flipV="1">
            <a:off x="7453312" y="268430"/>
            <a:ext cx="1217967" cy="206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300" b="1" dirty="0" smtClean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rPr>
              <a:t>2</a:t>
            </a:r>
            <a:endParaRPr lang="en-US" sz="29600" b="1" dirty="0">
              <a:solidFill>
                <a:srgbClr val="FFFFFF">
                  <a:lumMod val="65000"/>
                </a:srgbClr>
              </a:solidFill>
              <a:latin typeface="Helvetica 65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4507" y="926947"/>
            <a:ext cx="16668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Teaching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&amp; Learning</a:t>
            </a:r>
          </a:p>
        </p:txBody>
      </p:sp>
      <p:sp>
        <p:nvSpPr>
          <p:cNvPr id="14" name="Text Box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9325" y="2905123"/>
            <a:ext cx="6210300" cy="31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advocating, nurturing, and</a:t>
            </a:r>
          </a:p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sustaining a school culture and instructional program conducive to student learning and </a:t>
            </a:r>
            <a:r>
              <a:rPr lang="en-US" sz="3200" b="1" dirty="0" smtClean="0">
                <a:solidFill>
                  <a:srgbClr val="000000"/>
                </a:solidFill>
              </a:rPr>
              <a:t>staff professional </a:t>
            </a:r>
            <a:r>
              <a:rPr lang="en-US" sz="3200" b="1" dirty="0">
                <a:solidFill>
                  <a:srgbClr val="000000"/>
                </a:solidFill>
              </a:rPr>
              <a:t>growth.</a:t>
            </a:r>
            <a:endParaRPr lang="en-US" sz="3200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918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59257" y="268430"/>
            <a:ext cx="1828800" cy="2063466"/>
            <a:chOff x="2096732" y="3063389"/>
            <a:chExt cx="1828800" cy="2063466"/>
          </a:xfrm>
        </p:grpSpPr>
        <p:sp>
          <p:nvSpPr>
            <p:cNvPr id="11" name="Oval 10"/>
            <p:cNvSpPr/>
            <p:nvPr/>
          </p:nvSpPr>
          <p:spPr bwMode="auto">
            <a:xfrm>
              <a:off x="2096732" y="3083731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0800000" flipV="1">
              <a:off x="2490787" y="3063389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3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1507" y="3607606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Managing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Organizational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Systems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&amp; Safety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9325" y="2905123"/>
            <a:ext cx="6210300" cy="31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ensuring management of </a:t>
            </a:r>
            <a:r>
              <a:rPr lang="en-US" sz="3200" b="1" dirty="0" smtClean="0">
                <a:solidFill>
                  <a:srgbClr val="000000"/>
                </a:solidFill>
              </a:rPr>
              <a:t>the organization</a:t>
            </a:r>
            <a:r>
              <a:rPr lang="en-US" sz="3200" b="1" dirty="0">
                <a:solidFill>
                  <a:srgbClr val="000000"/>
                </a:solidFill>
              </a:rPr>
              <a:t>, operation, and resources for a safe, efficient, and effective learning environment.</a:t>
            </a:r>
            <a:endParaRPr lang="en-US" sz="3200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0658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59257" y="268430"/>
            <a:ext cx="1828800" cy="2063466"/>
            <a:chOff x="3790950" y="3632484"/>
            <a:chExt cx="1828800" cy="2063466"/>
          </a:xfrm>
        </p:grpSpPr>
        <p:sp>
          <p:nvSpPr>
            <p:cNvPr id="16" name="Oval 15"/>
            <p:cNvSpPr/>
            <p:nvPr/>
          </p:nvSpPr>
          <p:spPr bwMode="auto">
            <a:xfrm>
              <a:off x="3790950" y="3652826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0800000" flipV="1">
              <a:off x="4154133" y="3632484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4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95725" y="4138601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Collaborating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</a:rPr>
                <a:t>w</a:t>
              </a:r>
              <a:r>
                <a:rPr lang="en-US" sz="1600" b="1" dirty="0" smtClean="0">
                  <a:solidFill>
                    <a:srgbClr val="FFFFFF"/>
                  </a:solidFill>
                </a:rPr>
                <a:t>ith Families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and</a:t>
              </a:r>
            </a:p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Stakeholders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9325" y="2905123"/>
            <a:ext cx="6210300" cy="36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collaborating with faculty </a:t>
            </a:r>
            <a:r>
              <a:rPr lang="en-US" sz="3200" b="1" dirty="0" smtClean="0">
                <a:solidFill>
                  <a:srgbClr val="000000"/>
                </a:solidFill>
              </a:rPr>
              <a:t>and community </a:t>
            </a:r>
            <a:r>
              <a:rPr lang="en-US" sz="3200" b="1" dirty="0">
                <a:solidFill>
                  <a:srgbClr val="000000"/>
                </a:solidFill>
              </a:rPr>
              <a:t>members, responding to diverse community interests and needs, and mobilizing</a:t>
            </a:r>
          </a:p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community resources.</a:t>
            </a:r>
            <a:endParaRPr lang="en-US" sz="3200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3794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79668" y="288772"/>
            <a:ext cx="1847850" cy="2063466"/>
            <a:chOff x="95250" y="2973517"/>
            <a:chExt cx="1847850" cy="2063466"/>
          </a:xfrm>
        </p:grpSpPr>
        <p:sp>
          <p:nvSpPr>
            <p:cNvPr id="16" name="Oval 15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5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Ethics &amp; Integrity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9325" y="2905123"/>
            <a:ext cx="6210300" cy="22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acting with integrity, </a:t>
            </a:r>
            <a:r>
              <a:rPr lang="en-US" sz="3200" b="1" dirty="0" smtClean="0">
                <a:solidFill>
                  <a:srgbClr val="000000"/>
                </a:solidFill>
              </a:rPr>
              <a:t>fairness, and </a:t>
            </a:r>
            <a:r>
              <a:rPr lang="en-US" sz="3200" b="1" dirty="0">
                <a:solidFill>
                  <a:srgbClr val="000000"/>
                </a:solidFill>
              </a:rPr>
              <a:t>in an ethical manner.</a:t>
            </a:r>
            <a:endParaRPr lang="en-US" sz="3200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034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40207" y="251171"/>
            <a:ext cx="1847850" cy="2063466"/>
            <a:chOff x="95250" y="2973517"/>
            <a:chExt cx="1847850" cy="2063466"/>
          </a:xfrm>
        </p:grpSpPr>
        <p:sp>
          <p:nvSpPr>
            <p:cNvPr id="16" name="Oval 15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4300" b="1" dirty="0" smtClean="0">
                  <a:solidFill>
                    <a:srgbClr val="FFFFFF">
                      <a:lumMod val="65000"/>
                    </a:srgbClr>
                  </a:solidFill>
                  <a:latin typeface="Helvetica 65 Medium" pitchFamily="34" charset="0"/>
                </a:rPr>
                <a:t>6</a:t>
              </a:r>
              <a:endParaRPr lang="en-US" sz="29600" b="1" dirty="0">
                <a:solidFill>
                  <a:srgbClr val="FFFFFF">
                    <a:lumMod val="65000"/>
                  </a:srgbClr>
                </a:solidFill>
                <a:latin typeface="Helvetica 65 Medium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</a:rPr>
                <a:t>The Education</a:t>
              </a:r>
              <a:br>
                <a:rPr lang="en-US" sz="1600" b="1" dirty="0" smtClean="0">
                  <a:solidFill>
                    <a:srgbClr val="FFFFFF"/>
                  </a:solidFill>
                </a:rPr>
              </a:br>
              <a:r>
                <a:rPr lang="en-US" sz="1600" b="1" dirty="0" smtClean="0">
                  <a:solidFill>
                    <a:srgbClr val="FFFFFF"/>
                  </a:solidFill>
                </a:rPr>
                <a:t>System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9325" y="2905123"/>
            <a:ext cx="6210300" cy="2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An education leader promotes the success of every student by understanding, responding </a:t>
            </a:r>
            <a:r>
              <a:rPr lang="en-US" sz="3200" b="1" dirty="0" smtClean="0">
                <a:solidFill>
                  <a:srgbClr val="000000"/>
                </a:solidFill>
              </a:rPr>
              <a:t>to, and </a:t>
            </a:r>
            <a:r>
              <a:rPr lang="en-US" sz="3200" b="1" dirty="0">
                <a:solidFill>
                  <a:srgbClr val="000000"/>
                </a:solidFill>
              </a:rPr>
              <a:t>influencing the political, social, economic, legal, and cultural context.</a:t>
            </a:r>
            <a:endParaRPr lang="en-US" sz="3200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1976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576" y="445238"/>
            <a:ext cx="8792564" cy="1143000"/>
          </a:xfrm>
        </p:spPr>
        <p:txBody>
          <a:bodyPr/>
          <a:lstStyle/>
          <a:p>
            <a:r>
              <a:rPr lang="en-US" dirty="0" smtClean="0"/>
              <a:t>ISLLC 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7" y="1599723"/>
            <a:ext cx="7424738" cy="3981450"/>
          </a:xfrm>
        </p:spPr>
        <p:txBody>
          <a:bodyPr/>
          <a:lstStyle/>
          <a:p>
            <a:r>
              <a:rPr lang="en-US" dirty="0" smtClean="0"/>
              <a:t>In groups generate some examples of evidence that you might collect for one of the ISLLC Standards.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5"/>
          <a:stretch/>
        </p:blipFill>
        <p:spPr bwMode="auto">
          <a:xfrm>
            <a:off x="1355334" y="2974681"/>
            <a:ext cx="6411129" cy="347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576" y="445238"/>
            <a:ext cx="8792564" cy="1143000"/>
          </a:xfrm>
        </p:spPr>
        <p:txBody>
          <a:bodyPr/>
          <a:lstStyle/>
          <a:p>
            <a:r>
              <a:rPr lang="en-US" dirty="0" smtClean="0"/>
              <a:t>ISLLC 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8" y="1599725"/>
            <a:ext cx="7424738" cy="3981450"/>
          </a:xfrm>
        </p:spPr>
        <p:txBody>
          <a:bodyPr/>
          <a:lstStyle/>
          <a:p>
            <a:r>
              <a:rPr lang="en-US" dirty="0" smtClean="0"/>
              <a:t>ISLLC Standards + Evidence Collection = a binder full of unconnected, random pieces of evidence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1232" y="2543057"/>
            <a:ext cx="7585244" cy="3823855"/>
            <a:chOff x="811232" y="2553159"/>
            <a:chExt cx="7585244" cy="38238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52" b="25636"/>
            <a:stretch/>
          </p:blipFill>
          <p:spPr bwMode="auto">
            <a:xfrm>
              <a:off x="811232" y="2553159"/>
              <a:ext cx="7585244" cy="3823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5661286">
              <a:off x="5949539" y="4096987"/>
              <a:ext cx="1555666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2011-2012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661286">
              <a:off x="5092564" y="4095012"/>
              <a:ext cx="1555666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2012-2013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332500" y="3833749"/>
              <a:ext cx="1555666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2018-2019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249327">
              <a:off x="1043047" y="3928752"/>
              <a:ext cx="1555666" cy="338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2017-2018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1850573" y="3928752"/>
              <a:ext cx="1555666" cy="338554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2016-2017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2690391" y="3979592"/>
              <a:ext cx="1467326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2015-2016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5573446">
              <a:off x="3489365" y="3958221"/>
              <a:ext cx="1555666" cy="3385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2014-2015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5661286">
              <a:off x="4308765" y="3970096"/>
              <a:ext cx="1555666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2013-2014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2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576" y="445238"/>
            <a:ext cx="8792564" cy="1143000"/>
          </a:xfrm>
        </p:spPr>
        <p:txBody>
          <a:bodyPr/>
          <a:lstStyle/>
          <a:p>
            <a:r>
              <a:rPr lang="en-US" dirty="0" smtClean="0"/>
              <a:t>Contextualized 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8" y="1599725"/>
            <a:ext cx="7424738" cy="3981450"/>
          </a:xfrm>
        </p:spPr>
        <p:txBody>
          <a:bodyPr/>
          <a:lstStyle/>
          <a:p>
            <a:r>
              <a:rPr lang="en-US" dirty="0" smtClean="0"/>
              <a:t>ISLLC Standards + Evidence Collection = a binder full of unconnected, random pieces of evidence</a:t>
            </a:r>
          </a:p>
          <a:p>
            <a:endParaRPr lang="en-US" dirty="0" smtClean="0"/>
          </a:p>
          <a:p>
            <a:pPr marL="69850" indent="0" algn="ctr">
              <a:buNone/>
            </a:pPr>
            <a:r>
              <a:rPr lang="en-US" sz="3600" b="1" dirty="0" smtClean="0"/>
              <a:t>or</a:t>
            </a:r>
            <a:endParaRPr lang="en-US" sz="3600" b="1" dirty="0"/>
          </a:p>
          <a:p>
            <a:endParaRPr lang="en-US" dirty="0"/>
          </a:p>
          <a:p>
            <a:r>
              <a:rPr lang="en-US" dirty="0" smtClean="0"/>
              <a:t>ISLLC + Context + Evidence Collection = </a:t>
            </a:r>
            <a:r>
              <a:rPr lang="en-US" b="1" dirty="0" smtClean="0"/>
              <a:t>meaningful feedback/evaluation </a:t>
            </a:r>
            <a:r>
              <a:rPr lang="en-US" dirty="0" smtClean="0"/>
              <a:t>and a</a:t>
            </a:r>
            <a:br>
              <a:rPr lang="en-US" dirty="0" smtClean="0"/>
            </a:br>
            <a:r>
              <a:rPr lang="en-US" b="1" dirty="0" smtClean="0"/>
              <a:t>more successful implementation of an initiative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80166" y="4668785"/>
            <a:ext cx="570016" cy="45719"/>
          </a:xfrm>
          <a:custGeom>
            <a:avLst/>
            <a:gdLst>
              <a:gd name="connsiteX0" fmla="*/ 0 w 570016"/>
              <a:gd name="connsiteY0" fmla="*/ 79123 h 90998"/>
              <a:gd name="connsiteX1" fmla="*/ 59377 w 570016"/>
              <a:gd name="connsiteY1" fmla="*/ 90998 h 90998"/>
              <a:gd name="connsiteX2" fmla="*/ 190005 w 570016"/>
              <a:gd name="connsiteY2" fmla="*/ 67248 h 90998"/>
              <a:gd name="connsiteX3" fmla="*/ 225631 w 570016"/>
              <a:gd name="connsiteY3" fmla="*/ 31622 h 90998"/>
              <a:gd name="connsiteX4" fmla="*/ 570016 w 570016"/>
              <a:gd name="connsiteY4" fmla="*/ 7871 h 9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16" h="90998">
                <a:moveTo>
                  <a:pt x="0" y="79123"/>
                </a:moveTo>
                <a:cubicBezTo>
                  <a:pt x="19792" y="83081"/>
                  <a:pt x="39193" y="90998"/>
                  <a:pt x="59377" y="90998"/>
                </a:cubicBezTo>
                <a:cubicBezTo>
                  <a:pt x="101927" y="90998"/>
                  <a:pt x="148430" y="77641"/>
                  <a:pt x="190005" y="67248"/>
                </a:cubicBezTo>
                <a:cubicBezTo>
                  <a:pt x="201880" y="55373"/>
                  <a:pt x="210950" y="39778"/>
                  <a:pt x="225631" y="31622"/>
                </a:cubicBezTo>
                <a:cubicBezTo>
                  <a:pt x="320206" y="-20920"/>
                  <a:pt x="501132" y="7871"/>
                  <a:pt x="570016" y="7871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Introductions</a:t>
            </a:r>
            <a:endParaRPr lang="en-US" dirty="0" smtClean="0">
              <a:solidFill>
                <a:schemeClr val="accent1"/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Objectives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and Agenda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Little More research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Questions and Answers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School Visits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590EBF4-52DD-4215-8099-6BA2CEC7EC1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</a:t>
            </a:r>
            <a:r>
              <a:rPr lang="en-US" sz="2000" b="1" dirty="0" smtClean="0">
                <a:solidFill>
                  <a:schemeClr val="bg1"/>
                </a:solidFill>
              </a:rPr>
              <a:t>Five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flipV="1">
            <a:off x="9696689" y="2390463"/>
            <a:ext cx="2773362" cy="68663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9663839" y="3438213"/>
            <a:ext cx="2773362" cy="68663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V="1">
            <a:off x="11400005" y="3885888"/>
            <a:ext cx="2773362" cy="68663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576" y="445238"/>
            <a:ext cx="8792564" cy="1143000"/>
          </a:xfrm>
        </p:spPr>
        <p:txBody>
          <a:bodyPr/>
          <a:lstStyle/>
          <a:p>
            <a:r>
              <a:rPr lang="en-US" dirty="0" smtClean="0"/>
              <a:t>Contextualized 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8" y="1599725"/>
            <a:ext cx="7424738" cy="3981450"/>
          </a:xfrm>
        </p:spPr>
        <p:txBody>
          <a:bodyPr/>
          <a:lstStyle/>
          <a:p>
            <a:r>
              <a:rPr lang="en-US" dirty="0" smtClean="0"/>
              <a:t>At your table, choose an initiative going on in a school, which could be</a:t>
            </a:r>
          </a:p>
          <a:p>
            <a:pPr lvl="1"/>
            <a:r>
              <a:rPr lang="en-US" dirty="0" smtClean="0"/>
              <a:t>School or district based</a:t>
            </a:r>
          </a:p>
          <a:p>
            <a:pPr lvl="1"/>
            <a:r>
              <a:rPr lang="en-US" dirty="0" smtClean="0"/>
              <a:t>CCLS, PLC/DDI</a:t>
            </a:r>
          </a:p>
          <a:p>
            <a:r>
              <a:rPr lang="en-US" dirty="0" smtClean="0"/>
              <a:t>Now analyze that initiative in terms of each of the six ISLLC Standards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 Collection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30008" y="1046680"/>
            <a:ext cx="71689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800" dirty="0" smtClean="0">
                <a:latin typeface="+mn-lt"/>
                <a:cs typeface="Tahoma" pitchFamily="34" charset="0"/>
              </a:rPr>
              <a:t>Principal Evaluators have to:</a:t>
            </a:r>
            <a:endParaRPr lang="en-GB" sz="2800" dirty="0">
              <a:latin typeface="+mn-lt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30006" y="1618180"/>
            <a:ext cx="7299593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Know what the principal has to do, including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Standards (CCLS)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Data (Common Formative and Interim Assessment)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Professional Practice (APPR)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Culture (PLC)</a:t>
            </a:r>
          </a:p>
          <a:p>
            <a:pPr marL="800100" lvl="1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Everything else they have always had to do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Help the principal do all of the above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Help find the time in which to do all of the above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4753" y="88135"/>
            <a:ext cx="365860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Job Description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30008" y="1046680"/>
            <a:ext cx="716896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800" dirty="0" smtClean="0">
                <a:latin typeface="+mn-lt"/>
                <a:cs typeface="Tahoma" pitchFamily="34" charset="0"/>
              </a:rPr>
              <a:t>Principal Evaluators have to:</a:t>
            </a:r>
            <a:endParaRPr lang="en-GB" sz="2800" dirty="0">
              <a:latin typeface="+mn-lt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30006" y="1618180"/>
            <a:ext cx="777460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Help principal to choose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define the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right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initiative/goal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for item listed above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Understand how to use ISLLC (and maybe a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rubric)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guide the initiative/goal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Collect evidence along the way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Provide growth-producing feedback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Use APPR system for evaluation and identification of appropriate professional development</a:t>
            </a:r>
          </a:p>
          <a:p>
            <a:pPr marL="342900" indent="-273050" defTabSz="914400">
              <a:spcBef>
                <a:spcPts val="0"/>
              </a:spcBef>
              <a:spcAft>
                <a:spcPts val="1200"/>
              </a:spcAft>
              <a:buClr>
                <a:srgbClr val="873624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Implement improvement plan (if necessary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753" y="88135"/>
            <a:ext cx="365860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Job Description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Year in the Life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has a “year in the life” of a principal changed?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Principal Supervision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69770"/>
              </p:ext>
            </p:extLst>
          </p:nvPr>
        </p:nvGraphicFramePr>
        <p:xfrm>
          <a:off x="2780227" y="2325827"/>
          <a:ext cx="3914053" cy="3289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6" imgW="12839633" imgH="10791913" progId="Excel.Sheet.12">
                  <p:embed/>
                </p:oleObj>
              </mc:Choice>
              <mc:Fallback>
                <p:oleObj name="Worksheet" r:id="rId6" imgW="12839633" imgH="107919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0227" y="2325827"/>
                        <a:ext cx="3914053" cy="328955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3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1005145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can a superintendent do to make it [more] possible [and likely]?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Principal Supervision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kenwilliamsmagic.com/wan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19" y="1373229"/>
            <a:ext cx="6217661" cy="50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53883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roadblocks to doing all of this?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Principal Supervision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0" y="1520042"/>
            <a:ext cx="6034388" cy="42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66159"/>
            <a:ext cx="7370285" cy="536854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your table, read through the excerpts from the “Carol Edison at Citrus High School” case study.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for your monthly meeting with this principal. When the issue of evaluations comes up, what will you tell her?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Advice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93" y="3459801"/>
            <a:ext cx="4769922" cy="241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March Dates</a:t>
            </a:r>
            <a:endParaRPr lang="en-US" dirty="0" smtClean="0">
              <a:solidFill>
                <a:schemeClr val="accent1"/>
              </a:solidFill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March 8</a:t>
            </a:r>
            <a:r>
              <a:rPr lang="en-US" baseline="300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after BCIC </a:t>
            </a: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March 21</a:t>
            </a:r>
            <a:r>
              <a:rPr lang="en-US" baseline="300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after CSA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+/</a:t>
            </a:r>
            <a:r>
              <a:rPr lang="el-GR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Δ</a:t>
            </a: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</a:t>
            </a:r>
            <a:r>
              <a:rPr lang="en-US" sz="2000" b="1" dirty="0" smtClean="0">
                <a:solidFill>
                  <a:schemeClr val="bg1"/>
                </a:solidFill>
              </a:rPr>
              <a:t>Five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4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03709"/>
            <a:ext cx="7370285" cy="98430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Resources are archived at the Principal Evaluator Training page off of leadership.ocmboces.org.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7C3F0E8-4363-49D0-85E5-B771494F4DC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0" y="2050932"/>
            <a:ext cx="6694098" cy="41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63" y="445238"/>
            <a:ext cx="7024687" cy="1143000"/>
          </a:xfrm>
        </p:spPr>
        <p:txBody>
          <a:bodyPr/>
          <a:lstStyle/>
          <a:p>
            <a:r>
              <a:rPr lang="en-US" dirty="0" smtClean="0"/>
              <a:t>Wallace Foundations Says: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8" y="1599725"/>
            <a:ext cx="6777037" cy="3508375"/>
          </a:xfrm>
        </p:spPr>
        <p:txBody>
          <a:bodyPr/>
          <a:lstStyle/>
          <a:p>
            <a:r>
              <a:rPr lang="en-US" dirty="0" smtClean="0"/>
              <a:t>Most school variables, considered separately, have little impact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real payoff </a:t>
            </a:r>
            <a:r>
              <a:rPr lang="en-US" dirty="0" smtClean="0"/>
              <a:t>comes when individual variables combine to reach a critical mass</a:t>
            </a:r>
          </a:p>
          <a:p>
            <a:r>
              <a:rPr lang="en-US" dirty="0" smtClean="0"/>
              <a:t>Creating the conditions under which that can occur is what an effective leader does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518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Five Key Responsibilities: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71896" y="1650670"/>
            <a:ext cx="7790213" cy="46675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Shaping a vision of academic success for all students</a:t>
            </a:r>
            <a:r>
              <a:rPr lang="en-US" b="1" dirty="0" smtClean="0"/>
              <a:t>, </a:t>
            </a:r>
            <a:r>
              <a:rPr lang="en-US" dirty="0" smtClean="0"/>
              <a:t>based on high standards</a:t>
            </a:r>
          </a:p>
          <a:p>
            <a:pPr marL="457200" indent="-457200">
              <a:buClr>
                <a:srgbClr val="00ABC4"/>
              </a:buClr>
              <a:buFont typeface="+mj-lt"/>
              <a:buAutoNum type="arabicPeriod"/>
            </a:pPr>
            <a:r>
              <a:rPr lang="en-US" b="1" i="1" dirty="0" smtClean="0"/>
              <a:t>Creating a climate hospitable to education </a:t>
            </a:r>
            <a:r>
              <a:rPr lang="en-US" dirty="0" smtClean="0"/>
              <a:t>in order that safety, a cooperative spirit and other foundations of fruitful interaction prevail</a:t>
            </a:r>
          </a:p>
          <a:p>
            <a:pPr marL="457200" indent="-457200">
              <a:buClr>
                <a:srgbClr val="00ABC4"/>
              </a:buClr>
              <a:buFont typeface="+mj-lt"/>
              <a:buAutoNum type="arabicPeriod"/>
            </a:pPr>
            <a:r>
              <a:rPr lang="en-US" b="1" i="1" dirty="0" smtClean="0"/>
              <a:t>Cultivating leadership in others, </a:t>
            </a:r>
            <a:r>
              <a:rPr lang="en-US" dirty="0" smtClean="0"/>
              <a:t>so that teachers and other adults assume their part in realizing the school vision</a:t>
            </a:r>
          </a:p>
          <a:p>
            <a:pPr marL="457200" indent="-457200">
              <a:buClr>
                <a:srgbClr val="00ABC4"/>
              </a:buClr>
              <a:buFont typeface="+mj-lt"/>
              <a:buAutoNum type="arabicPeriod"/>
            </a:pPr>
            <a:r>
              <a:rPr lang="en-US" b="1" i="1" dirty="0" smtClean="0"/>
              <a:t>Improving instruction </a:t>
            </a:r>
            <a:r>
              <a:rPr lang="en-US" dirty="0" smtClean="0"/>
              <a:t>to enable teachers to teach at their best and students to learn at their utmost</a:t>
            </a:r>
          </a:p>
          <a:p>
            <a:pPr marL="457200" indent="-457200">
              <a:buClr>
                <a:srgbClr val="00ABC4"/>
              </a:buClr>
              <a:buFont typeface="+mj-lt"/>
              <a:buAutoNum type="arabicPeriod"/>
            </a:pPr>
            <a:r>
              <a:rPr lang="en-US" b="1" i="1" dirty="0" smtClean="0"/>
              <a:t>Managing people, data and processes </a:t>
            </a:r>
            <a:r>
              <a:rPr lang="en-US" dirty="0" smtClean="0"/>
              <a:t>to foster school improvement</a:t>
            </a:r>
            <a:endParaRPr lang="en-US" sz="2000" dirty="0" smtClean="0"/>
          </a:p>
          <a:p>
            <a:pPr marL="0" indent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 &amp; 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14400" y="1620088"/>
            <a:ext cx="7344475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2400" dirty="0">
                <a:latin typeface="+mn-lt"/>
              </a:rPr>
              <a:t>Leadership styles impact on staff  performance by creating the environment in which staff work, which in turn influences their discretionary effort: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610074" y="3444917"/>
            <a:ext cx="3259137" cy="15589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GB" sz="2400" dirty="0">
                <a:solidFill>
                  <a:schemeClr val="bg1"/>
                </a:solidFill>
              </a:rPr>
              <a:t>Leadership</a:t>
            </a:r>
          </a:p>
          <a:p>
            <a:pPr algn="ctr" eaLnBrk="0" hangingPunct="0">
              <a:defRPr/>
            </a:pPr>
            <a:r>
              <a:rPr lang="en-GB" sz="2400" dirty="0">
                <a:solidFill>
                  <a:schemeClr val="bg1"/>
                </a:solidFill>
              </a:rPr>
              <a:t>Styles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182753" y="3499345"/>
            <a:ext cx="3259138" cy="15589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n-GB" sz="2400" dirty="0">
                <a:solidFill>
                  <a:schemeClr val="bg1"/>
                </a:solidFill>
              </a:rPr>
              <a:t>The Context for</a:t>
            </a:r>
          </a:p>
          <a:p>
            <a:pPr algn="ctr" eaLnBrk="0" hangingPunct="0">
              <a:defRPr/>
            </a:pPr>
            <a:r>
              <a:rPr lang="en-GB" sz="2400" dirty="0">
                <a:solidFill>
                  <a:schemeClr val="bg1"/>
                </a:solidFill>
              </a:rPr>
              <a:t>School Improvement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059484" y="4077421"/>
            <a:ext cx="977900" cy="382588"/>
          </a:xfrm>
          <a:prstGeom prst="rightArrow">
            <a:avLst>
              <a:gd name="adj1" fmla="val 50000"/>
              <a:gd name="adj2" fmla="val 12783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775775" y="4596988"/>
            <a:ext cx="156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</a:rPr>
              <a:t>50% to 70%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flipH="1">
            <a:off x="6803818" y="5181188"/>
            <a:ext cx="381000" cy="704850"/>
          </a:xfrm>
          <a:prstGeom prst="downArrow">
            <a:avLst>
              <a:gd name="adj1" fmla="val 50000"/>
              <a:gd name="adj2" fmla="val 9252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903025" y="5874925"/>
            <a:ext cx="23558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</a:rPr>
              <a:t>Discretionary Effort</a:t>
            </a:r>
          </a:p>
        </p:txBody>
      </p:sp>
      <p:sp>
        <p:nvSpPr>
          <p:cNvPr id="31761" name="Rectangle 9"/>
          <p:cNvSpPr>
            <a:spLocks noGrp="1" noChangeArrowheads="1"/>
          </p:cNvSpPr>
          <p:nvPr>
            <p:ph type="title"/>
          </p:nvPr>
        </p:nvSpPr>
        <p:spPr>
          <a:xfrm>
            <a:off x="916000" y="941350"/>
            <a:ext cx="8229600" cy="649288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School Culture:</a:t>
            </a:r>
          </a:p>
        </p:txBody>
      </p:sp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5239450" y="5320888"/>
            <a:ext cx="156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</a:rPr>
              <a:t>30% to 40%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1587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950602"/>
              </p:ext>
            </p:extLst>
          </p:nvPr>
        </p:nvGraphicFramePr>
        <p:xfrm>
          <a:off x="503701" y="1721922"/>
          <a:ext cx="8229600" cy="47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916000" y="941350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GB" dirty="0" smtClean="0"/>
              <a:t>School Culture:</a:t>
            </a:r>
          </a:p>
        </p:txBody>
      </p:sp>
    </p:spTree>
    <p:extLst>
      <p:ext uri="{BB962C8B-B14F-4D97-AF65-F5344CB8AC3E}">
        <p14:creationId xmlns:p14="http://schemas.microsoft.com/office/powerpoint/2010/main" val="11705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MXhSBxBW6HVOwJ7fnKh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6FrbuR4Syn0RojwcWAj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cS2KfKVVwi4Txo1MC13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R1HmEjUQS4gWLpQQiQ1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JDcJeA7gMKKE102T6B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ruHSExKGhB0nWFpBSOc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1e7ftQpugGEE8FVyTov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SdDL9OoDeMEWtgvh5oa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6_Title/Bullet_Cisco Black Temp">
  <a:themeElements>
    <a:clrScheme name="2006_Title/Bullet_Cisco Black Temp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83B7"/>
      </a:accent1>
      <a:accent2>
        <a:srgbClr val="B21A1A"/>
      </a:accent2>
      <a:accent3>
        <a:srgbClr val="AAAAAA"/>
      </a:accent3>
      <a:accent4>
        <a:srgbClr val="DADADA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2006_Title/Bullet_Cisco Black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6_Title/Bullet_Cisco Black Temp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183B7"/>
        </a:accent1>
        <a:accent2>
          <a:srgbClr val="B21A1A"/>
        </a:accent2>
        <a:accent3>
          <a:srgbClr val="AAAAAA"/>
        </a:accent3>
        <a:accent4>
          <a:srgbClr val="DADADA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m_white_tonal_green 13">
    <a:dk1>
      <a:srgbClr val="003082"/>
    </a:dk1>
    <a:lt1>
      <a:srgbClr val="FFFFFF"/>
    </a:lt1>
    <a:dk2>
      <a:srgbClr val="003082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276E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m_white_tonal_gree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4971</TotalTime>
  <Words>2257</Words>
  <Application>Microsoft Office PowerPoint</Application>
  <PresentationFormat>On-screen Show (4:3)</PresentationFormat>
  <Paragraphs>522</Paragraphs>
  <Slides>47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Austin</vt:lpstr>
      <vt:lpstr>2006_Title/Bullet_Cisco Black Temp</vt:lpstr>
      <vt:lpstr>Worksheet</vt:lpstr>
      <vt:lpstr> OCM BOCES Day 5</vt:lpstr>
      <vt:lpstr>PowerPoint Presentation</vt:lpstr>
      <vt:lpstr>PowerPoint Presentation</vt:lpstr>
      <vt:lpstr>PowerPoint Presentation</vt:lpstr>
      <vt:lpstr>PowerPoint Presentation</vt:lpstr>
      <vt:lpstr>Wallace Foundations Says:</vt:lpstr>
      <vt:lpstr>Five Key Responsibilities:</vt:lpstr>
      <vt:lpstr>School Culture: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 Decisions for Districts</vt:lpstr>
      <vt:lpstr>SLO Decision # 1</vt:lpstr>
      <vt:lpstr>SLO Decision # 2</vt:lpstr>
      <vt:lpstr>SLO Update</vt:lpstr>
      <vt:lpstr>SLO Decision # 3</vt:lpstr>
      <vt:lpstr>SLO Decision # 4</vt:lpstr>
      <vt:lpstr>SLO Decision #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Break</vt:lpstr>
      <vt:lpstr>ISLLC Evidence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ISLLC Evidence Collection</vt:lpstr>
      <vt:lpstr>ISLLC Evidence Collection</vt:lpstr>
      <vt:lpstr>Contextualized Evidence Collection</vt:lpstr>
      <vt:lpstr>Contextualized Evidence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Teaching &amp; Learning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NYSED August 4-5, 2011 Teaching &amp; Learning Solutions teachinglearningsolutions.com Albert (Duffy) Miller Ed.D   Bernadette (Bernie) Cleland, Ed.D</dc:title>
  <dc:creator>Bernadette Cleland</dc:creator>
  <cp:lastModifiedBy>Jeff Craig</cp:lastModifiedBy>
  <cp:revision>289</cp:revision>
  <cp:lastPrinted>2012-01-26T13:25:13Z</cp:lastPrinted>
  <dcterms:created xsi:type="dcterms:W3CDTF">2011-07-19T17:00:47Z</dcterms:created>
  <dcterms:modified xsi:type="dcterms:W3CDTF">2012-02-15T11:22:55Z</dcterms:modified>
</cp:coreProperties>
</file>