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3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4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5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6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7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8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  <p:sldMasterId id="2147483701" r:id="rId2"/>
    <p:sldMasterId id="2147483713" r:id="rId3"/>
  </p:sldMasterIdLst>
  <p:notesMasterIdLst>
    <p:notesMasterId r:id="rId68"/>
  </p:notesMasterIdLst>
  <p:handoutMasterIdLst>
    <p:handoutMasterId r:id="rId69"/>
  </p:handoutMasterIdLst>
  <p:sldIdLst>
    <p:sldId id="257" r:id="rId4"/>
    <p:sldId id="364" r:id="rId5"/>
    <p:sldId id="486" r:id="rId6"/>
    <p:sldId id="485" r:id="rId7"/>
    <p:sldId id="484" r:id="rId8"/>
    <p:sldId id="432" r:id="rId9"/>
    <p:sldId id="258" r:id="rId10"/>
    <p:sldId id="431" r:id="rId11"/>
    <p:sldId id="474" r:id="rId12"/>
    <p:sldId id="475" r:id="rId13"/>
    <p:sldId id="478" r:id="rId14"/>
    <p:sldId id="476" r:id="rId15"/>
    <p:sldId id="477" r:id="rId16"/>
    <p:sldId id="479" r:id="rId17"/>
    <p:sldId id="480" r:id="rId18"/>
    <p:sldId id="481" r:id="rId19"/>
    <p:sldId id="482" r:id="rId20"/>
    <p:sldId id="483" r:id="rId21"/>
    <p:sldId id="362" r:id="rId22"/>
    <p:sldId id="435" r:id="rId23"/>
    <p:sldId id="436" r:id="rId24"/>
    <p:sldId id="437" r:id="rId25"/>
    <p:sldId id="438" r:id="rId26"/>
    <p:sldId id="439" r:id="rId27"/>
    <p:sldId id="440" r:id="rId28"/>
    <p:sldId id="441" r:id="rId29"/>
    <p:sldId id="442" r:id="rId30"/>
    <p:sldId id="443" r:id="rId31"/>
    <p:sldId id="444" r:id="rId32"/>
    <p:sldId id="487" r:id="rId33"/>
    <p:sldId id="452" r:id="rId34"/>
    <p:sldId id="489" r:id="rId35"/>
    <p:sldId id="445" r:id="rId36"/>
    <p:sldId id="446" r:id="rId37"/>
    <p:sldId id="447" r:id="rId38"/>
    <p:sldId id="448" r:id="rId39"/>
    <p:sldId id="449" r:id="rId40"/>
    <p:sldId id="450" r:id="rId41"/>
    <p:sldId id="451" r:id="rId42"/>
    <p:sldId id="462" r:id="rId43"/>
    <p:sldId id="463" r:id="rId44"/>
    <p:sldId id="464" r:id="rId45"/>
    <p:sldId id="465" r:id="rId46"/>
    <p:sldId id="466" r:id="rId47"/>
    <p:sldId id="467" r:id="rId48"/>
    <p:sldId id="468" r:id="rId49"/>
    <p:sldId id="469" r:id="rId50"/>
    <p:sldId id="470" r:id="rId51"/>
    <p:sldId id="471" r:id="rId52"/>
    <p:sldId id="453" r:id="rId53"/>
    <p:sldId id="461" r:id="rId54"/>
    <p:sldId id="460" r:id="rId55"/>
    <p:sldId id="454" r:id="rId56"/>
    <p:sldId id="459" r:id="rId57"/>
    <p:sldId id="455" r:id="rId58"/>
    <p:sldId id="456" r:id="rId59"/>
    <p:sldId id="458" r:id="rId60"/>
    <p:sldId id="473" r:id="rId61"/>
    <p:sldId id="472" r:id="rId62"/>
    <p:sldId id="490" r:id="rId63"/>
    <p:sldId id="491" r:id="rId64"/>
    <p:sldId id="493" r:id="rId65"/>
    <p:sldId id="488" r:id="rId66"/>
    <p:sldId id="492" r:id="rId67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0" autoAdjust="0"/>
    <p:restoredTop sz="94675" autoAdjust="0"/>
  </p:normalViewPr>
  <p:slideViewPr>
    <p:cSldViewPr snapToGrid="0" snapToObjects="1">
      <p:cViewPr>
        <p:scale>
          <a:sx n="100" d="100"/>
          <a:sy n="100" d="100"/>
        </p:scale>
        <p:origin x="-157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6"/>
    </p:cViewPr>
  </p:sorterViewPr>
  <p:notesViewPr>
    <p:cSldViewPr snapToGrid="0" snapToObjects="1">
      <p:cViewPr>
        <p:scale>
          <a:sx n="150" d="100"/>
          <a:sy n="150" d="100"/>
        </p:scale>
        <p:origin x="-1728" y="144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802F71-8482-4BBE-8FAD-2BD04772C351}" type="datetime1">
              <a:rPr lang="en-US"/>
              <a:pPr>
                <a:defRPr/>
              </a:pPr>
              <a:t>11/20/2011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D1A256-1DC4-4ABA-A617-DC78CAE482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06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9C9626-934A-4E10-8D66-6E705EA28B0A}" type="datetime1">
              <a:rPr lang="en-US"/>
              <a:pPr>
                <a:defRPr/>
              </a:pPr>
              <a:t>11/20/2011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AD2397-D23A-4C3F-8A18-98C116D92E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977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A0BB6-9A61-43AD-9ABB-288704FC96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A0BB6-9A61-43AD-9ABB-288704FC96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3288" fontAlgn="base">
              <a:spcBef>
                <a:spcPct val="0"/>
              </a:spcBef>
              <a:spcAft>
                <a:spcPct val="0"/>
              </a:spcAft>
            </a:pPr>
            <a:fld id="{FE43DDD8-11B7-4FC9-B88C-9C57C00D6F14}" type="slidenum">
              <a:rPr lang="en-US" sz="800" smtClean="0">
                <a:solidFill>
                  <a:srgbClr val="000000"/>
                </a:solidFill>
                <a:latin typeface="Arial" charset="0"/>
              </a:rPr>
              <a:pPr defTabSz="903288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3288" fontAlgn="base">
              <a:spcBef>
                <a:spcPct val="0"/>
              </a:spcBef>
              <a:spcAft>
                <a:spcPct val="0"/>
              </a:spcAft>
            </a:pPr>
            <a:fld id="{773AF141-2042-490E-B1D6-7A1D87B8E22E}" type="slidenum">
              <a:rPr lang="en-US" sz="800" smtClean="0">
                <a:solidFill>
                  <a:srgbClr val="000000"/>
                </a:solidFill>
                <a:latin typeface="Arial" charset="0"/>
              </a:rPr>
              <a:pPr defTabSz="903288"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3288" fontAlgn="base">
              <a:spcBef>
                <a:spcPct val="0"/>
              </a:spcBef>
              <a:spcAft>
                <a:spcPct val="0"/>
              </a:spcAft>
            </a:pPr>
            <a:fld id="{31824BD5-F79B-4F09-85A8-ED7EE8E78CC2}" type="slidenum">
              <a:rPr lang="en-US" sz="800" smtClean="0">
                <a:solidFill>
                  <a:srgbClr val="000000"/>
                </a:solidFill>
                <a:latin typeface="Arial" charset="0"/>
              </a:rPr>
              <a:pPr defTabSz="903288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3288" fontAlgn="base">
              <a:spcBef>
                <a:spcPct val="0"/>
              </a:spcBef>
              <a:spcAft>
                <a:spcPct val="0"/>
              </a:spcAft>
            </a:pPr>
            <a:fld id="{56850025-BC43-432B-A180-FD8F8EA27221}" type="slidenum">
              <a:rPr lang="en-US" sz="800" smtClean="0">
                <a:solidFill>
                  <a:srgbClr val="000000"/>
                </a:solidFill>
                <a:latin typeface="Arial" charset="0"/>
              </a:rPr>
              <a:pPr defTabSz="903288"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3288" fontAlgn="base">
              <a:spcBef>
                <a:spcPct val="0"/>
              </a:spcBef>
              <a:spcAft>
                <a:spcPct val="0"/>
              </a:spcAft>
            </a:pPr>
            <a:fld id="{FEF2690B-86C4-48CB-B072-656B8FD945C9}" type="slidenum">
              <a:rPr lang="en-US" sz="800" smtClean="0">
                <a:solidFill>
                  <a:srgbClr val="000000"/>
                </a:solidFill>
                <a:latin typeface="Arial" charset="0"/>
              </a:rPr>
              <a:pPr defTabSz="903288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3288" fontAlgn="base">
              <a:spcBef>
                <a:spcPct val="0"/>
              </a:spcBef>
              <a:spcAft>
                <a:spcPct val="0"/>
              </a:spcAft>
            </a:pPr>
            <a:fld id="{45356DA0-6B8E-40BB-AB91-B5F8733BBD4C}" type="slidenum">
              <a:rPr lang="en-US" sz="800" smtClean="0">
                <a:solidFill>
                  <a:srgbClr val="000000"/>
                </a:solidFill>
                <a:latin typeface="Arial" charset="0"/>
              </a:rPr>
              <a:pPr defTabSz="903288"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3288" fontAlgn="base">
              <a:spcBef>
                <a:spcPct val="0"/>
              </a:spcBef>
              <a:spcAft>
                <a:spcPct val="0"/>
              </a:spcAft>
            </a:pPr>
            <a:fld id="{049E2711-D42B-47B1-AFF7-D1FB0B7FC47D}" type="slidenum">
              <a:rPr lang="en-US" sz="800" smtClean="0">
                <a:solidFill>
                  <a:srgbClr val="000000"/>
                </a:solidFill>
                <a:latin typeface="Arial" charset="0"/>
              </a:rPr>
              <a:pPr defTabSz="903288"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E9871C-E6FD-41EB-BF8C-45F2028E89B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53108-CF7E-4CE4-BC03-5C1C0AB3E3C0}" type="slidenum">
              <a:rPr lang="en-US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Version:  February 28, 2006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34D4A1-0B42-4BA0-A1A9-0B154FFFD0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6FDC7B-9E19-4364-8F32-A29FD8A636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B15AF8-FFED-4C5C-A810-07E9BCF60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A0BB6-9A61-43AD-9ABB-288704FC96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A0BB6-9A61-43AD-9ABB-288704FC96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A0BB6-9A61-43AD-9ABB-288704FC96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FD9B96-7367-4593-AE80-1C7EF8DBFE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FD9B96-7367-4593-AE80-1C7EF8DBFE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ED1628-F7AC-4024-A7AF-0DDD1F4763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81128B-473A-4BED-9E85-3806FBD319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89C6C5-4122-488A-B130-967495A700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A0BB6-9A61-43AD-9ABB-288704FC96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  <a:prstGeom prst="rect">
            <a:avLst/>
          </a:prstGeo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4A8CE5C6-6CE9-4AFE-8D7C-4C709205AD14}" type="datetime1">
              <a:rPr lang="en-US"/>
              <a:pPr>
                <a:defRPr/>
              </a:pPr>
              <a:t>11/20/2011</a:t>
            </a:fld>
            <a:endParaRPr lang="en-US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dirty="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5246BAB-541A-4F4B-BC3B-33D77DD28D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5C4C7-8875-43F6-87FB-9A6F1A141FF6}" type="datetime1">
              <a:rPr lang="en-US"/>
              <a:pPr>
                <a:defRPr/>
              </a:pPr>
              <a:t>11/20/2011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0A9FB-0727-4730-9271-62F25BC706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A2CAA-04D6-4CAD-8B2F-F31D3BBBA0B0}" type="datetime1">
              <a:rPr lang="en-US"/>
              <a:pPr>
                <a:defRPr/>
              </a:pPr>
              <a:t>11/20/2011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8C630-6E68-4AF8-853A-D0F6D20E46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38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2124" tIns="41061" rIns="82124" bIns="41061" anchor="b">
            <a:spAutoFit/>
          </a:bodyPr>
          <a:lstStyle/>
          <a:p>
            <a:pPr algn="r" defTabSz="814388" eaLnBrk="0" hangingPunct="0">
              <a:defRPr/>
            </a:pPr>
            <a:fld id="{26DFB797-1CEB-408B-84A2-760279E80284}" type="slidenum">
              <a:rPr lang="en-US" sz="1000">
                <a:solidFill>
                  <a:srgbClr val="777777"/>
                </a:solidFill>
              </a:rPr>
              <a:pPr algn="r" defTabSz="814388" eaLnBrk="0" hangingPunct="0">
                <a:defRPr/>
              </a:pPr>
              <a:t>‹#›</a:t>
            </a:fld>
            <a:endParaRPr lang="en-US" sz="1000" dirty="0">
              <a:solidFill>
                <a:srgbClr val="777777"/>
              </a:solidFill>
            </a:endParaRPr>
          </a:p>
        </p:txBody>
      </p:sp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650875" y="2366963"/>
            <a:ext cx="7883525" cy="830262"/>
          </a:xfrm>
          <a:ln/>
        </p:spPr>
        <p:txBody>
          <a:bodyPr anchor="ctr"/>
          <a:lstStyle>
            <a:lvl1pPr algn="ctr">
              <a:defRPr sz="3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1524000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524000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BC95-5D13-402E-BB68-5FE98BC4754B}" type="datetime1">
              <a:rPr lang="en-US"/>
              <a:pPr>
                <a:defRPr/>
              </a:pPr>
              <a:t>11/20/2011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83553-4AD4-4BAB-A30D-AAE73D2B8D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304800"/>
            <a:ext cx="2035175" cy="4791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304800"/>
            <a:ext cx="5957887" cy="4791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cRE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324600"/>
            <a:ext cx="914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5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133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E229A-D944-4D97-951C-B1DBB2A92B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3D635-4FCD-48EC-A302-0268F595BC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B12B4-9767-4B8A-8792-5489E6B936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86200" cy="259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886200" cy="259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6CA8-93F2-4B2A-9AF9-C80CE4741C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62A9E-1967-424B-BA92-9805C98C88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004F5-32D5-4601-B03D-6F3C7EC320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AA882-9782-4D2E-8BF4-741F8EB111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E4602-53C1-495E-B40A-7CE37029E672}" type="datetime1">
              <a:rPr lang="en-US"/>
              <a:pPr>
                <a:defRPr/>
              </a:pPr>
              <a:t>11/20/2011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F93D0-CFF9-4240-8156-5B9511B2D9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F703A-D43E-4438-AFF5-A057758A33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EF1F7-B0D6-47E5-BFCB-199E5530F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E5361-F6A6-408E-A2DD-BCFA9BBE8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981200" cy="39195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791200" cy="3919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8137C-7DE3-449F-A21B-84C66AE769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86200" cy="2593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886200" cy="2593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B2FC8-80CE-4818-B129-2A6EF650D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924800" cy="25939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DFE61-4D77-48DE-BBA2-A7B1F2A2C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B93DC-7F40-44F1-A9E8-5E8AD3D7C3EE}" type="datetime1">
              <a:rPr lang="en-US"/>
              <a:pPr>
                <a:defRPr/>
              </a:pPr>
              <a:t>11/20/2011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A950C-C840-409C-A3A3-1548F227F4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706BB-AA35-4835-B137-D4E6C68AAAAD}" type="datetime1">
              <a:rPr lang="en-US"/>
              <a:pPr>
                <a:defRPr/>
              </a:pPr>
              <a:t>11/20/2011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4EEA8-627C-4869-B581-4DAE1F4653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F64A2-C9B7-4C7C-8FD6-C23BAF68ADDC}" type="datetime1">
              <a:rPr lang="en-US"/>
              <a:pPr>
                <a:defRPr/>
              </a:pPr>
              <a:t>11/20/2011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2BCB8-5C11-40C0-984B-66FA3CD823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39C9-2A7D-4FD9-9E48-DDAD8065E9AE}" type="datetime1">
              <a:rPr lang="en-US"/>
              <a:pPr>
                <a:defRPr/>
              </a:pPr>
              <a:t>11/20/2011</a:t>
            </a:fld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E44AC-54EF-432A-A2CD-4EFE90D94A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54BFE-1805-4CAC-BAEC-B6431FA7A145}" type="datetime1">
              <a:rPr lang="en-US"/>
              <a:pPr>
                <a:defRPr/>
              </a:pPr>
              <a:t>11/20/2011</a:t>
            </a:fld>
            <a:endParaRPr 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D9552-6938-4FA8-B3E7-7FE87837DD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9BBDB-83DE-4814-A506-16FA77CAC0DA}" type="datetime1">
              <a:rPr lang="en-US"/>
              <a:pPr>
                <a:defRPr/>
              </a:pPr>
              <a:t>11/20/2011</a:t>
            </a:fld>
            <a:endParaRPr lang="en-US" dirty="0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6B442-6CA3-465B-AA32-3CF5FA997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2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5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56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57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1" name="Rectangle 70"/>
          <p:cNvSpPr/>
          <p:nvPr userDrawn="1"/>
        </p:nvSpPr>
        <p:spPr>
          <a:xfrm>
            <a:off x="4649788" y="-349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146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55638" y="304800"/>
            <a:ext cx="81454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628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55638" y="1524000"/>
            <a:ext cx="79406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63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2124" tIns="41061" rIns="82124" bIns="41061" anchor="b">
            <a:spAutoFit/>
          </a:bodyPr>
          <a:lstStyle/>
          <a:p>
            <a:pPr algn="r" defTabSz="814388" eaLnBrk="0" hangingPunct="0">
              <a:defRPr/>
            </a:pPr>
            <a:fld id="{FD9CFDF7-44F0-47EA-8B2C-A3E15FE0B4F6}" type="slidenum">
              <a:rPr lang="en-US" sz="1000">
                <a:solidFill>
                  <a:srgbClr val="777777"/>
                </a:solidFill>
              </a:rPr>
              <a:pPr algn="r" defTabSz="814388" eaLnBrk="0" hangingPunct="0">
                <a:defRPr/>
              </a:pPr>
              <a:t>‹#›</a:t>
            </a:fld>
            <a:endParaRPr lang="en-US" sz="1000" dirty="0">
              <a:solidFill>
                <a:srgbClr val="777777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48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00" name="Rectangle 8"/>
          <p:cNvSpPr>
            <a:spLocks noChangeArrowheads="1"/>
          </p:cNvSpPr>
          <p:nvPr userDrawn="1"/>
        </p:nvSpPr>
        <p:spPr bwMode="auto">
          <a:xfrm>
            <a:off x="730250" y="0"/>
            <a:ext cx="8458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>
              <a:defRPr/>
            </a:pPr>
            <a:endParaRPr lang="en-US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1C9500BA-42A4-4B49-AD40-8C0FA375F61D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25605" name="Picture 6" descr="McREL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324600"/>
            <a:ext cx="914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9248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9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97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97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9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97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97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9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97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97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9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97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97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9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97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97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5000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ct val="90000"/>
        </a:lnSpc>
        <a:spcBef>
          <a:spcPct val="20000"/>
        </a:spcBef>
        <a:spcAft>
          <a:spcPct val="50000"/>
        </a:spcAft>
        <a:buChar char="•"/>
        <a:defRPr sz="2400" b="1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lnSpc>
          <a:spcPct val="90000"/>
        </a:lnSpc>
        <a:spcBef>
          <a:spcPct val="20000"/>
        </a:spcBef>
        <a:spcAft>
          <a:spcPct val="50000"/>
        </a:spcAft>
        <a:buChar char="•"/>
        <a:defRPr sz="2400" b="1"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lnSpc>
          <a:spcPct val="90000"/>
        </a:lnSpc>
        <a:spcBef>
          <a:spcPct val="20000"/>
        </a:spcBef>
        <a:spcAft>
          <a:spcPct val="50000"/>
        </a:spcAft>
        <a:buChar char="•"/>
        <a:defRPr sz="2000" b="1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lnSpc>
          <a:spcPct val="90000"/>
        </a:lnSpc>
        <a:spcBef>
          <a:spcPct val="20000"/>
        </a:spcBef>
        <a:spcAft>
          <a:spcPct val="50000"/>
        </a:spcAft>
        <a:buChar char="•"/>
        <a:defRPr sz="2000" b="1">
          <a:solidFill>
            <a:schemeClr val="tx1"/>
          </a:solidFill>
          <a:latin typeface="+mn-lt"/>
        </a:defRPr>
      </a:lvl5pPr>
      <a:lvl6pPr marL="2628900" indent="-342900" algn="l" rtl="0" fontAlgn="base">
        <a:lnSpc>
          <a:spcPct val="90000"/>
        </a:lnSpc>
        <a:spcBef>
          <a:spcPct val="20000"/>
        </a:spcBef>
        <a:spcAft>
          <a:spcPct val="50000"/>
        </a:spcAft>
        <a:buChar char="•"/>
        <a:defRPr sz="2000" b="1">
          <a:solidFill>
            <a:schemeClr val="tx1"/>
          </a:solidFill>
          <a:latin typeface="+mn-lt"/>
        </a:defRPr>
      </a:lvl6pPr>
      <a:lvl7pPr marL="3086100" indent="-342900" algn="l" rtl="0" fontAlgn="base">
        <a:lnSpc>
          <a:spcPct val="90000"/>
        </a:lnSpc>
        <a:spcBef>
          <a:spcPct val="20000"/>
        </a:spcBef>
        <a:spcAft>
          <a:spcPct val="50000"/>
        </a:spcAft>
        <a:buChar char="•"/>
        <a:defRPr sz="2000" b="1">
          <a:solidFill>
            <a:schemeClr val="tx1"/>
          </a:solidFill>
          <a:latin typeface="+mn-lt"/>
        </a:defRPr>
      </a:lvl7pPr>
      <a:lvl8pPr marL="3543300" indent="-342900" algn="l" rtl="0" fontAlgn="base">
        <a:lnSpc>
          <a:spcPct val="90000"/>
        </a:lnSpc>
        <a:spcBef>
          <a:spcPct val="20000"/>
        </a:spcBef>
        <a:spcAft>
          <a:spcPct val="50000"/>
        </a:spcAft>
        <a:buChar char="•"/>
        <a:defRPr sz="2000" b="1">
          <a:solidFill>
            <a:schemeClr val="tx1"/>
          </a:solidFill>
          <a:latin typeface="+mn-lt"/>
        </a:defRPr>
      </a:lvl8pPr>
      <a:lvl9pPr marL="4000500" indent="-342900" algn="l" rtl="0" fontAlgn="base">
        <a:lnSpc>
          <a:spcPct val="90000"/>
        </a:lnSpc>
        <a:spcBef>
          <a:spcPct val="20000"/>
        </a:spcBef>
        <a:spcAft>
          <a:spcPct val="5000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notesSlide" Target="../notesSlides/notesSlide12.xml"/><Relationship Id="rId2" Type="http://schemas.openxmlformats.org/officeDocument/2006/relationships/tags" Target="../tags/tag28.xml"/><Relationship Id="rId16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notesSlide" Target="../notesSlides/notesSlide1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10" Type="http://schemas.openxmlformats.org/officeDocument/2006/relationships/tags" Target="../tags/tag51.xml"/><Relationship Id="rId19" Type="http://schemas.openxmlformats.org/officeDocument/2006/relationships/slideLayout" Target="../slideLayouts/slideLayout12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0438" y="3600450"/>
            <a:ext cx="3187700" cy="2381250"/>
          </a:xfrm>
        </p:spPr>
        <p:txBody>
          <a:bodyPr/>
          <a:lstStyle/>
          <a:p>
            <a:r>
              <a:rPr lang="en-US" sz="2400" dirty="0" smtClean="0">
                <a:solidFill>
                  <a:srgbClr val="404040"/>
                </a:solidFill>
              </a:rPr>
              <a:t/>
            </a:r>
            <a:br>
              <a:rPr lang="en-US" sz="2400" dirty="0" smtClean="0">
                <a:solidFill>
                  <a:srgbClr val="404040"/>
                </a:solidFill>
              </a:rPr>
            </a:br>
            <a:r>
              <a:rPr lang="en-US" sz="2400" dirty="0" smtClean="0">
                <a:solidFill>
                  <a:srgbClr val="404040"/>
                </a:solidFill>
              </a:rPr>
              <a:t>OCM BOCES</a:t>
            </a:r>
            <a:br>
              <a:rPr lang="en-US" sz="2400" dirty="0" smtClean="0">
                <a:solidFill>
                  <a:srgbClr val="404040"/>
                </a:solidFill>
              </a:rPr>
            </a:br>
            <a:r>
              <a:rPr lang="en-US" sz="2400" dirty="0" smtClean="0">
                <a:solidFill>
                  <a:srgbClr val="404040"/>
                </a:solidFill>
              </a:rPr>
              <a:t>Day 2</a:t>
            </a:r>
            <a:endParaRPr lang="en-US" sz="2000" dirty="0" smtClean="0">
              <a:solidFill>
                <a:srgbClr val="404040"/>
              </a:solidFill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0438" y="176213"/>
            <a:ext cx="3187700" cy="2027237"/>
          </a:xfrm>
        </p:spPr>
        <p:txBody>
          <a:bodyPr/>
          <a:lstStyle/>
          <a:p>
            <a:pPr>
              <a:buClr>
                <a:srgbClr val="404040"/>
              </a:buClr>
              <a:buFont typeface="Arial" charset="0"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Principal</a:t>
            </a:r>
          </a:p>
          <a:p>
            <a:pPr>
              <a:buClr>
                <a:srgbClr val="404040"/>
              </a:buClr>
              <a:buFont typeface="Arial" charset="0"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Evaluator</a:t>
            </a:r>
          </a:p>
          <a:p>
            <a:pPr>
              <a:buClr>
                <a:srgbClr val="404040"/>
              </a:buClr>
              <a:buFont typeface="Arial" charset="0"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80D41427-2983-4D6F-85DC-95FA24316C31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7E44AC-54EF-432A-A2CD-4EFE90D94AE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Checking In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5776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324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7E44AC-54EF-432A-A2CD-4EFE90D94AE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Checking In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57760"/>
            <a:ext cx="761841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007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7E44AC-54EF-432A-A2CD-4EFE90D94AE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Checking In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57760"/>
            <a:ext cx="761841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324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7E44AC-54EF-432A-A2CD-4EFE90D94AE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Checking In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5776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324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7E44AC-54EF-432A-A2CD-4EFE90D94AE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Checking In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57760"/>
            <a:ext cx="761841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268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7E44AC-54EF-432A-A2CD-4EFE90D94AE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Checking In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5776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268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7E44AC-54EF-432A-A2CD-4EFE90D94AE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Checking In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5776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93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7E44AC-54EF-432A-A2CD-4EFE90D94AE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Checking In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57760"/>
            <a:ext cx="761841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93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7E44AC-54EF-432A-A2CD-4EFE90D94AE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Checking In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5776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566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370285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Review the Regulations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State 20%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Local 20%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Other 60%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EF5E644C-6DD3-4822-8A75-CBE934A1288F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Regrouping</a:t>
            </a:r>
          </a:p>
        </p:txBody>
      </p:sp>
      <p:pic>
        <p:nvPicPr>
          <p:cNvPr id="5223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4" r="26453"/>
          <a:stretch/>
        </p:blipFill>
        <p:spPr bwMode="auto">
          <a:xfrm>
            <a:off x="4839419" y="900113"/>
            <a:ext cx="2389518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 to the beginning: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Nine Components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297" y="1708030"/>
            <a:ext cx="6706785" cy="378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>
            <a:off x="3884613" y="2728913"/>
            <a:ext cx="1608137" cy="166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5298" name="TextBox 12"/>
          <p:cNvSpPr txBox="1">
            <a:spLocks noChangeArrowheads="1"/>
          </p:cNvSpPr>
          <p:nvPr/>
        </p:nvSpPr>
        <p:spPr bwMode="auto">
          <a:xfrm>
            <a:off x="3992563" y="3265488"/>
            <a:ext cx="1231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r>
              <a:rPr lang="en-US" sz="1100" b="1" dirty="0">
                <a:cs typeface="Arial" charset="0"/>
              </a:rPr>
              <a:t>When</a:t>
            </a:r>
            <a:br>
              <a:rPr lang="en-US" sz="1100" b="1" dirty="0">
                <a:cs typeface="Arial" charset="0"/>
              </a:rPr>
            </a:br>
            <a:r>
              <a:rPr lang="en-US" sz="1100" b="1" dirty="0">
                <a:cs typeface="Arial" charset="0"/>
              </a:rPr>
              <a:t>Value-Added is implemented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89063"/>
            <a:ext cx="2906713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1389063"/>
            <a:ext cx="2908300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Reviewing the Regs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04850" y="1751013"/>
            <a:ext cx="7734300" cy="5106987"/>
          </a:xfrm>
        </p:spPr>
        <p:txBody>
          <a:bodyPr/>
          <a:lstStyle/>
          <a:p>
            <a:pPr marL="117475" indent="0">
              <a:lnSpc>
                <a:spcPct val="80000"/>
              </a:lnSpc>
              <a:buFont typeface="Wingdings 2" pitchFamily="18" charset="2"/>
              <a:buNone/>
            </a:pPr>
            <a:r>
              <a:rPr lang="en-US" sz="4000" dirty="0" smtClean="0"/>
              <a:t>Growth: Elem/Middle</a:t>
            </a:r>
          </a:p>
          <a:p>
            <a:pPr lvl="1">
              <a:lnSpc>
                <a:spcPct val="80000"/>
              </a:lnSpc>
              <a:buSzPct val="77000"/>
            </a:pPr>
            <a:r>
              <a:rPr lang="en-US" sz="4000" dirty="0" smtClean="0"/>
              <a:t>Result of student growth</a:t>
            </a:r>
          </a:p>
          <a:p>
            <a:pPr lvl="1">
              <a:lnSpc>
                <a:spcPct val="80000"/>
              </a:lnSpc>
              <a:buSzPct val="77000"/>
            </a:pPr>
            <a:r>
              <a:rPr lang="en-US" sz="4000" dirty="0" smtClean="0"/>
              <a:t>Added to as measures become available</a:t>
            </a:r>
          </a:p>
          <a:p>
            <a:pPr lvl="1">
              <a:buSzPct val="77000"/>
            </a:pPr>
            <a:r>
              <a:rPr lang="en-US" sz="4000" dirty="0" smtClean="0"/>
              <a:t>Other measures being used for teachers in the school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Reviewing the Regs</a:t>
            </a:r>
          </a:p>
        </p:txBody>
      </p:sp>
      <p:sp>
        <p:nvSpPr>
          <p:cNvPr id="563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04850" y="1751013"/>
            <a:ext cx="7734300" cy="5106987"/>
          </a:xfrm>
        </p:spPr>
        <p:txBody>
          <a:bodyPr/>
          <a:lstStyle/>
          <a:p>
            <a:pPr marL="117475" indent="0">
              <a:lnSpc>
                <a:spcPct val="80000"/>
              </a:lnSpc>
              <a:buFont typeface="Wingdings 2" pitchFamily="18" charset="2"/>
              <a:buNone/>
            </a:pPr>
            <a:r>
              <a:rPr lang="en-US" sz="4000" dirty="0" smtClean="0"/>
              <a:t>Growth: High School</a:t>
            </a:r>
          </a:p>
          <a:p>
            <a:pPr lvl="1">
              <a:lnSpc>
                <a:spcPct val="80000"/>
              </a:lnSpc>
              <a:buSzPct val="77000"/>
            </a:pPr>
            <a:r>
              <a:rPr lang="en-US" sz="4000" dirty="0" smtClean="0"/>
              <a:t>Result of student growth</a:t>
            </a:r>
          </a:p>
          <a:p>
            <a:pPr lvl="1">
              <a:lnSpc>
                <a:spcPct val="80000"/>
              </a:lnSpc>
              <a:buSzPct val="77000"/>
            </a:pPr>
            <a:r>
              <a:rPr lang="en-US" sz="4000" dirty="0" smtClean="0"/>
              <a:t>Added to as available</a:t>
            </a:r>
          </a:p>
          <a:p>
            <a:pPr lvl="1">
              <a:buSzPct val="77000"/>
            </a:pPr>
            <a:r>
              <a:rPr lang="en-US" sz="4000" dirty="0" smtClean="0"/>
              <a:t>Progress to graduation</a:t>
            </a:r>
          </a:p>
          <a:p>
            <a:pPr lvl="1">
              <a:buSzPct val="77000"/>
            </a:pPr>
            <a:r>
              <a:rPr lang="en-US" sz="4000" dirty="0" smtClean="0"/>
              <a:t>Other measures being used for teachers in the school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Reviewing the Regs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04850" y="1751013"/>
            <a:ext cx="7734300" cy="5106987"/>
          </a:xfrm>
        </p:spPr>
        <p:txBody>
          <a:bodyPr/>
          <a:lstStyle/>
          <a:p>
            <a:pPr marL="117475" indent="0">
              <a:lnSpc>
                <a:spcPct val="80000"/>
              </a:lnSpc>
              <a:buFont typeface="Wingdings 2" pitchFamily="18" charset="2"/>
              <a:buNone/>
            </a:pPr>
            <a:r>
              <a:rPr lang="en-US" sz="4000" dirty="0" smtClean="0"/>
              <a:t>Achievement: Elem/Middle</a:t>
            </a:r>
          </a:p>
          <a:p>
            <a:pPr lvl="1">
              <a:lnSpc>
                <a:spcPct val="80000"/>
              </a:lnSpc>
              <a:buSzPct val="77000"/>
            </a:pPr>
            <a:r>
              <a:rPr lang="en-US" sz="4000" dirty="0" smtClean="0"/>
              <a:t>District-wide achievement measures</a:t>
            </a:r>
          </a:p>
          <a:p>
            <a:pPr lvl="1">
              <a:lnSpc>
                <a:spcPct val="80000"/>
              </a:lnSpc>
              <a:buSzPct val="77000"/>
            </a:pPr>
            <a:r>
              <a:rPr lang="en-US" sz="4000" dirty="0" smtClean="0"/>
              <a:t>Achievement on state tests</a:t>
            </a:r>
          </a:p>
          <a:p>
            <a:pPr lvl="1">
              <a:lnSpc>
                <a:spcPct val="80000"/>
              </a:lnSpc>
              <a:buSzPct val="77000"/>
            </a:pPr>
            <a:r>
              <a:rPr lang="en-US" sz="4000" dirty="0" smtClean="0"/>
              <a:t>Growth or achievement for subgroups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Reviewing the Regs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04850" y="1751013"/>
            <a:ext cx="7734300" cy="5106987"/>
          </a:xfrm>
        </p:spPr>
        <p:txBody>
          <a:bodyPr/>
          <a:lstStyle/>
          <a:p>
            <a:pPr marL="117475" indent="0">
              <a:lnSpc>
                <a:spcPct val="80000"/>
              </a:lnSpc>
              <a:buFont typeface="Wingdings 2" pitchFamily="18" charset="2"/>
              <a:buNone/>
            </a:pPr>
            <a:r>
              <a:rPr lang="en-US" sz="4000" dirty="0" smtClean="0"/>
              <a:t>Achievement: High School</a:t>
            </a:r>
          </a:p>
          <a:p>
            <a:pPr lvl="1">
              <a:lnSpc>
                <a:spcPct val="80000"/>
              </a:lnSpc>
              <a:buSzPct val="77000"/>
            </a:pPr>
            <a:r>
              <a:rPr lang="en-US" sz="4000" dirty="0" smtClean="0"/>
              <a:t>Regents participation rates</a:t>
            </a:r>
          </a:p>
          <a:p>
            <a:pPr lvl="1">
              <a:lnSpc>
                <a:spcPct val="80000"/>
              </a:lnSpc>
              <a:buSzPct val="77000"/>
            </a:pPr>
            <a:r>
              <a:rPr lang="en-US" sz="4000" dirty="0" smtClean="0"/>
              <a:t>College ready rates</a:t>
            </a:r>
          </a:p>
          <a:p>
            <a:pPr lvl="1">
              <a:lnSpc>
                <a:spcPct val="80000"/>
              </a:lnSpc>
              <a:buSzPct val="77000"/>
            </a:pPr>
            <a:r>
              <a:rPr lang="en-US" sz="4000" dirty="0" smtClean="0"/>
              <a:t>Graduation rates</a:t>
            </a:r>
          </a:p>
          <a:p>
            <a:pPr lvl="1">
              <a:lnSpc>
                <a:spcPct val="80000"/>
              </a:lnSpc>
              <a:buSzPct val="77000"/>
            </a:pPr>
            <a:r>
              <a:rPr lang="en-US" sz="4000" dirty="0" smtClean="0"/>
              <a:t>Credit accumulation</a:t>
            </a:r>
          </a:p>
          <a:p>
            <a:pPr lvl="1">
              <a:lnSpc>
                <a:spcPct val="80000"/>
              </a:lnSpc>
              <a:buSzPct val="77000"/>
            </a:pPr>
            <a:r>
              <a:rPr lang="en-US" sz="4000" dirty="0" smtClean="0"/>
              <a:t>Dropout rates</a:t>
            </a:r>
          </a:p>
          <a:p>
            <a:pPr lvl="1">
              <a:lnSpc>
                <a:spcPct val="80000"/>
              </a:lnSpc>
              <a:buSzPct val="77000"/>
            </a:pPr>
            <a:r>
              <a:rPr lang="en-US" sz="4000" dirty="0" smtClean="0"/>
              <a:t>PSAT, SAT, AP, IB, etc.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Reviewing the Regs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812800" y="1046163"/>
            <a:ext cx="8151813" cy="4867275"/>
          </a:xfrm>
        </p:spPr>
        <p:txBody>
          <a:bodyPr/>
          <a:lstStyle/>
          <a:p>
            <a:pPr marL="117475" indent="0">
              <a:lnSpc>
                <a:spcPct val="80000"/>
              </a:lnSpc>
              <a:buFont typeface="Wingdings 2" pitchFamily="18" charset="2"/>
              <a:buNone/>
            </a:pPr>
            <a:r>
              <a:rPr lang="en-US" sz="4000" dirty="0" smtClean="0"/>
              <a:t>Other 60%: Required</a:t>
            </a:r>
          </a:p>
          <a:p>
            <a:pPr lvl="1">
              <a:lnSpc>
                <a:spcPct val="80000"/>
              </a:lnSpc>
              <a:buSzPct val="77000"/>
            </a:pPr>
            <a:r>
              <a:rPr lang="en-US" sz="4000" dirty="0" smtClean="0"/>
              <a:t>Multiple measures</a:t>
            </a:r>
          </a:p>
          <a:p>
            <a:pPr lvl="1">
              <a:lnSpc>
                <a:spcPct val="80000"/>
              </a:lnSpc>
              <a:buSzPct val="77000"/>
            </a:pPr>
            <a:r>
              <a:rPr lang="en-US" sz="4000" dirty="0" smtClean="0">
                <a:ea typeface="Lucida Grande"/>
                <a:cs typeface="Lucida Grande"/>
              </a:rPr>
              <a:t>≥ 2/3 based on broad assessment of actions via supervisor visits</a:t>
            </a:r>
          </a:p>
          <a:p>
            <a:pPr lvl="1">
              <a:lnSpc>
                <a:spcPct val="80000"/>
              </a:lnSpc>
              <a:buSzPct val="77000"/>
            </a:pPr>
            <a:r>
              <a:rPr lang="en-US" sz="4000" dirty="0" smtClean="0"/>
              <a:t>Include at least two:</a:t>
            </a:r>
          </a:p>
          <a:p>
            <a:pPr lvl="2">
              <a:lnSpc>
                <a:spcPct val="80000"/>
              </a:lnSpc>
              <a:buSzPct val="77000"/>
            </a:pPr>
            <a:r>
              <a:rPr lang="en-US" sz="4000" dirty="0" smtClean="0"/>
              <a:t>Feedback from constituencies</a:t>
            </a:r>
          </a:p>
          <a:p>
            <a:pPr lvl="2">
              <a:lnSpc>
                <a:spcPct val="80000"/>
              </a:lnSpc>
              <a:buSzPct val="77000"/>
            </a:pPr>
            <a:r>
              <a:rPr lang="en-US" sz="4000" dirty="0" smtClean="0"/>
              <a:t>School visits from others</a:t>
            </a:r>
          </a:p>
          <a:p>
            <a:pPr lvl="2">
              <a:lnSpc>
                <a:spcPct val="80000"/>
              </a:lnSpc>
              <a:buSzPct val="77000"/>
            </a:pPr>
            <a:r>
              <a:rPr lang="en-US" sz="4000" dirty="0" smtClean="0"/>
              <a:t>Review of documents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Reviewing the Regs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812800" y="1171575"/>
            <a:ext cx="7732713" cy="4867275"/>
          </a:xfrm>
        </p:spPr>
        <p:txBody>
          <a:bodyPr/>
          <a:lstStyle/>
          <a:p>
            <a:pPr marL="117475" indent="0">
              <a:lnSpc>
                <a:spcPct val="80000"/>
              </a:lnSpc>
              <a:buFont typeface="Wingdings 2" pitchFamily="18" charset="2"/>
              <a:buNone/>
            </a:pPr>
            <a:r>
              <a:rPr lang="en-US" sz="4000" dirty="0" smtClean="0"/>
              <a:t>Other 60%: Required</a:t>
            </a:r>
          </a:p>
          <a:p>
            <a:pPr lvl="1">
              <a:lnSpc>
                <a:spcPct val="80000"/>
              </a:lnSpc>
              <a:buSzPct val="77000"/>
            </a:pPr>
            <a:r>
              <a:rPr lang="en-US" sz="4000" dirty="0" smtClean="0"/>
              <a:t>Locally-selected measure of teacher effectiveness contribution, such as:</a:t>
            </a:r>
          </a:p>
          <a:p>
            <a:pPr lvl="2">
              <a:lnSpc>
                <a:spcPct val="80000"/>
              </a:lnSpc>
              <a:buSzPct val="77000"/>
            </a:pPr>
            <a:r>
              <a:rPr lang="en-US" sz="4000" dirty="0" smtClean="0">
                <a:ea typeface="Lucida Grande"/>
                <a:cs typeface="Lucida Grande"/>
              </a:rPr>
              <a:t>High performer retention</a:t>
            </a:r>
          </a:p>
          <a:p>
            <a:pPr lvl="2">
              <a:lnSpc>
                <a:spcPct val="80000"/>
              </a:lnSpc>
              <a:buSzPct val="77000"/>
            </a:pPr>
            <a:r>
              <a:rPr lang="en-US" sz="4000" dirty="0" smtClean="0">
                <a:ea typeface="Lucida Grande"/>
                <a:cs typeface="Lucida Grande"/>
              </a:rPr>
              <a:t>Granted v. denied tenure</a:t>
            </a:r>
          </a:p>
          <a:p>
            <a:pPr lvl="2">
              <a:lnSpc>
                <a:spcPct val="80000"/>
              </a:lnSpc>
              <a:buSzPct val="77000"/>
            </a:pPr>
            <a:r>
              <a:rPr lang="en-US" sz="4000" dirty="0" smtClean="0">
                <a:ea typeface="Lucida Grande"/>
                <a:cs typeface="Lucida Grande"/>
              </a:rPr>
              <a:t>Teacher satisfaction w/ feedback</a:t>
            </a:r>
          </a:p>
          <a:p>
            <a:pPr lvl="2">
              <a:lnSpc>
                <a:spcPct val="80000"/>
              </a:lnSpc>
              <a:buSzPct val="77000"/>
            </a:pPr>
            <a:r>
              <a:rPr lang="en-US" sz="4000" dirty="0" smtClean="0">
                <a:ea typeface="Lucida Grande"/>
                <a:cs typeface="Lucida Grande"/>
              </a:rPr>
              <a:t>Evaluation quality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Reviewing the Regs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812800" y="1660525"/>
            <a:ext cx="7732713" cy="4867275"/>
          </a:xfrm>
        </p:spPr>
        <p:txBody>
          <a:bodyPr/>
          <a:lstStyle/>
          <a:p>
            <a:pPr marL="117475" indent="0">
              <a:lnSpc>
                <a:spcPct val="80000"/>
              </a:lnSpc>
              <a:buFont typeface="Wingdings 2" pitchFamily="18" charset="2"/>
              <a:buNone/>
            </a:pPr>
            <a:r>
              <a:rPr lang="en-US" sz="4000" dirty="0" smtClean="0"/>
              <a:t>Other 60%: Required</a:t>
            </a:r>
          </a:p>
          <a:p>
            <a:pPr lvl="1">
              <a:lnSpc>
                <a:spcPct val="80000"/>
              </a:lnSpc>
              <a:buSzPct val="77000"/>
            </a:pPr>
            <a:r>
              <a:rPr lang="en-US" sz="4000" dirty="0" smtClean="0"/>
              <a:t>All standards at least once per year</a:t>
            </a:r>
            <a:endParaRPr lang="en-US" sz="4000" dirty="0" smtClean="0">
              <a:ea typeface="Lucida Grande"/>
              <a:cs typeface="Lucida Grand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Reviewing the Regs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04850" y="1751013"/>
            <a:ext cx="7734300" cy="5106987"/>
          </a:xfrm>
        </p:spPr>
        <p:txBody>
          <a:bodyPr/>
          <a:lstStyle/>
          <a:p>
            <a:pPr marL="117475" indent="0">
              <a:lnSpc>
                <a:spcPct val="80000"/>
              </a:lnSpc>
              <a:buFont typeface="Wingdings 2" pitchFamily="18" charset="2"/>
              <a:buNone/>
            </a:pPr>
            <a:r>
              <a:rPr lang="en-US" sz="4000" dirty="0" smtClean="0"/>
              <a:t>Other 60%: Optional</a:t>
            </a:r>
          </a:p>
          <a:p>
            <a:pPr lvl="1">
              <a:lnSpc>
                <a:spcPct val="80000"/>
              </a:lnSpc>
              <a:buSzPct val="77000"/>
            </a:pPr>
            <a:r>
              <a:rPr lang="en-US" sz="4000" dirty="0" smtClean="0"/>
              <a:t>Teacher and/or student attendance</a:t>
            </a:r>
          </a:p>
          <a:p>
            <a:pPr lvl="1">
              <a:lnSpc>
                <a:spcPct val="80000"/>
              </a:lnSpc>
              <a:buSzPct val="77000"/>
            </a:pPr>
            <a:r>
              <a:rPr lang="en-US" sz="4000" dirty="0" smtClean="0"/>
              <a:t>School goals</a:t>
            </a:r>
          </a:p>
          <a:p>
            <a:pPr lvl="1">
              <a:lnSpc>
                <a:spcPct val="80000"/>
              </a:lnSpc>
              <a:buSzPct val="77000"/>
            </a:pPr>
            <a:r>
              <a:rPr lang="en-US" sz="4000" dirty="0" smtClean="0">
                <a:ea typeface="Lucida Grande"/>
                <a:cs typeface="Lucida Grande"/>
              </a:rPr>
              <a:t>Goals and reflection</a:t>
            </a:r>
            <a:endParaRPr lang="en-US" sz="4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Reviewing the Regs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Group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06438" y="1555750"/>
          <a:ext cx="7651628" cy="3694917"/>
        </p:xfrm>
        <a:graphic>
          <a:graphicData uri="http://schemas.openxmlformats.org/drawingml/2006/table">
            <a:tbl>
              <a:tblPr/>
              <a:tblGrid>
                <a:gridCol w="1530326"/>
                <a:gridCol w="1530325"/>
                <a:gridCol w="1530326"/>
                <a:gridCol w="1530325"/>
                <a:gridCol w="1530326"/>
              </a:tblGrid>
              <a:tr h="7572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ヒラギノ角ゴ ProN W3" charset="0"/>
                        <a:cs typeface="ヒラギノ角ゴ ProN W3" charset="0"/>
                        <a:sym typeface="Arial Narrow" charset="0"/>
                      </a:endParaRP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BCBC">
                        <a:alpha val="9764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Student Growth 20%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9764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Achievement</a:t>
                      </a:r>
                      <a:b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</a:b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20%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9764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Other 60%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9764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Composite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97646"/>
                      </a:srgbClr>
                    </a:solidFill>
                  </a:tcPr>
                </a:tc>
              </a:tr>
              <a:tr h="716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Ineffective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9764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0-2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0-2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Ranges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determined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locally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0-64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6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Developing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9764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3-11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3-11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65-74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6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Effective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9764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12-17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12-17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75-90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Highly</a:t>
                      </a:r>
                      <a:b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</a:b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Effective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9764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18-20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18-20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91-100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Down Arrow Callout 3"/>
          <p:cNvSpPr/>
          <p:nvPr/>
        </p:nvSpPr>
        <p:spPr>
          <a:xfrm rot="10800000">
            <a:off x="2921000" y="4632325"/>
            <a:ext cx="1682750" cy="1547813"/>
          </a:xfrm>
          <a:prstGeom prst="downArrowCallout">
            <a:avLst/>
          </a:prstGeom>
          <a:solidFill>
            <a:schemeClr val="accent5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4552" name="TextBox 4"/>
          <p:cNvSpPr txBox="1">
            <a:spLocks noChangeArrowheads="1"/>
          </p:cNvSpPr>
          <p:nvPr/>
        </p:nvSpPr>
        <p:spPr bwMode="auto">
          <a:xfrm>
            <a:off x="2943225" y="5327650"/>
            <a:ext cx="16605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r>
              <a:rPr lang="en-US" sz="1400" b="1" dirty="0"/>
              <a:t>SED interpreting that this also has to be revised.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Reviewing the Regs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 fontScale="92500" lnSpcReduction="10000"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Objectives of Principal Evaluator Training: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ISLLC 2008 Leadership Standards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Evidence-based observation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Application and use of Student Growth Percentile and VA growth Model data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Application and use of the State-approved Multidimensional Principal Performance Rubrics (Training provided by Joanne Picone-Zochia, co-author of the rubric)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Application and use of any assessment tools used to evaluate principals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Application and use of State-approved locally selected measures of student achievement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Use of the Statewide Instructional Reporting System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Scoring methodology used to evaluate principals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Specific considerations in evaluating principals of ELLs and students with disabilities 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Nine Components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97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966159"/>
            <a:ext cx="7370285" cy="536854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So where are you? Talk at tables.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EF5E644C-6DD3-4822-8A75-CBE934A1288F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Regrouping</a:t>
            </a:r>
          </a:p>
        </p:txBody>
      </p:sp>
      <p:pic>
        <p:nvPicPr>
          <p:cNvPr id="5223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086" y="1671683"/>
            <a:ext cx="5962773" cy="409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39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Principals</a:t>
            </a:r>
          </a:p>
        </p:txBody>
      </p:sp>
      <p:pic>
        <p:nvPicPr>
          <p:cNvPr id="2867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66" y="1126273"/>
            <a:ext cx="3877717" cy="5012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Reviewing the Regs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842334"/>
            <a:ext cx="7370285" cy="1910391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Some resources (placemat, rubrics, etc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.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):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EF5E644C-6DD3-4822-8A75-CBE934A1288F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Directions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223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t0.gstatic.com/images?q=tbn:ANd9GcQVTnVIHPskwYu7ZObuB0NqxZhk6UgTjwc_CRQh1d3EQlS_bQx5HFTSTWJTQ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979" y="1343026"/>
            <a:ext cx="4851530" cy="447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901533">
            <a:off x="5439365" y="3099797"/>
            <a:ext cx="1248350" cy="119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93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68450" y="2324100"/>
            <a:ext cx="2046288" cy="4533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pPr defTabSz="914400" eaLnBrk="0" hangingPunct="0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6563" name="Rectangle 4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78188" y="2324100"/>
            <a:ext cx="5865812" cy="2209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pPr defTabSz="914400" eaLnBrk="0" hangingPunct="0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6564" name="Oval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7413" y="6142038"/>
            <a:ext cx="481012" cy="481012"/>
          </a:xfrm>
          <a:prstGeom prst="ellipse">
            <a:avLst/>
          </a:prstGeom>
          <a:solidFill>
            <a:srgbClr val="A0C02A"/>
          </a:solidFill>
          <a:ln w="9525">
            <a:noFill/>
            <a:round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pPr defTabSz="914400" eaLnBrk="0" hangingPunct="0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6565" name="Oval 2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94638" y="5481638"/>
            <a:ext cx="481012" cy="481012"/>
          </a:xfrm>
          <a:prstGeom prst="ellipse">
            <a:avLst/>
          </a:prstGeom>
          <a:solidFill>
            <a:srgbClr val="A0C02A"/>
          </a:solidFill>
          <a:ln w="9525">
            <a:noFill/>
            <a:round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pPr defTabSz="914400" eaLnBrk="0" hangingPunct="0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6566" name="Oval 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96225" y="6142038"/>
            <a:ext cx="481013" cy="481012"/>
          </a:xfrm>
          <a:prstGeom prst="ellipse">
            <a:avLst/>
          </a:prstGeom>
          <a:solidFill>
            <a:srgbClr val="A0C02A"/>
          </a:solidFill>
          <a:ln w="9525">
            <a:noFill/>
            <a:round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pPr defTabSz="914400" eaLnBrk="0" hangingPunct="0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6567" name="Oval 3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51863" y="4814888"/>
            <a:ext cx="481012" cy="481012"/>
          </a:xfrm>
          <a:prstGeom prst="ellipse">
            <a:avLst/>
          </a:prstGeom>
          <a:solidFill>
            <a:srgbClr val="A0C02A"/>
          </a:solidFill>
          <a:ln w="9525">
            <a:noFill/>
            <a:round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pPr defTabSz="914400" eaLnBrk="0" hangingPunct="0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6568" name="Oval 3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551863" y="5481638"/>
            <a:ext cx="481012" cy="481012"/>
          </a:xfrm>
          <a:prstGeom prst="ellipse">
            <a:avLst/>
          </a:prstGeom>
          <a:solidFill>
            <a:srgbClr val="A0C02A"/>
          </a:solidFill>
          <a:ln w="9525">
            <a:noFill/>
            <a:round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pPr defTabSz="914400" eaLnBrk="0" hangingPunct="0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6569" name="Oval 3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553450" y="6142038"/>
            <a:ext cx="481013" cy="481012"/>
          </a:xfrm>
          <a:prstGeom prst="ellipse">
            <a:avLst/>
          </a:prstGeom>
          <a:solidFill>
            <a:srgbClr val="A0C02A"/>
          </a:solidFill>
          <a:ln w="9525">
            <a:noFill/>
            <a:round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pPr defTabSz="914400" eaLnBrk="0" hangingPunct="0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6570" name="Oval 15"/>
          <p:cNvSpPr>
            <a:spLocks noChangeArrowheads="1"/>
          </p:cNvSpPr>
          <p:nvPr/>
        </p:nvSpPr>
        <p:spPr bwMode="auto">
          <a:xfrm>
            <a:off x="3067050" y="971550"/>
            <a:ext cx="3200400" cy="32004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82124" tIns="41061" rIns="82124" bIns="41061" anchor="ctr">
            <a:spAutoFit/>
          </a:bodyPr>
          <a:lstStyle/>
          <a:p>
            <a:pPr defTabSz="814388" eaLnBrk="0" hangingPunct="0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6571" name="Text Box 2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0800000" flipV="1">
            <a:off x="3449638" y="952500"/>
            <a:ext cx="23431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algn="ctr" defTabSz="814388" eaLnBrk="0" hangingPunct="0">
              <a:lnSpc>
                <a:spcPct val="90000"/>
              </a:lnSpc>
            </a:pPr>
            <a:r>
              <a:rPr lang="en-US" sz="24700" b="1" dirty="0">
                <a:solidFill>
                  <a:srgbClr val="A6A6A6"/>
                </a:solidFill>
                <a:latin typeface="Helvetica 65 Medium"/>
              </a:rPr>
              <a:t>2</a:t>
            </a:r>
            <a:endParaRPr lang="en-US" sz="29600" b="1" dirty="0">
              <a:solidFill>
                <a:srgbClr val="A6A6A6"/>
              </a:solidFill>
              <a:latin typeface="Helvetica 65 Medium"/>
            </a:endParaRPr>
          </a:p>
        </p:txBody>
      </p:sp>
      <p:sp>
        <p:nvSpPr>
          <p:cNvPr id="66572" name="TextBox 17"/>
          <p:cNvSpPr txBox="1">
            <a:spLocks noChangeArrowheads="1"/>
          </p:cNvSpPr>
          <p:nvPr/>
        </p:nvSpPr>
        <p:spPr bwMode="auto">
          <a:xfrm>
            <a:off x="3305175" y="2038350"/>
            <a:ext cx="27241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>
              <a:lnSpc>
                <a:spcPct val="90000"/>
              </a:lnSpc>
            </a:pPr>
            <a:r>
              <a:rPr lang="en-US" sz="3600" b="1" dirty="0">
                <a:solidFill>
                  <a:srgbClr val="FFFFFF"/>
                </a:solidFill>
              </a:rPr>
              <a:t>Teaching</a:t>
            </a: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&amp; Learning</a:t>
            </a:r>
          </a:p>
        </p:txBody>
      </p:sp>
      <p:grpSp>
        <p:nvGrpSpPr>
          <p:cNvPr id="66573" name="Group 18"/>
          <p:cNvGrpSpPr>
            <a:grpSpLocks/>
          </p:cNvGrpSpPr>
          <p:nvPr/>
        </p:nvGrpSpPr>
        <p:grpSpPr bwMode="auto">
          <a:xfrm>
            <a:off x="1419225" y="1717675"/>
            <a:ext cx="1847850" cy="2063750"/>
            <a:chOff x="95250" y="2973517"/>
            <a:chExt cx="1847850" cy="2063466"/>
          </a:xfrm>
        </p:grpSpPr>
        <p:sp>
          <p:nvSpPr>
            <p:cNvPr id="66590" name="Oval 19"/>
            <p:cNvSpPr>
              <a:spLocks noChangeArrowheads="1"/>
            </p:cNvSpPr>
            <p:nvPr/>
          </p:nvSpPr>
          <p:spPr bwMode="auto">
            <a:xfrm>
              <a:off x="95250" y="2993859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defTabSz="814388" eaLnBrk="0" hangingPunct="0">
                <a:lnSpc>
                  <a:spcPct val="90000"/>
                </a:lnSpc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66591" name="Text Box 2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10800000" flipV="1">
              <a:off x="458433" y="2973517"/>
              <a:ext cx="1217967" cy="2063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14300" b="1" dirty="0">
                  <a:solidFill>
                    <a:srgbClr val="A6A6A6"/>
                  </a:solidFill>
                  <a:latin typeface="Helvetica 65 Medium"/>
                </a:rPr>
                <a:t>1</a:t>
              </a:r>
              <a:endParaRPr lang="en-US" sz="29600" b="1" dirty="0">
                <a:solidFill>
                  <a:srgbClr val="A6A6A6"/>
                </a:solidFill>
                <a:latin typeface="Helvetica 65 Medium"/>
              </a:endParaRPr>
            </a:p>
          </p:txBody>
        </p:sp>
        <p:sp>
          <p:nvSpPr>
            <p:cNvPr id="66592" name="TextBox 21"/>
            <p:cNvSpPr txBox="1">
              <a:spLocks noChangeArrowheads="1"/>
            </p:cNvSpPr>
            <p:nvPr/>
          </p:nvSpPr>
          <p:spPr bwMode="auto">
            <a:xfrm>
              <a:off x="276225" y="3727284"/>
              <a:ext cx="1666875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hangingPunct="0">
                <a:lnSpc>
                  <a:spcPct val="90000"/>
                </a:lnSpc>
              </a:pPr>
              <a:r>
                <a:rPr lang="en-US" sz="1600" b="1" dirty="0">
                  <a:solidFill>
                    <a:srgbClr val="FFFFFF"/>
                  </a:solidFill>
                </a:rPr>
                <a:t>Vision, Mission</a:t>
              </a:r>
              <a:br>
                <a:rPr lang="en-US" sz="1600" b="1" dirty="0">
                  <a:solidFill>
                    <a:srgbClr val="FFFFFF"/>
                  </a:solidFill>
                </a:rPr>
              </a:br>
              <a:r>
                <a:rPr lang="en-US" sz="1600" b="1" dirty="0">
                  <a:solidFill>
                    <a:srgbClr val="FFFFFF"/>
                  </a:solidFill>
                </a:rPr>
                <a:t>&amp; Goals</a:t>
              </a:r>
            </a:p>
          </p:txBody>
        </p:sp>
      </p:grpSp>
      <p:grpSp>
        <p:nvGrpSpPr>
          <p:cNvPr id="66574" name="Group 22"/>
          <p:cNvGrpSpPr>
            <a:grpSpLocks/>
          </p:cNvGrpSpPr>
          <p:nvPr/>
        </p:nvGrpSpPr>
        <p:grpSpPr bwMode="auto">
          <a:xfrm>
            <a:off x="6096000" y="1717675"/>
            <a:ext cx="1847850" cy="2063750"/>
            <a:chOff x="95250" y="2973517"/>
            <a:chExt cx="1847850" cy="2063466"/>
          </a:xfrm>
        </p:grpSpPr>
        <p:sp>
          <p:nvSpPr>
            <p:cNvPr id="66587" name="Oval 23"/>
            <p:cNvSpPr>
              <a:spLocks noChangeArrowheads="1"/>
            </p:cNvSpPr>
            <p:nvPr/>
          </p:nvSpPr>
          <p:spPr bwMode="auto">
            <a:xfrm>
              <a:off x="95250" y="2993859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defTabSz="814388" eaLnBrk="0" hangingPunct="0">
                <a:lnSpc>
                  <a:spcPct val="90000"/>
                </a:lnSpc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66588" name="Text Box 2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10800000" flipV="1">
              <a:off x="458433" y="2973517"/>
              <a:ext cx="1217967" cy="2063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14300" b="1" dirty="0">
                  <a:solidFill>
                    <a:srgbClr val="A6A6A6"/>
                  </a:solidFill>
                  <a:latin typeface="Helvetica 65 Medium"/>
                </a:rPr>
                <a:t>6</a:t>
              </a:r>
              <a:endParaRPr lang="en-US" sz="29600" b="1" dirty="0">
                <a:solidFill>
                  <a:srgbClr val="A6A6A6"/>
                </a:solidFill>
                <a:latin typeface="Helvetica 65 Medium"/>
              </a:endParaRPr>
            </a:p>
          </p:txBody>
        </p:sp>
        <p:sp>
          <p:nvSpPr>
            <p:cNvPr id="66589" name="TextBox 25"/>
            <p:cNvSpPr txBox="1">
              <a:spLocks noChangeArrowheads="1"/>
            </p:cNvSpPr>
            <p:nvPr/>
          </p:nvSpPr>
          <p:spPr bwMode="auto">
            <a:xfrm>
              <a:off x="276225" y="3727284"/>
              <a:ext cx="1666875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hangingPunct="0">
                <a:lnSpc>
                  <a:spcPct val="90000"/>
                </a:lnSpc>
              </a:pPr>
              <a:r>
                <a:rPr lang="en-US" sz="1600" b="1" dirty="0">
                  <a:solidFill>
                    <a:srgbClr val="FFFFFF"/>
                  </a:solidFill>
                </a:rPr>
                <a:t>The Education</a:t>
              </a:r>
              <a:br>
                <a:rPr lang="en-US" sz="1600" b="1" dirty="0">
                  <a:solidFill>
                    <a:srgbClr val="FFFFFF"/>
                  </a:solidFill>
                </a:rPr>
              </a:br>
              <a:r>
                <a:rPr lang="en-US" sz="1600" b="1" dirty="0">
                  <a:solidFill>
                    <a:srgbClr val="FFFFFF"/>
                  </a:solidFill>
                </a:rPr>
                <a:t>System</a:t>
              </a:r>
            </a:p>
          </p:txBody>
        </p:sp>
      </p:grpSp>
      <p:grpSp>
        <p:nvGrpSpPr>
          <p:cNvPr id="66575" name="Group 26"/>
          <p:cNvGrpSpPr>
            <a:grpSpLocks/>
          </p:cNvGrpSpPr>
          <p:nvPr/>
        </p:nvGrpSpPr>
        <p:grpSpPr bwMode="auto">
          <a:xfrm>
            <a:off x="3733800" y="3937000"/>
            <a:ext cx="1828800" cy="2063750"/>
            <a:chOff x="3790950" y="3632484"/>
            <a:chExt cx="1828800" cy="2063466"/>
          </a:xfrm>
        </p:grpSpPr>
        <p:sp>
          <p:nvSpPr>
            <p:cNvPr id="66584" name="Oval 27"/>
            <p:cNvSpPr>
              <a:spLocks noChangeArrowheads="1"/>
            </p:cNvSpPr>
            <p:nvPr/>
          </p:nvSpPr>
          <p:spPr bwMode="auto">
            <a:xfrm>
              <a:off x="3790950" y="3652826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defTabSz="814388" eaLnBrk="0" hangingPunct="0">
                <a:lnSpc>
                  <a:spcPct val="90000"/>
                </a:lnSpc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66585" name="Text Box 20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10800000" flipV="1">
              <a:off x="4154133" y="3632484"/>
              <a:ext cx="1217967" cy="2063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14300" b="1" dirty="0">
                  <a:solidFill>
                    <a:srgbClr val="A6A6A6"/>
                  </a:solidFill>
                  <a:latin typeface="Helvetica 65 Medium"/>
                </a:rPr>
                <a:t>4</a:t>
              </a:r>
              <a:endParaRPr lang="en-US" sz="29600" b="1" dirty="0">
                <a:solidFill>
                  <a:srgbClr val="A6A6A6"/>
                </a:solidFill>
                <a:latin typeface="Helvetica 65 Medium"/>
              </a:endParaRPr>
            </a:p>
          </p:txBody>
        </p:sp>
        <p:sp>
          <p:nvSpPr>
            <p:cNvPr id="66586" name="TextBox 29"/>
            <p:cNvSpPr txBox="1">
              <a:spLocks noChangeArrowheads="1"/>
            </p:cNvSpPr>
            <p:nvPr/>
          </p:nvSpPr>
          <p:spPr bwMode="auto">
            <a:xfrm>
              <a:off x="3895725" y="4138601"/>
              <a:ext cx="1666875" cy="978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hangingPunct="0">
                <a:lnSpc>
                  <a:spcPct val="90000"/>
                </a:lnSpc>
              </a:pPr>
              <a:r>
                <a:rPr lang="en-US" sz="1600" b="1" dirty="0">
                  <a:solidFill>
                    <a:srgbClr val="FFFFFF"/>
                  </a:solidFill>
                </a:rPr>
                <a:t>Collaborating</a:t>
              </a:r>
            </a:p>
            <a:p>
              <a:pPr algn="ctr" defTabSz="914400" eaLnBrk="0" hangingPunct="0">
                <a:lnSpc>
                  <a:spcPct val="90000"/>
                </a:lnSpc>
              </a:pPr>
              <a:r>
                <a:rPr lang="en-US" sz="1600" b="1" dirty="0">
                  <a:solidFill>
                    <a:srgbClr val="FFFFFF"/>
                  </a:solidFill>
                </a:rPr>
                <a:t>with Families</a:t>
              </a:r>
              <a:br>
                <a:rPr lang="en-US" sz="1600" b="1" dirty="0">
                  <a:solidFill>
                    <a:srgbClr val="FFFFFF"/>
                  </a:solidFill>
                </a:rPr>
              </a:br>
              <a:r>
                <a:rPr lang="en-US" sz="1600" b="1" dirty="0">
                  <a:solidFill>
                    <a:srgbClr val="FFFFFF"/>
                  </a:solidFill>
                </a:rPr>
                <a:t>and</a:t>
              </a:r>
            </a:p>
            <a:p>
              <a:pPr algn="ctr" defTabSz="914400" eaLnBrk="0" hangingPunct="0">
                <a:lnSpc>
                  <a:spcPct val="90000"/>
                </a:lnSpc>
              </a:pPr>
              <a:r>
                <a:rPr lang="en-US" sz="1600" b="1" dirty="0">
                  <a:solidFill>
                    <a:srgbClr val="FFFFFF"/>
                  </a:solidFill>
                </a:rPr>
                <a:t>Stakeholders</a:t>
              </a:r>
            </a:p>
          </p:txBody>
        </p:sp>
      </p:grpSp>
      <p:grpSp>
        <p:nvGrpSpPr>
          <p:cNvPr id="66576" name="Group 30"/>
          <p:cNvGrpSpPr>
            <a:grpSpLocks/>
          </p:cNvGrpSpPr>
          <p:nvPr/>
        </p:nvGrpSpPr>
        <p:grpSpPr bwMode="auto">
          <a:xfrm>
            <a:off x="5381625" y="3292475"/>
            <a:ext cx="1847850" cy="2063750"/>
            <a:chOff x="95250" y="2973517"/>
            <a:chExt cx="1847850" cy="2063466"/>
          </a:xfrm>
        </p:grpSpPr>
        <p:sp>
          <p:nvSpPr>
            <p:cNvPr id="66581" name="Oval 31"/>
            <p:cNvSpPr>
              <a:spLocks noChangeArrowheads="1"/>
            </p:cNvSpPr>
            <p:nvPr/>
          </p:nvSpPr>
          <p:spPr bwMode="auto">
            <a:xfrm>
              <a:off x="95250" y="2993859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defTabSz="814388" eaLnBrk="0" hangingPunct="0">
                <a:lnSpc>
                  <a:spcPct val="90000"/>
                </a:lnSpc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66582" name="Text Box 20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10800000" flipV="1">
              <a:off x="458433" y="2973517"/>
              <a:ext cx="1217967" cy="2063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14300" b="1" dirty="0">
                  <a:solidFill>
                    <a:srgbClr val="A6A6A6"/>
                  </a:solidFill>
                  <a:latin typeface="Helvetica 65 Medium"/>
                </a:rPr>
                <a:t>5</a:t>
              </a:r>
              <a:endParaRPr lang="en-US" sz="29600" b="1" dirty="0">
                <a:solidFill>
                  <a:srgbClr val="A6A6A6"/>
                </a:solidFill>
                <a:latin typeface="Helvetica 65 Medium"/>
              </a:endParaRPr>
            </a:p>
          </p:txBody>
        </p:sp>
        <p:sp>
          <p:nvSpPr>
            <p:cNvPr id="66583" name="TextBox 33"/>
            <p:cNvSpPr txBox="1">
              <a:spLocks noChangeArrowheads="1"/>
            </p:cNvSpPr>
            <p:nvPr/>
          </p:nvSpPr>
          <p:spPr bwMode="auto">
            <a:xfrm>
              <a:off x="276225" y="3727284"/>
              <a:ext cx="1666875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hangingPunct="0">
                <a:lnSpc>
                  <a:spcPct val="90000"/>
                </a:lnSpc>
              </a:pPr>
              <a:r>
                <a:rPr lang="en-US" sz="1600" b="1" dirty="0">
                  <a:solidFill>
                    <a:srgbClr val="FFFFFF"/>
                  </a:solidFill>
                </a:rPr>
                <a:t>Ethics &amp; Integrity</a:t>
              </a:r>
            </a:p>
          </p:txBody>
        </p:sp>
      </p:grpSp>
      <p:grpSp>
        <p:nvGrpSpPr>
          <p:cNvPr id="66577" name="Group 34"/>
          <p:cNvGrpSpPr>
            <a:grpSpLocks/>
          </p:cNvGrpSpPr>
          <p:nvPr/>
        </p:nvGrpSpPr>
        <p:grpSpPr bwMode="auto">
          <a:xfrm>
            <a:off x="2106613" y="3292475"/>
            <a:ext cx="1828800" cy="2063750"/>
            <a:chOff x="2096732" y="3063389"/>
            <a:chExt cx="1828800" cy="2063466"/>
          </a:xfrm>
        </p:grpSpPr>
        <p:sp>
          <p:nvSpPr>
            <p:cNvPr id="66578" name="Oval 35"/>
            <p:cNvSpPr>
              <a:spLocks noChangeArrowheads="1"/>
            </p:cNvSpPr>
            <p:nvPr/>
          </p:nvSpPr>
          <p:spPr bwMode="auto">
            <a:xfrm>
              <a:off x="2096732" y="3083731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defTabSz="814388" eaLnBrk="0" hangingPunct="0">
                <a:lnSpc>
                  <a:spcPct val="90000"/>
                </a:lnSpc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66579" name="Text Box 2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10800000" flipV="1">
              <a:off x="2490787" y="3063389"/>
              <a:ext cx="1217967" cy="2063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14300" b="1" dirty="0">
                  <a:solidFill>
                    <a:srgbClr val="A6A6A6"/>
                  </a:solidFill>
                  <a:latin typeface="Helvetica 65 Medium"/>
                </a:rPr>
                <a:t>3</a:t>
              </a:r>
              <a:endParaRPr lang="en-US" sz="29600" b="1" dirty="0">
                <a:solidFill>
                  <a:srgbClr val="A6A6A6"/>
                </a:solidFill>
                <a:latin typeface="Helvetica 65 Medium"/>
              </a:endParaRPr>
            </a:p>
          </p:txBody>
        </p:sp>
        <p:sp>
          <p:nvSpPr>
            <p:cNvPr id="66580" name="TextBox 37"/>
            <p:cNvSpPr txBox="1">
              <a:spLocks noChangeArrowheads="1"/>
            </p:cNvSpPr>
            <p:nvPr/>
          </p:nvSpPr>
          <p:spPr bwMode="auto">
            <a:xfrm>
              <a:off x="2201507" y="3607606"/>
              <a:ext cx="1666875" cy="978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hangingPunct="0">
                <a:lnSpc>
                  <a:spcPct val="90000"/>
                </a:lnSpc>
              </a:pPr>
              <a:r>
                <a:rPr lang="en-US" sz="1600" b="1" dirty="0">
                  <a:solidFill>
                    <a:srgbClr val="FFFFFF"/>
                  </a:solidFill>
                </a:rPr>
                <a:t>Managing</a:t>
              </a:r>
              <a:br>
                <a:rPr lang="en-US" sz="1600" b="1" dirty="0">
                  <a:solidFill>
                    <a:srgbClr val="FFFFFF"/>
                  </a:solidFill>
                </a:rPr>
              </a:br>
              <a:r>
                <a:rPr lang="en-US" sz="1600" b="1" dirty="0">
                  <a:solidFill>
                    <a:srgbClr val="FFFFFF"/>
                  </a:solidFill>
                </a:rPr>
                <a:t>Organizational</a:t>
              </a:r>
              <a:br>
                <a:rPr lang="en-US" sz="1600" b="1" dirty="0">
                  <a:solidFill>
                    <a:srgbClr val="FFFFFF"/>
                  </a:solidFill>
                </a:rPr>
              </a:br>
              <a:r>
                <a:rPr lang="en-US" sz="1600" b="1" dirty="0">
                  <a:solidFill>
                    <a:srgbClr val="FFFFFF"/>
                  </a:solidFill>
                </a:rPr>
                <a:t>Systems</a:t>
              </a:r>
              <a:br>
                <a:rPr lang="en-US" sz="1600" b="1" dirty="0">
                  <a:solidFill>
                    <a:srgbClr val="FFFFFF"/>
                  </a:solidFill>
                </a:rPr>
              </a:br>
              <a:r>
                <a:rPr lang="en-US" sz="1600" b="1" dirty="0">
                  <a:solidFill>
                    <a:srgbClr val="FFFFFF"/>
                  </a:solidFill>
                </a:rPr>
                <a:t>&amp; Safety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 flipV="1">
            <a:off x="6736556" y="21432"/>
            <a:ext cx="2428875" cy="2386012"/>
          </a:xfrm>
          <a:prstGeom prst="rect">
            <a:avLst/>
          </a:prstGeom>
          <a:solidFill>
            <a:srgbClr val="A0C02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8611" name="Oval 6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5263" y="6075363"/>
            <a:ext cx="481012" cy="481012"/>
          </a:xfrm>
          <a:prstGeom prst="ellipse">
            <a:avLst/>
          </a:prstGeom>
          <a:solidFill>
            <a:srgbClr val="A0C02A"/>
          </a:solidFill>
          <a:ln w="9525">
            <a:noFill/>
            <a:round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pPr defTabSz="914400" eaLnBrk="0" hangingPunct="0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8612" name="Oval 6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50900" y="6076950"/>
            <a:ext cx="481013" cy="481013"/>
          </a:xfrm>
          <a:prstGeom prst="ellipse">
            <a:avLst/>
          </a:prstGeom>
          <a:solidFill>
            <a:srgbClr val="A0C02A"/>
          </a:solidFill>
          <a:ln w="9525">
            <a:noFill/>
            <a:round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pPr defTabSz="914400" eaLnBrk="0" hangingPunct="0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8613" name="Oval 6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8125" y="6076950"/>
            <a:ext cx="481013" cy="481013"/>
          </a:xfrm>
          <a:prstGeom prst="ellipse">
            <a:avLst/>
          </a:prstGeom>
          <a:solidFill>
            <a:srgbClr val="A0C02A"/>
          </a:solidFill>
          <a:ln w="9525">
            <a:noFill/>
            <a:round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pPr defTabSz="914400" eaLnBrk="0" hangingPunct="0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8614" name="Text Box 4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22588" y="3279775"/>
            <a:ext cx="3298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814388" eaLnBrk="0" hangingPunct="0">
              <a:lnSpc>
                <a:spcPct val="90000"/>
              </a:lnSpc>
            </a:pPr>
            <a:r>
              <a:rPr lang="en-US" sz="17200" dirty="0">
                <a:solidFill>
                  <a:srgbClr val="FFFFFF"/>
                </a:solidFill>
                <a:latin typeface="Helvetica 65 Medium"/>
              </a:rPr>
              <a:t>3</a:t>
            </a:r>
            <a:r>
              <a:rPr lang="en-US" sz="12900" baseline="30000" dirty="0">
                <a:solidFill>
                  <a:srgbClr val="FFFFFF"/>
                </a:solidFill>
                <a:latin typeface="Helvetica 65 Medium"/>
              </a:rPr>
              <a:t>rd</a:t>
            </a:r>
            <a:r>
              <a:rPr lang="en-US" sz="17200" dirty="0">
                <a:solidFill>
                  <a:srgbClr val="FFFFFF"/>
                </a:solidFill>
                <a:latin typeface="Helvetica 65 Medium"/>
              </a:rPr>
              <a:t> </a:t>
            </a:r>
            <a:endParaRPr lang="en-US" sz="9600" dirty="0">
              <a:solidFill>
                <a:srgbClr val="FFFFFF"/>
              </a:solidFill>
              <a:latin typeface="Helvetica 65 Medium"/>
            </a:endParaRPr>
          </a:p>
        </p:txBody>
      </p:sp>
      <p:sp>
        <p:nvSpPr>
          <p:cNvPr id="68615" name="Text Box 4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94175" y="4848225"/>
            <a:ext cx="340518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algn="ctr" defTabSz="814388" eaLnBrk="0" hangingPunct="0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Helvetica 65 Medium"/>
              </a:rPr>
              <a:t>largest economy</a:t>
            </a:r>
          </a:p>
        </p:txBody>
      </p:sp>
      <p:sp>
        <p:nvSpPr>
          <p:cNvPr id="68616" name="Text Box 4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97063" y="3571875"/>
            <a:ext cx="18637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algn="ctr" defTabSz="814388" eaLnBrk="0" hangingPunct="0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Helvetica 65 Medium"/>
              </a:rPr>
              <a:t>world’s</a:t>
            </a:r>
          </a:p>
        </p:txBody>
      </p:sp>
      <p:grpSp>
        <p:nvGrpSpPr>
          <p:cNvPr id="68617" name="Group 59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80975" y="4748213"/>
            <a:ext cx="1793875" cy="1147762"/>
            <a:chOff x="114" y="2991"/>
            <a:chExt cx="1130" cy="723"/>
          </a:xfrm>
        </p:grpSpPr>
        <p:sp>
          <p:nvSpPr>
            <p:cNvPr id="68630" name="Oval 44"/>
            <p:cNvSpPr>
              <a:spLocks noChangeArrowheads="1"/>
            </p:cNvSpPr>
            <p:nvPr/>
          </p:nvSpPr>
          <p:spPr bwMode="auto">
            <a:xfrm>
              <a:off x="941" y="2991"/>
              <a:ext cx="303" cy="303"/>
            </a:xfrm>
            <a:prstGeom prst="ellipse">
              <a:avLst/>
            </a:prstGeom>
            <a:solidFill>
              <a:srgbClr val="A0C02A"/>
            </a:solidFill>
            <a:ln w="9525">
              <a:noFill/>
              <a:round/>
              <a:headEnd/>
              <a:tailEnd/>
            </a:ln>
          </p:spPr>
          <p:txBody>
            <a:bodyPr lIns="82124" tIns="41061" rIns="82124" bIns="41061" anchor="ctr">
              <a:spAutoFit/>
            </a:bodyPr>
            <a:lstStyle/>
            <a:p>
              <a:pPr defTabSz="914400" eaLnBrk="0" hangingPunct="0">
                <a:lnSpc>
                  <a:spcPct val="90000"/>
                </a:lnSpc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68631" name="Oval 45"/>
            <p:cNvSpPr>
              <a:spLocks noChangeArrowheads="1"/>
            </p:cNvSpPr>
            <p:nvPr/>
          </p:nvSpPr>
          <p:spPr bwMode="auto">
            <a:xfrm>
              <a:off x="941" y="3411"/>
              <a:ext cx="303" cy="303"/>
            </a:xfrm>
            <a:prstGeom prst="ellipse">
              <a:avLst/>
            </a:prstGeom>
            <a:solidFill>
              <a:srgbClr val="A0C02A"/>
            </a:solidFill>
            <a:ln w="9525">
              <a:noFill/>
              <a:round/>
              <a:headEnd/>
              <a:tailEnd/>
            </a:ln>
          </p:spPr>
          <p:txBody>
            <a:bodyPr lIns="82124" tIns="41061" rIns="82124" bIns="41061" anchor="ctr">
              <a:spAutoFit/>
            </a:bodyPr>
            <a:lstStyle/>
            <a:p>
              <a:pPr defTabSz="914400" eaLnBrk="0" hangingPunct="0">
                <a:lnSpc>
                  <a:spcPct val="90000"/>
                </a:lnSpc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68632" name="Oval 53"/>
            <p:cNvSpPr>
              <a:spLocks noChangeArrowheads="1"/>
            </p:cNvSpPr>
            <p:nvPr/>
          </p:nvSpPr>
          <p:spPr bwMode="auto">
            <a:xfrm>
              <a:off x="527" y="2991"/>
              <a:ext cx="303" cy="303"/>
            </a:xfrm>
            <a:prstGeom prst="ellipse">
              <a:avLst/>
            </a:prstGeom>
            <a:solidFill>
              <a:srgbClr val="A0C02A"/>
            </a:solidFill>
            <a:ln w="9525">
              <a:noFill/>
              <a:round/>
              <a:headEnd/>
              <a:tailEnd/>
            </a:ln>
          </p:spPr>
          <p:txBody>
            <a:bodyPr lIns="82124" tIns="41061" rIns="82124" bIns="41061" anchor="ctr">
              <a:spAutoFit/>
            </a:bodyPr>
            <a:lstStyle/>
            <a:p>
              <a:pPr defTabSz="914400" eaLnBrk="0" hangingPunct="0">
                <a:lnSpc>
                  <a:spcPct val="90000"/>
                </a:lnSpc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68633" name="Oval 54"/>
            <p:cNvSpPr>
              <a:spLocks noChangeArrowheads="1"/>
            </p:cNvSpPr>
            <p:nvPr/>
          </p:nvSpPr>
          <p:spPr bwMode="auto">
            <a:xfrm>
              <a:off x="527" y="3411"/>
              <a:ext cx="303" cy="303"/>
            </a:xfrm>
            <a:prstGeom prst="ellipse">
              <a:avLst/>
            </a:prstGeom>
            <a:solidFill>
              <a:srgbClr val="A0C02A"/>
            </a:solidFill>
            <a:ln w="9525">
              <a:noFill/>
              <a:round/>
              <a:headEnd/>
              <a:tailEnd/>
            </a:ln>
          </p:spPr>
          <p:txBody>
            <a:bodyPr lIns="82124" tIns="41061" rIns="82124" bIns="41061" anchor="ctr">
              <a:spAutoFit/>
            </a:bodyPr>
            <a:lstStyle/>
            <a:p>
              <a:pPr defTabSz="914400" eaLnBrk="0" hangingPunct="0">
                <a:lnSpc>
                  <a:spcPct val="90000"/>
                </a:lnSpc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68634" name="Oval 56"/>
            <p:cNvSpPr>
              <a:spLocks noChangeArrowheads="1"/>
            </p:cNvSpPr>
            <p:nvPr/>
          </p:nvSpPr>
          <p:spPr bwMode="auto">
            <a:xfrm>
              <a:off x="114" y="2991"/>
              <a:ext cx="303" cy="303"/>
            </a:xfrm>
            <a:prstGeom prst="ellipse">
              <a:avLst/>
            </a:prstGeom>
            <a:solidFill>
              <a:srgbClr val="A0C02A"/>
            </a:solidFill>
            <a:ln w="9525">
              <a:noFill/>
              <a:round/>
              <a:headEnd/>
              <a:tailEnd/>
            </a:ln>
          </p:spPr>
          <p:txBody>
            <a:bodyPr lIns="82124" tIns="41061" rIns="82124" bIns="41061" anchor="ctr">
              <a:spAutoFit/>
            </a:bodyPr>
            <a:lstStyle/>
            <a:p>
              <a:pPr defTabSz="914400" eaLnBrk="0" hangingPunct="0">
                <a:lnSpc>
                  <a:spcPct val="90000"/>
                </a:lnSpc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68635" name="Oval 57"/>
            <p:cNvSpPr>
              <a:spLocks noChangeArrowheads="1"/>
            </p:cNvSpPr>
            <p:nvPr/>
          </p:nvSpPr>
          <p:spPr bwMode="auto">
            <a:xfrm>
              <a:off x="114" y="3411"/>
              <a:ext cx="303" cy="303"/>
            </a:xfrm>
            <a:prstGeom prst="ellipse">
              <a:avLst/>
            </a:prstGeom>
            <a:solidFill>
              <a:srgbClr val="A0C02A"/>
            </a:solidFill>
            <a:ln w="9525">
              <a:noFill/>
              <a:round/>
              <a:headEnd/>
              <a:tailEnd/>
            </a:ln>
          </p:spPr>
          <p:txBody>
            <a:bodyPr lIns="82124" tIns="41061" rIns="82124" bIns="41061" anchor="ctr">
              <a:spAutoFit/>
            </a:bodyPr>
            <a:lstStyle/>
            <a:p>
              <a:pPr defTabSz="914400" eaLnBrk="0" hangingPunct="0">
                <a:lnSpc>
                  <a:spcPct val="90000"/>
                </a:lnSpc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8618" name="Text Box 2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19325" y="2905125"/>
            <a:ext cx="621030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</a:pPr>
            <a:r>
              <a:rPr lang="en-US" sz="3200" b="1" dirty="0">
                <a:solidFill>
                  <a:srgbClr val="000000"/>
                </a:solidFill>
              </a:rPr>
              <a:t>An education leader promotes the success of every student by facilitating the development, articulation, implementation, and stewardship of a vision of learning that is shared and</a:t>
            </a:r>
          </a:p>
          <a:p>
            <a:pPr defTabSz="814388" eaLnBrk="0" hangingPunct="0">
              <a:lnSpc>
                <a:spcPct val="90000"/>
              </a:lnSpc>
            </a:pPr>
            <a:r>
              <a:rPr lang="en-US" sz="3200" b="1" dirty="0">
                <a:solidFill>
                  <a:srgbClr val="000000"/>
                </a:solidFill>
              </a:rPr>
              <a:t>supported by all stakeholders.</a:t>
            </a:r>
            <a:endParaRPr lang="en-US" sz="3200" dirty="0">
              <a:solidFill>
                <a:srgbClr val="000000"/>
              </a:solidFill>
              <a:latin typeface="Helvetica 65 Medium"/>
            </a:endParaRPr>
          </a:p>
        </p:txBody>
      </p:sp>
      <p:sp>
        <p:nvSpPr>
          <p:cNvPr id="68619" name="Text Box 7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06463" y="3571875"/>
            <a:ext cx="18637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algn="ctr" defTabSz="814388" eaLnBrk="0" hangingPunct="0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Helvetica 65 Medium"/>
              </a:rPr>
              <a:t>is the</a:t>
            </a:r>
          </a:p>
        </p:txBody>
      </p:sp>
      <p:grpSp>
        <p:nvGrpSpPr>
          <p:cNvPr id="68620" name="Group 24"/>
          <p:cNvGrpSpPr>
            <a:grpSpLocks/>
          </p:cNvGrpSpPr>
          <p:nvPr/>
        </p:nvGrpSpPr>
        <p:grpSpPr bwMode="auto">
          <a:xfrm>
            <a:off x="7067550" y="277813"/>
            <a:ext cx="1847850" cy="2063750"/>
            <a:chOff x="95250" y="2973517"/>
            <a:chExt cx="1847850" cy="2063466"/>
          </a:xfrm>
        </p:grpSpPr>
        <p:sp>
          <p:nvSpPr>
            <p:cNvPr id="68627" name="Oval 25"/>
            <p:cNvSpPr>
              <a:spLocks noChangeArrowheads="1"/>
            </p:cNvSpPr>
            <p:nvPr/>
          </p:nvSpPr>
          <p:spPr bwMode="auto">
            <a:xfrm>
              <a:off x="95250" y="2993859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defTabSz="814388" eaLnBrk="0" hangingPunct="0">
                <a:lnSpc>
                  <a:spcPct val="90000"/>
                </a:lnSpc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68628" name="Text Box 2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10800000" flipV="1">
              <a:off x="458433" y="2973517"/>
              <a:ext cx="1217967" cy="2063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14300" b="1" dirty="0">
                  <a:solidFill>
                    <a:srgbClr val="A6A6A6"/>
                  </a:solidFill>
                  <a:latin typeface="Helvetica 65 Medium"/>
                </a:rPr>
                <a:t>1</a:t>
              </a:r>
              <a:endParaRPr lang="en-US" sz="29600" b="1" dirty="0">
                <a:solidFill>
                  <a:srgbClr val="A6A6A6"/>
                </a:solidFill>
                <a:latin typeface="Helvetica 65 Medium"/>
              </a:endParaRPr>
            </a:p>
          </p:txBody>
        </p:sp>
        <p:sp>
          <p:nvSpPr>
            <p:cNvPr id="68629" name="TextBox 27"/>
            <p:cNvSpPr txBox="1">
              <a:spLocks noChangeArrowheads="1"/>
            </p:cNvSpPr>
            <p:nvPr/>
          </p:nvSpPr>
          <p:spPr bwMode="auto">
            <a:xfrm>
              <a:off x="276225" y="3727284"/>
              <a:ext cx="1666875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hangingPunct="0">
                <a:lnSpc>
                  <a:spcPct val="90000"/>
                </a:lnSpc>
              </a:pPr>
              <a:r>
                <a:rPr lang="en-US" sz="1600" b="1" dirty="0">
                  <a:solidFill>
                    <a:srgbClr val="FFFFFF"/>
                  </a:solidFill>
                </a:rPr>
                <a:t>Vision, Mission</a:t>
              </a:r>
              <a:br>
                <a:rPr lang="en-US" sz="1600" b="1" dirty="0">
                  <a:solidFill>
                    <a:srgbClr val="FFFFFF"/>
                  </a:solidFill>
                </a:rPr>
              </a:br>
              <a:r>
                <a:rPr lang="en-US" sz="1600" b="1" dirty="0">
                  <a:solidFill>
                    <a:srgbClr val="FFFFFF"/>
                  </a:solidFill>
                </a:rPr>
                <a:t>&amp; Goals</a:t>
              </a:r>
            </a:p>
          </p:txBody>
        </p:sp>
      </p:grpSp>
      <p:sp>
        <p:nvSpPr>
          <p:cNvPr id="68621" name="Oval 6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85738" y="4138613"/>
            <a:ext cx="481012" cy="481012"/>
          </a:xfrm>
          <a:prstGeom prst="ellipse">
            <a:avLst/>
          </a:prstGeom>
          <a:solidFill>
            <a:srgbClr val="A0C02A"/>
          </a:solidFill>
          <a:ln w="9525">
            <a:noFill/>
            <a:round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pPr defTabSz="914400" eaLnBrk="0" hangingPunct="0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8622" name="Oval 6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41375" y="4140200"/>
            <a:ext cx="481013" cy="481013"/>
          </a:xfrm>
          <a:prstGeom prst="ellipse">
            <a:avLst/>
          </a:prstGeom>
          <a:solidFill>
            <a:srgbClr val="A0C02A"/>
          </a:solidFill>
          <a:ln w="9525">
            <a:noFill/>
            <a:round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pPr defTabSz="914400" eaLnBrk="0" hangingPunct="0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8623" name="Oval 6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498600" y="4140200"/>
            <a:ext cx="481013" cy="481013"/>
          </a:xfrm>
          <a:prstGeom prst="ellipse">
            <a:avLst/>
          </a:prstGeom>
          <a:solidFill>
            <a:srgbClr val="A0C02A"/>
          </a:solidFill>
          <a:ln w="9525">
            <a:noFill/>
            <a:round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pPr defTabSz="914400" eaLnBrk="0" hangingPunct="0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8624" name="Oval 6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50900" y="3509963"/>
            <a:ext cx="481013" cy="481012"/>
          </a:xfrm>
          <a:prstGeom prst="ellipse">
            <a:avLst/>
          </a:prstGeom>
          <a:solidFill>
            <a:srgbClr val="A0C02A"/>
          </a:solidFill>
          <a:ln w="9525">
            <a:noFill/>
            <a:round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pPr defTabSz="914400" eaLnBrk="0" hangingPunct="0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8625" name="Oval 6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08125" y="3509963"/>
            <a:ext cx="481013" cy="481012"/>
          </a:xfrm>
          <a:prstGeom prst="ellipse">
            <a:avLst/>
          </a:prstGeom>
          <a:solidFill>
            <a:srgbClr val="A0C02A"/>
          </a:solidFill>
          <a:ln w="9525">
            <a:noFill/>
            <a:round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pPr defTabSz="914400" eaLnBrk="0" hangingPunct="0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8626" name="Oval 6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27175" y="2905125"/>
            <a:ext cx="481013" cy="481013"/>
          </a:xfrm>
          <a:prstGeom prst="ellipse">
            <a:avLst/>
          </a:prstGeom>
          <a:solidFill>
            <a:srgbClr val="A0C02A"/>
          </a:solidFill>
          <a:ln w="9525">
            <a:noFill/>
            <a:round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pPr defTabSz="914400" eaLnBrk="0" hangingPunct="0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 flipV="1">
            <a:off x="3356768" y="-3358356"/>
            <a:ext cx="2428875" cy="9145588"/>
          </a:xfrm>
          <a:prstGeom prst="rect">
            <a:avLst/>
          </a:prstGeom>
          <a:solidFill>
            <a:srgbClr val="A0C02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70659" name="Group 2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906463" y="3571875"/>
            <a:ext cx="2854325" cy="411163"/>
            <a:chOff x="571" y="2250"/>
            <a:chExt cx="1798" cy="259"/>
          </a:xfrm>
        </p:grpSpPr>
        <p:sp>
          <p:nvSpPr>
            <p:cNvPr id="70664" name="Text Box 10"/>
            <p:cNvSpPr txBox="1">
              <a:spLocks noChangeArrowheads="1"/>
            </p:cNvSpPr>
            <p:nvPr/>
          </p:nvSpPr>
          <p:spPr bwMode="auto">
            <a:xfrm>
              <a:off x="1195" y="2250"/>
              <a:ext cx="11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Helvetica 65 Medium"/>
                </a:rPr>
                <a:t>world’s</a:t>
              </a:r>
            </a:p>
          </p:txBody>
        </p:sp>
        <p:sp>
          <p:nvSpPr>
            <p:cNvPr id="70665" name="Text Box 19"/>
            <p:cNvSpPr txBox="1">
              <a:spLocks noChangeArrowheads="1"/>
            </p:cNvSpPr>
            <p:nvPr/>
          </p:nvSpPr>
          <p:spPr bwMode="auto">
            <a:xfrm>
              <a:off x="571" y="2250"/>
              <a:ext cx="11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Helvetica 65 Medium"/>
                </a:rPr>
                <a:t>is the</a:t>
              </a:r>
            </a:p>
          </p:txBody>
        </p:sp>
      </p:grpSp>
      <p:sp>
        <p:nvSpPr>
          <p:cNvPr id="70660" name="Oval 10"/>
          <p:cNvSpPr>
            <a:spLocks noChangeArrowheads="1"/>
          </p:cNvSpPr>
          <p:nvPr/>
        </p:nvSpPr>
        <p:spPr bwMode="auto">
          <a:xfrm>
            <a:off x="7059613" y="288925"/>
            <a:ext cx="1828800" cy="18288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82124" tIns="41061" rIns="82124" bIns="41061" anchor="ctr">
            <a:spAutoFit/>
          </a:bodyPr>
          <a:lstStyle/>
          <a:p>
            <a:pPr defTabSz="814388" eaLnBrk="0" hangingPunct="0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0661" name="Text Box 2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0800000" flipV="1">
            <a:off x="7453313" y="268288"/>
            <a:ext cx="1217612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algn="ctr" defTabSz="814388" eaLnBrk="0" hangingPunct="0">
              <a:lnSpc>
                <a:spcPct val="90000"/>
              </a:lnSpc>
            </a:pPr>
            <a:r>
              <a:rPr lang="en-US" sz="14300" b="1" dirty="0">
                <a:solidFill>
                  <a:srgbClr val="A6A6A6"/>
                </a:solidFill>
                <a:latin typeface="Helvetica 65 Medium"/>
              </a:rPr>
              <a:t>2</a:t>
            </a:r>
            <a:endParaRPr lang="en-US" sz="29600" b="1" dirty="0">
              <a:solidFill>
                <a:srgbClr val="A6A6A6"/>
              </a:solidFill>
              <a:latin typeface="Helvetica 65 Medium"/>
            </a:endParaRPr>
          </a:p>
        </p:txBody>
      </p:sp>
      <p:sp>
        <p:nvSpPr>
          <p:cNvPr id="70662" name="TextBox 12"/>
          <p:cNvSpPr txBox="1">
            <a:spLocks noChangeArrowheads="1"/>
          </p:cNvSpPr>
          <p:nvPr/>
        </p:nvSpPr>
        <p:spPr bwMode="auto">
          <a:xfrm>
            <a:off x="7154863" y="927100"/>
            <a:ext cx="166687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>
              <a:lnSpc>
                <a:spcPct val="90000"/>
              </a:lnSpc>
            </a:pPr>
            <a:r>
              <a:rPr lang="en-US" sz="1600" b="1" dirty="0">
                <a:solidFill>
                  <a:srgbClr val="FFFFFF"/>
                </a:solidFill>
              </a:rPr>
              <a:t>Teaching</a:t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>&amp; Learning</a:t>
            </a:r>
          </a:p>
        </p:txBody>
      </p:sp>
      <p:sp>
        <p:nvSpPr>
          <p:cNvPr id="70663" name="Text Box 2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19325" y="2905125"/>
            <a:ext cx="62103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</a:pPr>
            <a:r>
              <a:rPr lang="en-US" sz="3200" b="1" dirty="0">
                <a:solidFill>
                  <a:srgbClr val="000000"/>
                </a:solidFill>
              </a:rPr>
              <a:t>An education leader promotes the success of every student by advocating, nurturing, and</a:t>
            </a:r>
          </a:p>
          <a:p>
            <a:pPr defTabSz="814388" eaLnBrk="0" hangingPunct="0">
              <a:lnSpc>
                <a:spcPct val="90000"/>
              </a:lnSpc>
            </a:pPr>
            <a:r>
              <a:rPr lang="en-US" sz="3200" b="1" dirty="0">
                <a:solidFill>
                  <a:srgbClr val="000000"/>
                </a:solidFill>
              </a:rPr>
              <a:t>sustaining a school culture and instructional program conducive to student learning and staff professional growth.</a:t>
            </a:r>
            <a:endParaRPr lang="en-US" sz="3200" dirty="0">
              <a:solidFill>
                <a:srgbClr val="000000"/>
              </a:solidFill>
              <a:latin typeface="Helvetica 65 Medium"/>
            </a:endParaRPr>
          </a:p>
        </p:txBody>
      </p:sp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 flipV="1">
            <a:off x="3356768" y="-3358356"/>
            <a:ext cx="2428875" cy="9145588"/>
          </a:xfrm>
          <a:prstGeom prst="rect">
            <a:avLst/>
          </a:prstGeom>
          <a:solidFill>
            <a:srgbClr val="A0C02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72707" name="Group 2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906463" y="3571875"/>
            <a:ext cx="2854325" cy="411163"/>
            <a:chOff x="571" y="2250"/>
            <a:chExt cx="1798" cy="259"/>
          </a:xfrm>
        </p:grpSpPr>
        <p:sp>
          <p:nvSpPr>
            <p:cNvPr id="72713" name="Text Box 10"/>
            <p:cNvSpPr txBox="1">
              <a:spLocks noChangeArrowheads="1"/>
            </p:cNvSpPr>
            <p:nvPr/>
          </p:nvSpPr>
          <p:spPr bwMode="auto">
            <a:xfrm>
              <a:off x="1195" y="2250"/>
              <a:ext cx="11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Helvetica 65 Medium"/>
                </a:rPr>
                <a:t>world’s</a:t>
              </a:r>
            </a:p>
          </p:txBody>
        </p:sp>
        <p:sp>
          <p:nvSpPr>
            <p:cNvPr id="72714" name="Text Box 19"/>
            <p:cNvSpPr txBox="1">
              <a:spLocks noChangeArrowheads="1"/>
            </p:cNvSpPr>
            <p:nvPr/>
          </p:nvSpPr>
          <p:spPr bwMode="auto">
            <a:xfrm>
              <a:off x="571" y="2250"/>
              <a:ext cx="11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Helvetica 65 Medium"/>
                </a:rPr>
                <a:t>is the</a:t>
              </a:r>
            </a:p>
          </p:txBody>
        </p:sp>
      </p:grpSp>
      <p:grpSp>
        <p:nvGrpSpPr>
          <p:cNvPr id="72708" name="Group 9"/>
          <p:cNvGrpSpPr>
            <a:grpSpLocks/>
          </p:cNvGrpSpPr>
          <p:nvPr/>
        </p:nvGrpSpPr>
        <p:grpSpPr bwMode="auto">
          <a:xfrm>
            <a:off x="7059613" y="268288"/>
            <a:ext cx="1828800" cy="2063750"/>
            <a:chOff x="2096732" y="3063389"/>
            <a:chExt cx="1828800" cy="2063466"/>
          </a:xfrm>
        </p:grpSpPr>
        <p:sp>
          <p:nvSpPr>
            <p:cNvPr id="72710" name="Oval 10"/>
            <p:cNvSpPr>
              <a:spLocks noChangeArrowheads="1"/>
            </p:cNvSpPr>
            <p:nvPr/>
          </p:nvSpPr>
          <p:spPr bwMode="auto">
            <a:xfrm>
              <a:off x="2096732" y="3083731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defTabSz="814388" eaLnBrk="0" hangingPunct="0">
                <a:lnSpc>
                  <a:spcPct val="90000"/>
                </a:lnSpc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72711" name="Text Box 2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10800000" flipV="1">
              <a:off x="2490787" y="3063389"/>
              <a:ext cx="1217967" cy="2063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14300" b="1" dirty="0">
                  <a:solidFill>
                    <a:srgbClr val="A6A6A6"/>
                  </a:solidFill>
                  <a:latin typeface="Helvetica 65 Medium"/>
                </a:rPr>
                <a:t>3</a:t>
              </a:r>
              <a:endParaRPr lang="en-US" sz="29600" b="1" dirty="0">
                <a:solidFill>
                  <a:srgbClr val="A6A6A6"/>
                </a:solidFill>
                <a:latin typeface="Helvetica 65 Medium"/>
              </a:endParaRPr>
            </a:p>
          </p:txBody>
        </p:sp>
        <p:sp>
          <p:nvSpPr>
            <p:cNvPr id="72712" name="TextBox 12"/>
            <p:cNvSpPr txBox="1">
              <a:spLocks noChangeArrowheads="1"/>
            </p:cNvSpPr>
            <p:nvPr/>
          </p:nvSpPr>
          <p:spPr bwMode="auto">
            <a:xfrm>
              <a:off x="2201507" y="3607606"/>
              <a:ext cx="1666875" cy="978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hangingPunct="0">
                <a:lnSpc>
                  <a:spcPct val="90000"/>
                </a:lnSpc>
              </a:pPr>
              <a:r>
                <a:rPr lang="en-US" sz="1600" b="1" dirty="0">
                  <a:solidFill>
                    <a:srgbClr val="FFFFFF"/>
                  </a:solidFill>
                </a:rPr>
                <a:t>Managing</a:t>
              </a:r>
              <a:br>
                <a:rPr lang="en-US" sz="1600" b="1" dirty="0">
                  <a:solidFill>
                    <a:srgbClr val="FFFFFF"/>
                  </a:solidFill>
                </a:rPr>
              </a:br>
              <a:r>
                <a:rPr lang="en-US" sz="1600" b="1" dirty="0">
                  <a:solidFill>
                    <a:srgbClr val="FFFFFF"/>
                  </a:solidFill>
                </a:rPr>
                <a:t>Organizational</a:t>
              </a:r>
              <a:br>
                <a:rPr lang="en-US" sz="1600" b="1" dirty="0">
                  <a:solidFill>
                    <a:srgbClr val="FFFFFF"/>
                  </a:solidFill>
                </a:rPr>
              </a:br>
              <a:r>
                <a:rPr lang="en-US" sz="1600" b="1" dirty="0">
                  <a:solidFill>
                    <a:srgbClr val="FFFFFF"/>
                  </a:solidFill>
                </a:rPr>
                <a:t>Systems</a:t>
              </a:r>
              <a:br>
                <a:rPr lang="en-US" sz="1600" b="1" dirty="0">
                  <a:solidFill>
                    <a:srgbClr val="FFFFFF"/>
                  </a:solidFill>
                </a:rPr>
              </a:br>
              <a:r>
                <a:rPr lang="en-US" sz="1600" b="1" dirty="0">
                  <a:solidFill>
                    <a:srgbClr val="FFFFFF"/>
                  </a:solidFill>
                </a:rPr>
                <a:t>&amp; Safety</a:t>
              </a:r>
            </a:p>
          </p:txBody>
        </p:sp>
      </p:grpSp>
      <p:sp>
        <p:nvSpPr>
          <p:cNvPr id="72709" name="Text Box 2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19325" y="2905125"/>
            <a:ext cx="62103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</a:pPr>
            <a:r>
              <a:rPr lang="en-US" sz="3200" b="1" dirty="0">
                <a:solidFill>
                  <a:srgbClr val="000000"/>
                </a:solidFill>
              </a:rPr>
              <a:t>An education leader promotes the success of every student by ensuring management of the organization, operation, and resources for a safe, efficient, and effective learning environment.</a:t>
            </a:r>
            <a:endParaRPr lang="en-US" sz="3200" dirty="0">
              <a:solidFill>
                <a:srgbClr val="000000"/>
              </a:solidFill>
              <a:latin typeface="Helvetica 65 Medium"/>
            </a:endParaRPr>
          </a:p>
        </p:txBody>
      </p:sp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 flipV="1">
            <a:off x="3356768" y="-3358356"/>
            <a:ext cx="2428875" cy="9145588"/>
          </a:xfrm>
          <a:prstGeom prst="rect">
            <a:avLst/>
          </a:prstGeom>
          <a:solidFill>
            <a:srgbClr val="A0C02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74755" name="Group 2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906463" y="3571875"/>
            <a:ext cx="2854325" cy="411163"/>
            <a:chOff x="571" y="2250"/>
            <a:chExt cx="1798" cy="259"/>
          </a:xfrm>
        </p:grpSpPr>
        <p:sp>
          <p:nvSpPr>
            <p:cNvPr id="74761" name="Text Box 10"/>
            <p:cNvSpPr txBox="1">
              <a:spLocks noChangeArrowheads="1"/>
            </p:cNvSpPr>
            <p:nvPr/>
          </p:nvSpPr>
          <p:spPr bwMode="auto">
            <a:xfrm>
              <a:off x="1195" y="2250"/>
              <a:ext cx="11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Helvetica 65 Medium"/>
                </a:rPr>
                <a:t>world’s</a:t>
              </a:r>
            </a:p>
          </p:txBody>
        </p:sp>
        <p:sp>
          <p:nvSpPr>
            <p:cNvPr id="74762" name="Text Box 19"/>
            <p:cNvSpPr txBox="1">
              <a:spLocks noChangeArrowheads="1"/>
            </p:cNvSpPr>
            <p:nvPr/>
          </p:nvSpPr>
          <p:spPr bwMode="auto">
            <a:xfrm>
              <a:off x="571" y="2250"/>
              <a:ext cx="11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Helvetica 65 Medium"/>
                </a:rPr>
                <a:t>is the</a:t>
              </a:r>
            </a:p>
          </p:txBody>
        </p:sp>
      </p:grpSp>
      <p:grpSp>
        <p:nvGrpSpPr>
          <p:cNvPr id="74756" name="Group 14"/>
          <p:cNvGrpSpPr>
            <a:grpSpLocks/>
          </p:cNvGrpSpPr>
          <p:nvPr/>
        </p:nvGrpSpPr>
        <p:grpSpPr bwMode="auto">
          <a:xfrm>
            <a:off x="7059613" y="268288"/>
            <a:ext cx="1828800" cy="2063750"/>
            <a:chOff x="3790950" y="3632484"/>
            <a:chExt cx="1828800" cy="2063466"/>
          </a:xfrm>
        </p:grpSpPr>
        <p:sp>
          <p:nvSpPr>
            <p:cNvPr id="74758" name="Oval 15"/>
            <p:cNvSpPr>
              <a:spLocks noChangeArrowheads="1"/>
            </p:cNvSpPr>
            <p:nvPr/>
          </p:nvSpPr>
          <p:spPr bwMode="auto">
            <a:xfrm>
              <a:off x="3790950" y="3652826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defTabSz="814388" eaLnBrk="0" hangingPunct="0">
                <a:lnSpc>
                  <a:spcPct val="90000"/>
                </a:lnSpc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74759" name="Text Box 2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10800000" flipV="1">
              <a:off x="4154133" y="3632484"/>
              <a:ext cx="1217967" cy="2063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14300" b="1" dirty="0">
                  <a:solidFill>
                    <a:srgbClr val="A6A6A6"/>
                  </a:solidFill>
                  <a:latin typeface="Helvetica 65 Medium"/>
                </a:rPr>
                <a:t>4</a:t>
              </a:r>
              <a:endParaRPr lang="en-US" sz="29600" b="1" dirty="0">
                <a:solidFill>
                  <a:srgbClr val="A6A6A6"/>
                </a:solidFill>
                <a:latin typeface="Helvetica 65 Medium"/>
              </a:endParaRPr>
            </a:p>
          </p:txBody>
        </p:sp>
        <p:sp>
          <p:nvSpPr>
            <p:cNvPr id="74760" name="TextBox 17"/>
            <p:cNvSpPr txBox="1">
              <a:spLocks noChangeArrowheads="1"/>
            </p:cNvSpPr>
            <p:nvPr/>
          </p:nvSpPr>
          <p:spPr bwMode="auto">
            <a:xfrm>
              <a:off x="3895725" y="4138601"/>
              <a:ext cx="1666875" cy="978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hangingPunct="0">
                <a:lnSpc>
                  <a:spcPct val="90000"/>
                </a:lnSpc>
              </a:pPr>
              <a:r>
                <a:rPr lang="en-US" sz="1600" b="1" dirty="0">
                  <a:solidFill>
                    <a:srgbClr val="FFFFFF"/>
                  </a:solidFill>
                </a:rPr>
                <a:t>Collaborating</a:t>
              </a:r>
            </a:p>
            <a:p>
              <a:pPr algn="ctr" defTabSz="914400" eaLnBrk="0" hangingPunct="0">
                <a:lnSpc>
                  <a:spcPct val="90000"/>
                </a:lnSpc>
              </a:pPr>
              <a:r>
                <a:rPr lang="en-US" sz="1600" b="1" dirty="0">
                  <a:solidFill>
                    <a:srgbClr val="FFFFFF"/>
                  </a:solidFill>
                </a:rPr>
                <a:t>with Families</a:t>
              </a:r>
              <a:br>
                <a:rPr lang="en-US" sz="1600" b="1" dirty="0">
                  <a:solidFill>
                    <a:srgbClr val="FFFFFF"/>
                  </a:solidFill>
                </a:rPr>
              </a:br>
              <a:r>
                <a:rPr lang="en-US" sz="1600" b="1" dirty="0">
                  <a:solidFill>
                    <a:srgbClr val="FFFFFF"/>
                  </a:solidFill>
                </a:rPr>
                <a:t>and</a:t>
              </a:r>
            </a:p>
            <a:p>
              <a:pPr algn="ctr" defTabSz="914400" eaLnBrk="0" hangingPunct="0">
                <a:lnSpc>
                  <a:spcPct val="90000"/>
                </a:lnSpc>
              </a:pPr>
              <a:r>
                <a:rPr lang="en-US" sz="1600" b="1" dirty="0">
                  <a:solidFill>
                    <a:srgbClr val="FFFFFF"/>
                  </a:solidFill>
                </a:rPr>
                <a:t>Stakeholders</a:t>
              </a:r>
            </a:p>
          </p:txBody>
        </p:sp>
      </p:grpSp>
      <p:sp>
        <p:nvSpPr>
          <p:cNvPr id="74757" name="Text Box 2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19325" y="2905125"/>
            <a:ext cx="62103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</a:pPr>
            <a:r>
              <a:rPr lang="en-US" sz="3200" b="1" dirty="0">
                <a:solidFill>
                  <a:srgbClr val="000000"/>
                </a:solidFill>
              </a:rPr>
              <a:t>An education leader promotes the success of every student by collaborating with faculty and community members, responding to diverse community interests and needs, and mobilizing</a:t>
            </a:r>
          </a:p>
          <a:p>
            <a:pPr defTabSz="814388" eaLnBrk="0" hangingPunct="0">
              <a:lnSpc>
                <a:spcPct val="90000"/>
              </a:lnSpc>
            </a:pPr>
            <a:r>
              <a:rPr lang="en-US" sz="3200" b="1" dirty="0">
                <a:solidFill>
                  <a:srgbClr val="000000"/>
                </a:solidFill>
              </a:rPr>
              <a:t>community resources.</a:t>
            </a:r>
            <a:endParaRPr lang="en-US" sz="3200" dirty="0">
              <a:solidFill>
                <a:srgbClr val="000000"/>
              </a:solidFill>
              <a:latin typeface="Helvetica 65 Medium"/>
            </a:endParaRPr>
          </a:p>
        </p:txBody>
      </p:sp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 flipV="1">
            <a:off x="3356768" y="-3358356"/>
            <a:ext cx="2428875" cy="9145588"/>
          </a:xfrm>
          <a:prstGeom prst="rect">
            <a:avLst/>
          </a:prstGeom>
          <a:solidFill>
            <a:srgbClr val="A0C02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76803" name="Group 14"/>
          <p:cNvGrpSpPr>
            <a:grpSpLocks/>
          </p:cNvGrpSpPr>
          <p:nvPr/>
        </p:nvGrpSpPr>
        <p:grpSpPr bwMode="auto">
          <a:xfrm>
            <a:off x="7080250" y="288925"/>
            <a:ext cx="1847850" cy="2063750"/>
            <a:chOff x="95250" y="2973517"/>
            <a:chExt cx="1847850" cy="2063466"/>
          </a:xfrm>
        </p:grpSpPr>
        <p:sp>
          <p:nvSpPr>
            <p:cNvPr id="76808" name="Oval 15"/>
            <p:cNvSpPr>
              <a:spLocks noChangeArrowheads="1"/>
            </p:cNvSpPr>
            <p:nvPr/>
          </p:nvSpPr>
          <p:spPr bwMode="auto">
            <a:xfrm>
              <a:off x="95250" y="2993859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defTabSz="814388" eaLnBrk="0" hangingPunct="0">
                <a:lnSpc>
                  <a:spcPct val="90000"/>
                </a:lnSpc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76809" name="Text Box 2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10800000" flipV="1">
              <a:off x="458433" y="2973517"/>
              <a:ext cx="1217967" cy="2063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14300" b="1" dirty="0">
                  <a:solidFill>
                    <a:srgbClr val="A6A6A6"/>
                  </a:solidFill>
                  <a:latin typeface="Helvetica 65 Medium"/>
                </a:rPr>
                <a:t>5</a:t>
              </a:r>
              <a:endParaRPr lang="en-US" sz="29600" b="1" dirty="0">
                <a:solidFill>
                  <a:srgbClr val="A6A6A6"/>
                </a:solidFill>
                <a:latin typeface="Helvetica 65 Medium"/>
              </a:endParaRPr>
            </a:p>
          </p:txBody>
        </p:sp>
        <p:sp>
          <p:nvSpPr>
            <p:cNvPr id="76810" name="TextBox 17"/>
            <p:cNvSpPr txBox="1">
              <a:spLocks noChangeArrowheads="1"/>
            </p:cNvSpPr>
            <p:nvPr/>
          </p:nvSpPr>
          <p:spPr bwMode="auto">
            <a:xfrm>
              <a:off x="276225" y="3727284"/>
              <a:ext cx="1666875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hangingPunct="0">
                <a:lnSpc>
                  <a:spcPct val="90000"/>
                </a:lnSpc>
              </a:pPr>
              <a:r>
                <a:rPr lang="en-US" sz="1600" b="1" dirty="0">
                  <a:solidFill>
                    <a:srgbClr val="FFFFFF"/>
                  </a:solidFill>
                </a:rPr>
                <a:t>Ethics &amp; Integrity</a:t>
              </a:r>
            </a:p>
          </p:txBody>
        </p:sp>
      </p:grpSp>
      <p:grpSp>
        <p:nvGrpSpPr>
          <p:cNvPr id="76804" name="Group 2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906463" y="3571875"/>
            <a:ext cx="2854325" cy="411163"/>
            <a:chOff x="571" y="2250"/>
            <a:chExt cx="1798" cy="259"/>
          </a:xfrm>
        </p:grpSpPr>
        <p:sp>
          <p:nvSpPr>
            <p:cNvPr id="76806" name="Text Box 10"/>
            <p:cNvSpPr txBox="1">
              <a:spLocks noChangeArrowheads="1"/>
            </p:cNvSpPr>
            <p:nvPr/>
          </p:nvSpPr>
          <p:spPr bwMode="auto">
            <a:xfrm>
              <a:off x="1195" y="2250"/>
              <a:ext cx="11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Helvetica 65 Medium"/>
                </a:rPr>
                <a:t>world’s</a:t>
              </a:r>
            </a:p>
          </p:txBody>
        </p:sp>
        <p:sp>
          <p:nvSpPr>
            <p:cNvPr id="76807" name="Text Box 19"/>
            <p:cNvSpPr txBox="1">
              <a:spLocks noChangeArrowheads="1"/>
            </p:cNvSpPr>
            <p:nvPr/>
          </p:nvSpPr>
          <p:spPr bwMode="auto">
            <a:xfrm>
              <a:off x="571" y="2250"/>
              <a:ext cx="11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Helvetica 65 Medium"/>
                </a:rPr>
                <a:t>is the</a:t>
              </a:r>
            </a:p>
          </p:txBody>
        </p:sp>
      </p:grpSp>
      <p:sp>
        <p:nvSpPr>
          <p:cNvPr id="76805" name="Text Box 2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19325" y="2905125"/>
            <a:ext cx="62103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</a:pPr>
            <a:r>
              <a:rPr lang="en-US" sz="3200" b="1" dirty="0">
                <a:solidFill>
                  <a:srgbClr val="000000"/>
                </a:solidFill>
              </a:rPr>
              <a:t>An education leader promotes the success of every student by acting with integrity, fairness, and in an ethical manner.</a:t>
            </a:r>
            <a:endParaRPr lang="en-US" sz="3200" dirty="0">
              <a:solidFill>
                <a:srgbClr val="000000"/>
              </a:solidFill>
              <a:latin typeface="Helvetica 65 Medium"/>
            </a:endParaRPr>
          </a:p>
        </p:txBody>
      </p:sp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 flipV="1">
            <a:off x="3356768" y="-3358356"/>
            <a:ext cx="2428875" cy="9145588"/>
          </a:xfrm>
          <a:prstGeom prst="rect">
            <a:avLst/>
          </a:prstGeom>
          <a:solidFill>
            <a:srgbClr val="A0C02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78851" name="Group 14"/>
          <p:cNvGrpSpPr>
            <a:grpSpLocks/>
          </p:cNvGrpSpPr>
          <p:nvPr/>
        </p:nvGrpSpPr>
        <p:grpSpPr bwMode="auto">
          <a:xfrm>
            <a:off x="7040563" y="250825"/>
            <a:ext cx="1847850" cy="2063750"/>
            <a:chOff x="95250" y="2973517"/>
            <a:chExt cx="1847850" cy="2063466"/>
          </a:xfrm>
        </p:grpSpPr>
        <p:sp>
          <p:nvSpPr>
            <p:cNvPr id="78856" name="Oval 15"/>
            <p:cNvSpPr>
              <a:spLocks noChangeArrowheads="1"/>
            </p:cNvSpPr>
            <p:nvPr/>
          </p:nvSpPr>
          <p:spPr bwMode="auto">
            <a:xfrm>
              <a:off x="95250" y="2993859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defTabSz="814388" eaLnBrk="0" hangingPunct="0">
                <a:lnSpc>
                  <a:spcPct val="90000"/>
                </a:lnSpc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78857" name="Text Box 2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10800000" flipV="1">
              <a:off x="458433" y="2973517"/>
              <a:ext cx="1217967" cy="2063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14300" b="1" dirty="0">
                  <a:solidFill>
                    <a:srgbClr val="A6A6A6"/>
                  </a:solidFill>
                  <a:latin typeface="Helvetica 65 Medium"/>
                </a:rPr>
                <a:t>6</a:t>
              </a:r>
              <a:endParaRPr lang="en-US" sz="29600" b="1" dirty="0">
                <a:solidFill>
                  <a:srgbClr val="A6A6A6"/>
                </a:solidFill>
                <a:latin typeface="Helvetica 65 Medium"/>
              </a:endParaRPr>
            </a:p>
          </p:txBody>
        </p:sp>
        <p:sp>
          <p:nvSpPr>
            <p:cNvPr id="78858" name="TextBox 17"/>
            <p:cNvSpPr txBox="1">
              <a:spLocks noChangeArrowheads="1"/>
            </p:cNvSpPr>
            <p:nvPr/>
          </p:nvSpPr>
          <p:spPr bwMode="auto">
            <a:xfrm>
              <a:off x="276225" y="3727284"/>
              <a:ext cx="1666875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hangingPunct="0">
                <a:lnSpc>
                  <a:spcPct val="90000"/>
                </a:lnSpc>
              </a:pPr>
              <a:r>
                <a:rPr lang="en-US" sz="1600" b="1" dirty="0">
                  <a:solidFill>
                    <a:srgbClr val="FFFFFF"/>
                  </a:solidFill>
                </a:rPr>
                <a:t>The Education</a:t>
              </a:r>
              <a:br>
                <a:rPr lang="en-US" sz="1600" b="1" dirty="0">
                  <a:solidFill>
                    <a:srgbClr val="FFFFFF"/>
                  </a:solidFill>
                </a:rPr>
              </a:br>
              <a:r>
                <a:rPr lang="en-US" sz="1600" b="1" dirty="0">
                  <a:solidFill>
                    <a:srgbClr val="FFFFFF"/>
                  </a:solidFill>
                </a:rPr>
                <a:t>System</a:t>
              </a:r>
            </a:p>
          </p:txBody>
        </p:sp>
      </p:grpSp>
      <p:grpSp>
        <p:nvGrpSpPr>
          <p:cNvPr id="78852" name="Group 2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906463" y="3571875"/>
            <a:ext cx="2854325" cy="411163"/>
            <a:chOff x="571" y="2250"/>
            <a:chExt cx="1798" cy="259"/>
          </a:xfrm>
        </p:grpSpPr>
        <p:sp>
          <p:nvSpPr>
            <p:cNvPr id="78854" name="Text Box 10"/>
            <p:cNvSpPr txBox="1">
              <a:spLocks noChangeArrowheads="1"/>
            </p:cNvSpPr>
            <p:nvPr/>
          </p:nvSpPr>
          <p:spPr bwMode="auto">
            <a:xfrm>
              <a:off x="1195" y="2250"/>
              <a:ext cx="11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Helvetica 65 Medium"/>
                </a:rPr>
                <a:t>world’s</a:t>
              </a:r>
            </a:p>
          </p:txBody>
        </p:sp>
        <p:sp>
          <p:nvSpPr>
            <p:cNvPr id="78855" name="Text Box 19"/>
            <p:cNvSpPr txBox="1">
              <a:spLocks noChangeArrowheads="1"/>
            </p:cNvSpPr>
            <p:nvPr/>
          </p:nvSpPr>
          <p:spPr bwMode="auto">
            <a:xfrm>
              <a:off x="571" y="2250"/>
              <a:ext cx="11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Helvetica 65 Medium"/>
                </a:rPr>
                <a:t>is the</a:t>
              </a:r>
            </a:p>
          </p:txBody>
        </p:sp>
      </p:grpSp>
      <p:sp>
        <p:nvSpPr>
          <p:cNvPr id="78853" name="Text Box 2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19325" y="2905125"/>
            <a:ext cx="62103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</a:pPr>
            <a:r>
              <a:rPr lang="en-US" sz="3200" b="1" dirty="0">
                <a:solidFill>
                  <a:srgbClr val="000000"/>
                </a:solidFill>
              </a:rPr>
              <a:t>An education leader promotes the success of every student by understanding, responding to, and influencing the political, social, economic, legal, and cultural context.</a:t>
            </a:r>
            <a:endParaRPr lang="en-US" sz="3200" dirty="0">
              <a:solidFill>
                <a:srgbClr val="000000"/>
              </a:solidFill>
              <a:latin typeface="Helvetica 65 Medium"/>
            </a:endParaRPr>
          </a:p>
        </p:txBody>
      </p:sp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Objectives of Principal Evaluator Training (con’t):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SLOs: State-determined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district-wide student growth goal setting process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Effective supervisory visits and feedback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Soliciting structured feedback from constituent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groups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Reviewing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school documents, records, state accountability processes and other measures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Principal contribution to teacher effectiveness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Goal Setting and Attainment, using the Multidimensional Principal Performance Rubric tool (Training provided by Joanne Picone-Zochia, co-author of the rubric) 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Nine Components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28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963" y="1222375"/>
            <a:ext cx="7369175" cy="511175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Look at some research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Marzano &amp; Waters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Hattie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04F0AAE9-EF57-4B74-8755-C806E6BDBE09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Regrouping</a:t>
            </a:r>
          </a:p>
        </p:txBody>
      </p:sp>
      <p:pic>
        <p:nvPicPr>
          <p:cNvPr id="8499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362200"/>
            <a:ext cx="8077200" cy="16764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Balanced Leadership:</a:t>
            </a:r>
            <a:r>
              <a:rPr lang="en-US" sz="6000" b="0" dirty="0" smtClean="0"/>
              <a:t/>
            </a:r>
            <a:br>
              <a:rPr lang="en-US" sz="6000" b="0" dirty="0" smtClean="0"/>
            </a:br>
            <a:r>
              <a:rPr lang="en-US" sz="3600" dirty="0" smtClean="0">
                <a:solidFill>
                  <a:srgbClr val="800000"/>
                </a:solidFill>
              </a:rPr>
              <a:t>School Leadership that Works</a:t>
            </a:r>
            <a:r>
              <a:rPr lang="en-US" sz="3600" dirty="0" smtClean="0">
                <a:solidFill>
                  <a:srgbClr val="800000"/>
                </a:solidFill>
                <a:cs typeface="Arial" charset="0"/>
              </a:rPr>
              <a:t>™</a:t>
            </a:r>
          </a:p>
        </p:txBody>
      </p:sp>
      <p:pic>
        <p:nvPicPr>
          <p:cNvPr id="87042" name="Picture 4" descr="Leadership we ne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00"/>
            <a:ext cx="2667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McREL’s meta-analyses</a:t>
            </a:r>
            <a:br>
              <a:rPr lang="en-US" sz="4000" dirty="0" smtClean="0"/>
            </a:br>
            <a:endParaRPr lang="en-US" sz="4000" dirty="0" smtClean="0"/>
          </a:p>
        </p:txBody>
      </p:sp>
      <p:graphicFrame>
        <p:nvGraphicFramePr>
          <p:cNvPr id="261177" name="Group 57"/>
          <p:cNvGraphicFramePr>
            <a:graphicFrameLocks noGrp="1"/>
          </p:cNvGraphicFramePr>
          <p:nvPr>
            <p:ph sz="half" idx="4294967295"/>
          </p:nvPr>
        </p:nvGraphicFramePr>
        <p:xfrm>
          <a:off x="990600" y="1447800"/>
          <a:ext cx="8001000" cy="4495800"/>
        </p:xfrm>
        <a:graphic>
          <a:graphicData uri="http://schemas.openxmlformats.org/drawingml/2006/table">
            <a:tbl>
              <a:tblPr/>
              <a:tblGrid>
                <a:gridCol w="3154363"/>
                <a:gridCol w="4846637"/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Meta-analyses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902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Publication titles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902F">
                        <a:alpha val="50000"/>
                      </a:srgbClr>
                    </a:solidFill>
                  </a:tcPr>
                </a:tc>
              </a:tr>
              <a:tr h="1374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Classroom-level practices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Classroom Instruction that Works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(Marzano, Pickering, &amp; Pollock, 2001)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School-level practices &amp; student characteristics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What Works in Schools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(Marzano, 2003)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5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1F08"/>
                          </a:solidFill>
                          <a:effectLst/>
                          <a:latin typeface="Arial" pitchFamily="34" charset="0"/>
                        </a:rPr>
                        <a:t>Leadership responsibilities &amp; practices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1F08"/>
                          </a:solidFill>
                          <a:effectLst/>
                          <a:latin typeface="Arial" pitchFamily="34" charset="0"/>
                        </a:rPr>
                        <a:t>School Leadership that Works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1F08"/>
                          </a:solidFill>
                          <a:effectLst/>
                          <a:latin typeface="Arial" pitchFamily="34" charset="0"/>
                        </a:rPr>
                        <a:t>(Marzano, Waters, &amp; McNulty, 2005)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81F0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Findings from </a:t>
            </a:r>
            <a:br>
              <a:rPr lang="en-US" sz="4000" dirty="0" smtClean="0"/>
            </a:br>
            <a:r>
              <a:rPr lang="en-US" sz="4000" dirty="0" smtClean="0"/>
              <a:t>McREL’s meta-analysis</a:t>
            </a:r>
            <a:endParaRPr lang="en-US" sz="4200" dirty="0" smtClean="0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01825"/>
            <a:ext cx="7010400" cy="3508375"/>
          </a:xfrm>
        </p:spPr>
        <p:txBody>
          <a:bodyPr/>
          <a:lstStyle/>
          <a:p>
            <a:pPr marL="465138" indent="-465138" eaLnBrk="1" hangingPunct="1">
              <a:lnSpc>
                <a:spcPct val="80000"/>
              </a:lnSpc>
              <a:spcAft>
                <a:spcPct val="0"/>
              </a:spcAft>
              <a:buFontTx/>
              <a:buAutoNum type="arabicPeriod"/>
            </a:pPr>
            <a:r>
              <a:rPr lang="en-US" dirty="0" smtClean="0"/>
              <a:t>There is a relationship between leadership and student achievement — </a:t>
            </a:r>
            <a:r>
              <a:rPr lang="en-US" dirty="0" smtClean="0">
                <a:solidFill>
                  <a:srgbClr val="800000"/>
                </a:solidFill>
              </a:rPr>
              <a:t>leadership matters.</a:t>
            </a:r>
          </a:p>
          <a:p>
            <a:pPr marL="465138" indent="-465138" eaLnBrk="1" hangingPunct="1">
              <a:lnSpc>
                <a:spcPct val="80000"/>
              </a:lnSpc>
              <a:buFontTx/>
              <a:buAutoNum type="arabicPeriod"/>
            </a:pPr>
            <a:endParaRPr lang="en-US" sz="1200" i="1" dirty="0" smtClean="0">
              <a:solidFill>
                <a:srgbClr val="800000"/>
              </a:solidFill>
            </a:endParaRPr>
          </a:p>
          <a:p>
            <a:pPr marL="465138" indent="-465138" eaLnBrk="1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 smtClean="0"/>
              <a:t>There are </a:t>
            </a:r>
            <a:r>
              <a:rPr lang="en-US" dirty="0" smtClean="0">
                <a:solidFill>
                  <a:srgbClr val="800000"/>
                </a:solidFill>
              </a:rPr>
              <a:t>21 leadership responsibilities</a:t>
            </a:r>
            <a:r>
              <a:rPr lang="en-US" dirty="0" smtClean="0"/>
              <a:t>, each with statistically significant and positive relationships to student achievement.</a:t>
            </a:r>
          </a:p>
          <a:p>
            <a:pPr marL="465138" indent="-465138" eaLnBrk="1" hangingPunct="1">
              <a:buFontTx/>
              <a:buAutoNum type="arabicPeriod"/>
            </a:pPr>
            <a:endParaRPr lang="en-US" sz="1200" dirty="0" smtClean="0"/>
          </a:p>
          <a:p>
            <a:pPr marL="465138" indent="-465138" eaLnBrk="1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 smtClean="0"/>
              <a:t>Leaders perceived as strong </a:t>
            </a:r>
            <a:r>
              <a:rPr lang="en-US" dirty="0" smtClean="0">
                <a:solidFill>
                  <a:srgbClr val="800000"/>
                </a:solidFill>
              </a:rPr>
              <a:t>do not always have a positive impact</a:t>
            </a:r>
            <a:r>
              <a:rPr lang="en-US" dirty="0" smtClean="0"/>
              <a:t> on achievement.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Responsibilities &amp; practices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8175"/>
            <a:ext cx="6248400" cy="40259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21 leadership responsibilities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2800" dirty="0" smtClean="0"/>
              <a:t>66 leadership practices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2800" dirty="0" smtClean="0"/>
              <a:t>All correlated to student achievement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2800" dirty="0" smtClean="0"/>
              <a:t>Each correlation is statistically significant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21 leadership responsibilities</a:t>
            </a:r>
          </a:p>
        </p:txBody>
      </p:sp>
      <p:graphicFrame>
        <p:nvGraphicFramePr>
          <p:cNvPr id="185394" name="Group 50"/>
          <p:cNvGraphicFramePr>
            <a:graphicFrameLocks noGrp="1"/>
          </p:cNvGraphicFramePr>
          <p:nvPr>
            <p:ph idx="1"/>
          </p:nvPr>
        </p:nvGraphicFramePr>
        <p:xfrm>
          <a:off x="990600" y="1295400"/>
          <a:ext cx="7848600" cy="476885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924300"/>
                <a:gridCol w="3924300"/>
              </a:tblGrid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hlinkClick r:id="" action="ppaction://noaction"/>
                        </a:rPr>
                        <a:t>Affirmation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(r=.19)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hlinkClick r:id="" action="ppaction://noaction"/>
                        </a:rPr>
                        <a:t>Involvement with CIA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(r=.20)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hlinkClick r:id="" action="ppaction://noaction"/>
                        </a:rPr>
                        <a:t>Change agent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(r=.25)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hlinkClick r:id="" action="ppaction://noaction"/>
                        </a:rPr>
                        <a:t>Knowledge of CIA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(r=.25)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hlinkClick r:id="" action="ppaction://noaction"/>
                        </a:rPr>
                        <a:t>Communication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(r=.24)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hlinkClick r:id="" action="ppaction://noaction"/>
                        </a:rPr>
                        <a:t>Monitor/evaluate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(r=.27)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hlinkClick r:id="" action="ppaction://noaction"/>
                        </a:rPr>
                        <a:t>Contingent rewards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(r=.24)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hlinkClick r:id="" action="ppaction://noaction"/>
                        </a:rPr>
                        <a:t>Optimize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(r=.20)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hlinkClick r:id="" action="ppaction://noaction"/>
                        </a:rPr>
                        <a:t>Culture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(r=.25)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hlinkClick r:id="" action="ppaction://noaction"/>
                        </a:rPr>
                        <a:t>Order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(r=.25)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hlinkClick r:id="" action="ppaction://noaction"/>
                        </a:rPr>
                        <a:t>Discipline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(r=.27)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hlinkClick r:id="" action="ppaction://noaction"/>
                        </a:rPr>
                        <a:t>Outreach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(r=.27)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hlinkClick r:id="" action="ppaction://noaction"/>
                        </a:rPr>
                        <a:t>Flexibility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(r=.28)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hlinkClick r:id="" action="ppaction://noaction"/>
                        </a:rPr>
                        <a:t>Relationships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(r=.18)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hlinkClick r:id="" action="ppaction://noaction"/>
                        </a:rPr>
                        <a:t>Focus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(r=.24)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hlinkClick r:id="" action="ppaction://noaction"/>
                        </a:rPr>
                        <a:t>Resources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(r=.25)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hlinkClick r:id="" action="ppaction://noaction"/>
                        </a:rPr>
                        <a:t>Ideals/beliefs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(r=.22)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hlinkClick r:id="" action="ppaction://noaction"/>
                        </a:rPr>
                        <a:t>Situational awareness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(r=.33)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hlinkClick r:id="" action="ppaction://noaction"/>
                        </a:rPr>
                        <a:t>Input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(r=.25)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hlinkClick r:id="" action="ppaction://noaction"/>
                        </a:rPr>
                        <a:t>Visibility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(r=.20)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hlinkClick r:id="" action="ppaction://noaction"/>
                        </a:rPr>
                        <a:t>Intellectual stimulation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(r=.24)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30238"/>
            <a:ext cx="7924800" cy="787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The differential impact of leadership</a:t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76413"/>
            <a:ext cx="8229600" cy="8604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dirty="0" smtClean="0"/>
              <a:t>Leaders perceived as strong </a:t>
            </a:r>
            <a:r>
              <a:rPr lang="en-US" sz="2800" i="1" dirty="0" smtClean="0">
                <a:solidFill>
                  <a:srgbClr val="800000"/>
                </a:solidFill>
              </a:rPr>
              <a:t>do not always</a:t>
            </a:r>
            <a:r>
              <a:rPr lang="en-US" sz="2800" dirty="0" smtClean="0"/>
              <a:t> have a positive effect on student achievement.</a:t>
            </a:r>
          </a:p>
        </p:txBody>
      </p:sp>
      <p:pic>
        <p:nvPicPr>
          <p:cNvPr id="93187" name="Picture 9" descr="j00787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76600"/>
            <a:ext cx="28194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848600" cy="11430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4000" dirty="0" smtClean="0"/>
              <a:t>Examples of ineffective </a:t>
            </a:r>
            <a:r>
              <a:rPr lang="en-US" sz="4000" dirty="0" smtClean="0">
                <a:solidFill>
                  <a:srgbClr val="800000"/>
                </a:solidFill>
              </a:rPr>
              <a:t>focus</a:t>
            </a:r>
          </a:p>
        </p:txBody>
      </p:sp>
      <p:sp>
        <p:nvSpPr>
          <p:cNvPr id="9421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1876425"/>
            <a:ext cx="7924800" cy="338137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Focus on improving school and classroom practices that are </a:t>
            </a:r>
            <a:r>
              <a:rPr lang="en-US" sz="2800" dirty="0" smtClean="0">
                <a:solidFill>
                  <a:srgbClr val="800000"/>
                </a:solidFill>
              </a:rPr>
              <a:t>already well developed and implemented</a:t>
            </a:r>
            <a:r>
              <a:rPr lang="en-US" sz="2800" dirty="0" smtClean="0"/>
              <a:t>. </a:t>
            </a:r>
            <a:r>
              <a:rPr lang="en-US" sz="2800" dirty="0" smtClean="0">
                <a:solidFill>
                  <a:srgbClr val="C2902F"/>
                </a:solidFill>
              </a:rPr>
              <a:t> </a:t>
            </a:r>
          </a:p>
          <a:p>
            <a:pPr eaLnBrk="1" hangingPunct="1"/>
            <a:r>
              <a:rPr lang="en-US" sz="2800" dirty="0" smtClean="0"/>
              <a:t>Focus on school and classroom practices that are </a:t>
            </a:r>
            <a:r>
              <a:rPr lang="en-US" sz="2800" dirty="0" smtClean="0">
                <a:solidFill>
                  <a:srgbClr val="800000"/>
                </a:solidFill>
              </a:rPr>
              <a:t>implemented marginally</a:t>
            </a:r>
            <a:r>
              <a:rPr lang="en-US" sz="2800" dirty="0" smtClean="0"/>
              <a:t>. </a:t>
            </a:r>
          </a:p>
          <a:p>
            <a:pPr eaLnBrk="1" hangingPunct="1"/>
            <a:r>
              <a:rPr lang="en-US" sz="2800" dirty="0" smtClean="0"/>
              <a:t>Focus on practices that </a:t>
            </a:r>
            <a:r>
              <a:rPr lang="en-US" sz="2800" dirty="0" smtClean="0">
                <a:solidFill>
                  <a:srgbClr val="800000"/>
                </a:solidFill>
              </a:rPr>
              <a:t>lack evidence</a:t>
            </a:r>
            <a:r>
              <a:rPr lang="en-US" sz="2800" dirty="0" smtClean="0"/>
              <a:t> for improving student achievement.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2133600"/>
            <a:ext cx="7467600" cy="3381375"/>
          </a:xfrm>
        </p:spPr>
        <p:txBody>
          <a:bodyPr/>
          <a:lstStyle/>
          <a:p>
            <a:pPr marL="465138" indent="-465138" eaLnBrk="1" hangingPunct="1">
              <a:buFontTx/>
              <a:buAutoNum type="arabicPeriod" startAt="4"/>
            </a:pPr>
            <a:r>
              <a:rPr lang="en-US" sz="2800" dirty="0" smtClean="0"/>
              <a:t>Two major factors: </a:t>
            </a:r>
            <a:r>
              <a:rPr lang="en-US" sz="2800" dirty="0" smtClean="0">
                <a:solidFill>
                  <a:srgbClr val="800000"/>
                </a:solidFill>
              </a:rPr>
              <a:t>first-order change and second-order change</a:t>
            </a:r>
          </a:p>
          <a:p>
            <a:pPr marL="465138" indent="-465138" eaLnBrk="1" hangingPunct="1">
              <a:buFontTx/>
              <a:buAutoNum type="arabicPeriod" startAt="4"/>
            </a:pPr>
            <a:r>
              <a:rPr lang="en-US" sz="2800" dirty="0" smtClean="0">
                <a:solidFill>
                  <a:srgbClr val="800000"/>
                </a:solidFill>
              </a:rPr>
              <a:t>21 responsibilities with positive correlations</a:t>
            </a:r>
            <a:r>
              <a:rPr lang="en-US" sz="2800" dirty="0" smtClean="0"/>
              <a:t> to changes perceived as first order</a:t>
            </a:r>
          </a:p>
          <a:p>
            <a:pPr marL="465138" indent="-465138" eaLnBrk="1" hangingPunct="1">
              <a:buFontTx/>
              <a:buAutoNum type="arabicPeriod" startAt="6"/>
            </a:pPr>
            <a:r>
              <a:rPr lang="en-US" sz="2800" dirty="0" smtClean="0">
                <a:solidFill>
                  <a:srgbClr val="800000"/>
                </a:solidFill>
              </a:rPr>
              <a:t>11 responsibilities with correlations</a:t>
            </a:r>
            <a:r>
              <a:rPr lang="en-US" sz="2800" dirty="0" smtClean="0"/>
              <a:t> to changes perceived as second order</a:t>
            </a:r>
          </a:p>
        </p:txBody>
      </p:sp>
      <p:sp>
        <p:nvSpPr>
          <p:cNvPr id="95234" name="Rectangle 3"/>
          <p:cNvSpPr>
            <a:spLocks noChangeArrowheads="1"/>
          </p:cNvSpPr>
          <p:nvPr/>
        </p:nvSpPr>
        <p:spPr bwMode="auto">
          <a:xfrm>
            <a:off x="914400" y="3048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3200" b="1" dirty="0">
                <a:solidFill>
                  <a:srgbClr val="000000"/>
                </a:solidFill>
              </a:rPr>
              <a:t>Findings from McREL’s factor analysis</a:t>
            </a:r>
            <a:br>
              <a:rPr lang="en-US" sz="3200" b="1" dirty="0">
                <a:solidFill>
                  <a:srgbClr val="000000"/>
                </a:solidFill>
              </a:rPr>
            </a:br>
            <a:endParaRPr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8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8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8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8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963" y="1222375"/>
            <a:ext cx="7369175" cy="511175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Look at some research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Marzano &amp; Waters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Hattie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A92A130-CFD2-4E30-9C01-32391301F21D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Regrouping</a:t>
            </a:r>
          </a:p>
        </p:txBody>
      </p:sp>
      <p:pic>
        <p:nvPicPr>
          <p:cNvPr id="9626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370285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Joanne Picone-Zocchia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Rubric based on the ISLLC Standards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Goal-Setting Rubric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Day One Agenda</a:t>
            </a: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689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174875" y="1520825"/>
            <a:ext cx="5219700" cy="4343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noFill/>
          <a:ln w="57150" algn="in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36576" tIns="36576" rIns="36576" bIns="36576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79500" y="3641725"/>
            <a:ext cx="7251700" cy="966788"/>
          </a:xfrm>
          <a:prstGeom prst="rect">
            <a:avLst/>
          </a:prstGeom>
          <a:solidFill>
            <a:srgbClr val="C0C0C0"/>
          </a:solidFill>
          <a:ln w="38100" algn="in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36576" tIns="36576" rIns="36576" bIns="36576"/>
          <a:lstStyle/>
          <a:p>
            <a:pPr>
              <a:defRPr/>
            </a:pPr>
            <a:endParaRPr lang="en-US" dirty="0"/>
          </a:p>
        </p:txBody>
      </p:sp>
      <p:sp>
        <p:nvSpPr>
          <p:cNvPr id="98307" name="Text Box 9"/>
          <p:cNvSpPr txBox="1">
            <a:spLocks noChangeArrowheads="1"/>
          </p:cNvSpPr>
          <p:nvPr/>
        </p:nvSpPr>
        <p:spPr bwMode="auto">
          <a:xfrm>
            <a:off x="1135063" y="3686175"/>
            <a:ext cx="719613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defTabSz="914400">
              <a:lnSpc>
                <a:spcPts val="3200"/>
              </a:lnSpc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Effective homework practices (0.29)</a:t>
            </a:r>
            <a:endParaRPr lang="en-US" sz="4400" dirty="0">
              <a:cs typeface="Arial" charset="0"/>
            </a:endParaRPr>
          </a:p>
        </p:txBody>
      </p:sp>
      <p:sp>
        <p:nvSpPr>
          <p:cNvPr id="98308" name="WordArt 10"/>
          <p:cNvSpPr>
            <a:spLocks noChangeArrowheads="1" noChangeShapeType="1" noTextEdit="1"/>
          </p:cNvSpPr>
          <p:nvPr/>
        </p:nvSpPr>
        <p:spPr bwMode="auto">
          <a:xfrm>
            <a:off x="2465388" y="1822450"/>
            <a:ext cx="4581525" cy="33702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43746"/>
              </a:avLst>
            </a:prstTxWarp>
          </a:bodyPr>
          <a:lstStyle/>
          <a:p>
            <a:pPr algn="ctr"/>
            <a:r>
              <a:rPr lang="en-US" sz="900" kern="10" dirty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EEECE1"/>
                </a:solidFill>
                <a:latin typeface="Arial Narrow"/>
              </a:rPr>
              <a:t>-0.2     -0.1    0.0    0.1    0.2    0.3    0.4    0.5    0.6  0.7   0.8    0.9    1.0    1.1</a:t>
            </a:r>
          </a:p>
        </p:txBody>
      </p:sp>
      <p:cxnSp>
        <p:nvCxnSpPr>
          <p:cNvPr id="98309" name="AutoShape 11"/>
          <p:cNvCxnSpPr>
            <a:cxnSpLocks noChangeShapeType="1"/>
          </p:cNvCxnSpPr>
          <p:nvPr/>
        </p:nvCxnSpPr>
        <p:spPr bwMode="auto">
          <a:xfrm flipH="1" flipV="1">
            <a:off x="4256088" y="2144713"/>
            <a:ext cx="515937" cy="1423987"/>
          </a:xfrm>
          <a:prstGeom prst="straightConnector1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Research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705350" y="1077913"/>
            <a:ext cx="31750" cy="1958975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314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/>
          <p:nvPr/>
        </p:nvCxnSpPr>
        <p:spPr>
          <a:xfrm flipH="1">
            <a:off x="5795963" y="2665413"/>
            <a:ext cx="1631950" cy="868362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174875" y="1520825"/>
            <a:ext cx="5219700" cy="4343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noFill/>
          <a:ln w="57150" algn="in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36576" tIns="36576" rIns="36576" bIns="36576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79500" y="3641725"/>
            <a:ext cx="7251700" cy="966788"/>
          </a:xfrm>
          <a:prstGeom prst="rect">
            <a:avLst/>
          </a:prstGeom>
          <a:solidFill>
            <a:srgbClr val="C0C0C0"/>
          </a:solidFill>
          <a:ln w="38100" algn="in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36576" tIns="36576" rIns="36576" bIns="36576"/>
          <a:lstStyle/>
          <a:p>
            <a:pPr>
              <a:defRPr/>
            </a:pPr>
            <a:endParaRPr lang="en-US" dirty="0"/>
          </a:p>
        </p:txBody>
      </p:sp>
      <p:sp>
        <p:nvSpPr>
          <p:cNvPr id="99331" name="Text Box 9"/>
          <p:cNvSpPr txBox="1">
            <a:spLocks noChangeArrowheads="1"/>
          </p:cNvSpPr>
          <p:nvPr/>
        </p:nvSpPr>
        <p:spPr bwMode="auto">
          <a:xfrm>
            <a:off x="1135063" y="3686175"/>
            <a:ext cx="719613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defTabSz="914400">
              <a:lnSpc>
                <a:spcPts val="3200"/>
              </a:lnSpc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Distributed practice (0.71)</a:t>
            </a:r>
            <a:endParaRPr lang="en-US" sz="4400" dirty="0">
              <a:cs typeface="Arial" charset="0"/>
            </a:endParaRPr>
          </a:p>
        </p:txBody>
      </p:sp>
      <p:sp>
        <p:nvSpPr>
          <p:cNvPr id="99332" name="WordArt 10"/>
          <p:cNvSpPr>
            <a:spLocks noChangeArrowheads="1" noChangeShapeType="1" noTextEdit="1"/>
          </p:cNvSpPr>
          <p:nvPr/>
        </p:nvSpPr>
        <p:spPr bwMode="auto">
          <a:xfrm>
            <a:off x="2465388" y="1822450"/>
            <a:ext cx="4581525" cy="33702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43746"/>
              </a:avLst>
            </a:prstTxWarp>
          </a:bodyPr>
          <a:lstStyle/>
          <a:p>
            <a:pPr algn="ctr"/>
            <a:r>
              <a:rPr lang="en-US" sz="900" kern="10" dirty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EEECE1"/>
                </a:solidFill>
                <a:latin typeface="Arial Narrow"/>
              </a:rPr>
              <a:t>-0.2     -0.1    0.0    0.1    0.2    0.3    0.4    0.5    0.6  0.7   0.8    0.9    1.0    1.1</a:t>
            </a:r>
          </a:p>
        </p:txBody>
      </p:sp>
      <p:cxnSp>
        <p:nvCxnSpPr>
          <p:cNvPr id="99333" name="AutoShape 11"/>
          <p:cNvCxnSpPr>
            <a:cxnSpLocks noChangeShapeType="1"/>
          </p:cNvCxnSpPr>
          <p:nvPr/>
        </p:nvCxnSpPr>
        <p:spPr bwMode="auto">
          <a:xfrm flipV="1">
            <a:off x="4772025" y="2278063"/>
            <a:ext cx="1171575" cy="1290637"/>
          </a:xfrm>
          <a:prstGeom prst="straightConnector1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Research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705350" y="1077913"/>
            <a:ext cx="31750" cy="1958975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338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174875" y="1520825"/>
            <a:ext cx="5219700" cy="4343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noFill/>
          <a:ln w="57150" algn="in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36576" tIns="36576" rIns="36576" bIns="36576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79500" y="3641725"/>
            <a:ext cx="7251700" cy="966788"/>
          </a:xfrm>
          <a:prstGeom prst="rect">
            <a:avLst/>
          </a:prstGeom>
          <a:solidFill>
            <a:srgbClr val="C0C0C0"/>
          </a:solidFill>
          <a:ln w="38100" algn="in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36576" tIns="36576" rIns="36576" bIns="36576"/>
          <a:lstStyle/>
          <a:p>
            <a:pPr>
              <a:defRPr/>
            </a:pPr>
            <a:endParaRPr lang="en-US" dirty="0"/>
          </a:p>
        </p:txBody>
      </p:sp>
      <p:sp>
        <p:nvSpPr>
          <p:cNvPr id="100355" name="Text Box 9"/>
          <p:cNvSpPr txBox="1">
            <a:spLocks noChangeArrowheads="1"/>
          </p:cNvSpPr>
          <p:nvPr/>
        </p:nvSpPr>
        <p:spPr bwMode="auto">
          <a:xfrm>
            <a:off x="1135063" y="3686175"/>
            <a:ext cx="719613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defTabSz="914400">
              <a:lnSpc>
                <a:spcPts val="3200"/>
              </a:lnSpc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Ensure teachers intellectually stimulated with current theories and practices (0.64)</a:t>
            </a:r>
            <a:endParaRPr lang="en-US" sz="4400" dirty="0">
              <a:cs typeface="Arial" charset="0"/>
            </a:endParaRPr>
          </a:p>
        </p:txBody>
      </p:sp>
      <p:sp>
        <p:nvSpPr>
          <p:cNvPr id="100356" name="WordArt 10"/>
          <p:cNvSpPr>
            <a:spLocks noChangeArrowheads="1" noChangeShapeType="1" noTextEdit="1"/>
          </p:cNvSpPr>
          <p:nvPr/>
        </p:nvSpPr>
        <p:spPr bwMode="auto">
          <a:xfrm>
            <a:off x="2465388" y="1822450"/>
            <a:ext cx="4581525" cy="33702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43746"/>
              </a:avLst>
            </a:prstTxWarp>
          </a:bodyPr>
          <a:lstStyle/>
          <a:p>
            <a:pPr algn="ctr"/>
            <a:r>
              <a:rPr lang="en-US" sz="900" kern="10" dirty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EEECE1"/>
                </a:solidFill>
                <a:latin typeface="Arial Narrow"/>
              </a:rPr>
              <a:t>-0.2     -0.1    0.0    0.1    0.2    0.3    0.4    0.5    0.6  0.7   0.8    0.9    1.0    1.1</a:t>
            </a:r>
          </a:p>
        </p:txBody>
      </p:sp>
      <p:cxnSp>
        <p:nvCxnSpPr>
          <p:cNvPr id="100357" name="AutoShape 11"/>
          <p:cNvCxnSpPr>
            <a:cxnSpLocks noChangeShapeType="1"/>
          </p:cNvCxnSpPr>
          <p:nvPr/>
        </p:nvCxnSpPr>
        <p:spPr bwMode="auto">
          <a:xfrm flipV="1">
            <a:off x="4772025" y="2144713"/>
            <a:ext cx="950913" cy="1423987"/>
          </a:xfrm>
          <a:prstGeom prst="straightConnector1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Research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705350" y="1077913"/>
            <a:ext cx="31750" cy="1958975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36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174875" y="1520825"/>
            <a:ext cx="5219700" cy="4343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noFill/>
          <a:ln w="57150" algn="in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36576" tIns="36576" rIns="36576" bIns="36576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79500" y="3641725"/>
            <a:ext cx="7251700" cy="966788"/>
          </a:xfrm>
          <a:prstGeom prst="rect">
            <a:avLst/>
          </a:prstGeom>
          <a:solidFill>
            <a:srgbClr val="C0C0C0"/>
          </a:solidFill>
          <a:ln w="38100" algn="in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36576" tIns="36576" rIns="36576" bIns="36576"/>
          <a:lstStyle/>
          <a:p>
            <a:pPr>
              <a:defRPr/>
            </a:pPr>
            <a:endParaRPr lang="en-US" dirty="0"/>
          </a:p>
        </p:txBody>
      </p:sp>
      <p:sp>
        <p:nvSpPr>
          <p:cNvPr id="101379" name="Text Box 9"/>
          <p:cNvSpPr txBox="1">
            <a:spLocks noChangeArrowheads="1"/>
          </p:cNvSpPr>
          <p:nvPr/>
        </p:nvSpPr>
        <p:spPr bwMode="auto">
          <a:xfrm>
            <a:off x="1135063" y="3686175"/>
            <a:ext cx="719613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defTabSz="914400">
              <a:lnSpc>
                <a:spcPts val="3200"/>
              </a:lnSpc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Promoting and participating in teacher learning (0.91)</a:t>
            </a:r>
            <a:endParaRPr lang="en-US" sz="4400" dirty="0">
              <a:cs typeface="Arial" charset="0"/>
            </a:endParaRPr>
          </a:p>
        </p:txBody>
      </p:sp>
      <p:sp>
        <p:nvSpPr>
          <p:cNvPr id="101380" name="WordArt 10"/>
          <p:cNvSpPr>
            <a:spLocks noChangeArrowheads="1" noChangeShapeType="1" noTextEdit="1"/>
          </p:cNvSpPr>
          <p:nvPr/>
        </p:nvSpPr>
        <p:spPr bwMode="auto">
          <a:xfrm>
            <a:off x="2465388" y="1822450"/>
            <a:ext cx="4581525" cy="33702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43746"/>
              </a:avLst>
            </a:prstTxWarp>
          </a:bodyPr>
          <a:lstStyle/>
          <a:p>
            <a:pPr algn="ctr"/>
            <a:r>
              <a:rPr lang="en-US" sz="900" kern="10" dirty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EEECE1"/>
                </a:solidFill>
                <a:latin typeface="Arial Narrow"/>
              </a:rPr>
              <a:t>-0.2     -0.1    0.0    0.1    0.2    0.3    0.4    0.5    0.6  0.7   0.8    0.9    1.0    1.1</a:t>
            </a:r>
          </a:p>
        </p:txBody>
      </p:sp>
      <p:cxnSp>
        <p:nvCxnSpPr>
          <p:cNvPr id="101381" name="AutoShape 11"/>
          <p:cNvCxnSpPr>
            <a:cxnSpLocks noChangeShapeType="1"/>
          </p:cNvCxnSpPr>
          <p:nvPr/>
        </p:nvCxnSpPr>
        <p:spPr bwMode="auto">
          <a:xfrm flipV="1">
            <a:off x="4772025" y="2663825"/>
            <a:ext cx="1801813" cy="904875"/>
          </a:xfrm>
          <a:prstGeom prst="straightConnector1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Research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705350" y="1077913"/>
            <a:ext cx="31750" cy="1958975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386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174875" y="1520825"/>
            <a:ext cx="5219700" cy="4343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noFill/>
          <a:ln w="57150" algn="in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36576" tIns="36576" rIns="36576" bIns="36576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79500" y="3641725"/>
            <a:ext cx="7251700" cy="966788"/>
          </a:xfrm>
          <a:prstGeom prst="rect">
            <a:avLst/>
          </a:prstGeom>
          <a:solidFill>
            <a:srgbClr val="C0C0C0"/>
          </a:solidFill>
          <a:ln w="38100" algn="in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36576" tIns="36576" rIns="36576" bIns="36576"/>
          <a:lstStyle/>
          <a:p>
            <a:pPr>
              <a:defRPr/>
            </a:pPr>
            <a:endParaRPr lang="en-US" dirty="0"/>
          </a:p>
        </p:txBody>
      </p:sp>
      <p:sp>
        <p:nvSpPr>
          <p:cNvPr id="102403" name="Text Box 9"/>
          <p:cNvSpPr txBox="1">
            <a:spLocks noChangeArrowheads="1"/>
          </p:cNvSpPr>
          <p:nvPr/>
        </p:nvSpPr>
        <p:spPr bwMode="auto">
          <a:xfrm>
            <a:off x="1135063" y="3686175"/>
            <a:ext cx="719613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defTabSz="914400">
              <a:lnSpc>
                <a:spcPts val="3200"/>
              </a:lnSpc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Planning, coordinating &amp; evaluating teaching and the curriculum (0.74)</a:t>
            </a:r>
          </a:p>
          <a:p>
            <a:pPr defTabSz="914400">
              <a:lnSpc>
                <a:spcPts val="3200"/>
              </a:lnSpc>
            </a:pPr>
            <a:endParaRPr lang="en-US" sz="28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404" name="WordArt 10"/>
          <p:cNvSpPr>
            <a:spLocks noChangeArrowheads="1" noChangeShapeType="1" noTextEdit="1"/>
          </p:cNvSpPr>
          <p:nvPr/>
        </p:nvSpPr>
        <p:spPr bwMode="auto">
          <a:xfrm>
            <a:off x="2465388" y="1822450"/>
            <a:ext cx="4581525" cy="33702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43746"/>
              </a:avLst>
            </a:prstTxWarp>
          </a:bodyPr>
          <a:lstStyle/>
          <a:p>
            <a:pPr algn="ctr"/>
            <a:r>
              <a:rPr lang="en-US" sz="900" kern="10" dirty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EEECE1"/>
                </a:solidFill>
                <a:latin typeface="Arial Narrow"/>
              </a:rPr>
              <a:t>-0.2     -0.1    0.0    0.1    0.2    0.3    0.4    0.5    0.6  0.7   0.8    0.9    1.0    1.1</a:t>
            </a:r>
          </a:p>
        </p:txBody>
      </p:sp>
      <p:cxnSp>
        <p:nvCxnSpPr>
          <p:cNvPr id="102405" name="AutoShape 11"/>
          <p:cNvCxnSpPr>
            <a:cxnSpLocks noChangeShapeType="1"/>
          </p:cNvCxnSpPr>
          <p:nvPr/>
        </p:nvCxnSpPr>
        <p:spPr bwMode="auto">
          <a:xfrm flipV="1">
            <a:off x="4772025" y="2301875"/>
            <a:ext cx="1344613" cy="1266825"/>
          </a:xfrm>
          <a:prstGeom prst="straightConnector1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Research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705350" y="1077913"/>
            <a:ext cx="31750" cy="1958975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10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174875" y="1520825"/>
            <a:ext cx="5219700" cy="4343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noFill/>
          <a:ln w="57150" algn="in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36576" tIns="36576" rIns="36576" bIns="36576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79500" y="3641725"/>
            <a:ext cx="7251700" cy="966788"/>
          </a:xfrm>
          <a:prstGeom prst="rect">
            <a:avLst/>
          </a:prstGeom>
          <a:solidFill>
            <a:srgbClr val="C0C0C0"/>
          </a:solidFill>
          <a:ln w="38100" algn="in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36576" tIns="36576" rIns="36576" bIns="36576"/>
          <a:lstStyle/>
          <a:p>
            <a:pPr>
              <a:defRPr/>
            </a:pPr>
            <a:endParaRPr lang="en-US" dirty="0"/>
          </a:p>
        </p:txBody>
      </p:sp>
      <p:sp>
        <p:nvSpPr>
          <p:cNvPr id="103427" name="Text Box 9"/>
          <p:cNvSpPr txBox="1">
            <a:spLocks noChangeArrowheads="1"/>
          </p:cNvSpPr>
          <p:nvPr/>
        </p:nvSpPr>
        <p:spPr bwMode="auto">
          <a:xfrm>
            <a:off x="1135063" y="3686175"/>
            <a:ext cx="719613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defTabSz="914400">
              <a:lnSpc>
                <a:spcPts val="3200"/>
              </a:lnSpc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Direct involvement in support &amp; evaluation of teaching via frequent visits w/ feedback (0.74)</a:t>
            </a:r>
          </a:p>
          <a:p>
            <a:pPr defTabSz="914400">
              <a:lnSpc>
                <a:spcPts val="3200"/>
              </a:lnSpc>
            </a:pPr>
            <a:endParaRPr lang="en-US" sz="28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428" name="WordArt 10"/>
          <p:cNvSpPr>
            <a:spLocks noChangeArrowheads="1" noChangeShapeType="1" noTextEdit="1"/>
          </p:cNvSpPr>
          <p:nvPr/>
        </p:nvSpPr>
        <p:spPr bwMode="auto">
          <a:xfrm>
            <a:off x="2465388" y="1822450"/>
            <a:ext cx="4581525" cy="33702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43746"/>
              </a:avLst>
            </a:prstTxWarp>
          </a:bodyPr>
          <a:lstStyle/>
          <a:p>
            <a:pPr algn="ctr"/>
            <a:r>
              <a:rPr lang="en-US" sz="900" kern="10" dirty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EEECE1"/>
                </a:solidFill>
                <a:latin typeface="Arial Narrow"/>
              </a:rPr>
              <a:t>-0.2     -0.1    0.0    0.1    0.2    0.3    0.4    0.5    0.6  0.7   0.8    0.9    1.0    1.1</a:t>
            </a:r>
          </a:p>
        </p:txBody>
      </p:sp>
      <p:cxnSp>
        <p:nvCxnSpPr>
          <p:cNvPr id="103429" name="AutoShape 11"/>
          <p:cNvCxnSpPr>
            <a:cxnSpLocks noChangeShapeType="1"/>
          </p:cNvCxnSpPr>
          <p:nvPr/>
        </p:nvCxnSpPr>
        <p:spPr bwMode="auto">
          <a:xfrm flipV="1">
            <a:off x="4772025" y="2301875"/>
            <a:ext cx="1344613" cy="1266825"/>
          </a:xfrm>
          <a:prstGeom prst="straightConnector1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Research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705350" y="1077913"/>
            <a:ext cx="31750" cy="1958975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3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174875" y="1520825"/>
            <a:ext cx="5219700" cy="4343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noFill/>
          <a:ln w="57150" algn="in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36576" tIns="36576" rIns="36576" bIns="36576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79500" y="3641725"/>
            <a:ext cx="7251700" cy="966788"/>
          </a:xfrm>
          <a:prstGeom prst="rect">
            <a:avLst/>
          </a:prstGeom>
          <a:solidFill>
            <a:srgbClr val="C0C0C0"/>
          </a:solidFill>
          <a:ln w="38100" algn="in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36576" tIns="36576" rIns="36576" bIns="36576"/>
          <a:lstStyle/>
          <a:p>
            <a:pPr>
              <a:defRPr/>
            </a:pPr>
            <a:endParaRPr lang="en-US" dirty="0"/>
          </a:p>
        </p:txBody>
      </p:sp>
      <p:sp>
        <p:nvSpPr>
          <p:cNvPr id="104451" name="Text Box 9"/>
          <p:cNvSpPr txBox="1">
            <a:spLocks noChangeArrowheads="1"/>
          </p:cNvSpPr>
          <p:nvPr/>
        </p:nvSpPr>
        <p:spPr bwMode="auto">
          <a:xfrm>
            <a:off x="1135063" y="3686175"/>
            <a:ext cx="719613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defTabSz="914400">
              <a:lnSpc>
                <a:spcPts val="3200"/>
              </a:lnSpc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Overall instructional leadership influences on student achievement (0.66)</a:t>
            </a:r>
          </a:p>
        </p:txBody>
      </p:sp>
      <p:sp>
        <p:nvSpPr>
          <p:cNvPr id="104452" name="WordArt 10"/>
          <p:cNvSpPr>
            <a:spLocks noChangeArrowheads="1" noChangeShapeType="1" noTextEdit="1"/>
          </p:cNvSpPr>
          <p:nvPr/>
        </p:nvSpPr>
        <p:spPr bwMode="auto">
          <a:xfrm>
            <a:off x="2465388" y="1822450"/>
            <a:ext cx="4581525" cy="33702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43746"/>
              </a:avLst>
            </a:prstTxWarp>
          </a:bodyPr>
          <a:lstStyle/>
          <a:p>
            <a:pPr algn="ctr"/>
            <a:r>
              <a:rPr lang="en-US" sz="900" kern="10" dirty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EEECE1"/>
                </a:solidFill>
                <a:latin typeface="Arial Narrow"/>
              </a:rPr>
              <a:t>-0.2     -0.1    0.0    0.1    0.2    0.3    0.4    0.5    0.6  0.7   0.8    0.9    1.0    1.1</a:t>
            </a:r>
          </a:p>
        </p:txBody>
      </p:sp>
      <p:cxnSp>
        <p:nvCxnSpPr>
          <p:cNvPr id="104453" name="AutoShape 11"/>
          <p:cNvCxnSpPr>
            <a:cxnSpLocks noChangeShapeType="1"/>
          </p:cNvCxnSpPr>
          <p:nvPr/>
        </p:nvCxnSpPr>
        <p:spPr bwMode="auto">
          <a:xfrm flipV="1">
            <a:off x="4772025" y="2190750"/>
            <a:ext cx="982663" cy="1377950"/>
          </a:xfrm>
          <a:prstGeom prst="straightConnector1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Research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705350" y="1077913"/>
            <a:ext cx="31750" cy="1958975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458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174875" y="1520825"/>
            <a:ext cx="5219700" cy="4343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noFill/>
          <a:ln w="57150" algn="in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36576" tIns="36576" rIns="36576" bIns="36576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79500" y="3641725"/>
            <a:ext cx="7251700" cy="966788"/>
          </a:xfrm>
          <a:prstGeom prst="rect">
            <a:avLst/>
          </a:prstGeom>
          <a:solidFill>
            <a:srgbClr val="C0C0C0"/>
          </a:solidFill>
          <a:ln w="38100" algn="in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36576" tIns="36576" rIns="36576" bIns="36576"/>
          <a:lstStyle/>
          <a:p>
            <a:pPr>
              <a:defRPr/>
            </a:pPr>
            <a:endParaRPr lang="en-US" dirty="0"/>
          </a:p>
        </p:txBody>
      </p:sp>
      <p:sp>
        <p:nvSpPr>
          <p:cNvPr id="105475" name="Text Box 9"/>
          <p:cNvSpPr txBox="1">
            <a:spLocks noChangeArrowheads="1"/>
          </p:cNvSpPr>
          <p:nvPr/>
        </p:nvSpPr>
        <p:spPr bwMode="auto">
          <a:xfrm>
            <a:off x="1135063" y="3686175"/>
            <a:ext cx="719613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defTabSz="914400">
              <a:lnSpc>
                <a:spcPts val="3200"/>
              </a:lnSpc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Overall leadership influences on affective outcomes (0.54)</a:t>
            </a:r>
          </a:p>
        </p:txBody>
      </p:sp>
      <p:sp>
        <p:nvSpPr>
          <p:cNvPr id="105476" name="WordArt 10"/>
          <p:cNvSpPr>
            <a:spLocks noChangeArrowheads="1" noChangeShapeType="1" noTextEdit="1"/>
          </p:cNvSpPr>
          <p:nvPr/>
        </p:nvSpPr>
        <p:spPr bwMode="auto">
          <a:xfrm>
            <a:off x="2465388" y="1822450"/>
            <a:ext cx="4581525" cy="33702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43746"/>
              </a:avLst>
            </a:prstTxWarp>
          </a:bodyPr>
          <a:lstStyle/>
          <a:p>
            <a:pPr algn="ctr"/>
            <a:r>
              <a:rPr lang="en-US" sz="900" kern="10" dirty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EEECE1"/>
                </a:solidFill>
                <a:latin typeface="Arial Narrow"/>
              </a:rPr>
              <a:t>-0.2     -0.1    0.0    0.1    0.2    0.3    0.4    0.5    0.6  0.7   0.8    0.9    1.0    1.1</a:t>
            </a:r>
          </a:p>
        </p:txBody>
      </p:sp>
      <p:cxnSp>
        <p:nvCxnSpPr>
          <p:cNvPr id="105477" name="AutoShape 11"/>
          <p:cNvCxnSpPr>
            <a:cxnSpLocks noChangeShapeType="1"/>
          </p:cNvCxnSpPr>
          <p:nvPr/>
        </p:nvCxnSpPr>
        <p:spPr bwMode="auto">
          <a:xfrm flipV="1">
            <a:off x="4772025" y="2017713"/>
            <a:ext cx="557213" cy="1550987"/>
          </a:xfrm>
          <a:prstGeom prst="straightConnector1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Research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705350" y="1077913"/>
            <a:ext cx="31750" cy="1958975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48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963" y="1222375"/>
            <a:ext cx="7369175" cy="511175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 last thing.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the best way to motivate [principals]?</a:t>
            </a:r>
          </a:p>
          <a:p>
            <a:pPr marL="582930" indent="-51435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lphaUcPeriod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 Recognition</a:t>
            </a:r>
          </a:p>
          <a:p>
            <a:pPr marL="582930" indent="-51435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lphaUcPeriod"/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Private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recognition</a:t>
            </a:r>
          </a:p>
          <a:p>
            <a:pPr marL="582930" indent="-51435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lphaUcPeriod"/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Bonus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performance</a:t>
            </a:r>
          </a:p>
          <a:p>
            <a:pPr marL="582930" indent="-51435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lphaUcPeriod"/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Threats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poor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</a:t>
            </a:r>
          </a:p>
          <a:p>
            <a:pPr marL="582930" indent="-51435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lphaUcPeriod"/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personal and team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progress</a:t>
            </a:r>
          </a:p>
          <a:p>
            <a:pPr marL="582930" indent="-51435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lphaUcPeriod"/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Annual Professional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Review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12E4AACD-FA5C-4C15-ADC0-7FD74D8EF8FC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58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Research</a:t>
            </a:r>
          </a:p>
        </p:txBody>
      </p:sp>
      <p:pic>
        <p:nvPicPr>
          <p:cNvPr id="10855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963" y="1222375"/>
            <a:ext cx="7369175" cy="511175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 last thing.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the best way to motivate [principals]?</a:t>
            </a:r>
          </a:p>
          <a:p>
            <a:pPr marL="582930" indent="-51435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lphaUcPeriod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 Recognition</a:t>
            </a:r>
          </a:p>
          <a:p>
            <a:pPr marL="582930" indent="-51435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lphaUcPeriod"/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Private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recognition</a:t>
            </a:r>
          </a:p>
          <a:p>
            <a:pPr marL="582930" indent="-51435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lphaUcPeriod"/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Bonus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performance</a:t>
            </a:r>
          </a:p>
          <a:p>
            <a:pPr marL="582930" indent="-51435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lphaUcPeriod"/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Threats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poor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</a:t>
            </a:r>
          </a:p>
          <a:p>
            <a:pPr marL="582930" indent="-51435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lphaUcPeriod"/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personal and team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progress</a:t>
            </a:r>
          </a:p>
          <a:p>
            <a:pPr marL="582930" indent="-51435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lphaUcPeriod"/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Annual Professional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Review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6C3446C-F7EE-4550-9D6D-0B52DB647A40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59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Research</a:t>
            </a:r>
          </a:p>
        </p:txBody>
      </p:sp>
      <p:pic>
        <p:nvPicPr>
          <p:cNvPr id="10650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957263" y="3916363"/>
            <a:ext cx="7307262" cy="509587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370285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Joanne Picone-Zocchia returns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Half-day with principals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Half-day with evaluators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Bring your application of the tool to one of your principals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Remind your principals to bring the rubric completed as a self-reflection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A70466E8-FF99-4A4F-B6E3-A5C994E7BA9F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Day Three Agenda</a:t>
            </a:r>
          </a:p>
        </p:txBody>
      </p:sp>
      <p:pic>
        <p:nvPicPr>
          <p:cNvPr id="4608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966159"/>
            <a:ext cx="7370285" cy="536854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The schools visits we want (and need):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EF5E644C-6DD3-4822-8A75-CBE934A1288F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Regrouping</a:t>
            </a:r>
          </a:p>
        </p:txBody>
      </p:sp>
      <p:pic>
        <p:nvPicPr>
          <p:cNvPr id="5223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729" y="1704974"/>
            <a:ext cx="4591050" cy="36498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1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966159"/>
            <a:ext cx="7370285" cy="536854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 rubric for school visits (for principal feedback):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EF5E644C-6DD3-4822-8A75-CBE934A1288F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61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Regrouping</a:t>
            </a:r>
          </a:p>
        </p:txBody>
      </p:sp>
      <p:pic>
        <p:nvPicPr>
          <p:cNvPr id="5223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34" y="1567447"/>
            <a:ext cx="3447620" cy="4680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9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966159"/>
            <a:ext cx="7370285" cy="536854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What are the barriers to growth-producing feedback school visits?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Talk at tables.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EF5E644C-6DD3-4822-8A75-CBE934A1288F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62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Regrouping</a:t>
            </a:r>
          </a:p>
        </p:txBody>
      </p:sp>
      <p:pic>
        <p:nvPicPr>
          <p:cNvPr id="5223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video.ecb.org/badger/download/vlc/images/VLC165_Asteroid_be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4473" y="1914524"/>
            <a:ext cx="6096000" cy="380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43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370285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Joanne Picone-Zocchia returns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Half-day with principals AM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Half-day with evaluators PM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Bring your application of the tool to one of your principals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Remind your principals to bring the rubric completed as a self-reflection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C7A94C7-4532-46D0-A567-09185A03A38D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63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Homework</a:t>
            </a:r>
          </a:p>
        </p:txBody>
      </p:sp>
      <p:pic>
        <p:nvPicPr>
          <p:cNvPr id="8090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30238" y="2632075"/>
            <a:ext cx="7207250" cy="127793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21385806">
            <a:off x="695325" y="3703638"/>
            <a:ext cx="7593013" cy="150971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370285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Joanne Picone-Zocchia returns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Half-day with principals AM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Half-day with evaluators PM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Bring your application of the tool to one of your principals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Remind your principals to bring the rubric completed as a self-reflection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And, a school visit…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C7A94C7-4532-46D0-A567-09185A03A38D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64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Homework</a:t>
            </a:r>
          </a:p>
        </p:txBody>
      </p:sp>
      <p:pic>
        <p:nvPicPr>
          <p:cNvPr id="8090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 rot="355213">
            <a:off x="533400" y="5214143"/>
            <a:ext cx="3810000" cy="88106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6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370285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Introductions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Objectives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and Agenda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Review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Balancing two needs: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Immediate need to get going</a:t>
            </a:r>
          </a:p>
          <a:p>
            <a:pPr lvl="2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APPR plan</a:t>
            </a:r>
          </a:p>
          <a:p>
            <a:pPr lvl="2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Local 20%</a:t>
            </a:r>
          </a:p>
          <a:p>
            <a:pPr lvl="2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Your 60% structure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Longer term need to focus on good leadership</a:t>
            </a:r>
          </a:p>
          <a:p>
            <a:pPr lvl="2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What matters for student achievement</a:t>
            </a:r>
          </a:p>
          <a:p>
            <a:pPr lvl="2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ISLLC review</a:t>
            </a:r>
          </a:p>
          <a:p>
            <a:pPr lvl="2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Working with your principals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Closure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7590EBF4-52DD-4215-8099-6BA2CEC7EC1F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Day Two Agenda</a:t>
            </a:r>
          </a:p>
        </p:txBody>
      </p:sp>
      <p:pic>
        <p:nvPicPr>
          <p:cNvPr id="4813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Up Arrow 1"/>
          <p:cNvSpPr/>
          <p:nvPr/>
        </p:nvSpPr>
        <p:spPr>
          <a:xfrm>
            <a:off x="5915331" y="535690"/>
            <a:ext cx="948906" cy="1181819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733077">
            <a:off x="5475384" y="1058371"/>
            <a:ext cx="2126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That’s today!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903709"/>
            <a:ext cx="7370285" cy="984301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Resources are archived at the Principal Evaluator Training page off of leadership.ocmboces.org.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E7C3F0E8-4363-49D0-85E5-B771494F4DC7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90" y="2050932"/>
            <a:ext cx="6694098" cy="4183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7E44AC-54EF-432A-A2CD-4EFE90D94AE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3638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Checking In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327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WMXhSBxBW6HVOwJ7fnKh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pZHv3QzoQYLev7perfHDZ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e4ask405U6JA6tNXzQCaz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0YiHKeV9anWXc9Brf4G5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MZZQnT7IIpZN42ndJnAY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TIydjvrwHELtDbHv7kaa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Nos2Q61Uy6WBvJadUWrC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TIydjvrwHELtDbHv7kaa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Nos2Q61Uy6WBvJadUWrC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TIydjvrwHELtDbHv7kaa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Nos2Q61Uy6WBvJadUWrC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cS2KfKVVwi4Txo1MC13V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H8W2yIu7lcNIQKYOFvkV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NHBd4EZNst75fmjyg6f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xgm5yyPQwAZrYIdl5lsH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Y24K1Fn0H2AjlhyVfnkHi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FUkXwjEFP7rphYjDOL6g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lMkKK0YPoqsr9e5rqbZ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4P7ZZWgu7wCsA1G9QZmD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ruHSExKGhB0nWFpBSOcJ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Z1e7ftQpugGEE8FVyTovi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SdDL9OoDeMEWtgvh5oaH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xR1HmEjUQS4gWLpQQiQ1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eeSKAtyRDGUyXjM8hHT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7gDOnz1Um94U0PTV37lK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p37ff6aK67A9z4wSLUAuF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Ev0Kpd4XOdpBdUo5G5rDB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oTN0r0YflVaSQhCNy3G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g8ZyNGHPiLMgCQBcCWPX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JDcJeA7gMKKE102T6B1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x6FrbuR4Syn0RojwcWAjf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76sa4JNmucZjSua2MjkN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aI4lW4Lts6MqkyUOCx2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jL5Ha37dxtPJchr0nRiJJ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d64QuSvHf7lsRWYDL0EfV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J3oZZrqpy6ofioQXMuB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YQgBmP0lGkl0n62KERFV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U5kmsUZXVOtQq8JP4zxK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7lLf8RVexSKNGNZSLXov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XosQJJWAykJMWahZm5lI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wxGT0OM5nJtZ8VUCaf0k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96Dcyx4crpZwpRVaQJ8Os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aI4lW4Lts6MqkyUOCx2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jL5Ha37dxtPJchr0nRiJJ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d64QuSvHf7lsRWYDL0EfV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jL5Ha37dxtPJchr0nRiJJ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d64QuSvHf7lsRWYDL0EfV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d64QuSvHf7lsRWYDL0EfV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psJywoyBTtZihNAXcIqhB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k8eTMtfSmPvZDrKjmJwg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kji92BCwS9nWkOsm1TqC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q8qkjZC5TS6kBWZNriA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wxGT0OM5nJtZ8VUCaf0k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k8eTMtfSmPvZDrKjmJwg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kji92BCwS9nWkOsm1TqC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q8qkjZC5TS6kBWZNriA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wxGT0OM5nJtZ8VUCaf0k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QYzdohzcCOJ00denoW9Jd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k8eTMtfSmPvZDrKjmJwg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kji92BCwS9nWkOsm1TqC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q8qkjZC5TS6kBWZNriA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wxGT0OM5nJtZ8VUCaf0k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k8eTMtfSmPvZDrKjmJwg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kji92BCwS9nWkOsm1TqC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q8qkjZC5TS6kBWZNriA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wxGT0OM5nJtZ8VUCaf0k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WB8iXiUgt1ijvSdYMg6d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k8eTMtfSmPvZDrKjmJwg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kji92BCwS9nWkOsm1TqC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q8qkjZC5TS6kBWZNriA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wxGT0OM5nJtZ8VUCaf0k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2|.3|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tJKW5ehVKMW3M2kV3O6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06_Title/Bullet_Cisco Black Temp">
  <a:themeElements>
    <a:clrScheme name="2006_Title/Bullet_Cisco Black Temp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183B7"/>
      </a:accent1>
      <a:accent2>
        <a:srgbClr val="B21A1A"/>
      </a:accent2>
      <a:accent3>
        <a:srgbClr val="AAAAAA"/>
      </a:accent3>
      <a:accent4>
        <a:srgbClr val="DADADA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2006_Title/Bullet_Cisco Black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l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l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06_Title/Bullet_Cisco Black Temp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183B7"/>
        </a:accent1>
        <a:accent2>
          <a:srgbClr val="B21A1A"/>
        </a:accent2>
        <a:accent3>
          <a:srgbClr val="AAAAAA"/>
        </a:accent3>
        <a:accent4>
          <a:srgbClr val="DADADA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alanced Leadership 2">
  <a:themeElements>
    <a:clrScheme name="Balanced Leadership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alanced Leadership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alanced Leadership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d Leadership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d Leadership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d Leadership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d Leadership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d Leadership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d Leadership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d Leadership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d Leadership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d Leadership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d Leadership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d Leadership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3531</TotalTime>
  <Words>1673</Words>
  <Application>Microsoft Office PowerPoint</Application>
  <PresentationFormat>On-screen Show (4:3)</PresentationFormat>
  <Paragraphs>408</Paragraphs>
  <Slides>64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67" baseType="lpstr">
      <vt:lpstr>Austin</vt:lpstr>
      <vt:lpstr>2006_Title/Bullet_Cisco Black Temp</vt:lpstr>
      <vt:lpstr>Balanced Leadership 2</vt:lpstr>
      <vt:lpstr> OCM BOCES Day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Balanced Leadership: School Leadership that Works™</vt:lpstr>
      <vt:lpstr>McREL’s meta-analyses </vt:lpstr>
      <vt:lpstr>Findings from  McREL’s meta-analysis</vt:lpstr>
      <vt:lpstr>Responsibilities &amp; practices</vt:lpstr>
      <vt:lpstr>21 leadership responsibilities</vt:lpstr>
      <vt:lpstr>The differential impact of leadership </vt:lpstr>
      <vt:lpstr>Examples of ineffective focus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Teaching &amp; Learning Consultants,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NYSED August 4-5, 2011 Teaching &amp; Learning Solutions teachinglearningsolutions.com Albert (Duffy) Miller Ed.D   Bernadette (Bernie) Cleland, Ed.D</dc:title>
  <dc:creator>Bernadette Cleland</dc:creator>
  <cp:lastModifiedBy>jcraig</cp:lastModifiedBy>
  <cp:revision>196</cp:revision>
  <cp:lastPrinted>2011-08-16T20:25:30Z</cp:lastPrinted>
  <dcterms:created xsi:type="dcterms:W3CDTF">2011-07-19T17:00:47Z</dcterms:created>
  <dcterms:modified xsi:type="dcterms:W3CDTF">2011-11-20T19:48:00Z</dcterms:modified>
</cp:coreProperties>
</file>