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68" r:id="rId2"/>
    <p:sldId id="269" r:id="rId3"/>
    <p:sldId id="430" r:id="rId4"/>
    <p:sldId id="272" r:id="rId5"/>
    <p:sldId id="273" r:id="rId6"/>
    <p:sldId id="274" r:id="rId7"/>
    <p:sldId id="436" r:id="rId8"/>
    <p:sldId id="270" r:id="rId9"/>
    <p:sldId id="446" r:id="rId10"/>
    <p:sldId id="338" r:id="rId11"/>
    <p:sldId id="447" r:id="rId12"/>
    <p:sldId id="461" r:id="rId13"/>
    <p:sldId id="449" r:id="rId14"/>
    <p:sldId id="448" r:id="rId15"/>
    <p:sldId id="450" r:id="rId16"/>
    <p:sldId id="427" r:id="rId17"/>
    <p:sldId id="428" r:id="rId18"/>
    <p:sldId id="451" r:id="rId19"/>
    <p:sldId id="453" r:id="rId20"/>
    <p:sldId id="454" r:id="rId21"/>
    <p:sldId id="455" r:id="rId22"/>
    <p:sldId id="456" r:id="rId23"/>
    <p:sldId id="457" r:id="rId24"/>
    <p:sldId id="458" r:id="rId25"/>
    <p:sldId id="459" r:id="rId26"/>
    <p:sldId id="419" r:id="rId27"/>
    <p:sldId id="433" r:id="rId28"/>
    <p:sldId id="460" r:id="rId29"/>
    <p:sldId id="435" r:id="rId30"/>
    <p:sldId id="415" r:id="rId31"/>
    <p:sldId id="429" r:id="rId3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6884"/>
    <a:srgbClr val="008FC5"/>
    <a:srgbClr val="3C5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57" autoAdjust="0"/>
    <p:restoredTop sz="86289" autoAdjust="0"/>
  </p:normalViewPr>
  <p:slideViewPr>
    <p:cSldViewPr snapToGrid="0" snapToObjects="1">
      <p:cViewPr>
        <p:scale>
          <a:sx n="90" d="100"/>
          <a:sy n="90" d="100"/>
        </p:scale>
        <p:origin x="-348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8D08B4C-0DAC-4AE9-AC6A-D397F6063650}" type="datetimeFigureOut">
              <a:rPr lang="en-US" smtClean="0"/>
              <a:t>2/11/2013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3E80BD1-FE98-4D98-83D8-FF71905008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126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0DF15F-B4CC-44FE-A238-8A68F438C055}" type="datetimeFigureOut">
              <a:rPr lang="en-US" smtClean="0"/>
              <a:t>2/11/2013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A92B3DE-9066-452C-AF54-0D5040A4AF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89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B3DE-9066-452C-AF54-0D5040A4AF8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33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372E6-6513-4A2A-8F9E-C54C1223285A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08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372E6-6513-4A2A-8F9E-C54C1223285A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087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372E6-6513-4A2A-8F9E-C54C1223285A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087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372E6-6513-4A2A-8F9E-C54C1223285A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087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2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70000"/>
              </a:lnSpc>
              <a:spcBef>
                <a:spcPct val="0"/>
              </a:spcBef>
            </a:pPr>
            <a:endParaRPr lang="en-US" sz="1000" b="1" dirty="0"/>
          </a:p>
        </p:txBody>
      </p:sp>
      <p:sp>
        <p:nvSpPr>
          <p:cNvPr id="212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E7EFCB-D619-44C0-850C-F79AB83EBC1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73510-8917-49C0-B3AB-25CB245399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B3DE-9066-452C-AF54-0D5040A4AF80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3266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B3DE-9066-452C-AF54-0D5040A4AF80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333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37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b="1" dirty="0" smtClean="0"/>
              <a:t>NOTES</a:t>
            </a:r>
          </a:p>
        </p:txBody>
      </p:sp>
      <p:sp>
        <p:nvSpPr>
          <p:cNvPr id="2437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AC685D-C5F7-4256-85F1-CA2F298CEA6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Five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B3DE-9066-452C-AF54-0D5040A4AF8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387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2B3DE-9066-452C-AF54-0D5040A4AF8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833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73510-8917-49C0-B3AB-25CB245399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73510-8917-49C0-B3AB-25CB245399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73510-8917-49C0-B3AB-25CB245399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73510-8917-49C0-B3AB-25CB245399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372E6-6513-4A2A-8F9E-C54C1223285A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470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372E6-6513-4A2A-8F9E-C54C1223285A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583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6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356350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92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356350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25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863" y="0"/>
            <a:ext cx="9101137" cy="688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F2B26-FE84-497D-86BF-F5DD660EC733}" type="datetimeFigureOut">
              <a:rPr lang="en-US"/>
              <a:pPr>
                <a:defRPr/>
              </a:pPr>
              <a:t>2/11/2013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F6F8D-B4AB-4E04-A056-CD3BE5D2C2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673193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0589918C-7C25-430C-8929-62C603D19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81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357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41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61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02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16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0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_BodyTemplat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488" y="6465534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897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3488" y="6356350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22ED5C8-A2B1-FE40-BE4F-E1B4E8067D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78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cmboces.org/teacherpage.cfm?teacher=1515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_Main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95846"/>
            <a:ext cx="7772400" cy="1618166"/>
          </a:xfrm>
        </p:spPr>
        <p:txBody>
          <a:bodyPr/>
          <a:lstStyle/>
          <a:p>
            <a:r>
              <a:rPr lang="en-US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Principal Evaluator Training</a:t>
            </a:r>
            <a:endParaRPr lang="en-US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62225"/>
            <a:ext cx="6400800" cy="1669374"/>
          </a:xfrm>
        </p:spPr>
        <p:txBody>
          <a:bodyPr>
            <a:normAutofit/>
          </a:bodyPr>
          <a:lstStyle/>
          <a:p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Day 3</a:t>
            </a:r>
          </a:p>
          <a:p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2012-2013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50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777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Taking Stock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Using the Supervisor’s Guide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9134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Check-list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Go through the checklist and review the things you have done.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When done, talk about which things were easier to do and which were more difficult or problematic.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Discuss the evidence you collected along the way.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744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Check-list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It REALLY is important that you have conversations with your principals (individually as well as collectively) about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ELA implementation (including unit plans)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Math implementation </a:t>
            </a:r>
            <a:r>
              <a:rPr lang="en-US" dirty="0"/>
              <a:t>(including unit plans</a:t>
            </a:r>
            <a:r>
              <a:rPr lang="en-US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Data-Driven Instruction (and common formative assessments)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Culture</a:t>
            </a:r>
          </a:p>
          <a:p>
            <a:pPr marL="0" indent="0">
              <a:buNone/>
            </a:pPr>
            <a:r>
              <a:rPr lang="en-US" dirty="0" smtClean="0"/>
              <a:t>This is what the APPR is about – </a:t>
            </a:r>
            <a:r>
              <a:rPr lang="en-US" smtClean="0"/>
              <a:t>not scores!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065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777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More Tools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Contextualized Goal-Setting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533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Contextualized Goal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Take a look at the [new] three different organizers.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How do they work?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can you add that wasn’t listed?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Is this tool helpful?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088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Contextualized Goal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Choose the “corner” of the room that most interests you.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When you get there, discuss how you talk about the initiative with a principal.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Questions to ask? Evidence to seek?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439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Evidence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And Your Rubric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3875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Look at your evidence</a:t>
            </a:r>
          </a:p>
          <a:p>
            <a:r>
              <a:rPr lang="en-US" dirty="0" smtClean="0"/>
              <a:t>Compare your evidence with the rubric</a:t>
            </a:r>
          </a:p>
          <a:p>
            <a:r>
              <a:rPr lang="en-US" dirty="0" smtClean="0"/>
              <a:t>Mark the rubric as you can based on the evidence you have right 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5298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Summative Scoring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Calculating the 100pt Score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7519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4.bp.blogspot.com/_x4TT_3PuNK8/TUBPBNYETbI/AAAAAAAAArk/EwZPMN-vm7g/s1600/gi-list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34979" y="2806995"/>
            <a:ext cx="4153497" cy="373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Summative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916"/>
            <a:ext cx="8686800" cy="2817290"/>
          </a:xfrm>
        </p:spPr>
        <p:txBody>
          <a:bodyPr/>
          <a:lstStyle/>
          <a:p>
            <a:r>
              <a:rPr lang="en-US" dirty="0" smtClean="0"/>
              <a:t>At your table, generate a list of everything you are going to need to be able to do your summative evaluations and End-of-the-Year Meetings.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6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Agenda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566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Introductions &amp; Warm-Up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Taking Stock (with the checklist)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Supervisor Tools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[more] ISLLC Goal-Setting Organizers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Talking about a goal (in small groups)</a:t>
            </a:r>
          </a:p>
          <a:p>
            <a:r>
              <a:rPr lang="en-US" dirty="0" smtClean="0">
                <a:latin typeface="Arial"/>
                <a:cs typeface="Arial"/>
              </a:rPr>
              <a:t>Looking at [your</a:t>
            </a:r>
            <a:r>
              <a:rPr lang="en-US" dirty="0">
                <a:latin typeface="Arial"/>
                <a:cs typeface="Arial"/>
              </a:rPr>
              <a:t>] Evidence w/ your rubric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Summative scoring w/ your rubric</a:t>
            </a:r>
          </a:p>
          <a:p>
            <a:r>
              <a:rPr lang="en-US" dirty="0" smtClean="0">
                <a:latin typeface="Arial"/>
                <a:cs typeface="Arial"/>
              </a:rPr>
              <a:t>“On Your Radar” between now and June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559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Summative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915"/>
            <a:ext cx="8686800" cy="4525963"/>
          </a:xfrm>
        </p:spPr>
        <p:txBody>
          <a:bodyPr/>
          <a:lstStyle/>
          <a:p>
            <a:r>
              <a:rPr lang="en-US" dirty="0" smtClean="0"/>
              <a:t>SLO scoring conversion</a:t>
            </a:r>
          </a:p>
          <a:p>
            <a:r>
              <a:rPr lang="en-US" dirty="0" smtClean="0"/>
              <a:t>LAT scoring conversion</a:t>
            </a:r>
          </a:p>
          <a:p>
            <a:r>
              <a:rPr lang="en-US" dirty="0" smtClean="0"/>
              <a:t>Rubric scaling to 60 points</a:t>
            </a:r>
          </a:p>
          <a:p>
            <a:r>
              <a:rPr lang="en-US" dirty="0" smtClean="0"/>
              <a:t>Total Score &gt; HEDI scale</a:t>
            </a:r>
          </a:p>
          <a:p>
            <a:r>
              <a:rPr lang="en-US" dirty="0" smtClean="0"/>
              <a:t>Growth-Producing Feedback</a:t>
            </a:r>
          </a:p>
          <a:p>
            <a:r>
              <a:rPr lang="en-US" dirty="0" smtClean="0"/>
              <a:t>PD recommendations</a:t>
            </a:r>
          </a:p>
          <a:p>
            <a:r>
              <a:rPr lang="en-US" dirty="0" smtClean="0"/>
              <a:t>Improvement Plan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SLO/LAT Scoring 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915"/>
            <a:ext cx="7464056" cy="4525963"/>
          </a:xfrm>
        </p:spPr>
        <p:txBody>
          <a:bodyPr/>
          <a:lstStyle/>
          <a:p>
            <a:r>
              <a:rPr lang="en-US" dirty="0" smtClean="0"/>
              <a:t>Figure out the score this principal would get on her SLO and LAT.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81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Measures Scoring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915"/>
            <a:ext cx="7464056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Figure out the score this principal would get on her 60%. Use the final scores provided and </a:t>
            </a:r>
            <a:r>
              <a:rPr lang="en-US" b="1" i="1" u="sng" dirty="0" smtClean="0"/>
              <a:t>your</a:t>
            </a:r>
            <a:r>
              <a:rPr lang="en-US" dirty="0" smtClean="0"/>
              <a:t> district’s </a:t>
            </a:r>
            <a:r>
              <a:rPr lang="en-US" dirty="0" smtClean="0">
                <a:hlinkClick r:id="rId3"/>
              </a:rPr>
              <a:t>APPR plan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89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Total Summative Score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915"/>
            <a:ext cx="7464056" cy="4525963"/>
          </a:xfrm>
        </p:spPr>
        <p:txBody>
          <a:bodyPr/>
          <a:lstStyle/>
          <a:p>
            <a:r>
              <a:rPr lang="en-US" dirty="0" smtClean="0"/>
              <a:t>What would the score be for the principal?</a:t>
            </a:r>
          </a:p>
          <a:p>
            <a:r>
              <a:rPr lang="en-US" dirty="0" smtClean="0"/>
              <a:t>HEDI?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26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Total Summative Score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915"/>
            <a:ext cx="7464056" cy="4525963"/>
          </a:xfrm>
        </p:spPr>
        <p:txBody>
          <a:bodyPr/>
          <a:lstStyle/>
          <a:p>
            <a:r>
              <a:rPr lang="en-US" dirty="0" smtClean="0"/>
              <a:t>What professional development would you recommend for this principal for next year?</a:t>
            </a:r>
          </a:p>
          <a:p>
            <a:endParaRPr lang="en-US" dirty="0"/>
          </a:p>
          <a:p>
            <a:r>
              <a:rPr lang="en-US" dirty="0" smtClean="0"/>
              <a:t>What goals might be important to this principal (and school) next year?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91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Content Placeholder 2"/>
          <p:cNvSpPr txBox="1">
            <a:spLocks/>
          </p:cNvSpPr>
          <p:nvPr/>
        </p:nvSpPr>
        <p:spPr bwMode="auto">
          <a:xfrm>
            <a:off x="771180" y="936435"/>
            <a:ext cx="7788925" cy="3835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sz="2400" b="1" dirty="0">
              <a:latin typeface="+mn-lt"/>
              <a:ea typeface="ＭＳ Ｐゴシック" pitchFamily="34" charset="-128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67427" y="1710359"/>
            <a:ext cx="3638550" cy="272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717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On Your Radar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Looking At the Balance of the Year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7645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74638"/>
            <a:ext cx="9034818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On Your Radar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2025"/>
          </a:xfrm>
        </p:spPr>
        <p:txBody>
          <a:bodyPr>
            <a:normAutofit/>
          </a:bodyPr>
          <a:lstStyle/>
          <a:p>
            <a:r>
              <a:rPr lang="en-US" dirty="0" smtClean="0"/>
              <a:t>Review the materials from today:</a:t>
            </a:r>
          </a:p>
          <a:p>
            <a:pPr lvl="1"/>
            <a:r>
              <a:rPr lang="en-US" dirty="0" smtClean="0"/>
              <a:t>What’s done/not done on the checklist</a:t>
            </a:r>
          </a:p>
          <a:p>
            <a:pPr lvl="1"/>
            <a:r>
              <a:rPr lang="en-US" dirty="0" smtClean="0"/>
              <a:t>What evidence do you have?</a:t>
            </a:r>
          </a:p>
          <a:p>
            <a:pPr lvl="1"/>
            <a:r>
              <a:rPr lang="en-US" dirty="0" smtClean="0"/>
              <a:t>What will you need in order to do your summative evaluation</a:t>
            </a:r>
          </a:p>
          <a:p>
            <a:pPr lvl="1"/>
            <a:endParaRPr lang="en-US" dirty="0"/>
          </a:p>
          <a:p>
            <a:r>
              <a:rPr lang="en-US" dirty="0" smtClean="0"/>
              <a:t>Start making some plans for the remainder of the year for your supervision of this principal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5735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Agenda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566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Introductions &amp; Warm-Up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Taking Stock (with the checklist)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Supervisor Tools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[more] ISLLC Goal-Setting Organizers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Talking about a goal (in small groups)</a:t>
            </a:r>
          </a:p>
          <a:p>
            <a:r>
              <a:rPr lang="en-US" dirty="0" smtClean="0">
                <a:latin typeface="Arial"/>
                <a:cs typeface="Arial"/>
              </a:rPr>
              <a:t>Looking at [your</a:t>
            </a:r>
            <a:r>
              <a:rPr lang="en-US" dirty="0">
                <a:latin typeface="Arial"/>
                <a:cs typeface="Arial"/>
              </a:rPr>
              <a:t>] Evidence w/ your rubric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Summative scoring w/ your rubric</a:t>
            </a:r>
          </a:p>
          <a:p>
            <a:r>
              <a:rPr lang="en-US" dirty="0" smtClean="0">
                <a:latin typeface="Arial"/>
                <a:cs typeface="Arial"/>
              </a:rPr>
              <a:t>“On Your Radar” between now and June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137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Next Session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latin typeface="Arial"/>
                <a:cs typeface="Arial"/>
              </a:rPr>
              <a:t>April 10, 2013 </a:t>
            </a:r>
            <a:r>
              <a:rPr lang="en-US" dirty="0">
                <a:latin typeface="Arial"/>
                <a:cs typeface="Arial"/>
              </a:rPr>
              <a:t>- </a:t>
            </a:r>
            <a:r>
              <a:rPr lang="en-US" dirty="0" smtClean="0">
                <a:latin typeface="Arial"/>
                <a:cs typeface="Arial"/>
              </a:rPr>
              <a:t>12:00p – 2:30p – DLC</a:t>
            </a:r>
            <a:br>
              <a:rPr lang="en-US" dirty="0" smtClean="0">
                <a:latin typeface="Arial"/>
                <a:cs typeface="Arial"/>
              </a:rPr>
            </a:br>
            <a:r>
              <a:rPr lang="en-US" dirty="0" smtClean="0">
                <a:latin typeface="Arial"/>
                <a:cs typeface="Arial"/>
              </a:rPr>
              <a:t>or </a:t>
            </a:r>
          </a:p>
          <a:p>
            <a:pPr marL="0" indent="0" algn="ctr">
              <a:buNone/>
            </a:pPr>
            <a:r>
              <a:rPr lang="en-US" dirty="0" smtClean="0">
                <a:latin typeface="Arial"/>
                <a:cs typeface="Arial"/>
              </a:rPr>
              <a:t>April 18, 2013 </a:t>
            </a:r>
            <a:r>
              <a:rPr lang="en-US" dirty="0">
                <a:latin typeface="Arial"/>
                <a:cs typeface="Arial"/>
              </a:rPr>
              <a:t>- </a:t>
            </a:r>
            <a:r>
              <a:rPr lang="en-US" dirty="0" smtClean="0">
                <a:latin typeface="Arial"/>
                <a:cs typeface="Arial"/>
              </a:rPr>
              <a:t>11:00a </a:t>
            </a:r>
            <a:r>
              <a:rPr lang="en-US" dirty="0">
                <a:latin typeface="Arial"/>
                <a:cs typeface="Arial"/>
              </a:rPr>
              <a:t>to </a:t>
            </a:r>
            <a:r>
              <a:rPr lang="en-US" dirty="0" smtClean="0">
                <a:latin typeface="Arial"/>
                <a:cs typeface="Arial"/>
              </a:rPr>
              <a:t>1:30p </a:t>
            </a:r>
            <a:r>
              <a:rPr lang="en-US" dirty="0">
                <a:latin typeface="Arial"/>
                <a:cs typeface="Arial"/>
              </a:rPr>
              <a:t>- </a:t>
            </a:r>
            <a:r>
              <a:rPr lang="en-US" dirty="0" smtClean="0">
                <a:latin typeface="Arial"/>
                <a:cs typeface="Arial"/>
              </a:rPr>
              <a:t>DLC </a:t>
            </a:r>
          </a:p>
          <a:p>
            <a:pPr marL="0" indent="0">
              <a:buNone/>
            </a:pPr>
            <a:endParaRPr lang="en-US" sz="16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Agenda will include:</a:t>
            </a:r>
          </a:p>
          <a:p>
            <a:r>
              <a:rPr lang="en-US" dirty="0" smtClean="0">
                <a:latin typeface="Arial"/>
                <a:cs typeface="Arial"/>
              </a:rPr>
              <a:t>Evidence collection and review</a:t>
            </a:r>
          </a:p>
          <a:p>
            <a:r>
              <a:rPr lang="en-US" dirty="0" smtClean="0">
                <a:latin typeface="Arial"/>
                <a:cs typeface="Arial"/>
              </a:rPr>
              <a:t>Managing artifacts from visits</a:t>
            </a:r>
          </a:p>
          <a:p>
            <a:r>
              <a:rPr lang="en-US" dirty="0" smtClean="0">
                <a:latin typeface="Arial"/>
                <a:cs typeface="Arial"/>
              </a:rPr>
              <a:t>Summative Evaluation</a:t>
            </a:r>
          </a:p>
          <a:p>
            <a:r>
              <a:rPr lang="en-US" dirty="0" smtClean="0">
                <a:latin typeface="Arial"/>
                <a:cs typeface="Arial"/>
              </a:rPr>
              <a:t>Looking Ahead</a:t>
            </a:r>
          </a:p>
          <a:p>
            <a:pPr marL="0" indent="0">
              <a:buNone/>
            </a:pPr>
            <a:endParaRPr lang="en-US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60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over the scored rubrics (MPPR or Marshall).</a:t>
            </a:r>
          </a:p>
          <a:p>
            <a:r>
              <a:rPr lang="en-US" dirty="0" smtClean="0"/>
              <a:t>What does it tell you? What does in NORT tell you?</a:t>
            </a:r>
          </a:p>
          <a:p>
            <a:r>
              <a:rPr lang="en-US" dirty="0" smtClean="0"/>
              <a:t>What’s your overall impression of this principal based on the rubric language?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61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6777317" cy="3508977"/>
          </a:xfrm>
        </p:spPr>
        <p:txBody>
          <a:bodyPr/>
          <a:lstStyle/>
          <a:p>
            <a:pPr marL="68580" indent="0">
              <a:buNone/>
            </a:pPr>
            <a:r>
              <a:rPr lang="en-US" dirty="0" smtClean="0"/>
              <a:t>Questions</a:t>
            </a:r>
          </a:p>
          <a:p>
            <a:pPr marL="68580" indent="0">
              <a:buNone/>
            </a:pPr>
            <a:r>
              <a:rPr lang="en-US" dirty="0" smtClean="0"/>
              <a:t>+/</a:t>
            </a:r>
            <a:r>
              <a:rPr lang="en-US" dirty="0"/>
              <a:t>∆</a:t>
            </a:r>
            <a:endParaRPr lang="en-US" dirty="0" smtClean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61565" y="3781126"/>
            <a:ext cx="4505899" cy="11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30137" y="3536914"/>
            <a:ext cx="0" cy="17333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761615" y="3450619"/>
            <a:ext cx="13991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/>
              <a:t>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70972" y="3459799"/>
            <a:ext cx="14872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∆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24892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_MainTempla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95846"/>
            <a:ext cx="7772400" cy="1618166"/>
          </a:xfrm>
        </p:spPr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Principal Evaluator Training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62225"/>
            <a:ext cx="6400800" cy="1669374"/>
          </a:xfrm>
        </p:spPr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Day 3</a:t>
            </a:r>
          </a:p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Arial"/>
                <a:cs typeface="Arial"/>
              </a:rPr>
              <a:t>2012-2013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071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Back Again: 9 Components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New York State Teaching Standards and Leadership Standards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Evidence-based observation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Application and use of Student Growth Percentile and VA Growth Model data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Application and use of the State-approved teacher or principal rubrics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Application and use of any assessment tools used to evaluate teachers and principals </a:t>
            </a:r>
          </a:p>
        </p:txBody>
      </p:sp>
    </p:spTree>
    <p:extLst>
      <p:ext uri="{BB962C8B-B14F-4D97-AF65-F5344CB8AC3E}">
        <p14:creationId xmlns:p14="http://schemas.microsoft.com/office/powerpoint/2010/main" val="356212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Arial"/>
              </a:rPr>
              <a:t>Back Again : </a:t>
            </a:r>
            <a:r>
              <a:rPr lang="en-US" b="1" dirty="0" smtClean="0">
                <a:latin typeface="Arial"/>
                <a:cs typeface="Arial"/>
              </a:rPr>
              <a:t>9 Components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smtClean="0">
                <a:latin typeface="Arial"/>
                <a:cs typeface="Arial"/>
              </a:rPr>
              <a:t>Application </a:t>
            </a:r>
            <a:r>
              <a:rPr lang="en-US" dirty="0">
                <a:latin typeface="Arial"/>
                <a:cs typeface="Arial"/>
              </a:rPr>
              <a:t>and use of State-approved locally selected measures of student achievement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>
                <a:latin typeface="Arial"/>
                <a:cs typeface="Arial"/>
              </a:rPr>
              <a:t>Use of the Statewide Instructional Reporting System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>
                <a:latin typeface="Arial"/>
                <a:cs typeface="Arial"/>
              </a:rPr>
              <a:t>Scoring methodology used to evaluate teachers and principals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dirty="0">
                <a:latin typeface="Arial"/>
                <a:cs typeface="Arial"/>
              </a:rPr>
              <a:t>Specific considerations in evaluating teachers and principals of ELLs and students with disabilities </a:t>
            </a:r>
          </a:p>
        </p:txBody>
      </p:sp>
    </p:spTree>
    <p:extLst>
      <p:ext uri="{BB962C8B-B14F-4D97-AF65-F5344CB8AC3E}">
        <p14:creationId xmlns:p14="http://schemas.microsoft.com/office/powerpoint/2010/main" val="207203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Arial"/>
              </a:rPr>
              <a:t>Back Again : </a:t>
            </a:r>
            <a:r>
              <a:rPr lang="en-US" b="1" dirty="0" smtClean="0">
                <a:latin typeface="Arial"/>
                <a:cs typeface="Arial"/>
              </a:rPr>
              <a:t>9+ Components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199"/>
            <a:ext cx="8686800" cy="51720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10"/>
            </a:pPr>
            <a:r>
              <a:rPr lang="en-US" dirty="0">
                <a:latin typeface="Arial"/>
                <a:cs typeface="Arial"/>
              </a:rPr>
              <a:t>State-determined district-wide student growth goal setting process (Student Learning Objectives) 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>
                <a:latin typeface="Arial"/>
                <a:cs typeface="Arial"/>
              </a:rPr>
              <a:t>Effective supervisory visits and feedback 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>
                <a:latin typeface="Arial"/>
                <a:cs typeface="Arial"/>
              </a:rPr>
              <a:t>Soliciting structured feedback from constituent groups 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>
                <a:latin typeface="Arial"/>
                <a:cs typeface="Arial"/>
              </a:rPr>
              <a:t>Reviewing </a:t>
            </a:r>
            <a:r>
              <a:rPr lang="en-US" dirty="0">
                <a:latin typeface="Arial"/>
                <a:cs typeface="Arial"/>
              </a:rPr>
              <a:t>school documents, records, state accountability processes and other measures 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>
                <a:latin typeface="Arial"/>
                <a:cs typeface="Arial"/>
              </a:rPr>
              <a:t>Principal contribution to teacher effectiveness 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>
                <a:latin typeface="Arial"/>
                <a:cs typeface="Arial"/>
              </a:rPr>
              <a:t>Increasing the likelihood that it makes a difference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019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“What You Said”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199"/>
            <a:ext cx="8686800" cy="517207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Same fast pace</a:t>
            </a:r>
          </a:p>
          <a:p>
            <a:r>
              <a:rPr lang="en-US" dirty="0" smtClean="0">
                <a:latin typeface="Arial"/>
                <a:cs typeface="Arial"/>
              </a:rPr>
              <a:t>Conversation is good</a:t>
            </a:r>
          </a:p>
          <a:p>
            <a:r>
              <a:rPr lang="en-US" dirty="0" smtClean="0">
                <a:latin typeface="Arial"/>
                <a:cs typeface="Arial"/>
              </a:rPr>
              <a:t>Examples and templates are good</a:t>
            </a:r>
          </a:p>
          <a:p>
            <a:r>
              <a:rPr lang="en-US" dirty="0" smtClean="0">
                <a:latin typeface="Arial"/>
                <a:cs typeface="Arial"/>
              </a:rPr>
              <a:t>Have people bring something from their school visit(s)</a:t>
            </a:r>
          </a:p>
          <a:p>
            <a:r>
              <a:rPr lang="en-US" dirty="0" smtClean="0">
                <a:latin typeface="Arial"/>
                <a:cs typeface="Arial"/>
              </a:rPr>
              <a:t>Have people bring examples of evidence they are collecting</a:t>
            </a:r>
          </a:p>
          <a:p>
            <a:r>
              <a:rPr lang="en-US" dirty="0" smtClean="0">
                <a:latin typeface="Arial"/>
                <a:cs typeface="Arial"/>
              </a:rPr>
              <a:t>Continue to compare evidence to standards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368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Resources Are Archived</a:t>
            </a:r>
            <a:endParaRPr lang="en-US" b="1" dirty="0">
              <a:latin typeface="Arial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" y="1515173"/>
            <a:ext cx="8486775" cy="443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70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/>
                <a:cs typeface="Arial"/>
              </a:rPr>
              <a:t>Agenda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566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Introductions &amp; Warm-Up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Taking Stock (with the checklist)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Supervisor Tools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[more] ISLLC Goal-Setting Organizers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Talking about a goal (in small groups)</a:t>
            </a:r>
          </a:p>
          <a:p>
            <a:r>
              <a:rPr lang="en-US" dirty="0" smtClean="0">
                <a:latin typeface="Arial"/>
                <a:cs typeface="Arial"/>
              </a:rPr>
              <a:t>Looking at [your</a:t>
            </a:r>
            <a:r>
              <a:rPr lang="en-US" dirty="0">
                <a:latin typeface="Arial"/>
                <a:cs typeface="Arial"/>
              </a:rPr>
              <a:t>] Evidence w/ your rubric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Summative scoring w/ your rubric</a:t>
            </a:r>
          </a:p>
          <a:p>
            <a:r>
              <a:rPr lang="en-US" dirty="0" smtClean="0">
                <a:latin typeface="Arial"/>
                <a:cs typeface="Arial"/>
              </a:rPr>
              <a:t>“On Your Radar” between now and June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779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~396791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~3967918</Template>
  <TotalTime>953</TotalTime>
  <Words>833</Words>
  <Application>Microsoft Office PowerPoint</Application>
  <PresentationFormat>On-screen Show (4:3)</PresentationFormat>
  <Paragraphs>160</Paragraphs>
  <Slides>31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~3967918</vt:lpstr>
      <vt:lpstr>Principal Evaluator Training</vt:lpstr>
      <vt:lpstr>Agenda</vt:lpstr>
      <vt:lpstr>Warm Up</vt:lpstr>
      <vt:lpstr>Back Again: 9 Components</vt:lpstr>
      <vt:lpstr>Back Again : 9 Components</vt:lpstr>
      <vt:lpstr>Back Again : 9+ Components</vt:lpstr>
      <vt:lpstr>“What You Said”</vt:lpstr>
      <vt:lpstr>Resources Are Archived</vt:lpstr>
      <vt:lpstr>Agenda</vt:lpstr>
      <vt:lpstr>Taking Stock Using the Supervisor’s Guide</vt:lpstr>
      <vt:lpstr>The Check-list</vt:lpstr>
      <vt:lpstr>The Check-list</vt:lpstr>
      <vt:lpstr>More Tools Contextualized Goal-Setting</vt:lpstr>
      <vt:lpstr>Contextualized Goal Setting</vt:lpstr>
      <vt:lpstr>Contextualized Goal Setting</vt:lpstr>
      <vt:lpstr>Evidence And Your Rubric</vt:lpstr>
      <vt:lpstr>Evidence Review</vt:lpstr>
      <vt:lpstr>Summative Scoring Calculating the 100pt Score</vt:lpstr>
      <vt:lpstr>Summative Evaluation</vt:lpstr>
      <vt:lpstr>Summative Evaluation</vt:lpstr>
      <vt:lpstr>SLO/LAT Scoring Conversion</vt:lpstr>
      <vt:lpstr>Multiple Measures Scoring</vt:lpstr>
      <vt:lpstr>Total Summative Score</vt:lpstr>
      <vt:lpstr>Total Summative Score</vt:lpstr>
      <vt:lpstr>PowerPoint Presentation</vt:lpstr>
      <vt:lpstr>On Your Radar Looking At the Balance of the Year</vt:lpstr>
      <vt:lpstr>On Your Radar</vt:lpstr>
      <vt:lpstr>Agenda</vt:lpstr>
      <vt:lpstr>Next Session</vt:lpstr>
      <vt:lpstr>PowerPoint Presentation</vt:lpstr>
      <vt:lpstr>Principal Evaluator Training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Craig</dc:creator>
  <cp:lastModifiedBy>Jeff Craig</cp:lastModifiedBy>
  <cp:revision>76</cp:revision>
  <cp:lastPrinted>2012-08-15T18:30:42Z</cp:lastPrinted>
  <dcterms:created xsi:type="dcterms:W3CDTF">2012-08-15T11:27:34Z</dcterms:created>
  <dcterms:modified xsi:type="dcterms:W3CDTF">2013-02-11T15:47:57Z</dcterms:modified>
</cp:coreProperties>
</file>