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8" r:id="rId2"/>
    <p:sldId id="269" r:id="rId3"/>
    <p:sldId id="430" r:id="rId4"/>
    <p:sldId id="272" r:id="rId5"/>
    <p:sldId id="273" r:id="rId6"/>
    <p:sldId id="274" r:id="rId7"/>
    <p:sldId id="436" r:id="rId8"/>
    <p:sldId id="270" r:id="rId9"/>
    <p:sldId id="437" r:id="rId10"/>
    <p:sldId id="338" r:id="rId11"/>
    <p:sldId id="420" r:id="rId12"/>
    <p:sldId id="438" r:id="rId13"/>
    <p:sldId id="439" r:id="rId14"/>
    <p:sldId id="440" r:id="rId15"/>
    <p:sldId id="441" r:id="rId16"/>
    <p:sldId id="442" r:id="rId17"/>
    <p:sldId id="443" r:id="rId18"/>
    <p:sldId id="444" r:id="rId19"/>
    <p:sldId id="427" r:id="rId20"/>
    <p:sldId id="428" r:id="rId21"/>
    <p:sldId id="419" r:id="rId22"/>
    <p:sldId id="433" r:id="rId23"/>
    <p:sldId id="445" r:id="rId24"/>
    <p:sldId id="435" r:id="rId25"/>
    <p:sldId id="415" r:id="rId26"/>
    <p:sldId id="429" r:id="rId2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6884"/>
    <a:srgbClr val="008FC5"/>
    <a:srgbClr val="3C5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57" autoAdjust="0"/>
    <p:restoredTop sz="86289" autoAdjust="0"/>
  </p:normalViewPr>
  <p:slideViewPr>
    <p:cSldViewPr snapToGrid="0" snapToObjects="1">
      <p:cViewPr>
        <p:scale>
          <a:sx n="90" d="100"/>
          <a:sy n="90" d="100"/>
        </p:scale>
        <p:origin x="-2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D08B4C-0DAC-4AE9-AC6A-D397F6063650}" type="datetimeFigureOut">
              <a:rPr lang="en-US" smtClean="0"/>
              <a:t>12/19/2012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3E80BD1-FE98-4D98-83D8-FF71905008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126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0DF15F-B4CC-44FE-A238-8A68F438C055}" type="datetimeFigureOut">
              <a:rPr lang="en-US" smtClean="0"/>
              <a:t>12/19/2012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A92B3DE-9066-452C-AF54-0D5040A4AF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89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B3DE-9066-452C-AF54-0D5040A4AF8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33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37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b="1" dirty="0" smtClean="0"/>
              <a:t>NOTES</a:t>
            </a:r>
          </a:p>
        </p:txBody>
      </p:sp>
      <p:sp>
        <p:nvSpPr>
          <p:cNvPr id="2437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AC685D-C5F7-4256-85F1-CA2F298CEA6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Five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B3DE-9066-452C-AF54-0D5040A4AF8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387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B3DE-9066-452C-AF54-0D5040A4AF8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33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73510-8917-49C0-B3AB-25CB245399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73510-8917-49C0-B3AB-25CB245399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73510-8917-49C0-B3AB-25CB245399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73510-8917-49C0-B3AB-25CB245399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Give table groups ten minutes to plan a hypothetical school visit. Use the organizer (optional)?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B3DE-9066-452C-AF54-0D5040A4AF80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326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B3DE-9066-452C-AF54-0D5040A4AF80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33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6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356350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92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356350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25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863" y="0"/>
            <a:ext cx="9101137" cy="688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F2B26-FE84-497D-86BF-F5DD660EC733}" type="datetimeFigureOut">
              <a:rPr lang="en-US"/>
              <a:pPr>
                <a:defRPr/>
              </a:pPr>
              <a:t>12/19/2012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F6F8D-B4AB-4E04-A056-CD3BE5D2C2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673193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0589918C-7C25-430C-8929-62C603D19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81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357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41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61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02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16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0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897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3488" y="6356350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78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_Main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95846"/>
            <a:ext cx="7772400" cy="1618166"/>
          </a:xfrm>
        </p:spPr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Principal Evaluator Training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62225"/>
            <a:ext cx="6400800" cy="1669374"/>
          </a:xfrm>
        </p:spPr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Day 2</a:t>
            </a:r>
          </a:p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2012-2013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50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777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Bridging the Gap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Working with Principals working with Teachers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9134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Principals and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are the typical/traditional </a:t>
            </a:r>
            <a:r>
              <a:rPr lang="en-US" dirty="0"/>
              <a:t>w</a:t>
            </a:r>
            <a:r>
              <a:rPr lang="en-US" dirty="0" smtClean="0"/>
              <a:t>ays principals have interacted with teachers?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Jot down some things on the left hand side of the organizer.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941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Principals and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do we want principals to interact with teachers?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Jot down some things on the right hand side of the organizer.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686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Principals and Teachers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are some ways to bridge the gap?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Jot down some things on the center of the organizer.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503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Leading </a:t>
            </a:r>
            <a:r>
              <a:rPr lang="en-US" dirty="0" smtClean="0"/>
              <a:t>Leaders </a:t>
            </a:r>
            <a:r>
              <a:rPr lang="en-US" dirty="0" smtClean="0"/>
              <a:t>(article)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096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Read the article from the November </a:t>
            </a:r>
            <a:r>
              <a:rPr lang="en-US" i="1" dirty="0" smtClean="0"/>
              <a:t>Kappan</a:t>
            </a:r>
            <a:r>
              <a:rPr lang="en-US" dirty="0" smtClean="0"/>
              <a:t> by Paul Bambrick-Santoyo.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6506">
            <a:off x="3333749" y="3009188"/>
            <a:ext cx="2409825" cy="320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7503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Principals and Supervisors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Turn over the organizer.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As a table, repeat the process, this time for how we want supervisors to interact with principals.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727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Some New Tools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5197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Check-list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Take a look at the checklist.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can you check-off?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can you add that wasn’t listed?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Is this tool helpful?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1304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Contextualized Goal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Take a look at the three different organizers.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How do they work?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can you add that wasn’t listed?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Is this tool helpful?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796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Looking at Some Evidence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3875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Agenda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/>
                <a:cs typeface="Arial"/>
              </a:rPr>
              <a:t>Introductions &amp; Warm-Up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Bridging the Gap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Supervisor Tools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Checklists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ISLLC Goal-Setting Organizers</a:t>
            </a:r>
          </a:p>
          <a:p>
            <a:r>
              <a:rPr lang="en-US" dirty="0" smtClean="0">
                <a:latin typeface="Arial"/>
                <a:cs typeface="Arial"/>
              </a:rPr>
              <a:t>Looking at Evidence</a:t>
            </a:r>
          </a:p>
          <a:p>
            <a:r>
              <a:rPr lang="en-US" dirty="0" smtClean="0">
                <a:latin typeface="Arial"/>
                <a:cs typeface="Arial"/>
              </a:rPr>
              <a:t>Planning </a:t>
            </a:r>
            <a:r>
              <a:rPr lang="en-US" i="1" dirty="0" smtClean="0">
                <a:latin typeface="Arial"/>
                <a:cs typeface="Arial"/>
              </a:rPr>
              <a:t>Unannounced</a:t>
            </a:r>
            <a:r>
              <a:rPr lang="en-US" dirty="0" smtClean="0">
                <a:latin typeface="Arial"/>
                <a:cs typeface="Arial"/>
              </a:rPr>
              <a:t> School Visits</a:t>
            </a:r>
          </a:p>
          <a:p>
            <a:r>
              <a:rPr lang="en-US" dirty="0" smtClean="0">
                <a:latin typeface="Arial"/>
                <a:cs typeface="Arial"/>
              </a:rPr>
              <a:t>Closure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559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Look at the evidence (all about a unit planning initiative). Discuss:</a:t>
            </a:r>
          </a:p>
          <a:p>
            <a:r>
              <a:rPr lang="en-US" dirty="0" smtClean="0"/>
              <a:t>To which ISLLC standard does it fit?</a:t>
            </a:r>
          </a:p>
          <a:p>
            <a:r>
              <a:rPr lang="en-US" dirty="0" smtClean="0"/>
              <a:t>What is it evidence of?</a:t>
            </a:r>
          </a:p>
          <a:p>
            <a:r>
              <a:rPr lang="en-US" dirty="0" smtClean="0"/>
              <a:t>What questions would you ask the principal?</a:t>
            </a:r>
          </a:p>
          <a:p>
            <a:r>
              <a:rPr lang="en-US" dirty="0" smtClean="0"/>
              <a:t>What further evidence might you seek?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5298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Planning a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School Visit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7645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8"/>
            <a:ext cx="9034818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Planning an </a:t>
            </a:r>
            <a:r>
              <a:rPr lang="en-US" i="1" u="sng" dirty="0" smtClean="0"/>
              <a:t>Unannounced</a:t>
            </a:r>
            <a:r>
              <a:rPr lang="en-US" dirty="0" smtClean="0"/>
              <a:t> School Visit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20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Who would you speak with?</a:t>
            </a:r>
          </a:p>
          <a:p>
            <a:r>
              <a:rPr lang="en-US" dirty="0" smtClean="0"/>
              <a:t>What artifacts would you seek from the principal?</a:t>
            </a:r>
          </a:p>
          <a:p>
            <a:r>
              <a:rPr lang="en-US" dirty="0" smtClean="0"/>
              <a:t>What other evidence would you hope to collect?</a:t>
            </a:r>
          </a:p>
          <a:p>
            <a:r>
              <a:rPr lang="en-US" dirty="0" smtClean="0"/>
              <a:t>What are you doing with the artifacts and evidence?</a:t>
            </a:r>
          </a:p>
          <a:p>
            <a:r>
              <a:rPr lang="en-US" dirty="0" smtClean="0"/>
              <a:t>What (and when) will you tell your principal about 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5735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Agenda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/>
                <a:cs typeface="Arial"/>
              </a:rPr>
              <a:t>Introductions &amp; Warm-Up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Bridging the Gap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Supervisor Tools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Checklists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ISLLC Goal-Setting Organizers</a:t>
            </a:r>
          </a:p>
          <a:p>
            <a:r>
              <a:rPr lang="en-US" dirty="0" smtClean="0">
                <a:latin typeface="Arial"/>
                <a:cs typeface="Arial"/>
              </a:rPr>
              <a:t>Looking at Evidence</a:t>
            </a:r>
          </a:p>
          <a:p>
            <a:r>
              <a:rPr lang="en-US" dirty="0" smtClean="0">
                <a:latin typeface="Arial"/>
                <a:cs typeface="Arial"/>
              </a:rPr>
              <a:t>Planning </a:t>
            </a:r>
            <a:r>
              <a:rPr lang="en-US" i="1" dirty="0" smtClean="0">
                <a:latin typeface="Arial"/>
                <a:cs typeface="Arial"/>
              </a:rPr>
              <a:t>Unannounced</a:t>
            </a:r>
            <a:r>
              <a:rPr lang="en-US" dirty="0" smtClean="0">
                <a:latin typeface="Arial"/>
                <a:cs typeface="Arial"/>
              </a:rPr>
              <a:t> School Visits</a:t>
            </a:r>
          </a:p>
          <a:p>
            <a:r>
              <a:rPr lang="en-US" dirty="0" smtClean="0">
                <a:latin typeface="Arial"/>
                <a:cs typeface="Arial"/>
              </a:rPr>
              <a:t>Closure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557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Next Session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latin typeface="Arial"/>
                <a:cs typeface="Arial"/>
              </a:rPr>
              <a:t>February 13, 2013 </a:t>
            </a:r>
            <a:r>
              <a:rPr lang="en-US" dirty="0">
                <a:latin typeface="Arial"/>
                <a:cs typeface="Arial"/>
              </a:rPr>
              <a:t>- </a:t>
            </a:r>
            <a:r>
              <a:rPr lang="en-US" dirty="0" smtClean="0">
                <a:latin typeface="Arial"/>
                <a:cs typeface="Arial"/>
              </a:rPr>
              <a:t>12:30p </a:t>
            </a:r>
            <a:r>
              <a:rPr lang="en-US" dirty="0">
                <a:latin typeface="Arial"/>
                <a:cs typeface="Arial"/>
              </a:rPr>
              <a:t>- </a:t>
            </a:r>
            <a:r>
              <a:rPr lang="en-US" dirty="0" smtClean="0">
                <a:latin typeface="Arial"/>
                <a:cs typeface="Arial"/>
              </a:rPr>
              <a:t>3:00p – DLC</a:t>
            </a:r>
            <a:br>
              <a:rPr lang="en-US" dirty="0" smtClean="0">
                <a:latin typeface="Arial"/>
                <a:cs typeface="Arial"/>
              </a:rPr>
            </a:br>
            <a:r>
              <a:rPr lang="en-US" dirty="0" smtClean="0">
                <a:latin typeface="Arial"/>
                <a:cs typeface="Arial"/>
              </a:rPr>
              <a:t>or </a:t>
            </a:r>
          </a:p>
          <a:p>
            <a:pPr marL="0" indent="0" algn="ctr">
              <a:buNone/>
            </a:pPr>
            <a:r>
              <a:rPr lang="en-US" dirty="0" smtClean="0">
                <a:latin typeface="Arial"/>
                <a:cs typeface="Arial"/>
              </a:rPr>
              <a:t>February 14, </a:t>
            </a:r>
            <a:r>
              <a:rPr lang="en-US" dirty="0">
                <a:latin typeface="Arial"/>
                <a:cs typeface="Arial"/>
              </a:rPr>
              <a:t>2012 - </a:t>
            </a:r>
            <a:r>
              <a:rPr lang="en-US" dirty="0" smtClean="0">
                <a:latin typeface="Arial"/>
                <a:cs typeface="Arial"/>
              </a:rPr>
              <a:t>11:00a </a:t>
            </a:r>
            <a:r>
              <a:rPr lang="en-US" dirty="0">
                <a:latin typeface="Arial"/>
                <a:cs typeface="Arial"/>
              </a:rPr>
              <a:t>to </a:t>
            </a:r>
            <a:r>
              <a:rPr lang="en-US" dirty="0" smtClean="0">
                <a:latin typeface="Arial"/>
                <a:cs typeface="Arial"/>
              </a:rPr>
              <a:t>1:30p </a:t>
            </a:r>
            <a:r>
              <a:rPr lang="en-US" dirty="0">
                <a:latin typeface="Arial"/>
                <a:cs typeface="Arial"/>
              </a:rPr>
              <a:t>- </a:t>
            </a:r>
            <a:r>
              <a:rPr lang="en-US" dirty="0" smtClean="0">
                <a:latin typeface="Arial"/>
                <a:cs typeface="Arial"/>
              </a:rPr>
              <a:t>DLC </a:t>
            </a:r>
          </a:p>
          <a:p>
            <a:pPr marL="0" indent="0">
              <a:buNone/>
            </a:pPr>
            <a:endParaRPr lang="en-US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Agenda will include:</a:t>
            </a:r>
          </a:p>
          <a:p>
            <a:r>
              <a:rPr lang="en-US" dirty="0" smtClean="0">
                <a:latin typeface="Arial"/>
                <a:cs typeface="Arial"/>
              </a:rPr>
              <a:t>Evidence collection and review</a:t>
            </a:r>
          </a:p>
          <a:p>
            <a:r>
              <a:rPr lang="en-US" dirty="0" smtClean="0">
                <a:latin typeface="Arial"/>
                <a:cs typeface="Arial"/>
              </a:rPr>
              <a:t>Managing artifacts from visits</a:t>
            </a:r>
          </a:p>
          <a:p>
            <a:pPr marL="0" indent="0">
              <a:buNone/>
            </a:pPr>
            <a:endParaRPr lang="en-US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60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6777317" cy="3508977"/>
          </a:xfrm>
        </p:spPr>
        <p:txBody>
          <a:bodyPr/>
          <a:lstStyle/>
          <a:p>
            <a:pPr marL="68580" indent="0">
              <a:buNone/>
            </a:pPr>
            <a:r>
              <a:rPr lang="en-US" dirty="0" smtClean="0"/>
              <a:t>Questions</a:t>
            </a:r>
          </a:p>
          <a:p>
            <a:pPr marL="68580" indent="0">
              <a:buNone/>
            </a:pPr>
            <a:r>
              <a:rPr lang="en-US" dirty="0" smtClean="0"/>
              <a:t>+/</a:t>
            </a:r>
            <a:r>
              <a:rPr lang="en-US" dirty="0"/>
              <a:t>∆</a:t>
            </a:r>
            <a:endParaRPr lang="en-US" dirty="0" smtClean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61565" y="3781126"/>
            <a:ext cx="4505899" cy="11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30137" y="3536914"/>
            <a:ext cx="0" cy="17333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761615" y="3450619"/>
            <a:ext cx="13991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/>
              <a:t>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70972" y="3459799"/>
            <a:ext cx="1487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∆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24892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_Main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95846"/>
            <a:ext cx="7772400" cy="1618166"/>
          </a:xfrm>
        </p:spPr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Principal Evaluator Training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62225"/>
            <a:ext cx="6400800" cy="1669374"/>
          </a:xfrm>
        </p:spPr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Day 1</a:t>
            </a:r>
          </a:p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2012-2013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071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one thing you’ve done this year, for principal evaluation, that you never had to do before? How has it gone?</a:t>
            </a:r>
          </a:p>
          <a:p>
            <a:endParaRPr lang="en-US" dirty="0" smtClean="0"/>
          </a:p>
          <a:p>
            <a:r>
              <a:rPr lang="en-US" dirty="0" smtClean="0"/>
              <a:t>If you brought any evidence with you, how are you using it?</a:t>
            </a:r>
            <a:endParaRPr lang="en-US" dirty="0" smtClean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Discuss in your table group!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61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Back Again: 9 Components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New York State Teaching Standards and Leadership Standards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Evidence-based observation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Application and use of Student Growth Percentile and VA Growth Model data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Application and use of the State-approved teacher or principal rubrics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Application and use of any assessment tools used to evaluate teachers and principals </a:t>
            </a:r>
          </a:p>
        </p:txBody>
      </p:sp>
    </p:spTree>
    <p:extLst>
      <p:ext uri="{BB962C8B-B14F-4D97-AF65-F5344CB8AC3E}">
        <p14:creationId xmlns:p14="http://schemas.microsoft.com/office/powerpoint/2010/main" val="356212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Arial"/>
              </a:rPr>
              <a:t>Back Again : </a:t>
            </a:r>
            <a:r>
              <a:rPr lang="en-US" b="1" dirty="0" smtClean="0">
                <a:latin typeface="Arial"/>
                <a:cs typeface="Arial"/>
              </a:rPr>
              <a:t>9 Components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smtClean="0">
                <a:latin typeface="Arial"/>
                <a:cs typeface="Arial"/>
              </a:rPr>
              <a:t>Application </a:t>
            </a:r>
            <a:r>
              <a:rPr lang="en-US" dirty="0">
                <a:latin typeface="Arial"/>
                <a:cs typeface="Arial"/>
              </a:rPr>
              <a:t>and use of State-approved locally selected measures of student achievement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>
                <a:latin typeface="Arial"/>
                <a:cs typeface="Arial"/>
              </a:rPr>
              <a:t>Use of the Statewide Instructional Reporting System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>
                <a:latin typeface="Arial"/>
                <a:cs typeface="Arial"/>
              </a:rPr>
              <a:t>Scoring methodology used to evaluate teachers and principals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>
                <a:latin typeface="Arial"/>
                <a:cs typeface="Arial"/>
              </a:rPr>
              <a:t>Specific considerations in evaluating teachers and principals of ELLs and students with disabilities </a:t>
            </a:r>
          </a:p>
        </p:txBody>
      </p:sp>
    </p:spTree>
    <p:extLst>
      <p:ext uri="{BB962C8B-B14F-4D97-AF65-F5344CB8AC3E}">
        <p14:creationId xmlns:p14="http://schemas.microsoft.com/office/powerpoint/2010/main" val="207203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Arial"/>
              </a:rPr>
              <a:t>Back Again : </a:t>
            </a:r>
            <a:r>
              <a:rPr lang="en-US" b="1" dirty="0" smtClean="0">
                <a:latin typeface="Arial"/>
                <a:cs typeface="Arial"/>
              </a:rPr>
              <a:t>9+ Components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199"/>
            <a:ext cx="8686800" cy="51720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10"/>
            </a:pPr>
            <a:r>
              <a:rPr lang="en-US" dirty="0">
                <a:latin typeface="Arial"/>
                <a:cs typeface="Arial"/>
              </a:rPr>
              <a:t>State-determined district-wide student growth goal setting process (Student Learning Objectives) 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>
                <a:latin typeface="Arial"/>
                <a:cs typeface="Arial"/>
              </a:rPr>
              <a:t>Effective supervisory visits and feedback 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>
                <a:latin typeface="Arial"/>
                <a:cs typeface="Arial"/>
              </a:rPr>
              <a:t>Soliciting structured feedback from constituent groups 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>
                <a:latin typeface="Arial"/>
                <a:cs typeface="Arial"/>
              </a:rPr>
              <a:t>Reviewing </a:t>
            </a:r>
            <a:r>
              <a:rPr lang="en-US" dirty="0">
                <a:latin typeface="Arial"/>
                <a:cs typeface="Arial"/>
              </a:rPr>
              <a:t>school documents, records, state accountability processes and other measures 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>
                <a:latin typeface="Arial"/>
                <a:cs typeface="Arial"/>
              </a:rPr>
              <a:t>Principal contribution to teacher effectiveness 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>
                <a:latin typeface="Arial"/>
                <a:cs typeface="Arial"/>
              </a:rPr>
              <a:t>Increasing the likelihood that it makes a difference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019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“What You Said”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199"/>
            <a:ext cx="8686800" cy="517207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Same fast pace</a:t>
            </a:r>
          </a:p>
          <a:p>
            <a:r>
              <a:rPr lang="en-US" dirty="0" smtClean="0">
                <a:latin typeface="Arial"/>
                <a:cs typeface="Arial"/>
              </a:rPr>
              <a:t>Conversation is good</a:t>
            </a:r>
          </a:p>
          <a:p>
            <a:r>
              <a:rPr lang="en-US" dirty="0" smtClean="0">
                <a:latin typeface="Arial"/>
                <a:cs typeface="Arial"/>
              </a:rPr>
              <a:t>Examples and templates are good</a:t>
            </a:r>
          </a:p>
          <a:p>
            <a:r>
              <a:rPr lang="en-US" dirty="0" smtClean="0">
                <a:latin typeface="Arial"/>
                <a:cs typeface="Arial"/>
              </a:rPr>
              <a:t>Have people bring something from their school visit(s)</a:t>
            </a:r>
          </a:p>
          <a:p>
            <a:r>
              <a:rPr lang="en-US" dirty="0" smtClean="0">
                <a:latin typeface="Arial"/>
                <a:cs typeface="Arial"/>
              </a:rPr>
              <a:t>Have people bring examples of evidence they are collecting</a:t>
            </a:r>
          </a:p>
          <a:p>
            <a:r>
              <a:rPr lang="en-US" dirty="0" smtClean="0">
                <a:latin typeface="Arial"/>
                <a:cs typeface="Arial"/>
              </a:rPr>
              <a:t>Continue to compare evidence to standards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368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Resources Are Archived</a:t>
            </a:r>
            <a:endParaRPr lang="en-US" b="1" dirty="0">
              <a:latin typeface="Arial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" y="1515173"/>
            <a:ext cx="8486775" cy="443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70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Agenda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/>
                <a:cs typeface="Arial"/>
              </a:rPr>
              <a:t>Introductions &amp; Warm-Up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Bridging the Gap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Supervisor Tools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Checklists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ISLLC Goal-Setting Organizers</a:t>
            </a:r>
          </a:p>
          <a:p>
            <a:r>
              <a:rPr lang="en-US" dirty="0" smtClean="0">
                <a:latin typeface="Arial"/>
                <a:cs typeface="Arial"/>
              </a:rPr>
              <a:t>Looking at Evidence</a:t>
            </a:r>
          </a:p>
          <a:p>
            <a:r>
              <a:rPr lang="en-US" dirty="0" smtClean="0">
                <a:latin typeface="Arial"/>
                <a:cs typeface="Arial"/>
              </a:rPr>
              <a:t>Planning </a:t>
            </a:r>
            <a:r>
              <a:rPr lang="en-US" i="1" dirty="0" smtClean="0">
                <a:latin typeface="Arial"/>
                <a:cs typeface="Arial"/>
              </a:rPr>
              <a:t>Unannounced</a:t>
            </a:r>
            <a:r>
              <a:rPr lang="en-US" dirty="0" smtClean="0">
                <a:latin typeface="Arial"/>
                <a:cs typeface="Arial"/>
              </a:rPr>
              <a:t> School Visits</a:t>
            </a:r>
          </a:p>
          <a:p>
            <a:r>
              <a:rPr lang="en-US" dirty="0" smtClean="0">
                <a:latin typeface="Arial"/>
                <a:cs typeface="Arial"/>
              </a:rPr>
              <a:t>Closure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506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~396791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~3967918</Template>
  <TotalTime>909</TotalTime>
  <Words>648</Words>
  <Application>Microsoft Office PowerPoint</Application>
  <PresentationFormat>On-screen Show (4:3)</PresentationFormat>
  <Paragraphs>139</Paragraphs>
  <Slides>26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~3967918</vt:lpstr>
      <vt:lpstr>Principal Evaluator Training</vt:lpstr>
      <vt:lpstr>Agenda</vt:lpstr>
      <vt:lpstr>Warm Up</vt:lpstr>
      <vt:lpstr>Back Again: 9 Components</vt:lpstr>
      <vt:lpstr>Back Again : 9 Components</vt:lpstr>
      <vt:lpstr>Back Again : 9+ Components</vt:lpstr>
      <vt:lpstr>“What You Said”</vt:lpstr>
      <vt:lpstr>Resources Are Archived</vt:lpstr>
      <vt:lpstr>Agenda</vt:lpstr>
      <vt:lpstr>Bridging the Gap Working with Principals working with Teachers</vt:lpstr>
      <vt:lpstr>Principals and Teachers</vt:lpstr>
      <vt:lpstr>Principals and Teachers</vt:lpstr>
      <vt:lpstr>Principals and Teachers</vt:lpstr>
      <vt:lpstr>Leading Leaders (article)</vt:lpstr>
      <vt:lpstr>Principals and Supervisors</vt:lpstr>
      <vt:lpstr>Some New Tools</vt:lpstr>
      <vt:lpstr>The Check-list</vt:lpstr>
      <vt:lpstr>Contextualized Goal Setting</vt:lpstr>
      <vt:lpstr>Looking at Some Evidence</vt:lpstr>
      <vt:lpstr>Evidence Review</vt:lpstr>
      <vt:lpstr>Planning a School Visit</vt:lpstr>
      <vt:lpstr>Planning an Unannounced School Visit</vt:lpstr>
      <vt:lpstr>Agenda</vt:lpstr>
      <vt:lpstr>Next Session</vt:lpstr>
      <vt:lpstr>PowerPoint Presentation</vt:lpstr>
      <vt:lpstr>Principal Evaluator Training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Craig</dc:creator>
  <cp:lastModifiedBy>Jeff Craig</cp:lastModifiedBy>
  <cp:revision>62</cp:revision>
  <cp:lastPrinted>2012-08-15T18:30:42Z</cp:lastPrinted>
  <dcterms:created xsi:type="dcterms:W3CDTF">2012-08-15T11:27:34Z</dcterms:created>
  <dcterms:modified xsi:type="dcterms:W3CDTF">2012-12-19T12:42:32Z</dcterms:modified>
</cp:coreProperties>
</file>