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68" r:id="rId2"/>
    <p:sldId id="269" r:id="rId3"/>
    <p:sldId id="430" r:id="rId4"/>
    <p:sldId id="431" r:id="rId5"/>
    <p:sldId id="272" r:id="rId6"/>
    <p:sldId id="273" r:id="rId7"/>
    <p:sldId id="274" r:id="rId8"/>
    <p:sldId id="270" r:id="rId9"/>
    <p:sldId id="432" r:id="rId10"/>
    <p:sldId id="338" r:id="rId11"/>
    <p:sldId id="420" r:id="rId12"/>
    <p:sldId id="427" r:id="rId13"/>
    <p:sldId id="428" r:id="rId14"/>
    <p:sldId id="419" r:id="rId15"/>
    <p:sldId id="433" r:id="rId16"/>
    <p:sldId id="422" r:id="rId17"/>
    <p:sldId id="424" r:id="rId18"/>
    <p:sldId id="423" r:id="rId19"/>
    <p:sldId id="425" r:id="rId20"/>
    <p:sldId id="426" r:id="rId21"/>
    <p:sldId id="434" r:id="rId22"/>
    <p:sldId id="435" r:id="rId23"/>
    <p:sldId id="415" r:id="rId24"/>
    <p:sldId id="429" r:id="rId2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6884"/>
    <a:srgbClr val="008FC5"/>
    <a:srgbClr val="3C53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057" autoAdjust="0"/>
    <p:restoredTop sz="86289" autoAdjust="0"/>
  </p:normalViewPr>
  <p:slideViewPr>
    <p:cSldViewPr snapToGrid="0" snapToObjects="1">
      <p:cViewPr>
        <p:scale>
          <a:sx n="100" d="100"/>
          <a:sy n="100" d="100"/>
        </p:scale>
        <p:origin x="-72"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8D08B4C-0DAC-4AE9-AC6A-D397F6063650}" type="datetimeFigureOut">
              <a:rPr lang="en-US" smtClean="0"/>
              <a:t>10/16/2012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3E80BD1-FE98-4D98-83D8-FF71905008F1}" type="slidenum">
              <a:rPr lang="en-US" smtClean="0"/>
              <a:t>‹#›</a:t>
            </a:fld>
            <a:endParaRPr lang="en-US" dirty="0"/>
          </a:p>
        </p:txBody>
      </p:sp>
    </p:spTree>
    <p:extLst>
      <p:ext uri="{BB962C8B-B14F-4D97-AF65-F5344CB8AC3E}">
        <p14:creationId xmlns:p14="http://schemas.microsoft.com/office/powerpoint/2010/main" val="14381265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0DF15F-B4CC-44FE-A238-8A68F438C055}" type="datetimeFigureOut">
              <a:rPr lang="en-US" smtClean="0"/>
              <a:t>10/16/2012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A92B3DE-9066-452C-AF54-0D5040A4AF80}" type="slidenum">
              <a:rPr lang="en-US" smtClean="0"/>
              <a:t>‹#›</a:t>
            </a:fld>
            <a:endParaRPr lang="en-US" dirty="0"/>
          </a:p>
        </p:txBody>
      </p:sp>
    </p:spTree>
    <p:extLst>
      <p:ext uri="{BB962C8B-B14F-4D97-AF65-F5344CB8AC3E}">
        <p14:creationId xmlns:p14="http://schemas.microsoft.com/office/powerpoint/2010/main" val="331089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Five minutes</a:t>
            </a:r>
            <a:endParaRPr lang="en-US" dirty="0"/>
          </a:p>
        </p:txBody>
      </p:sp>
      <p:sp>
        <p:nvSpPr>
          <p:cNvPr id="4" name="Slide Number Placeholder 3"/>
          <p:cNvSpPr>
            <a:spLocks noGrp="1"/>
          </p:cNvSpPr>
          <p:nvPr>
            <p:ph type="sldNum" sz="quarter" idx="10"/>
          </p:nvPr>
        </p:nvSpPr>
        <p:spPr/>
        <p:txBody>
          <a:bodyPr/>
          <a:lstStyle/>
          <a:p>
            <a:fld id="{DA92B3DE-9066-452C-AF54-0D5040A4AF80}" type="slidenum">
              <a:rPr lang="en-US" smtClean="0"/>
              <a:t>3</a:t>
            </a:fld>
            <a:endParaRPr lang="en-US" dirty="0"/>
          </a:p>
        </p:txBody>
      </p:sp>
    </p:spTree>
    <p:extLst>
      <p:ext uri="{BB962C8B-B14F-4D97-AF65-F5344CB8AC3E}">
        <p14:creationId xmlns:p14="http://schemas.microsoft.com/office/powerpoint/2010/main" val="3105387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 to a different</a:t>
            </a:r>
            <a:r>
              <a:rPr lang="en-US" baseline="0" dirty="0" smtClean="0"/>
              <a:t> table in the room. Talk, in the interest group, about what you are doing, plan to do, or are thinking about doing for the topic. Record on chart paper. Report out. Chart paper gets transcribed and distributed at next session.</a:t>
            </a:r>
            <a:endParaRPr lang="en-US" dirty="0"/>
          </a:p>
        </p:txBody>
      </p:sp>
      <p:sp>
        <p:nvSpPr>
          <p:cNvPr id="4" name="Slide Number Placeholder 3"/>
          <p:cNvSpPr>
            <a:spLocks noGrp="1"/>
          </p:cNvSpPr>
          <p:nvPr>
            <p:ph type="sldNum" sz="quarter" idx="10"/>
          </p:nvPr>
        </p:nvSpPr>
        <p:spPr/>
        <p:txBody>
          <a:bodyPr/>
          <a:lstStyle/>
          <a:p>
            <a:fld id="{DA92B3DE-9066-452C-AF54-0D5040A4AF80}" type="slidenum">
              <a:rPr lang="en-US" smtClean="0"/>
              <a:t>20</a:t>
            </a:fld>
            <a:endParaRPr lang="en-US" dirty="0"/>
          </a:p>
        </p:txBody>
      </p:sp>
    </p:spTree>
    <p:extLst>
      <p:ext uri="{BB962C8B-B14F-4D97-AF65-F5344CB8AC3E}">
        <p14:creationId xmlns:p14="http://schemas.microsoft.com/office/powerpoint/2010/main" val="1138394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Slide Image Placeholder 1"/>
          <p:cNvSpPr>
            <a:spLocks noGrp="1" noRot="1" noChangeAspect="1"/>
          </p:cNvSpPr>
          <p:nvPr>
            <p:ph type="sldImg"/>
          </p:nvPr>
        </p:nvSpPr>
        <p:spPr bwMode="auto">
          <a:noFill/>
          <a:ln>
            <a:solidFill>
              <a:srgbClr val="000000"/>
            </a:solidFill>
            <a:miter lim="800000"/>
            <a:headEnd/>
            <a:tailEnd/>
          </a:ln>
        </p:spPr>
      </p:sp>
      <p:sp>
        <p:nvSpPr>
          <p:cNvPr id="2437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NOTES</a:t>
            </a:r>
          </a:p>
        </p:txBody>
      </p:sp>
      <p:sp>
        <p:nvSpPr>
          <p:cNvPr id="2437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AC685D-C5F7-4256-85F1-CA2F298CEA67}" type="slidenum">
              <a:rPr lang="en-US"/>
              <a:pPr fontAlgn="base">
                <a:spcBef>
                  <a:spcPct val="0"/>
                </a:spcBef>
                <a:spcAft>
                  <a:spcPct val="0"/>
                </a:spcAft>
              </a:pPr>
              <a:t>23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Interrupt, change slide and change the discussion question to this one. Give another five minutes.</a:t>
            </a:r>
            <a:endParaRPr lang="en-US" dirty="0"/>
          </a:p>
        </p:txBody>
      </p:sp>
      <p:sp>
        <p:nvSpPr>
          <p:cNvPr id="4" name="Slide Number Placeholder 3"/>
          <p:cNvSpPr>
            <a:spLocks noGrp="1"/>
          </p:cNvSpPr>
          <p:nvPr>
            <p:ph type="sldNum" sz="quarter" idx="10"/>
          </p:nvPr>
        </p:nvSpPr>
        <p:spPr/>
        <p:txBody>
          <a:bodyPr/>
          <a:lstStyle/>
          <a:p>
            <a:fld id="{DA92B3DE-9066-452C-AF54-0D5040A4AF80}" type="slidenum">
              <a:rPr lang="en-US" smtClean="0"/>
              <a:t>4</a:t>
            </a:fld>
            <a:endParaRPr lang="en-US" dirty="0"/>
          </a:p>
        </p:txBody>
      </p:sp>
    </p:spTree>
    <p:extLst>
      <p:ext uri="{BB962C8B-B14F-4D97-AF65-F5344CB8AC3E}">
        <p14:creationId xmlns:p14="http://schemas.microsoft.com/office/powerpoint/2010/main" val="1518195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673510-8917-49C0-B3AB-25CB24539961}" type="slidenum">
              <a:rPr lang="en-US"/>
              <a:pPr fontAlgn="base">
                <a:spcBef>
                  <a:spcPct val="0"/>
                </a:spcBef>
                <a:spcAft>
                  <a:spcPct val="0"/>
                </a:spcAft>
              </a:pPr>
              <a:t>10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673510-8917-49C0-B3AB-25CB24539961}" type="slidenum">
              <a:rPr lang="en-US"/>
              <a:pPr fontAlgn="base">
                <a:spcBef>
                  <a:spcPct val="0"/>
                </a:spcBef>
                <a:spcAft>
                  <a:spcPct val="0"/>
                </a:spcAft>
              </a:pPr>
              <a:t>12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673510-8917-49C0-B3AB-25CB24539961}" type="slidenum">
              <a:rPr lang="en-US"/>
              <a:pPr fontAlgn="base">
                <a:spcBef>
                  <a:spcPct val="0"/>
                </a:spcBef>
                <a:spcAft>
                  <a:spcPct val="0"/>
                </a:spcAft>
              </a:pPr>
              <a:t>14</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Give table groups ten minutes to plan a hypothetical school visit. Use the organizer (optional)?</a:t>
            </a:r>
            <a:endParaRPr lang="en-US" dirty="0"/>
          </a:p>
        </p:txBody>
      </p:sp>
      <p:sp>
        <p:nvSpPr>
          <p:cNvPr id="4" name="Slide Number Placeholder 3"/>
          <p:cNvSpPr>
            <a:spLocks noGrp="1"/>
          </p:cNvSpPr>
          <p:nvPr>
            <p:ph type="sldNum" sz="quarter" idx="10"/>
          </p:nvPr>
        </p:nvSpPr>
        <p:spPr/>
        <p:txBody>
          <a:bodyPr/>
          <a:lstStyle/>
          <a:p>
            <a:fld id="{DA92B3DE-9066-452C-AF54-0D5040A4AF80}" type="slidenum">
              <a:rPr lang="en-US" smtClean="0"/>
              <a:t>15</a:t>
            </a:fld>
            <a:endParaRPr lang="en-US" dirty="0"/>
          </a:p>
        </p:txBody>
      </p:sp>
    </p:spTree>
    <p:extLst>
      <p:ext uri="{BB962C8B-B14F-4D97-AF65-F5344CB8AC3E}">
        <p14:creationId xmlns:p14="http://schemas.microsoft.com/office/powerpoint/2010/main" val="2449326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dirty="0" smtClean="0"/>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673510-8917-49C0-B3AB-25CB24539961}" type="slidenum">
              <a:rPr lang="en-US"/>
              <a:pPr fontAlgn="base">
                <a:spcBef>
                  <a:spcPct val="0"/>
                </a:spcBef>
                <a:spcAft>
                  <a:spcPct val="0"/>
                </a:spcAft>
              </a:pPr>
              <a:t>16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“Rethinking Principal Evaluation: A New Paradigm Informed by Research and Practice,” p. 9.</a:t>
            </a:r>
            <a:endParaRPr lang="en-US" dirty="0"/>
          </a:p>
        </p:txBody>
      </p:sp>
      <p:sp>
        <p:nvSpPr>
          <p:cNvPr id="4" name="Slide Number Placeholder 3"/>
          <p:cNvSpPr>
            <a:spLocks noGrp="1"/>
          </p:cNvSpPr>
          <p:nvPr>
            <p:ph type="sldNum" sz="quarter" idx="10"/>
          </p:nvPr>
        </p:nvSpPr>
        <p:spPr/>
        <p:txBody>
          <a:bodyPr/>
          <a:lstStyle/>
          <a:p>
            <a:fld id="{DA92B3DE-9066-452C-AF54-0D5040A4AF80}" type="slidenum">
              <a:rPr lang="en-US" smtClean="0"/>
              <a:t>17</a:t>
            </a:fld>
            <a:endParaRPr lang="en-US" dirty="0"/>
          </a:p>
        </p:txBody>
      </p:sp>
    </p:spTree>
    <p:extLst>
      <p:ext uri="{BB962C8B-B14F-4D97-AF65-F5344CB8AC3E}">
        <p14:creationId xmlns:p14="http://schemas.microsoft.com/office/powerpoint/2010/main" val="30864884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Table discussions, start allow</a:t>
            </a:r>
            <a:r>
              <a:rPr lang="en-US" baseline="0" dirty="0" smtClean="0"/>
              <a:t> 5-7 minutes. The point is not to necessarily resolve these questions but to get people thinking about this. </a:t>
            </a:r>
            <a:endParaRPr lang="en-US" dirty="0"/>
          </a:p>
        </p:txBody>
      </p:sp>
      <p:sp>
        <p:nvSpPr>
          <p:cNvPr id="4" name="Slide Number Placeholder 3"/>
          <p:cNvSpPr>
            <a:spLocks noGrp="1"/>
          </p:cNvSpPr>
          <p:nvPr>
            <p:ph type="sldNum" sz="quarter" idx="10"/>
          </p:nvPr>
        </p:nvSpPr>
        <p:spPr/>
        <p:txBody>
          <a:bodyPr/>
          <a:lstStyle/>
          <a:p>
            <a:fld id="{DA92B3DE-9066-452C-AF54-0D5040A4AF80}" type="slidenum">
              <a:rPr lang="en-US" smtClean="0"/>
              <a:t>18</a:t>
            </a:fld>
            <a:endParaRPr lang="en-US" dirty="0"/>
          </a:p>
        </p:txBody>
      </p:sp>
    </p:spTree>
    <p:extLst>
      <p:ext uri="{BB962C8B-B14F-4D97-AF65-F5344CB8AC3E}">
        <p14:creationId xmlns:p14="http://schemas.microsoft.com/office/powerpoint/2010/main" val="1467504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685800" y="2130425"/>
            <a:ext cx="7772400" cy="1470025"/>
          </a:xfrm>
        </p:spPr>
        <p:txBody>
          <a:bodyPr>
            <a:normAutofit/>
          </a:bodyPr>
          <a:lstStyle>
            <a:lvl1pPr>
              <a:defRPr sz="4400">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721765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12"/>
          </p:nvPr>
        </p:nvSpPr>
        <p:spPr>
          <a:xfrm>
            <a:off x="493488" y="6356350"/>
            <a:ext cx="2133600" cy="365125"/>
          </a:xfrm>
          <a:prstGeom prst="rect">
            <a:avLst/>
          </a:prstGeom>
        </p:spPr>
        <p:txBody>
          <a:bodyPr/>
          <a:lstStyle>
            <a:lvl1pPr algn="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1610992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629400" y="274638"/>
            <a:ext cx="2057400" cy="5851525"/>
          </a:xfrm>
        </p:spPr>
        <p:txBody>
          <a:bodyPr vert="eaVert"/>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12"/>
          </p:nvPr>
        </p:nvSpPr>
        <p:spPr>
          <a:xfrm>
            <a:off x="493488" y="6356350"/>
            <a:ext cx="2133600" cy="365125"/>
          </a:xfrm>
          <a:prstGeom prst="rect">
            <a:avLst/>
          </a:prstGeom>
        </p:spPr>
        <p:txBody>
          <a:bodyPr/>
          <a:lstStyle>
            <a:lvl1pPr algn="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228252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ackground Only">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rcRect/>
          <a:stretch>
            <a:fillRect/>
          </a:stretch>
        </p:blipFill>
        <p:spPr bwMode="auto">
          <a:xfrm>
            <a:off x="42863" y="0"/>
            <a:ext cx="9101137" cy="6880225"/>
          </a:xfrm>
          <a:prstGeom prst="rect">
            <a:avLst/>
          </a:prstGeom>
          <a:noFill/>
          <a:ln w="9525">
            <a:noFill/>
            <a:miter lim="800000"/>
            <a:headEnd/>
            <a:tailEnd/>
          </a:ln>
        </p:spPr>
      </p:pic>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DFF2B26-FE84-497D-86BF-F5DD660EC733}" type="datetimeFigureOut">
              <a:rPr lang="en-US"/>
              <a:pPr>
                <a:defRPr/>
              </a:pPr>
              <a:t>10/16/2012</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D5F6F8D-B4AB-4E04-A056-CD3BE5D2C241}" type="slidenum">
              <a:rPr lang="en-US"/>
              <a:pPr>
                <a:defRPr/>
              </a:pPr>
              <a:t>‹#›</a:t>
            </a:fld>
            <a:endParaRPr lang="en-US" dirty="0"/>
          </a:p>
        </p:txBody>
      </p:sp>
    </p:spTree>
    <p:extLst>
      <p:ext uri="{BB962C8B-B14F-4D97-AF65-F5344CB8AC3E}">
        <p14:creationId xmlns:p14="http://schemas.microsoft.com/office/powerpoint/2010/main" val="993673193"/>
      </p:ext>
    </p:extLst>
  </p:cSld>
  <p:clrMapOvr>
    <a:masterClrMapping/>
  </p:clrMapOvr>
  <p:transition spd="slow">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0589918C-7C25-430C-8929-62C603D19643}" type="slidenum">
              <a:rPr lang="en-US" smtClean="0"/>
              <a:t>‹#›</a:t>
            </a:fld>
            <a:endParaRPr lang="en-US" dirty="0"/>
          </a:p>
        </p:txBody>
      </p:sp>
    </p:spTree>
    <p:extLst>
      <p:ext uri="{BB962C8B-B14F-4D97-AF65-F5344CB8AC3E}">
        <p14:creationId xmlns:p14="http://schemas.microsoft.com/office/powerpoint/2010/main" val="262181806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722313" y="4406900"/>
            <a:ext cx="7772400" cy="1362075"/>
          </a:xfrm>
        </p:spPr>
        <p:txBody>
          <a:bodyPr anchor="t"/>
          <a:lstStyle>
            <a:lvl1pPr algn="l">
              <a:defRPr sz="4000" b="1" cap="all">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9"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23903578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3566413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3814616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8"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515023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1515167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273050"/>
            <a:ext cx="3008313" cy="1162050"/>
          </a:xfrm>
        </p:spPr>
        <p:txBody>
          <a:bodyPr anchor="b"/>
          <a:lstStyle>
            <a:lvl1pPr algn="l">
              <a:defRPr sz="20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0"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1566708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PP_BodyTemplat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792288" y="4800600"/>
            <a:ext cx="5486400" cy="566738"/>
          </a:xfrm>
        </p:spPr>
        <p:txBody>
          <a:bodyPr anchor="b"/>
          <a:lstStyle>
            <a:lvl1pPr algn="l">
              <a:defRPr sz="2000" b="1">
                <a:latin typeface="Arial" pitchFamily="34" charset="0"/>
                <a:cs typeface="Arial"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10" name="Slide Number Placeholder 5"/>
          <p:cNvSpPr>
            <a:spLocks noGrp="1"/>
          </p:cNvSpPr>
          <p:nvPr>
            <p:ph type="sldNum" sz="quarter" idx="12"/>
          </p:nvPr>
        </p:nvSpPr>
        <p:spPr>
          <a:xfrm>
            <a:off x="493488" y="6465534"/>
            <a:ext cx="2133600" cy="365125"/>
          </a:xfrm>
          <a:prstGeom prst="rect">
            <a:avLst/>
          </a:prstGeom>
        </p:spPr>
        <p:txBody>
          <a:bodyPr/>
          <a:lstStyle>
            <a:lvl1pPr algn="l">
              <a:defRPr>
                <a:solidFill>
                  <a:schemeClr val="bg1"/>
                </a:solidFill>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614897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4"/>
          </p:nvPr>
        </p:nvSpPr>
        <p:spPr>
          <a:xfrm>
            <a:off x="493488" y="6356350"/>
            <a:ext cx="2133600" cy="365125"/>
          </a:xfrm>
          <a:prstGeom prst="rect">
            <a:avLst/>
          </a:prstGeom>
        </p:spPr>
        <p:txBody>
          <a:bodyPr/>
          <a:lstStyle>
            <a:lvl1pPr algn="l">
              <a:defRPr>
                <a:solidFill>
                  <a:schemeClr val="bg1"/>
                </a:solidFill>
                <a:latin typeface="Arial" pitchFamily="34" charset="0"/>
                <a:cs typeface="Arial" pitchFamily="34" charset="0"/>
              </a:defRPr>
            </a:lvl1pPr>
          </a:lstStyle>
          <a:p>
            <a:fld id="{822ED5C8-A2B1-FE40-BE4F-E1B4E8067D5F}" type="slidenum">
              <a:rPr lang="en-US" smtClean="0"/>
              <a:pPr/>
              <a:t>‹#›</a:t>
            </a:fld>
            <a:endParaRPr lang="en-US" dirty="0"/>
          </a:p>
        </p:txBody>
      </p:sp>
    </p:spTree>
    <p:extLst>
      <p:ext uri="{BB962C8B-B14F-4D97-AF65-F5344CB8AC3E}">
        <p14:creationId xmlns:p14="http://schemas.microsoft.com/office/powerpoint/2010/main" val="2165788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itchFamily="34" charset="0"/>
          <a:ea typeface="+mn-ea"/>
          <a:cs typeface="Arial"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itchFamily="34" charset="0"/>
          <a:ea typeface="+mn-ea"/>
          <a:cs typeface="Arial"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itchFamily="34" charset="0"/>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P_MainTemplat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095846"/>
            <a:ext cx="7772400" cy="1618166"/>
          </a:xfrm>
        </p:spPr>
        <p:txBody>
          <a:bodyPr/>
          <a:lstStyle/>
          <a:p>
            <a:r>
              <a:rPr lang="en-US" dirty="0" smtClean="0">
                <a:ln w="18415" cmpd="sng">
                  <a:solidFill>
                    <a:srgbClr val="FFFFFF"/>
                  </a:solidFill>
                  <a:prstDash val="solid"/>
                </a:ln>
                <a:solidFill>
                  <a:srgbClr val="FFFFFF"/>
                </a:solidFill>
                <a:latin typeface="Arial"/>
                <a:cs typeface="Arial"/>
              </a:rPr>
              <a:t>Principal Evaluator Training</a:t>
            </a:r>
            <a:endParaRPr lang="en-US" dirty="0">
              <a:ln w="18415" cmpd="sng">
                <a:solidFill>
                  <a:srgbClr val="FFFFFF"/>
                </a:solidFill>
                <a:prstDash val="solid"/>
              </a:ln>
              <a:solidFill>
                <a:srgbClr val="FFFFFF"/>
              </a:solidFill>
              <a:latin typeface="Arial"/>
              <a:cs typeface="Arial"/>
            </a:endParaRPr>
          </a:p>
        </p:txBody>
      </p:sp>
      <p:sp>
        <p:nvSpPr>
          <p:cNvPr id="3" name="Subtitle 2"/>
          <p:cNvSpPr>
            <a:spLocks noGrp="1"/>
          </p:cNvSpPr>
          <p:nvPr>
            <p:ph type="subTitle" idx="1"/>
          </p:nvPr>
        </p:nvSpPr>
        <p:spPr>
          <a:xfrm>
            <a:off x="1371600" y="3062225"/>
            <a:ext cx="6400800" cy="1669374"/>
          </a:xfrm>
        </p:spPr>
        <p:txBody>
          <a:bodyPr/>
          <a:lstStyle/>
          <a:p>
            <a:r>
              <a:rPr lang="en-US" dirty="0" smtClean="0">
                <a:ln w="18415" cmpd="sng">
                  <a:solidFill>
                    <a:srgbClr val="FFFFFF"/>
                  </a:solidFill>
                  <a:prstDash val="solid"/>
                </a:ln>
                <a:solidFill>
                  <a:srgbClr val="FFFFFF"/>
                </a:solidFill>
                <a:latin typeface="Arial"/>
                <a:cs typeface="Arial"/>
              </a:rPr>
              <a:t>Day 1</a:t>
            </a:r>
          </a:p>
          <a:p>
            <a:r>
              <a:rPr lang="en-US" dirty="0" smtClean="0">
                <a:ln w="18415" cmpd="sng">
                  <a:solidFill>
                    <a:srgbClr val="FFFFFF"/>
                  </a:solidFill>
                  <a:prstDash val="solid"/>
                </a:ln>
                <a:solidFill>
                  <a:srgbClr val="FFFFFF"/>
                </a:solidFill>
                <a:latin typeface="Arial"/>
                <a:cs typeface="Arial"/>
              </a:rPr>
              <a:t>2012-2013</a:t>
            </a:r>
            <a:endParaRPr lang="en-US" dirty="0">
              <a:ln w="18415" cmpd="sng">
                <a:solidFill>
                  <a:srgbClr val="FFFFFF"/>
                </a:solidFill>
                <a:prstDash val="solid"/>
              </a:ln>
              <a:solidFill>
                <a:srgbClr val="FFFFFF"/>
              </a:solidFill>
              <a:latin typeface="Arial"/>
              <a:cs typeface="Arial"/>
            </a:endParaRPr>
          </a:p>
        </p:txBody>
      </p:sp>
    </p:spTree>
    <p:extLst>
      <p:ext uri="{BB962C8B-B14F-4D97-AF65-F5344CB8AC3E}">
        <p14:creationId xmlns:p14="http://schemas.microsoft.com/office/powerpoint/2010/main" val="1452501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chemeClr val="bg1"/>
                </a:solidFill>
              </a:rPr>
              <a:t>What Did We Learn from our First SLO-Setting?</a:t>
            </a:r>
            <a:endParaRPr lang="en-US" dirty="0">
              <a:solidFill>
                <a:schemeClr val="bg1"/>
              </a:solidFill>
            </a:endParaRPr>
          </a:p>
        </p:txBody>
      </p:sp>
    </p:spTree>
    <p:extLst>
      <p:ext uri="{BB962C8B-B14F-4D97-AF65-F5344CB8AC3E}">
        <p14:creationId xmlns:p14="http://schemas.microsoft.com/office/powerpoint/2010/main" val="366891347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 Lessons Learned</a:t>
            </a:r>
            <a:endParaRPr lang="en-US" dirty="0"/>
          </a:p>
        </p:txBody>
      </p:sp>
      <p:sp>
        <p:nvSpPr>
          <p:cNvPr id="3" name="Content Placeholder 2"/>
          <p:cNvSpPr>
            <a:spLocks noGrp="1"/>
          </p:cNvSpPr>
          <p:nvPr>
            <p:ph idx="1"/>
          </p:nvPr>
        </p:nvSpPr>
        <p:spPr/>
        <p:txBody>
          <a:bodyPr/>
          <a:lstStyle/>
          <a:p>
            <a:pPr marL="0" indent="0">
              <a:buNone/>
            </a:pPr>
            <a:r>
              <a:rPr lang="en-US" dirty="0" smtClean="0"/>
              <a:t>What did we learn,</a:t>
            </a:r>
          </a:p>
          <a:p>
            <a:r>
              <a:rPr lang="en-US" dirty="0" smtClean="0"/>
              <a:t>Organizationally?</a:t>
            </a:r>
          </a:p>
          <a:p>
            <a:r>
              <a:rPr lang="en-US" dirty="0" smtClean="0"/>
              <a:t>Culturally?</a:t>
            </a:r>
          </a:p>
          <a:p>
            <a:r>
              <a:rPr lang="en-US" dirty="0" smtClean="0"/>
              <a:t>In terms of supporting our principals?</a:t>
            </a:r>
          </a:p>
          <a:p>
            <a:endParaRPr lang="en-US" dirty="0"/>
          </a:p>
          <a:p>
            <a:pPr marL="0" indent="0">
              <a:buNone/>
            </a:pPr>
            <a:r>
              <a:rPr lang="en-US" dirty="0" smtClean="0"/>
              <a:t>Write one “lesson” learned, each, on a 5x8 card with a marker. Use multiple cards. </a:t>
            </a:r>
            <a:endParaRPr lang="en-US" dirty="0"/>
          </a:p>
        </p:txBody>
      </p:sp>
    </p:spTree>
    <p:extLst>
      <p:ext uri="{BB962C8B-B14F-4D97-AF65-F5344CB8AC3E}">
        <p14:creationId xmlns:p14="http://schemas.microsoft.com/office/powerpoint/2010/main" val="2675941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chemeClr val="bg1"/>
                </a:solidFill>
              </a:rPr>
              <a:t>Looking at Some Evidence</a:t>
            </a:r>
            <a:endParaRPr lang="en-US" dirty="0">
              <a:solidFill>
                <a:schemeClr val="bg1"/>
              </a:solidFill>
            </a:endParaRPr>
          </a:p>
        </p:txBody>
      </p:sp>
    </p:spTree>
    <p:extLst>
      <p:ext uri="{BB962C8B-B14F-4D97-AF65-F5344CB8AC3E}">
        <p14:creationId xmlns:p14="http://schemas.microsoft.com/office/powerpoint/2010/main" val="2937387512"/>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Review</a:t>
            </a:r>
            <a:endParaRPr lang="en-US" dirty="0"/>
          </a:p>
        </p:txBody>
      </p:sp>
      <p:sp>
        <p:nvSpPr>
          <p:cNvPr id="3" name="Content Placeholder 2"/>
          <p:cNvSpPr>
            <a:spLocks noGrp="1"/>
          </p:cNvSpPr>
          <p:nvPr>
            <p:ph idx="1"/>
          </p:nvPr>
        </p:nvSpPr>
        <p:spPr/>
        <p:txBody>
          <a:bodyPr/>
          <a:lstStyle/>
          <a:p>
            <a:pPr marL="0" indent="0">
              <a:buNone/>
            </a:pPr>
            <a:r>
              <a:rPr lang="en-US" dirty="0" smtClean="0"/>
              <a:t>Choose a piece of evidence as a table group. Discuss:</a:t>
            </a:r>
          </a:p>
          <a:p>
            <a:r>
              <a:rPr lang="en-US" dirty="0" smtClean="0"/>
              <a:t>To which ISLLC standard does it fit?</a:t>
            </a:r>
          </a:p>
          <a:p>
            <a:r>
              <a:rPr lang="en-US" dirty="0" smtClean="0"/>
              <a:t>What </a:t>
            </a:r>
            <a:r>
              <a:rPr lang="en-US" smtClean="0"/>
              <a:t>is it </a:t>
            </a:r>
            <a:r>
              <a:rPr lang="en-US" dirty="0" smtClean="0"/>
              <a:t>evidence of?</a:t>
            </a:r>
          </a:p>
          <a:p>
            <a:r>
              <a:rPr lang="en-US" dirty="0" smtClean="0"/>
              <a:t>What questions would you ask the principal?</a:t>
            </a:r>
          </a:p>
          <a:p>
            <a:r>
              <a:rPr lang="en-US" dirty="0" smtClean="0"/>
              <a:t>What further evidence might you seek?</a:t>
            </a:r>
          </a:p>
          <a:p>
            <a:endParaRPr lang="en-US" dirty="0"/>
          </a:p>
        </p:txBody>
      </p:sp>
    </p:spTree>
    <p:extLst>
      <p:ext uri="{BB962C8B-B14F-4D97-AF65-F5344CB8AC3E}">
        <p14:creationId xmlns:p14="http://schemas.microsoft.com/office/powerpoint/2010/main" val="3910529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chemeClr val="bg1"/>
                </a:solidFill>
              </a:rPr>
              <a:t>Planning a</a:t>
            </a:r>
            <a:br>
              <a:rPr lang="en-US" dirty="0" smtClean="0">
                <a:solidFill>
                  <a:schemeClr val="bg1"/>
                </a:solidFill>
              </a:rPr>
            </a:br>
            <a:r>
              <a:rPr lang="en-US" dirty="0" smtClean="0">
                <a:solidFill>
                  <a:schemeClr val="bg1"/>
                </a:solidFill>
              </a:rPr>
              <a:t>School Visit</a:t>
            </a:r>
            <a:endParaRPr lang="en-US" dirty="0">
              <a:solidFill>
                <a:schemeClr val="bg1"/>
              </a:solidFill>
            </a:endParaRPr>
          </a:p>
        </p:txBody>
      </p:sp>
    </p:spTree>
    <p:extLst>
      <p:ext uri="{BB962C8B-B14F-4D97-AF65-F5344CB8AC3E}">
        <p14:creationId xmlns:p14="http://schemas.microsoft.com/office/powerpoint/2010/main" val="3807764535"/>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274638"/>
            <a:ext cx="8843749" cy="1143000"/>
          </a:xfrm>
        </p:spPr>
        <p:txBody>
          <a:bodyPr>
            <a:normAutofit fontScale="90000"/>
          </a:bodyPr>
          <a:lstStyle/>
          <a:p>
            <a:r>
              <a:rPr lang="en-US" dirty="0" smtClean="0"/>
              <a:t>Planning an </a:t>
            </a:r>
            <a:r>
              <a:rPr lang="en-US" i="1" u="sng" dirty="0" smtClean="0"/>
              <a:t>Announced</a:t>
            </a:r>
            <a:r>
              <a:rPr lang="en-US" dirty="0" smtClean="0"/>
              <a:t> School Visit</a:t>
            </a:r>
            <a:endParaRPr lang="en-US" dirty="0"/>
          </a:p>
        </p:txBody>
      </p:sp>
      <p:sp>
        <p:nvSpPr>
          <p:cNvPr id="3" name="Content Placeholder 2"/>
          <p:cNvSpPr>
            <a:spLocks noGrp="1"/>
          </p:cNvSpPr>
          <p:nvPr>
            <p:ph idx="1"/>
          </p:nvPr>
        </p:nvSpPr>
        <p:spPr>
          <a:xfrm>
            <a:off x="457200" y="1600200"/>
            <a:ext cx="8229600" cy="4772025"/>
          </a:xfrm>
        </p:spPr>
        <p:txBody>
          <a:bodyPr>
            <a:normAutofit lnSpcReduction="10000"/>
          </a:bodyPr>
          <a:lstStyle/>
          <a:p>
            <a:r>
              <a:rPr lang="en-US" dirty="0" smtClean="0"/>
              <a:t>Who would you speak with?</a:t>
            </a:r>
          </a:p>
          <a:p>
            <a:r>
              <a:rPr lang="en-US" dirty="0" smtClean="0"/>
              <a:t>What artifacts would you seek from the principal?</a:t>
            </a:r>
          </a:p>
          <a:p>
            <a:r>
              <a:rPr lang="en-US" dirty="0" smtClean="0"/>
              <a:t>What other evidence would you hope to collect?</a:t>
            </a:r>
          </a:p>
          <a:p>
            <a:r>
              <a:rPr lang="en-US" dirty="0" smtClean="0"/>
              <a:t>What are you doing with the artifacts and evidence?</a:t>
            </a:r>
          </a:p>
          <a:p>
            <a:r>
              <a:rPr lang="en-US" dirty="0" smtClean="0"/>
              <a:t>Where would you go with the principal? </a:t>
            </a:r>
          </a:p>
          <a:p>
            <a:r>
              <a:rPr lang="en-US" dirty="0" smtClean="0"/>
              <a:t>What would you do w/o the principal?</a:t>
            </a:r>
            <a:endParaRPr lang="en-US" dirty="0"/>
          </a:p>
        </p:txBody>
      </p:sp>
    </p:spTree>
    <p:extLst>
      <p:ext uri="{BB962C8B-B14F-4D97-AF65-F5344CB8AC3E}">
        <p14:creationId xmlns:p14="http://schemas.microsoft.com/office/powerpoint/2010/main" val="1309573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chemeClr val="bg1"/>
                </a:solidFill>
              </a:rPr>
              <a:t>Principal Learning</a:t>
            </a:r>
            <a:endParaRPr lang="en-US" dirty="0">
              <a:solidFill>
                <a:schemeClr val="bg1"/>
              </a:solidFill>
            </a:endParaRPr>
          </a:p>
        </p:txBody>
      </p:sp>
    </p:spTree>
    <p:extLst>
      <p:ext uri="{BB962C8B-B14F-4D97-AF65-F5344CB8AC3E}">
        <p14:creationId xmlns:p14="http://schemas.microsoft.com/office/powerpoint/2010/main" val="2231331939"/>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Learning</a:t>
            </a:r>
            <a:endParaRPr lang="en-US" dirty="0"/>
          </a:p>
        </p:txBody>
      </p:sp>
      <p:sp>
        <p:nvSpPr>
          <p:cNvPr id="3" name="Content Placeholder 2"/>
          <p:cNvSpPr>
            <a:spLocks noGrp="1"/>
          </p:cNvSpPr>
          <p:nvPr>
            <p:ph idx="1"/>
          </p:nvPr>
        </p:nvSpPr>
        <p:spPr>
          <a:xfrm>
            <a:off x="457200" y="1600200"/>
            <a:ext cx="8229600" cy="2248469"/>
          </a:xfrm>
        </p:spPr>
        <p:txBody>
          <a:bodyPr/>
          <a:lstStyle/>
          <a:p>
            <a:pPr marL="0" indent="0">
              <a:buNone/>
            </a:pPr>
            <a:r>
              <a:rPr lang="en-US" dirty="0" smtClean="0"/>
              <a:t>Principals report that while they are attempting to create conditions to support learning for others, their own learning is not well supported.</a:t>
            </a:r>
          </a:p>
          <a:p>
            <a:pPr marL="0" indent="0">
              <a:buNone/>
            </a:pPr>
            <a:endParaRPr lang="en-US" dirty="0"/>
          </a:p>
          <a:p>
            <a:pPr marL="0" indent="0">
              <a:buNone/>
            </a:pPr>
            <a:endParaRPr lang="en-US" dirty="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0202" t="9711" r="16566" b="25350"/>
          <a:stretch/>
        </p:blipFill>
        <p:spPr bwMode="auto">
          <a:xfrm>
            <a:off x="4708476" y="3200959"/>
            <a:ext cx="3978323" cy="3268625"/>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0686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Learning</a:t>
            </a:r>
            <a:endParaRPr lang="en-US" dirty="0"/>
          </a:p>
        </p:txBody>
      </p:sp>
      <p:sp>
        <p:nvSpPr>
          <p:cNvPr id="3" name="Content Placeholder 2"/>
          <p:cNvSpPr>
            <a:spLocks noGrp="1"/>
          </p:cNvSpPr>
          <p:nvPr>
            <p:ph idx="1"/>
          </p:nvPr>
        </p:nvSpPr>
        <p:spPr/>
        <p:txBody>
          <a:bodyPr/>
          <a:lstStyle/>
          <a:p>
            <a:r>
              <a:rPr lang="en-US" dirty="0" smtClean="0"/>
              <a:t>Do you think the statement from principals is a fair generalization?</a:t>
            </a:r>
          </a:p>
          <a:p>
            <a:r>
              <a:rPr lang="en-US" dirty="0" smtClean="0"/>
              <a:t>Do </a:t>
            </a:r>
            <a:r>
              <a:rPr lang="en-US" i="1" dirty="0" smtClean="0"/>
              <a:t>you</a:t>
            </a:r>
            <a:r>
              <a:rPr lang="en-US" dirty="0" smtClean="0"/>
              <a:t> expect </a:t>
            </a:r>
            <a:r>
              <a:rPr lang="en-US" i="1" dirty="0" smtClean="0"/>
              <a:t>your</a:t>
            </a:r>
            <a:r>
              <a:rPr lang="en-US" dirty="0" smtClean="0"/>
              <a:t> principals to get better?</a:t>
            </a:r>
          </a:p>
          <a:p>
            <a:r>
              <a:rPr lang="en-US" dirty="0" smtClean="0"/>
              <a:t>Would </a:t>
            </a:r>
            <a:r>
              <a:rPr lang="en-US" i="1" dirty="0" smtClean="0"/>
              <a:t>your</a:t>
            </a:r>
            <a:r>
              <a:rPr lang="en-US" dirty="0" smtClean="0"/>
              <a:t> principal(s) agree?</a:t>
            </a:r>
          </a:p>
          <a:p>
            <a:r>
              <a:rPr lang="en-US" dirty="0" smtClean="0"/>
              <a:t>If so, how would she/he </a:t>
            </a:r>
            <a:r>
              <a:rPr lang="en-US" i="1" dirty="0" smtClean="0"/>
              <a:t>know</a:t>
            </a:r>
            <a:r>
              <a:rPr lang="en-US" dirty="0" smtClean="0"/>
              <a:t>?</a:t>
            </a:r>
          </a:p>
          <a:p>
            <a:endParaRPr lang="en-US" dirty="0" smtClean="0"/>
          </a:p>
          <a:p>
            <a:endParaRPr lang="en-US" dirty="0"/>
          </a:p>
        </p:txBody>
      </p:sp>
    </p:spTree>
    <p:extLst>
      <p:ext uri="{BB962C8B-B14F-4D97-AF65-F5344CB8AC3E}">
        <p14:creationId xmlns:p14="http://schemas.microsoft.com/office/powerpoint/2010/main" val="18191590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Learning</a:t>
            </a:r>
            <a:endParaRPr lang="en-US" dirty="0"/>
          </a:p>
        </p:txBody>
      </p:sp>
      <p:sp>
        <p:nvSpPr>
          <p:cNvPr id="3" name="Content Placeholder 2"/>
          <p:cNvSpPr>
            <a:spLocks noGrp="1"/>
          </p:cNvSpPr>
          <p:nvPr>
            <p:ph idx="1"/>
          </p:nvPr>
        </p:nvSpPr>
        <p:spPr>
          <a:xfrm>
            <a:off x="457200" y="1600200"/>
            <a:ext cx="8229600" cy="5257800"/>
          </a:xfrm>
        </p:spPr>
        <p:txBody>
          <a:bodyPr/>
          <a:lstStyle/>
          <a:p>
            <a:pPr marL="0" indent="0">
              <a:buNone/>
            </a:pPr>
            <a:r>
              <a:rPr lang="en-US" dirty="0" smtClean="0"/>
              <a:t>What are you planning to…</a:t>
            </a:r>
          </a:p>
          <a:p>
            <a:r>
              <a:rPr lang="en-US" dirty="0" smtClean="0"/>
              <a:t>Help your principal(s) with time management</a:t>
            </a:r>
          </a:p>
          <a:p>
            <a:r>
              <a:rPr lang="en-US" dirty="0" smtClean="0"/>
              <a:t>Increase the inter-rater reliability and agreement among your lead evaluators</a:t>
            </a:r>
          </a:p>
          <a:p>
            <a:r>
              <a:rPr lang="en-US" dirty="0" smtClean="0"/>
              <a:t>Help principals plan their faculty meetings</a:t>
            </a:r>
          </a:p>
          <a:p>
            <a:r>
              <a:rPr lang="en-US" dirty="0" smtClean="0"/>
              <a:t>Help principals remain positive and be positive leaders</a:t>
            </a:r>
          </a:p>
          <a:p>
            <a:r>
              <a:rPr lang="en-US" dirty="0" smtClean="0"/>
              <a:t>Help principals with their own learning</a:t>
            </a:r>
          </a:p>
          <a:p>
            <a:endParaRPr lang="en-US" dirty="0" smtClean="0"/>
          </a:p>
          <a:p>
            <a:endParaRPr lang="en-US" dirty="0"/>
          </a:p>
        </p:txBody>
      </p:sp>
    </p:spTree>
    <p:extLst>
      <p:ext uri="{BB962C8B-B14F-4D97-AF65-F5344CB8AC3E}">
        <p14:creationId xmlns:p14="http://schemas.microsoft.com/office/powerpoint/2010/main" val="740075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latin typeface="Arial"/>
                <a:cs typeface="Arial"/>
              </a:rPr>
              <a:t>Agenda</a:t>
            </a:r>
            <a:endParaRPr lang="en-US" b="1" dirty="0">
              <a:latin typeface="Arial"/>
              <a:cs typeface="Arial"/>
            </a:endParaRPr>
          </a:p>
        </p:txBody>
      </p:sp>
      <p:sp>
        <p:nvSpPr>
          <p:cNvPr id="6" name="Content Placeholder 5"/>
          <p:cNvSpPr>
            <a:spLocks noGrp="1"/>
          </p:cNvSpPr>
          <p:nvPr>
            <p:ph idx="1"/>
          </p:nvPr>
        </p:nvSpPr>
        <p:spPr/>
        <p:txBody>
          <a:bodyPr>
            <a:normAutofit/>
          </a:bodyPr>
          <a:lstStyle/>
          <a:p>
            <a:r>
              <a:rPr lang="en-US" dirty="0">
                <a:latin typeface="Arial"/>
                <a:cs typeface="Arial"/>
              </a:rPr>
              <a:t>Introductions</a:t>
            </a:r>
          </a:p>
          <a:p>
            <a:r>
              <a:rPr lang="en-US" dirty="0">
                <a:latin typeface="Arial"/>
                <a:cs typeface="Arial"/>
              </a:rPr>
              <a:t>Objectives and Agenda Review</a:t>
            </a:r>
          </a:p>
          <a:p>
            <a:r>
              <a:rPr lang="en-US" dirty="0" smtClean="0">
                <a:latin typeface="Arial"/>
                <a:cs typeface="Arial"/>
              </a:rPr>
              <a:t>SLOs: Lessons Learned</a:t>
            </a:r>
          </a:p>
          <a:p>
            <a:r>
              <a:rPr lang="en-US" dirty="0" smtClean="0">
                <a:latin typeface="Arial"/>
                <a:cs typeface="Arial"/>
              </a:rPr>
              <a:t>A Look at Some Evidence</a:t>
            </a:r>
          </a:p>
          <a:p>
            <a:r>
              <a:rPr lang="en-US" dirty="0" smtClean="0">
                <a:latin typeface="Arial"/>
                <a:cs typeface="Arial"/>
              </a:rPr>
              <a:t>Planning School Visits</a:t>
            </a:r>
          </a:p>
          <a:p>
            <a:r>
              <a:rPr lang="en-US" dirty="0" smtClean="0">
                <a:latin typeface="Arial"/>
                <a:cs typeface="Arial"/>
              </a:rPr>
              <a:t>Supporting Principals</a:t>
            </a:r>
            <a:endParaRPr lang="en-US" dirty="0">
              <a:latin typeface="Arial"/>
              <a:cs typeface="Arial"/>
            </a:endParaRPr>
          </a:p>
          <a:p>
            <a:r>
              <a:rPr lang="en-US" dirty="0" smtClean="0">
                <a:latin typeface="Arial"/>
                <a:cs typeface="Arial"/>
              </a:rPr>
              <a:t>Closure</a:t>
            </a:r>
            <a:endParaRPr lang="en-US"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21455935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Learning</a:t>
            </a:r>
            <a:endParaRPr lang="en-US" dirty="0"/>
          </a:p>
        </p:txBody>
      </p:sp>
      <p:sp>
        <p:nvSpPr>
          <p:cNvPr id="3" name="Content Placeholder 2"/>
          <p:cNvSpPr>
            <a:spLocks noGrp="1"/>
          </p:cNvSpPr>
          <p:nvPr>
            <p:ph idx="1"/>
          </p:nvPr>
        </p:nvSpPr>
        <p:spPr>
          <a:xfrm>
            <a:off x="457200" y="1600200"/>
            <a:ext cx="8229600" cy="5334000"/>
          </a:xfrm>
        </p:spPr>
        <p:txBody>
          <a:bodyPr>
            <a:normAutofit/>
          </a:bodyPr>
          <a:lstStyle/>
          <a:p>
            <a:pPr marL="0" indent="0">
              <a:buNone/>
            </a:pPr>
            <a:r>
              <a:rPr lang="en-US" dirty="0" smtClean="0"/>
              <a:t>Choose the topic that most interests you:</a:t>
            </a:r>
          </a:p>
          <a:p>
            <a:r>
              <a:rPr lang="en-US" dirty="0" smtClean="0"/>
              <a:t>Help your principal(s) with time management</a:t>
            </a:r>
          </a:p>
          <a:p>
            <a:r>
              <a:rPr lang="en-US" dirty="0" smtClean="0"/>
              <a:t>Increase the inter-rater reliability and agreement among your lead evaluators</a:t>
            </a:r>
          </a:p>
          <a:p>
            <a:r>
              <a:rPr lang="en-US" dirty="0" smtClean="0"/>
              <a:t>Help principals plan their faculty meetings</a:t>
            </a:r>
          </a:p>
          <a:p>
            <a:r>
              <a:rPr lang="en-US" dirty="0" smtClean="0"/>
              <a:t>Help principals remain positive and be positive leaders</a:t>
            </a:r>
          </a:p>
          <a:p>
            <a:r>
              <a:rPr lang="en-US" dirty="0"/>
              <a:t>Help principals with their own </a:t>
            </a:r>
            <a:r>
              <a:rPr lang="en-US" dirty="0" smtClean="0"/>
              <a:t>learning</a:t>
            </a:r>
          </a:p>
        </p:txBody>
      </p:sp>
    </p:spTree>
    <p:extLst>
      <p:ext uri="{BB962C8B-B14F-4D97-AF65-F5344CB8AC3E}">
        <p14:creationId xmlns:p14="http://schemas.microsoft.com/office/powerpoint/2010/main" val="1557955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latin typeface="Arial"/>
                <a:cs typeface="Arial"/>
              </a:rPr>
              <a:t>Agenda</a:t>
            </a:r>
            <a:endParaRPr lang="en-US" b="1" dirty="0">
              <a:latin typeface="Arial"/>
              <a:cs typeface="Arial"/>
            </a:endParaRPr>
          </a:p>
        </p:txBody>
      </p:sp>
      <p:sp>
        <p:nvSpPr>
          <p:cNvPr id="6" name="Content Placeholder 5"/>
          <p:cNvSpPr>
            <a:spLocks noGrp="1"/>
          </p:cNvSpPr>
          <p:nvPr>
            <p:ph idx="1"/>
          </p:nvPr>
        </p:nvSpPr>
        <p:spPr/>
        <p:txBody>
          <a:bodyPr>
            <a:normAutofit/>
          </a:bodyPr>
          <a:lstStyle/>
          <a:p>
            <a:r>
              <a:rPr lang="en-US" dirty="0">
                <a:latin typeface="Arial"/>
                <a:cs typeface="Arial"/>
              </a:rPr>
              <a:t>Introductions</a:t>
            </a:r>
          </a:p>
          <a:p>
            <a:r>
              <a:rPr lang="en-US" dirty="0">
                <a:latin typeface="Arial"/>
                <a:cs typeface="Arial"/>
              </a:rPr>
              <a:t>Objectives and Agenda Review</a:t>
            </a:r>
          </a:p>
          <a:p>
            <a:r>
              <a:rPr lang="en-US" dirty="0" smtClean="0">
                <a:latin typeface="Arial"/>
                <a:cs typeface="Arial"/>
              </a:rPr>
              <a:t>SLOs: Lessons Learned</a:t>
            </a:r>
          </a:p>
          <a:p>
            <a:r>
              <a:rPr lang="en-US" dirty="0" smtClean="0">
                <a:latin typeface="Arial"/>
                <a:cs typeface="Arial"/>
              </a:rPr>
              <a:t>A Look at Some Evidence</a:t>
            </a:r>
          </a:p>
          <a:p>
            <a:r>
              <a:rPr lang="en-US" dirty="0" smtClean="0">
                <a:latin typeface="Arial"/>
                <a:cs typeface="Arial"/>
              </a:rPr>
              <a:t>Planning School Visits</a:t>
            </a:r>
          </a:p>
          <a:p>
            <a:r>
              <a:rPr lang="en-US" dirty="0" smtClean="0">
                <a:latin typeface="Arial"/>
                <a:cs typeface="Arial"/>
              </a:rPr>
              <a:t>Supporting Principals</a:t>
            </a:r>
            <a:endParaRPr lang="en-US" dirty="0">
              <a:latin typeface="Arial"/>
              <a:cs typeface="Arial"/>
            </a:endParaRPr>
          </a:p>
          <a:p>
            <a:r>
              <a:rPr lang="en-US" dirty="0" smtClean="0">
                <a:latin typeface="Arial"/>
                <a:cs typeface="Arial"/>
              </a:rPr>
              <a:t>Closure</a:t>
            </a:r>
            <a:endParaRPr lang="en-US"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37437261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latin typeface="Arial"/>
                <a:cs typeface="Arial"/>
              </a:rPr>
              <a:t>Next Session</a:t>
            </a:r>
            <a:endParaRPr lang="en-US" b="1" dirty="0">
              <a:latin typeface="Arial"/>
              <a:cs typeface="Arial"/>
            </a:endParaRPr>
          </a:p>
        </p:txBody>
      </p:sp>
      <p:sp>
        <p:nvSpPr>
          <p:cNvPr id="6" name="Content Placeholder 5"/>
          <p:cNvSpPr>
            <a:spLocks noGrp="1"/>
          </p:cNvSpPr>
          <p:nvPr>
            <p:ph idx="1"/>
          </p:nvPr>
        </p:nvSpPr>
        <p:spPr>
          <a:xfrm>
            <a:off x="457200" y="1600200"/>
            <a:ext cx="8229600" cy="5257800"/>
          </a:xfrm>
        </p:spPr>
        <p:txBody>
          <a:bodyPr>
            <a:normAutofit/>
          </a:bodyPr>
          <a:lstStyle/>
          <a:p>
            <a:pPr marL="0" indent="0" algn="ctr">
              <a:buNone/>
            </a:pPr>
            <a:r>
              <a:rPr lang="en-US" dirty="0">
                <a:latin typeface="Arial"/>
                <a:cs typeface="Arial"/>
              </a:rPr>
              <a:t>December 19, 2012 - </a:t>
            </a:r>
            <a:r>
              <a:rPr lang="en-US" dirty="0" smtClean="0">
                <a:latin typeface="Arial"/>
                <a:cs typeface="Arial"/>
              </a:rPr>
              <a:t>12:30p </a:t>
            </a:r>
            <a:r>
              <a:rPr lang="en-US" dirty="0">
                <a:latin typeface="Arial"/>
                <a:cs typeface="Arial"/>
              </a:rPr>
              <a:t>- </a:t>
            </a:r>
            <a:r>
              <a:rPr lang="en-US" dirty="0" smtClean="0">
                <a:latin typeface="Arial"/>
                <a:cs typeface="Arial"/>
              </a:rPr>
              <a:t>3:00p – DLC</a:t>
            </a:r>
            <a:br>
              <a:rPr lang="en-US" dirty="0" smtClean="0">
                <a:latin typeface="Arial"/>
                <a:cs typeface="Arial"/>
              </a:rPr>
            </a:br>
            <a:r>
              <a:rPr lang="en-US" dirty="0" smtClean="0">
                <a:latin typeface="Arial"/>
                <a:cs typeface="Arial"/>
              </a:rPr>
              <a:t>or </a:t>
            </a:r>
          </a:p>
          <a:p>
            <a:pPr marL="0" indent="0" algn="ctr">
              <a:buNone/>
            </a:pPr>
            <a:r>
              <a:rPr lang="en-US" dirty="0" smtClean="0">
                <a:latin typeface="Arial"/>
                <a:cs typeface="Arial"/>
              </a:rPr>
              <a:t>December </a:t>
            </a:r>
            <a:r>
              <a:rPr lang="en-US" dirty="0">
                <a:latin typeface="Arial"/>
                <a:cs typeface="Arial"/>
              </a:rPr>
              <a:t>20, 2012 - </a:t>
            </a:r>
            <a:r>
              <a:rPr lang="en-US" dirty="0" smtClean="0">
                <a:latin typeface="Arial"/>
                <a:cs typeface="Arial"/>
              </a:rPr>
              <a:t>11:00a </a:t>
            </a:r>
            <a:r>
              <a:rPr lang="en-US" dirty="0">
                <a:latin typeface="Arial"/>
                <a:cs typeface="Arial"/>
              </a:rPr>
              <a:t>to </a:t>
            </a:r>
            <a:r>
              <a:rPr lang="en-US" dirty="0" smtClean="0">
                <a:latin typeface="Arial"/>
                <a:cs typeface="Arial"/>
              </a:rPr>
              <a:t>1:30p </a:t>
            </a:r>
            <a:r>
              <a:rPr lang="en-US" dirty="0">
                <a:latin typeface="Arial"/>
                <a:cs typeface="Arial"/>
              </a:rPr>
              <a:t>- </a:t>
            </a:r>
            <a:r>
              <a:rPr lang="en-US" dirty="0" smtClean="0">
                <a:latin typeface="Arial"/>
                <a:cs typeface="Arial"/>
              </a:rPr>
              <a:t>DLC </a:t>
            </a:r>
          </a:p>
          <a:p>
            <a:pPr marL="0" indent="0">
              <a:buNone/>
            </a:pPr>
            <a:endParaRPr lang="en-US" dirty="0">
              <a:latin typeface="Arial"/>
              <a:cs typeface="Arial"/>
            </a:endParaRPr>
          </a:p>
          <a:p>
            <a:pPr marL="0" indent="0">
              <a:buNone/>
            </a:pPr>
            <a:r>
              <a:rPr lang="en-US" dirty="0" smtClean="0">
                <a:latin typeface="Arial"/>
                <a:cs typeface="Arial"/>
              </a:rPr>
              <a:t>Agenda will include:</a:t>
            </a:r>
          </a:p>
          <a:p>
            <a:r>
              <a:rPr lang="en-US" dirty="0" smtClean="0">
                <a:latin typeface="Arial"/>
                <a:cs typeface="Arial"/>
              </a:rPr>
              <a:t>Evidence collection and review</a:t>
            </a:r>
          </a:p>
          <a:p>
            <a:r>
              <a:rPr lang="en-US" dirty="0" smtClean="0">
                <a:latin typeface="Arial"/>
                <a:cs typeface="Arial"/>
              </a:rPr>
              <a:t>Planning unannounced school visits</a:t>
            </a:r>
          </a:p>
          <a:p>
            <a:r>
              <a:rPr lang="en-US" dirty="0" smtClean="0">
                <a:latin typeface="Arial"/>
                <a:cs typeface="Arial"/>
              </a:rPr>
              <a:t>Managing artifacts from visits</a:t>
            </a:r>
          </a:p>
          <a:p>
            <a:endParaRPr lang="en-US" dirty="0">
              <a:latin typeface="Arial"/>
              <a:cs typeface="Arial"/>
            </a:endParaRPr>
          </a:p>
        </p:txBody>
      </p:sp>
    </p:spTree>
    <p:extLst>
      <p:ext uri="{BB962C8B-B14F-4D97-AF65-F5344CB8AC3E}">
        <p14:creationId xmlns:p14="http://schemas.microsoft.com/office/powerpoint/2010/main" val="966013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Content Placeholder 2"/>
          <p:cNvSpPr>
            <a:spLocks noGrp="1"/>
          </p:cNvSpPr>
          <p:nvPr>
            <p:ph idx="1"/>
          </p:nvPr>
        </p:nvSpPr>
        <p:spPr>
          <a:xfrm>
            <a:off x="914400" y="914400"/>
            <a:ext cx="6777317" cy="3508977"/>
          </a:xfrm>
        </p:spPr>
        <p:txBody>
          <a:bodyPr/>
          <a:lstStyle/>
          <a:p>
            <a:pPr marL="68580" indent="0">
              <a:buNone/>
            </a:pPr>
            <a:r>
              <a:rPr lang="en-US" dirty="0" smtClean="0"/>
              <a:t>Questions</a:t>
            </a:r>
          </a:p>
          <a:p>
            <a:pPr marL="68580" indent="0">
              <a:buNone/>
            </a:pPr>
            <a:r>
              <a:rPr lang="en-US" dirty="0" smtClean="0"/>
              <a:t>+/</a:t>
            </a:r>
            <a:r>
              <a:rPr lang="en-US" dirty="0"/>
              <a:t>∆</a:t>
            </a:r>
            <a:endParaRPr lang="en-US" dirty="0" smtClean="0"/>
          </a:p>
        </p:txBody>
      </p:sp>
      <p:cxnSp>
        <p:nvCxnSpPr>
          <p:cNvPr id="8" name="Straight Connector 7"/>
          <p:cNvCxnSpPr/>
          <p:nvPr/>
        </p:nvCxnSpPr>
        <p:spPr>
          <a:xfrm>
            <a:off x="2361565" y="3781126"/>
            <a:ext cx="4505899" cy="11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630137" y="3536914"/>
            <a:ext cx="0" cy="17333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761615" y="3450619"/>
            <a:ext cx="1399142" cy="338554"/>
          </a:xfrm>
          <a:prstGeom prst="rect">
            <a:avLst/>
          </a:prstGeom>
          <a:noFill/>
        </p:spPr>
        <p:txBody>
          <a:bodyPr wrap="square" rtlCol="0">
            <a:spAutoFit/>
          </a:bodyPr>
          <a:lstStyle/>
          <a:p>
            <a:pPr algn="ctr"/>
            <a:r>
              <a:rPr lang="en-US" sz="1600" i="1" dirty="0"/>
              <a:t>+</a:t>
            </a:r>
          </a:p>
        </p:txBody>
      </p:sp>
      <p:sp>
        <p:nvSpPr>
          <p:cNvPr id="11" name="TextBox 10"/>
          <p:cNvSpPr txBox="1"/>
          <p:nvPr/>
        </p:nvSpPr>
        <p:spPr>
          <a:xfrm>
            <a:off x="4970972" y="3459799"/>
            <a:ext cx="1487278" cy="338554"/>
          </a:xfrm>
          <a:prstGeom prst="rect">
            <a:avLst/>
          </a:prstGeom>
          <a:noFill/>
        </p:spPr>
        <p:txBody>
          <a:bodyPr wrap="square" rtlCol="0">
            <a:spAutoFit/>
          </a:bodyPr>
          <a:lstStyle/>
          <a:p>
            <a:pPr algn="ctr"/>
            <a:r>
              <a:rPr lang="en-US" sz="1600" i="1" dirty="0" smtClean="0"/>
              <a:t>∆</a:t>
            </a:r>
            <a:endParaRPr lang="en-US" sz="1600" i="1" dirty="0"/>
          </a:p>
        </p:txBody>
      </p:sp>
    </p:spTree>
    <p:extLst>
      <p:ext uri="{BB962C8B-B14F-4D97-AF65-F5344CB8AC3E}">
        <p14:creationId xmlns:p14="http://schemas.microsoft.com/office/powerpoint/2010/main" val="22489257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P_MainTemplat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095846"/>
            <a:ext cx="7772400" cy="1618166"/>
          </a:xfrm>
        </p:spPr>
        <p:txBody>
          <a:bodyPr/>
          <a:lstStyle/>
          <a:p>
            <a:r>
              <a:rPr lang="en-US" dirty="0" smtClean="0">
                <a:ln w="18415" cmpd="sng">
                  <a:solidFill>
                    <a:srgbClr val="FFFFFF"/>
                  </a:solidFill>
                  <a:prstDash val="solid"/>
                </a:ln>
                <a:solidFill>
                  <a:srgbClr val="FFFFFF"/>
                </a:solidFill>
                <a:latin typeface="Arial"/>
                <a:cs typeface="Arial"/>
              </a:rPr>
              <a:t>Principal Evaluator Training</a:t>
            </a:r>
            <a:endParaRPr lang="en-US" dirty="0">
              <a:ln w="18415" cmpd="sng">
                <a:solidFill>
                  <a:srgbClr val="FFFFFF"/>
                </a:solidFill>
                <a:prstDash val="solid"/>
              </a:ln>
              <a:solidFill>
                <a:srgbClr val="FFFFFF"/>
              </a:solidFill>
              <a:latin typeface="Arial"/>
              <a:cs typeface="Arial"/>
            </a:endParaRPr>
          </a:p>
        </p:txBody>
      </p:sp>
      <p:sp>
        <p:nvSpPr>
          <p:cNvPr id="3" name="Subtitle 2"/>
          <p:cNvSpPr>
            <a:spLocks noGrp="1"/>
          </p:cNvSpPr>
          <p:nvPr>
            <p:ph type="subTitle" idx="1"/>
          </p:nvPr>
        </p:nvSpPr>
        <p:spPr>
          <a:xfrm>
            <a:off x="1371600" y="3062225"/>
            <a:ext cx="6400800" cy="1669374"/>
          </a:xfrm>
        </p:spPr>
        <p:txBody>
          <a:bodyPr/>
          <a:lstStyle/>
          <a:p>
            <a:r>
              <a:rPr lang="en-US" dirty="0" smtClean="0">
                <a:ln w="18415" cmpd="sng">
                  <a:solidFill>
                    <a:srgbClr val="FFFFFF"/>
                  </a:solidFill>
                  <a:prstDash val="solid"/>
                </a:ln>
                <a:solidFill>
                  <a:srgbClr val="FFFFFF"/>
                </a:solidFill>
                <a:latin typeface="Arial"/>
                <a:cs typeface="Arial"/>
              </a:rPr>
              <a:t>Day 1</a:t>
            </a:r>
          </a:p>
          <a:p>
            <a:r>
              <a:rPr lang="en-US" dirty="0" smtClean="0">
                <a:ln w="18415" cmpd="sng">
                  <a:solidFill>
                    <a:srgbClr val="FFFFFF"/>
                  </a:solidFill>
                  <a:prstDash val="solid"/>
                </a:ln>
                <a:solidFill>
                  <a:srgbClr val="FFFFFF"/>
                </a:solidFill>
                <a:latin typeface="Arial"/>
                <a:cs typeface="Arial"/>
              </a:rPr>
              <a:t>2012-2013</a:t>
            </a:r>
            <a:endParaRPr lang="en-US" dirty="0">
              <a:ln w="18415" cmpd="sng">
                <a:solidFill>
                  <a:srgbClr val="FFFFFF"/>
                </a:solidFill>
                <a:prstDash val="solid"/>
              </a:ln>
              <a:solidFill>
                <a:srgbClr val="FFFFFF"/>
              </a:solidFill>
              <a:latin typeface="Arial"/>
              <a:cs typeface="Arial"/>
            </a:endParaRPr>
          </a:p>
        </p:txBody>
      </p:sp>
    </p:spTree>
    <p:extLst>
      <p:ext uri="{BB962C8B-B14F-4D97-AF65-F5344CB8AC3E}">
        <p14:creationId xmlns:p14="http://schemas.microsoft.com/office/powerpoint/2010/main" val="12507140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Warm Up, Part 1</a:t>
            </a:r>
            <a:endParaRPr lang="en-US" dirty="0"/>
          </a:p>
        </p:txBody>
      </p:sp>
      <p:sp>
        <p:nvSpPr>
          <p:cNvPr id="3" name="Content Placeholder 2"/>
          <p:cNvSpPr>
            <a:spLocks noGrp="1"/>
          </p:cNvSpPr>
          <p:nvPr>
            <p:ph idx="1"/>
          </p:nvPr>
        </p:nvSpPr>
        <p:spPr/>
        <p:txBody>
          <a:bodyPr/>
          <a:lstStyle/>
          <a:p>
            <a:r>
              <a:rPr lang="en-US" dirty="0" smtClean="0"/>
              <a:t>Now that we’re 1.5 months into the school year, what’s different for principals than it used to be?</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1342" y="2781300"/>
            <a:ext cx="5484983" cy="3543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661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Warm Up, Part 2</a:t>
            </a:r>
            <a:endParaRPr lang="en-US" dirty="0"/>
          </a:p>
        </p:txBody>
      </p:sp>
      <p:sp>
        <p:nvSpPr>
          <p:cNvPr id="3" name="Content Placeholder 2"/>
          <p:cNvSpPr>
            <a:spLocks noGrp="1"/>
          </p:cNvSpPr>
          <p:nvPr>
            <p:ph idx="1"/>
          </p:nvPr>
        </p:nvSpPr>
        <p:spPr>
          <a:xfrm>
            <a:off x="457200" y="1600200"/>
            <a:ext cx="8343900" cy="4525963"/>
          </a:xfrm>
        </p:spPr>
        <p:txBody>
          <a:bodyPr/>
          <a:lstStyle/>
          <a:p>
            <a:r>
              <a:rPr lang="en-US" dirty="0" smtClean="0"/>
              <a:t>Now that we’re 1.5 months into the school year, what are you doing differently for your principals?</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1342" y="2781300"/>
            <a:ext cx="5484983" cy="35432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951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latin typeface="Arial"/>
                <a:cs typeface="Arial"/>
              </a:rPr>
              <a:t>Back Again: 9 Components</a:t>
            </a:r>
            <a:endParaRPr lang="en-US" b="1" dirty="0">
              <a:latin typeface="Arial"/>
              <a:cs typeface="Arial"/>
            </a:endParaRPr>
          </a:p>
        </p:txBody>
      </p:sp>
      <p:sp>
        <p:nvSpPr>
          <p:cNvPr id="6" name="Content Placeholder 5"/>
          <p:cNvSpPr>
            <a:spLocks noGrp="1"/>
          </p:cNvSpPr>
          <p:nvPr>
            <p:ph idx="1"/>
          </p:nvPr>
        </p:nvSpPr>
        <p:spPr/>
        <p:txBody>
          <a:bodyPr>
            <a:normAutofit fontScale="92500" lnSpcReduction="10000"/>
          </a:bodyPr>
          <a:lstStyle/>
          <a:p>
            <a:pPr marL="514350" indent="-514350">
              <a:buFont typeface="+mj-lt"/>
              <a:buAutoNum type="arabicPeriod"/>
            </a:pPr>
            <a:r>
              <a:rPr lang="en-US" dirty="0">
                <a:latin typeface="Arial"/>
                <a:cs typeface="Arial"/>
              </a:rPr>
              <a:t>New York State Teaching Standards and Leadership Standards </a:t>
            </a:r>
          </a:p>
          <a:p>
            <a:pPr marL="514350" indent="-514350">
              <a:buFont typeface="+mj-lt"/>
              <a:buAutoNum type="arabicPeriod"/>
            </a:pPr>
            <a:r>
              <a:rPr lang="en-US" dirty="0">
                <a:latin typeface="Arial"/>
                <a:cs typeface="Arial"/>
              </a:rPr>
              <a:t>Evidence-based observation </a:t>
            </a:r>
          </a:p>
          <a:p>
            <a:pPr marL="514350" indent="-514350">
              <a:buFont typeface="+mj-lt"/>
              <a:buAutoNum type="arabicPeriod"/>
            </a:pPr>
            <a:r>
              <a:rPr lang="en-US" dirty="0">
                <a:latin typeface="Arial"/>
                <a:cs typeface="Arial"/>
              </a:rPr>
              <a:t>Application and use of Student Growth Percentile and VA Growth Model data </a:t>
            </a:r>
          </a:p>
          <a:p>
            <a:pPr marL="514350" indent="-514350">
              <a:buFont typeface="+mj-lt"/>
              <a:buAutoNum type="arabicPeriod"/>
            </a:pPr>
            <a:r>
              <a:rPr lang="en-US" dirty="0">
                <a:latin typeface="Arial"/>
                <a:cs typeface="Arial"/>
              </a:rPr>
              <a:t>Application and use of the State-approved teacher or principal rubrics </a:t>
            </a:r>
          </a:p>
          <a:p>
            <a:pPr marL="514350" indent="-514350">
              <a:buFont typeface="+mj-lt"/>
              <a:buAutoNum type="arabicPeriod"/>
            </a:pPr>
            <a:r>
              <a:rPr lang="en-US" dirty="0">
                <a:latin typeface="Arial"/>
                <a:cs typeface="Arial"/>
              </a:rPr>
              <a:t>Application and use of any assessment tools used to evaluate teachers and principals </a:t>
            </a:r>
          </a:p>
        </p:txBody>
      </p:sp>
    </p:spTree>
    <p:extLst>
      <p:ext uri="{BB962C8B-B14F-4D97-AF65-F5344CB8AC3E}">
        <p14:creationId xmlns:p14="http://schemas.microsoft.com/office/powerpoint/2010/main" val="3562126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latin typeface="Arial"/>
                <a:cs typeface="Arial"/>
              </a:rPr>
              <a:t>Back Again : </a:t>
            </a:r>
            <a:r>
              <a:rPr lang="en-US" b="1" dirty="0" smtClean="0">
                <a:latin typeface="Arial"/>
                <a:cs typeface="Arial"/>
              </a:rPr>
              <a:t>9 Components</a:t>
            </a:r>
            <a:endParaRPr lang="en-US" b="1" dirty="0">
              <a:latin typeface="Arial"/>
              <a:cs typeface="Arial"/>
            </a:endParaRPr>
          </a:p>
        </p:txBody>
      </p:sp>
      <p:sp>
        <p:nvSpPr>
          <p:cNvPr id="6" name="Content Placeholder 5"/>
          <p:cNvSpPr>
            <a:spLocks noGrp="1"/>
          </p:cNvSpPr>
          <p:nvPr>
            <p:ph idx="1"/>
          </p:nvPr>
        </p:nvSpPr>
        <p:spPr/>
        <p:txBody>
          <a:bodyPr>
            <a:normAutofit fontScale="92500" lnSpcReduction="10000"/>
          </a:bodyPr>
          <a:lstStyle/>
          <a:p>
            <a:pPr marL="514350" indent="-514350">
              <a:buFont typeface="+mj-lt"/>
              <a:buAutoNum type="arabicPeriod" startAt="6"/>
            </a:pPr>
            <a:r>
              <a:rPr lang="en-US" dirty="0" smtClean="0">
                <a:latin typeface="Arial"/>
                <a:cs typeface="Arial"/>
              </a:rPr>
              <a:t>Application </a:t>
            </a:r>
            <a:r>
              <a:rPr lang="en-US" dirty="0">
                <a:latin typeface="Arial"/>
                <a:cs typeface="Arial"/>
              </a:rPr>
              <a:t>and use of State-approved locally selected measures of student achievement </a:t>
            </a:r>
          </a:p>
          <a:p>
            <a:pPr marL="514350" indent="-514350">
              <a:buFont typeface="+mj-lt"/>
              <a:buAutoNum type="arabicPeriod" startAt="6"/>
            </a:pPr>
            <a:r>
              <a:rPr lang="en-US" dirty="0">
                <a:latin typeface="Arial"/>
                <a:cs typeface="Arial"/>
              </a:rPr>
              <a:t>Use of the Statewide Instructional Reporting System </a:t>
            </a:r>
          </a:p>
          <a:p>
            <a:pPr marL="514350" indent="-514350">
              <a:buFont typeface="+mj-lt"/>
              <a:buAutoNum type="arabicPeriod" startAt="6"/>
            </a:pPr>
            <a:r>
              <a:rPr lang="en-US" dirty="0">
                <a:latin typeface="Arial"/>
                <a:cs typeface="Arial"/>
              </a:rPr>
              <a:t>Scoring methodology used to evaluate teachers and principals </a:t>
            </a:r>
          </a:p>
          <a:p>
            <a:pPr marL="514350" indent="-514350">
              <a:buFont typeface="+mj-lt"/>
              <a:buAutoNum type="arabicPeriod" startAt="6"/>
            </a:pPr>
            <a:r>
              <a:rPr lang="en-US" dirty="0">
                <a:latin typeface="Arial"/>
                <a:cs typeface="Arial"/>
              </a:rPr>
              <a:t>Specific considerations in evaluating teachers and principals of ELLs and students with disabilities </a:t>
            </a:r>
          </a:p>
        </p:txBody>
      </p:sp>
    </p:spTree>
    <p:extLst>
      <p:ext uri="{BB962C8B-B14F-4D97-AF65-F5344CB8AC3E}">
        <p14:creationId xmlns:p14="http://schemas.microsoft.com/office/powerpoint/2010/main" val="2072031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latin typeface="Arial"/>
                <a:cs typeface="Arial"/>
              </a:rPr>
              <a:t>Back Again : </a:t>
            </a:r>
            <a:r>
              <a:rPr lang="en-US" b="1" dirty="0" smtClean="0">
                <a:latin typeface="Arial"/>
                <a:cs typeface="Arial"/>
              </a:rPr>
              <a:t>9+ Components</a:t>
            </a:r>
            <a:endParaRPr lang="en-US" b="1" dirty="0">
              <a:latin typeface="Arial"/>
              <a:cs typeface="Arial"/>
            </a:endParaRPr>
          </a:p>
        </p:txBody>
      </p:sp>
      <p:sp>
        <p:nvSpPr>
          <p:cNvPr id="6" name="Content Placeholder 5"/>
          <p:cNvSpPr>
            <a:spLocks noGrp="1"/>
          </p:cNvSpPr>
          <p:nvPr>
            <p:ph idx="1"/>
          </p:nvPr>
        </p:nvSpPr>
        <p:spPr>
          <a:xfrm>
            <a:off x="457200" y="1600199"/>
            <a:ext cx="8686800" cy="5172075"/>
          </a:xfrm>
        </p:spPr>
        <p:txBody>
          <a:bodyPr>
            <a:normAutofit fontScale="92500" lnSpcReduction="10000"/>
          </a:bodyPr>
          <a:lstStyle/>
          <a:p>
            <a:pPr marL="514350" indent="-514350">
              <a:buFont typeface="+mj-lt"/>
              <a:buAutoNum type="arabicPeriod" startAt="10"/>
            </a:pPr>
            <a:r>
              <a:rPr lang="en-US" dirty="0">
                <a:latin typeface="Arial"/>
                <a:cs typeface="Arial"/>
              </a:rPr>
              <a:t>State-determined district-wide student growth goal setting process (Student Learning Objectives) </a:t>
            </a:r>
          </a:p>
          <a:p>
            <a:pPr marL="514350" indent="-514350">
              <a:buFont typeface="+mj-lt"/>
              <a:buAutoNum type="arabicPeriod" startAt="10"/>
            </a:pPr>
            <a:r>
              <a:rPr lang="en-US" dirty="0">
                <a:latin typeface="Arial"/>
                <a:cs typeface="Arial"/>
              </a:rPr>
              <a:t>Effective supervisory visits and feedback </a:t>
            </a:r>
          </a:p>
          <a:p>
            <a:pPr marL="514350" indent="-514350">
              <a:buFont typeface="+mj-lt"/>
              <a:buAutoNum type="arabicPeriod" startAt="10"/>
            </a:pPr>
            <a:r>
              <a:rPr lang="en-US" dirty="0" smtClean="0">
                <a:latin typeface="Arial"/>
                <a:cs typeface="Arial"/>
              </a:rPr>
              <a:t>Soliciting structured feedback from constituent groups </a:t>
            </a:r>
          </a:p>
          <a:p>
            <a:pPr marL="514350" indent="-514350">
              <a:buFont typeface="+mj-lt"/>
              <a:buAutoNum type="arabicPeriod" startAt="10"/>
            </a:pPr>
            <a:r>
              <a:rPr lang="en-US" dirty="0" smtClean="0">
                <a:latin typeface="Arial"/>
                <a:cs typeface="Arial"/>
              </a:rPr>
              <a:t>Reviewing </a:t>
            </a:r>
            <a:r>
              <a:rPr lang="en-US" dirty="0">
                <a:latin typeface="Arial"/>
                <a:cs typeface="Arial"/>
              </a:rPr>
              <a:t>school documents, records, state accountability processes and other measures </a:t>
            </a:r>
          </a:p>
          <a:p>
            <a:pPr marL="514350" indent="-514350">
              <a:buFont typeface="+mj-lt"/>
              <a:buAutoNum type="arabicPeriod" startAt="10"/>
            </a:pPr>
            <a:r>
              <a:rPr lang="en-US" dirty="0">
                <a:latin typeface="Arial"/>
                <a:cs typeface="Arial"/>
              </a:rPr>
              <a:t>Principal contribution to teacher effectiveness </a:t>
            </a:r>
          </a:p>
          <a:p>
            <a:pPr marL="514350" indent="-514350">
              <a:buFont typeface="+mj-lt"/>
              <a:buAutoNum type="arabicPeriod" startAt="10"/>
            </a:pPr>
            <a:r>
              <a:rPr lang="en-US" dirty="0" smtClean="0">
                <a:latin typeface="Arial"/>
                <a:cs typeface="Arial"/>
              </a:rPr>
              <a:t>Increasing the likelihood that it makes a difference</a:t>
            </a:r>
            <a:endParaRPr lang="en-US" dirty="0">
              <a:latin typeface="Arial"/>
              <a:cs typeface="Arial"/>
            </a:endParaRPr>
          </a:p>
        </p:txBody>
      </p:sp>
    </p:spTree>
    <p:extLst>
      <p:ext uri="{BB962C8B-B14F-4D97-AF65-F5344CB8AC3E}">
        <p14:creationId xmlns:p14="http://schemas.microsoft.com/office/powerpoint/2010/main" val="14601911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latin typeface="Arial"/>
                <a:cs typeface="Arial"/>
              </a:rPr>
              <a:t>Resources Are Archived</a:t>
            </a:r>
            <a:endParaRPr lang="en-US" b="1" dirty="0">
              <a:latin typeface="Arial"/>
              <a:cs typeface="Aria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425" y="1515173"/>
            <a:ext cx="8486775" cy="4438039"/>
          </a:xfrm>
          <a:prstGeom prst="rect">
            <a:avLst/>
          </a:prstGeom>
        </p:spPr>
      </p:pic>
    </p:spTree>
    <p:extLst>
      <p:ext uri="{BB962C8B-B14F-4D97-AF65-F5344CB8AC3E}">
        <p14:creationId xmlns:p14="http://schemas.microsoft.com/office/powerpoint/2010/main" val="768705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latin typeface="Arial"/>
                <a:cs typeface="Arial"/>
              </a:rPr>
              <a:t>Agenda</a:t>
            </a:r>
            <a:endParaRPr lang="en-US" b="1" dirty="0">
              <a:latin typeface="Arial"/>
              <a:cs typeface="Arial"/>
            </a:endParaRPr>
          </a:p>
        </p:txBody>
      </p:sp>
      <p:sp>
        <p:nvSpPr>
          <p:cNvPr id="6" name="Content Placeholder 5"/>
          <p:cNvSpPr>
            <a:spLocks noGrp="1"/>
          </p:cNvSpPr>
          <p:nvPr>
            <p:ph idx="1"/>
          </p:nvPr>
        </p:nvSpPr>
        <p:spPr/>
        <p:txBody>
          <a:bodyPr>
            <a:normAutofit/>
          </a:bodyPr>
          <a:lstStyle/>
          <a:p>
            <a:r>
              <a:rPr lang="en-US" dirty="0">
                <a:latin typeface="Arial"/>
                <a:cs typeface="Arial"/>
              </a:rPr>
              <a:t>Introductions</a:t>
            </a:r>
          </a:p>
          <a:p>
            <a:r>
              <a:rPr lang="en-US" dirty="0">
                <a:latin typeface="Arial"/>
                <a:cs typeface="Arial"/>
              </a:rPr>
              <a:t>Objectives and Agenda Review</a:t>
            </a:r>
          </a:p>
          <a:p>
            <a:r>
              <a:rPr lang="en-US" dirty="0" smtClean="0">
                <a:latin typeface="Arial"/>
                <a:cs typeface="Arial"/>
              </a:rPr>
              <a:t>SLOs: Lessons Learned</a:t>
            </a:r>
          </a:p>
          <a:p>
            <a:r>
              <a:rPr lang="en-US" dirty="0" smtClean="0">
                <a:latin typeface="Arial"/>
                <a:cs typeface="Arial"/>
              </a:rPr>
              <a:t>A Look at Some Evidence</a:t>
            </a:r>
          </a:p>
          <a:p>
            <a:r>
              <a:rPr lang="en-US" dirty="0" smtClean="0">
                <a:latin typeface="Arial"/>
                <a:cs typeface="Arial"/>
              </a:rPr>
              <a:t>Planning School Visits</a:t>
            </a:r>
          </a:p>
          <a:p>
            <a:r>
              <a:rPr lang="en-US" dirty="0" smtClean="0">
                <a:latin typeface="Arial"/>
                <a:cs typeface="Arial"/>
              </a:rPr>
              <a:t>Supporting Principals</a:t>
            </a:r>
            <a:endParaRPr lang="en-US" dirty="0">
              <a:latin typeface="Arial"/>
              <a:cs typeface="Arial"/>
            </a:endParaRPr>
          </a:p>
          <a:p>
            <a:r>
              <a:rPr lang="en-US" dirty="0" smtClean="0">
                <a:latin typeface="Arial"/>
                <a:cs typeface="Arial"/>
              </a:rPr>
              <a:t>Closure</a:t>
            </a:r>
            <a:endParaRPr lang="en-US"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1526187770"/>
      </p:ext>
    </p:extLst>
  </p:cSld>
  <p:clrMapOvr>
    <a:masterClrMapping/>
  </p:clrMapOvr>
  <p:timing>
    <p:tnLst>
      <p:par>
        <p:cTn id="1" dur="indefinite" restart="never" nodeType="tmRoot"/>
      </p:par>
    </p:tnLst>
  </p:timing>
</p:sld>
</file>

<file path=ppt/theme/theme1.xml><?xml version="1.0" encoding="utf-8"?>
<a:theme xmlns:a="http://schemas.openxmlformats.org/drawingml/2006/main" name="~396791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~3967918</Template>
  <TotalTime>689</TotalTime>
  <Words>749</Words>
  <Application>Microsoft Office PowerPoint</Application>
  <PresentationFormat>On-screen Show (4:3)</PresentationFormat>
  <Paragraphs>128</Paragraphs>
  <Slides>24</Slides>
  <Notes>11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~3967918</vt:lpstr>
      <vt:lpstr>Principal Evaluator Training</vt:lpstr>
      <vt:lpstr>Agenda</vt:lpstr>
      <vt:lpstr>Warm Up, Part 1</vt:lpstr>
      <vt:lpstr>Warm Up, Part 2</vt:lpstr>
      <vt:lpstr>Back Again: 9 Components</vt:lpstr>
      <vt:lpstr>Back Again : 9 Components</vt:lpstr>
      <vt:lpstr>Back Again : 9+ Components</vt:lpstr>
      <vt:lpstr>Resources Are Archived</vt:lpstr>
      <vt:lpstr>Agenda</vt:lpstr>
      <vt:lpstr>What Did We Learn from our First SLO-Setting?</vt:lpstr>
      <vt:lpstr>SLO Lessons Learned</vt:lpstr>
      <vt:lpstr>Looking at Some Evidence</vt:lpstr>
      <vt:lpstr>Evidence Review</vt:lpstr>
      <vt:lpstr>Planning a School Visit</vt:lpstr>
      <vt:lpstr>Planning an Announced School Visit</vt:lpstr>
      <vt:lpstr>Principal Learning</vt:lpstr>
      <vt:lpstr>Principal Learning</vt:lpstr>
      <vt:lpstr>Principal Learning</vt:lpstr>
      <vt:lpstr>Principal Learning</vt:lpstr>
      <vt:lpstr>Principal Learning</vt:lpstr>
      <vt:lpstr>Agenda</vt:lpstr>
      <vt:lpstr>Next Session</vt:lpstr>
      <vt:lpstr>PowerPoint Presentation</vt:lpstr>
      <vt:lpstr>Principal Evaluator Training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Craig</dc:creator>
  <cp:lastModifiedBy>Jeff Craig</cp:lastModifiedBy>
  <cp:revision>47</cp:revision>
  <cp:lastPrinted>2012-08-15T18:30:42Z</cp:lastPrinted>
  <dcterms:created xsi:type="dcterms:W3CDTF">2012-08-15T11:27:34Z</dcterms:created>
  <dcterms:modified xsi:type="dcterms:W3CDTF">2012-10-16T16:48:54Z</dcterms:modified>
</cp:coreProperties>
</file>