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1"/>
  </p:notesMasterIdLst>
  <p:handoutMasterIdLst>
    <p:handoutMasterId r:id="rId52"/>
  </p:handoutMasterIdLst>
  <p:sldIdLst>
    <p:sldId id="256" r:id="rId2"/>
    <p:sldId id="334" r:id="rId3"/>
    <p:sldId id="545" r:id="rId4"/>
    <p:sldId id="546" r:id="rId5"/>
    <p:sldId id="547" r:id="rId6"/>
    <p:sldId id="548" r:id="rId7"/>
    <p:sldId id="509" r:id="rId8"/>
    <p:sldId id="513" r:id="rId9"/>
    <p:sldId id="451" r:id="rId10"/>
    <p:sldId id="514" r:id="rId11"/>
    <p:sldId id="585" r:id="rId12"/>
    <p:sldId id="587" r:id="rId13"/>
    <p:sldId id="586" r:id="rId14"/>
    <p:sldId id="588" r:id="rId15"/>
    <p:sldId id="589" r:id="rId16"/>
    <p:sldId id="590" r:id="rId17"/>
    <p:sldId id="557" r:id="rId18"/>
    <p:sldId id="558" r:id="rId19"/>
    <p:sldId id="559" r:id="rId20"/>
    <p:sldId id="581" r:id="rId21"/>
    <p:sldId id="602" r:id="rId22"/>
    <p:sldId id="612" r:id="rId23"/>
    <p:sldId id="613" r:id="rId24"/>
    <p:sldId id="549" r:id="rId25"/>
    <p:sldId id="593" r:id="rId26"/>
    <p:sldId id="595" r:id="rId27"/>
    <p:sldId id="610" r:id="rId28"/>
    <p:sldId id="611" r:id="rId29"/>
    <p:sldId id="596" r:id="rId30"/>
    <p:sldId id="599" r:id="rId31"/>
    <p:sldId id="600" r:id="rId32"/>
    <p:sldId id="601" r:id="rId33"/>
    <p:sldId id="603" r:id="rId34"/>
    <p:sldId id="604" r:id="rId35"/>
    <p:sldId id="605" r:id="rId36"/>
    <p:sldId id="606" r:id="rId37"/>
    <p:sldId id="607" r:id="rId38"/>
    <p:sldId id="608" r:id="rId39"/>
    <p:sldId id="609" r:id="rId40"/>
    <p:sldId id="542" r:id="rId41"/>
    <p:sldId id="432" r:id="rId42"/>
    <p:sldId id="502" r:id="rId43"/>
    <p:sldId id="503" r:id="rId44"/>
    <p:sldId id="504" r:id="rId45"/>
    <p:sldId id="505" r:id="rId46"/>
    <p:sldId id="591" r:id="rId47"/>
    <p:sldId id="592" r:id="rId48"/>
    <p:sldId id="476" r:id="rId49"/>
    <p:sldId id="290" r:id="rId5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C6884"/>
    <a:srgbClr val="008FC5"/>
    <a:srgbClr val="3C538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6264" autoAdjust="0"/>
  </p:normalViewPr>
  <p:slideViewPr>
    <p:cSldViewPr snapToGrid="0" snapToObjects="1">
      <p:cViewPr>
        <p:scale>
          <a:sx n="90" d="100"/>
          <a:sy n="90" d="100"/>
        </p:scale>
        <p:origin x="-144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A38FF91-F356-4257-A2DC-E613443E518E}" type="datetimeFigureOut">
              <a:rPr lang="en-US" smtClean="0"/>
              <a:t>11/30/2014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8C32998-CA15-4AB8-8011-92A0DD0CAA84}" type="slidenum">
              <a:rPr lang="en-US" smtClean="0"/>
              <a:t>‹#›</a:t>
            </a:fld>
            <a:endParaRPr lang="en-US" dirty="0"/>
          </a:p>
        </p:txBody>
      </p:sp>
    </p:spTree>
    <p:extLst>
      <p:ext uri="{BB962C8B-B14F-4D97-AF65-F5344CB8AC3E}">
        <p14:creationId xmlns:p14="http://schemas.microsoft.com/office/powerpoint/2010/main" val="3911573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8C10734-6372-4F7D-8805-02D36889E1E0}" type="datetimeFigureOut">
              <a:rPr lang="en-US" smtClean="0"/>
              <a:t>11/30/2014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81372E6-6513-4A2A-8F9E-C54C1223285A}" type="slidenum">
              <a:rPr lang="en-US" smtClean="0"/>
              <a:t>‹#›</a:t>
            </a:fld>
            <a:endParaRPr lang="en-US" dirty="0"/>
          </a:p>
        </p:txBody>
      </p:sp>
    </p:spTree>
    <p:extLst>
      <p:ext uri="{BB962C8B-B14F-4D97-AF65-F5344CB8AC3E}">
        <p14:creationId xmlns:p14="http://schemas.microsoft.com/office/powerpoint/2010/main" val="1399952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obs.rc.fas.harvard.edu/chetty/value_added.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a:t>
            </a:fld>
            <a:endParaRPr lang="en-US" dirty="0"/>
          </a:p>
        </p:txBody>
      </p:sp>
    </p:spTree>
    <p:extLst>
      <p:ext uri="{BB962C8B-B14F-4D97-AF65-F5344CB8AC3E}">
        <p14:creationId xmlns:p14="http://schemas.microsoft.com/office/powerpoint/2010/main" val="3454529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10</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34" charset="-128"/>
                <a:hlinkClick r:id="rId3"/>
              </a:rPr>
              <a:t>http://obs.rc.fas.harvard.edu/chetty/value_added.html</a:t>
            </a:r>
            <a:endParaRPr lang="en-US" sz="1200" dirty="0" smtClean="0">
              <a:ea typeface="ＭＳ Ｐゴシック" pitchFamily="34" charset="-128"/>
            </a:endParaRPr>
          </a:p>
        </p:txBody>
      </p:sp>
      <p:sp>
        <p:nvSpPr>
          <p:cNvPr id="4" name="Slide Number Placeholder 3"/>
          <p:cNvSpPr>
            <a:spLocks noGrp="1"/>
          </p:cNvSpPr>
          <p:nvPr>
            <p:ph type="sldNum" sz="quarter" idx="10"/>
          </p:nvPr>
        </p:nvSpPr>
        <p:spPr/>
        <p:txBody>
          <a:bodyPr/>
          <a:lstStyle/>
          <a:p>
            <a:fld id="{B81372E6-6513-4A2A-8F9E-C54C1223285A}" type="slidenum">
              <a:rPr lang="en-US" smtClean="0"/>
              <a:t>12</a:t>
            </a:fld>
            <a:endParaRPr lang="en-US" dirty="0"/>
          </a:p>
        </p:txBody>
      </p:sp>
    </p:spTree>
    <p:extLst>
      <p:ext uri="{BB962C8B-B14F-4D97-AF65-F5344CB8AC3E}">
        <p14:creationId xmlns:p14="http://schemas.microsoft.com/office/powerpoint/2010/main" val="1364749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8E7ECEC9-B50C-42C2-BF4B-7394660FFA0A}" type="slidenum">
              <a:rPr lang="en-US" smtClean="0"/>
              <a:pPr/>
              <a:t>17</a:t>
            </a:fld>
            <a:endParaRPr lang="en-US" dirty="0" smtClean="0"/>
          </a:p>
        </p:txBody>
      </p:sp>
      <p:sp>
        <p:nvSpPr>
          <p:cNvPr id="2867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CA8C80A7-CE8F-4A9C-A2A0-A8D4AF9B4829}" type="slidenum">
              <a:rPr lang="en-US" smtClean="0"/>
              <a:pPr/>
              <a:t>18</a:t>
            </a:fld>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Calibri" pitchFamily="34" charset="0"/>
              <a:ea typeface="ＭＳ Ｐゴシック" pitchFamily="34" charset="-128"/>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AA8FE7C3-58B6-45BB-9B3F-3600CBC9CCAD}" type="slidenum">
              <a:rPr lang="en-US" smtClean="0"/>
              <a:pPr/>
              <a:t>19</a:t>
            </a:fld>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2118">
              <a:defRPr baseline="-25000">
                <a:solidFill>
                  <a:schemeClr val="tx1"/>
                </a:solidFill>
                <a:latin typeface="Arial" pitchFamily="34" charset="0"/>
                <a:ea typeface="ＭＳ Ｐゴシック" pitchFamily="34" charset="-128"/>
              </a:defRPr>
            </a:lvl1pPr>
            <a:lvl2pPr marL="716130" indent="-275434" defTabSz="462118">
              <a:defRPr baseline="-25000">
                <a:solidFill>
                  <a:schemeClr val="tx1"/>
                </a:solidFill>
                <a:latin typeface="Arial" pitchFamily="34" charset="0"/>
                <a:ea typeface="ＭＳ Ｐゴシック" pitchFamily="34" charset="-128"/>
              </a:defRPr>
            </a:lvl2pPr>
            <a:lvl3pPr marL="1101738" indent="-220348" defTabSz="462118">
              <a:defRPr baseline="-25000">
                <a:solidFill>
                  <a:schemeClr val="tx1"/>
                </a:solidFill>
                <a:latin typeface="Arial" pitchFamily="34" charset="0"/>
                <a:ea typeface="ＭＳ Ｐゴシック" pitchFamily="34" charset="-128"/>
              </a:defRPr>
            </a:lvl3pPr>
            <a:lvl4pPr marL="1542433" indent="-220348" defTabSz="462118">
              <a:defRPr baseline="-25000">
                <a:solidFill>
                  <a:schemeClr val="tx1"/>
                </a:solidFill>
                <a:latin typeface="Arial" pitchFamily="34" charset="0"/>
                <a:ea typeface="ＭＳ Ｐゴシック" pitchFamily="34" charset="-128"/>
              </a:defRPr>
            </a:lvl4pPr>
            <a:lvl5pPr marL="1983128" indent="-220348" defTabSz="462118">
              <a:defRPr baseline="-25000">
                <a:solidFill>
                  <a:schemeClr val="tx1"/>
                </a:solidFill>
                <a:latin typeface="Arial" pitchFamily="34" charset="0"/>
                <a:ea typeface="ＭＳ Ｐゴシック" pitchFamily="34" charset="-128"/>
              </a:defRPr>
            </a:lvl5pPr>
            <a:lvl6pPr marL="2423823" indent="-220348" defTabSz="462118" fontAlgn="base">
              <a:spcBef>
                <a:spcPct val="0"/>
              </a:spcBef>
              <a:spcAft>
                <a:spcPct val="0"/>
              </a:spcAft>
              <a:defRPr baseline="-25000">
                <a:solidFill>
                  <a:schemeClr val="tx1"/>
                </a:solidFill>
                <a:latin typeface="Arial" pitchFamily="34" charset="0"/>
                <a:ea typeface="ＭＳ Ｐゴシック" pitchFamily="34" charset="-128"/>
              </a:defRPr>
            </a:lvl6pPr>
            <a:lvl7pPr marL="2864518" indent="-220348" defTabSz="462118" fontAlgn="base">
              <a:spcBef>
                <a:spcPct val="0"/>
              </a:spcBef>
              <a:spcAft>
                <a:spcPct val="0"/>
              </a:spcAft>
              <a:defRPr baseline="-25000">
                <a:solidFill>
                  <a:schemeClr val="tx1"/>
                </a:solidFill>
                <a:latin typeface="Arial" pitchFamily="34" charset="0"/>
                <a:ea typeface="ＭＳ Ｐゴシック" pitchFamily="34" charset="-128"/>
              </a:defRPr>
            </a:lvl7pPr>
            <a:lvl8pPr marL="3305213" indent="-220348" defTabSz="462118" fontAlgn="base">
              <a:spcBef>
                <a:spcPct val="0"/>
              </a:spcBef>
              <a:spcAft>
                <a:spcPct val="0"/>
              </a:spcAft>
              <a:defRPr baseline="-25000">
                <a:solidFill>
                  <a:schemeClr val="tx1"/>
                </a:solidFill>
                <a:latin typeface="Arial" pitchFamily="34" charset="0"/>
                <a:ea typeface="ＭＳ Ｐゴシック" pitchFamily="34" charset="-128"/>
              </a:defRPr>
            </a:lvl8pPr>
            <a:lvl9pPr marL="3745908" indent="-220348" defTabSz="462118" fontAlgn="base">
              <a:spcBef>
                <a:spcPct val="0"/>
              </a:spcBef>
              <a:spcAft>
                <a:spcPct val="0"/>
              </a:spcAft>
              <a:defRPr baseline="-25000">
                <a:solidFill>
                  <a:schemeClr val="tx1"/>
                </a:solidFill>
                <a:latin typeface="Arial" pitchFamily="34" charset="0"/>
                <a:ea typeface="ＭＳ Ｐゴシック" pitchFamily="34" charset="-128"/>
              </a:defRPr>
            </a:lvl9pPr>
          </a:lstStyle>
          <a:p>
            <a:fld id="{0EC54E95-ADD5-4996-9A3C-D8BBEA8579C7}" type="slidenum">
              <a:rPr lang="en-US" smtClean="0"/>
              <a:pPr/>
              <a:t>20</a:t>
            </a:fld>
            <a:endParaRPr lang="en-US" dirty="0" smtClean="0"/>
          </a:p>
        </p:txBody>
      </p:sp>
      <p:sp>
        <p:nvSpPr>
          <p:cNvPr id="69635" name="Notes Placeholder 4"/>
          <p:cNvSpPr>
            <a:spLocks noGrp="1"/>
          </p:cNvSpPr>
          <p:nvPr>
            <p:ph type="body"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ea typeface="ＭＳ Ｐゴシック" pitchFamily="34" charset="-128"/>
              </a:rPr>
              <a:t>New York’s evaluation system is based mostly on State test scores and that’s not good.</a:t>
            </a:r>
          </a:p>
          <a:p>
            <a:r>
              <a:rPr lang="en-US" dirty="0" smtClean="0">
                <a:latin typeface="Calibri" pitchFamily="34" charset="0"/>
                <a:ea typeface="ＭＳ Ｐゴシック" pitchFamily="34" charset="-128"/>
              </a:rPr>
              <a:t>NY uses multiple measures as research advises.  60% involves measures of educator practice.  20-25% involves GROWTH on state assessments or comparable measures.  And the remaining points will be a locally-selected measure of student growth or achievement.</a:t>
            </a:r>
          </a:p>
          <a:p>
            <a:r>
              <a:rPr lang="en-US" dirty="0" smtClean="0">
                <a:latin typeface="Calibri" pitchFamily="34" charset="0"/>
                <a:ea typeface="ＭＳ Ｐゴシック" pitchFamily="34" charset="-128"/>
              </a:rPr>
              <a:t>A principal knows a good teacher when s/he sees one;  we don’t need to include value-added results too.</a:t>
            </a:r>
          </a:p>
          <a:p>
            <a:r>
              <a:rPr lang="en-US" dirty="0" smtClean="0">
                <a:latin typeface="Calibri" pitchFamily="34" charset="0"/>
                <a:ea typeface="ＭＳ Ｐゴシック" pitchFamily="34" charset="-128"/>
              </a:rPr>
              <a:t>Recent METS study shows that combining observation results and teacher value-added is more predictive and reliable than either measure alone.</a:t>
            </a:r>
          </a:p>
          <a:p>
            <a:r>
              <a:rPr lang="en-US" dirty="0" smtClean="0">
                <a:ea typeface="ＭＳ Ｐゴシック" pitchFamily="34" charset="-128"/>
                <a:cs typeface="ＭＳ Ｐゴシック" pitchFamily="34" charset="-128"/>
              </a:rPr>
              <a:t>I’ve been doing teacher observations for years. </a:t>
            </a:r>
            <a:br>
              <a:rPr lang="en-US" dirty="0" smtClean="0">
                <a:ea typeface="ＭＳ Ｐゴシック" pitchFamily="34" charset="-128"/>
                <a:cs typeface="ＭＳ Ｐゴシック" pitchFamily="34" charset="-128"/>
              </a:rPr>
            </a:br>
            <a:r>
              <a:rPr lang="en-US" dirty="0" smtClean="0">
                <a:ea typeface="ＭＳ Ｐゴシック" pitchFamily="34" charset="-128"/>
                <a:cs typeface="ＭＳ Ｐゴシック" pitchFamily="34" charset="-128"/>
              </a:rPr>
              <a:t>I don’t need to go to your training.</a:t>
            </a:r>
          </a:p>
          <a:p>
            <a:pPr lvl="1"/>
            <a:r>
              <a:rPr lang="en-US" sz="1600" dirty="0" smtClean="0">
                <a:ea typeface="ＭＳ Ｐゴシック" pitchFamily="34" charset="-128"/>
                <a:cs typeface="Arial" pitchFamily="34" charset="0"/>
              </a:rPr>
              <a:t>The MET study shows that regularly recalibrating observers against benchmarks of accurate observation ratings is critical to ensuring a valid and reliable evaluation system.  Even the best observers can “drift” over time.  And the best can help others stay in sync.  In addition, NYS training will help everyone identify evidence that the new Common core standards are being implemented well in classrooms.</a:t>
            </a:r>
          </a:p>
          <a:p>
            <a:r>
              <a:rPr lang="en-US" dirty="0" smtClean="0">
                <a:ea typeface="ＭＳ Ｐゴシック" pitchFamily="34" charset="-128"/>
                <a:cs typeface="ＭＳ Ｐゴシック" pitchFamily="34" charset="-128"/>
              </a:rPr>
              <a:t>Teacher Value-added information is unreliable and shouldn’t be a part of teacher evaluation.</a:t>
            </a:r>
          </a:p>
          <a:p>
            <a:pPr lvl="1"/>
            <a:r>
              <a:rPr lang="en-US" sz="1600" dirty="0" smtClean="0">
                <a:ea typeface="ＭＳ Ｐゴシック" pitchFamily="34" charset="-128"/>
                <a:cs typeface="Arial" pitchFamily="34" charset="0"/>
              </a:rPr>
              <a:t>Many researchers have shown that teacher value-added is the best predictor we have of the future learning growth of a teacher’s students.  Two new research studies, Chetty/Friedman/Rockoff and the Measures of Effective Teaching Study add new evidence in support of this argument.  </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pPr lvl="1"/>
            <a:r>
              <a:rPr lang="en-US" sz="1600" dirty="0" smtClean="0">
                <a:ea typeface="ＭＳ Ｐゴシック" pitchFamily="34" charset="-128"/>
                <a:cs typeface="Arial" pitchFamily="34" charset="0"/>
              </a:rPr>
              <a:t>No one has been able to research yet the predictiveness and reliability of teacher value-added measures when they are used in high stakes environments since such evaluation systems are just beginning across the country.  Some teachers may try to game the system.  Others may strive to develop the skills research says align with higher value-added results. However, the power of these measures argues for including them as part of a multiple measures system. </a:t>
            </a:r>
          </a:p>
          <a:p>
            <a:endParaRPr lang="en-US" dirty="0" smtClean="0">
              <a:ea typeface="ＭＳ Ｐゴシック" pitchFamily="34" charset="-128"/>
              <a:cs typeface="ＭＳ Ｐゴシック" pitchFamily="34" charset="-128"/>
            </a:endParaRPr>
          </a:p>
          <a:p>
            <a:pPr lvl="1"/>
            <a:endParaRPr lang="en-US" sz="1600" dirty="0" smtClean="0">
              <a:ea typeface="ＭＳ Ｐゴシック" pitchFamily="34" charset="-128"/>
              <a:cs typeface="Arial" pitchFamily="34" charset="0"/>
            </a:endParaRPr>
          </a:p>
          <a:p>
            <a:pPr lvl="1">
              <a:buFont typeface="Arial" pitchFamily="34" charset="0"/>
              <a:buNone/>
            </a:pPr>
            <a:r>
              <a:rPr lang="en-US" sz="1600" dirty="0" smtClean="0">
                <a:ea typeface="ＭＳ Ｐゴシック" pitchFamily="34" charset="-128"/>
                <a:cs typeface="Arial" pitchFamily="34" charset="0"/>
              </a:rPr>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21</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23</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24</a:t>
            </a:fld>
            <a:endParaRPr lang="en-US" dirty="0"/>
          </a:p>
        </p:txBody>
      </p:sp>
    </p:spTree>
    <p:extLst>
      <p:ext uri="{BB962C8B-B14F-4D97-AF65-F5344CB8AC3E}">
        <p14:creationId xmlns:p14="http://schemas.microsoft.com/office/powerpoint/2010/main" val="19219806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32</a:t>
            </a:fld>
            <a:endParaRPr lang="en-US" dirty="0"/>
          </a:p>
        </p:txBody>
      </p:sp>
    </p:spTree>
    <p:extLst>
      <p:ext uri="{BB962C8B-B14F-4D97-AF65-F5344CB8AC3E}">
        <p14:creationId xmlns:p14="http://schemas.microsoft.com/office/powerpoint/2010/main" val="4198863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agenda.</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2</a:t>
            </a:fld>
            <a:endParaRPr lang="en-US" dirty="0"/>
          </a:p>
        </p:txBody>
      </p:sp>
    </p:spTree>
    <p:extLst>
      <p:ext uri="{BB962C8B-B14F-4D97-AF65-F5344CB8AC3E}">
        <p14:creationId xmlns:p14="http://schemas.microsoft.com/office/powerpoint/2010/main" val="40531485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40</a:t>
            </a:fld>
            <a:endParaRPr lang="en-US" dirty="0"/>
          </a:p>
        </p:txBody>
      </p:sp>
    </p:spTree>
    <p:extLst>
      <p:ext uri="{BB962C8B-B14F-4D97-AF65-F5344CB8AC3E}">
        <p14:creationId xmlns:p14="http://schemas.microsoft.com/office/powerpoint/2010/main" val="3435136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41</a:t>
            </a:fld>
            <a:endParaRPr lang="en-US" dirty="0"/>
          </a:p>
        </p:txBody>
      </p:sp>
    </p:spTree>
    <p:extLst>
      <p:ext uri="{BB962C8B-B14F-4D97-AF65-F5344CB8AC3E}">
        <p14:creationId xmlns:p14="http://schemas.microsoft.com/office/powerpoint/2010/main" val="1965910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42</a:t>
            </a:fld>
            <a:endParaRPr lang="en-US" dirty="0"/>
          </a:p>
        </p:txBody>
      </p:sp>
    </p:spTree>
    <p:extLst>
      <p:ext uri="{BB962C8B-B14F-4D97-AF65-F5344CB8AC3E}">
        <p14:creationId xmlns:p14="http://schemas.microsoft.com/office/powerpoint/2010/main" val="20225831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43</a:t>
            </a:fld>
            <a:endParaRPr lang="en-US" dirty="0"/>
          </a:p>
        </p:txBody>
      </p:sp>
    </p:spTree>
    <p:extLst>
      <p:ext uri="{BB962C8B-B14F-4D97-AF65-F5344CB8AC3E}">
        <p14:creationId xmlns:p14="http://schemas.microsoft.com/office/powerpoint/2010/main" val="191847003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44</a:t>
            </a:fld>
            <a:endParaRPr lang="en-US" dirty="0"/>
          </a:p>
        </p:txBody>
      </p:sp>
    </p:spTree>
    <p:extLst>
      <p:ext uri="{BB962C8B-B14F-4D97-AF65-F5344CB8AC3E}">
        <p14:creationId xmlns:p14="http://schemas.microsoft.com/office/powerpoint/2010/main" val="222008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45</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46</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47</a:t>
            </a:fld>
            <a:endParaRPr lang="en-US" dirty="0"/>
          </a:p>
        </p:txBody>
      </p:sp>
    </p:spTree>
    <p:extLst>
      <p:ext uri="{BB962C8B-B14F-4D97-AF65-F5344CB8AC3E}">
        <p14:creationId xmlns:p14="http://schemas.microsoft.com/office/powerpoint/2010/main" val="3770212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48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49</a:t>
            </a:fld>
            <a:endParaRPr lang="en-US" dirty="0"/>
          </a:p>
        </p:txBody>
      </p:sp>
    </p:spTree>
    <p:extLst>
      <p:ext uri="{BB962C8B-B14F-4D97-AF65-F5344CB8AC3E}">
        <p14:creationId xmlns:p14="http://schemas.microsoft.com/office/powerpoint/2010/main" val="64873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“nine” official goals of Lead Evaluator Training.</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3</a:t>
            </a:fld>
            <a:endParaRPr lang="en-US" dirty="0"/>
          </a:p>
        </p:txBody>
      </p:sp>
    </p:spTree>
    <p:extLst>
      <p:ext uri="{BB962C8B-B14F-4D97-AF65-F5344CB8AC3E}">
        <p14:creationId xmlns:p14="http://schemas.microsoft.com/office/powerpoint/2010/main" val="2802326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is where ongoing</a:t>
            </a:r>
            <a:r>
              <a:rPr lang="en-US" baseline="0" smtClean="0"/>
              <a:t> training is mentioned in the Review Room.</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4</a:t>
            </a:fld>
            <a:endParaRPr lang="en-US" dirty="0"/>
          </a:p>
        </p:txBody>
      </p:sp>
    </p:spTree>
    <p:extLst>
      <p:ext uri="{BB962C8B-B14F-4D97-AF65-F5344CB8AC3E}">
        <p14:creationId xmlns:p14="http://schemas.microsoft.com/office/powerpoint/2010/main" val="1334251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local goals for Lead</a:t>
            </a:r>
            <a:r>
              <a:rPr lang="en-US" baseline="0" dirty="0" smtClean="0"/>
              <a:t> Evaluator Training, in addition to the required components.</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5</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based on feedback from the last meeting. </a:t>
            </a:r>
            <a:endParaRPr lang="en-US" dirty="0"/>
          </a:p>
        </p:txBody>
      </p:sp>
      <p:sp>
        <p:nvSpPr>
          <p:cNvPr id="4" name="Slide Number Placeholder 3"/>
          <p:cNvSpPr>
            <a:spLocks noGrp="1"/>
          </p:cNvSpPr>
          <p:nvPr>
            <p:ph type="sldNum" sz="quarter" idx="10"/>
          </p:nvPr>
        </p:nvSpPr>
        <p:spPr/>
        <p:txBody>
          <a:bodyPr/>
          <a:lstStyle/>
          <a:p>
            <a:fld id="{B81372E6-6513-4A2A-8F9E-C54C1223285A}" type="slidenum">
              <a:rPr lang="en-US" smtClean="0"/>
              <a:t>6</a:t>
            </a:fld>
            <a:endParaRPr lang="en-US" dirty="0"/>
          </a:p>
        </p:txBody>
      </p:sp>
    </p:spTree>
    <p:extLst>
      <p:ext uri="{BB962C8B-B14F-4D97-AF65-F5344CB8AC3E}">
        <p14:creationId xmlns:p14="http://schemas.microsoft.com/office/powerpoint/2010/main" val="2886257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b="1" dirty="0" smtClean="0"/>
              <a:t>NOTES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15DEBA5-9182-4CF7-98FC-01473FC37161}" type="slidenum">
              <a:rPr lang="en-US"/>
              <a:pPr fontAlgn="base">
                <a:spcBef>
                  <a:spcPct val="0"/>
                </a:spcBef>
                <a:spcAft>
                  <a:spcPct val="0"/>
                </a:spcAft>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bwMode="auto">
          <a:noFill/>
          <a:ln>
            <a:solidFill>
              <a:srgbClr val="000000"/>
            </a:solidFill>
            <a:miter lim="800000"/>
            <a:headEnd/>
            <a:tailEnd/>
          </a:ln>
        </p:spPr>
      </p:sp>
      <p:sp>
        <p:nvSpPr>
          <p:cNvPr id="212994" name="Notes Placeholder 2"/>
          <p:cNvSpPr>
            <a:spLocks noGrp="1"/>
          </p:cNvSpPr>
          <p:nvPr>
            <p:ph type="body" idx="1"/>
          </p:nvPr>
        </p:nvSpPr>
        <p:spPr bwMode="auto">
          <a:noFill/>
        </p:spPr>
        <p:txBody>
          <a:bodyPr wrap="square" numCol="1" anchor="t" anchorCtr="0" compatLnSpc="1">
            <a:prstTxWarp prst="textNoShape">
              <a:avLst/>
            </a:prstTxWarp>
          </a:bodyPr>
          <a:lstStyle/>
          <a:p>
            <a:pPr>
              <a:lnSpc>
                <a:spcPct val="70000"/>
              </a:lnSpc>
              <a:spcBef>
                <a:spcPct val="0"/>
              </a:spcBef>
            </a:pPr>
            <a:endParaRPr lang="en-US" sz="1000" b="1" dirty="0"/>
          </a:p>
        </p:txBody>
      </p:sp>
      <p:sp>
        <p:nvSpPr>
          <p:cNvPr id="2129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E7EFCB-D619-44C0-850C-F79AB83EBC19}" type="slidenum">
              <a:rPr lang="en-US"/>
              <a:pPr fontAlgn="base">
                <a:spcBef>
                  <a:spcPct val="0"/>
                </a:spcBef>
                <a:spcAft>
                  <a:spcPct val="0"/>
                </a:spcAft>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7217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6109921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28252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62181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390357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56641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381461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5150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15167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1566708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614897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pPr/>
              <a:t>‹#›</a:t>
            </a:fld>
            <a:endParaRPr lang="en-US" dirty="0"/>
          </a:p>
        </p:txBody>
      </p:sp>
    </p:spTree>
    <p:extLst>
      <p:ext uri="{BB962C8B-B14F-4D97-AF65-F5344CB8AC3E}">
        <p14:creationId xmlns:p14="http://schemas.microsoft.com/office/powerpoint/2010/main" val="2165788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2GpBuNvPB_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ocmboces.org/teacherpage.cfm?teacher=196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5.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ocmboces.org/teacherpage.cfm?teacher=196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hyperlink" Target="http://www.ocmboces.org/teacherpage.cfm?teacher=1968" TargetMode="External"/><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www.polleverywhere.com/my/poll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 Evaluator Training</a:t>
            </a:r>
            <a:endParaRPr lang="en-US" dirty="0"/>
          </a:p>
        </p:txBody>
      </p:sp>
      <p:sp>
        <p:nvSpPr>
          <p:cNvPr id="3" name="Subtitle 2"/>
          <p:cNvSpPr>
            <a:spLocks noGrp="1"/>
          </p:cNvSpPr>
          <p:nvPr>
            <p:ph type="subTitle" idx="1"/>
          </p:nvPr>
        </p:nvSpPr>
        <p:spPr/>
        <p:txBody>
          <a:bodyPr/>
          <a:lstStyle/>
          <a:p>
            <a:r>
              <a:rPr lang="en-US" dirty="0" smtClean="0"/>
              <a:t>2014-2015</a:t>
            </a:r>
            <a:endParaRPr lang="en-US" dirty="0" smtClean="0"/>
          </a:p>
          <a:p>
            <a:r>
              <a:rPr lang="en-US" dirty="0" smtClean="0"/>
              <a:t>Day 8</a:t>
            </a:r>
            <a:endParaRPr lang="en-US" dirty="0"/>
          </a:p>
        </p:txBody>
      </p:sp>
    </p:spTree>
    <p:extLst>
      <p:ext uri="{BB962C8B-B14F-4D97-AF65-F5344CB8AC3E}">
        <p14:creationId xmlns:p14="http://schemas.microsoft.com/office/powerpoint/2010/main" val="33950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SED’s Research</a:t>
            </a:r>
            <a:br>
              <a:rPr lang="en-US" dirty="0" smtClean="0"/>
            </a:br>
            <a:r>
              <a:rPr lang="en-US" dirty="0" smtClean="0"/>
              <a:t>Behind Teacher Evaluation</a:t>
            </a:r>
            <a:endParaRPr lang="en-US" dirty="0"/>
          </a:p>
        </p:txBody>
      </p:sp>
    </p:spTree>
    <p:extLst>
      <p:ext uri="{BB962C8B-B14F-4D97-AF65-F5344CB8AC3E}">
        <p14:creationId xmlns:p14="http://schemas.microsoft.com/office/powerpoint/2010/main" val="26156418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Teacher Effectiveness Research</a:t>
            </a:r>
          </a:p>
        </p:txBody>
      </p:sp>
      <p:sp>
        <p:nvSpPr>
          <p:cNvPr id="3" name="Content Placeholder 2"/>
          <p:cNvSpPr>
            <a:spLocks noGrp="1"/>
          </p:cNvSpPr>
          <p:nvPr>
            <p:ph idx="1"/>
          </p:nvPr>
        </p:nvSpPr>
        <p:spPr/>
        <p:txBody>
          <a:bodyPr/>
          <a:lstStyle/>
          <a:p>
            <a:r>
              <a:rPr lang="en-US" dirty="0"/>
              <a:t>Teacher effectiveness matters!</a:t>
            </a:r>
          </a:p>
          <a:p>
            <a:r>
              <a:rPr lang="en-US" dirty="0"/>
              <a:t>This is the right work!</a:t>
            </a:r>
          </a:p>
          <a:p>
            <a:r>
              <a:rPr lang="en-US" dirty="0"/>
              <a:t>Two </a:t>
            </a:r>
            <a:r>
              <a:rPr lang="en-US" dirty="0" smtClean="0"/>
              <a:t>big </a:t>
            </a:r>
            <a:r>
              <a:rPr lang="en-US" dirty="0" smtClean="0"/>
              <a:t>research </a:t>
            </a:r>
            <a:r>
              <a:rPr lang="en-US" dirty="0"/>
              <a:t>studies confirm this</a:t>
            </a:r>
          </a:p>
          <a:p>
            <a:endParaRPr lang="en-US" dirty="0"/>
          </a:p>
        </p:txBody>
      </p:sp>
    </p:spTree>
    <p:extLst>
      <p:ext uri="{BB962C8B-B14F-4D97-AF65-F5344CB8AC3E}">
        <p14:creationId xmlns:p14="http://schemas.microsoft.com/office/powerpoint/2010/main" val="139241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8269" y="2802712"/>
            <a:ext cx="4786173" cy="358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lstStyle/>
          <a:p>
            <a:pPr marL="0" indent="-457200">
              <a:spcBef>
                <a:spcPts val="0"/>
              </a:spcBef>
              <a:buNone/>
            </a:pPr>
            <a:r>
              <a:rPr lang="en-US" dirty="0"/>
              <a:t>The Long-Term Impacts of </a:t>
            </a:r>
            <a:r>
              <a:rPr lang="en-US" dirty="0" smtClean="0"/>
              <a:t>Teachers: 	Teacher </a:t>
            </a:r>
            <a:r>
              <a:rPr lang="en-US" dirty="0"/>
              <a:t>Value-added and </a:t>
            </a:r>
            <a:r>
              <a:rPr lang="en-US" dirty="0" smtClean="0"/>
              <a:t>Student 	Outcomes </a:t>
            </a:r>
            <a:r>
              <a:rPr lang="en-US" dirty="0"/>
              <a:t>in </a:t>
            </a:r>
            <a:r>
              <a:rPr lang="en-US" dirty="0" smtClean="0"/>
              <a:t>Adulthood</a:t>
            </a:r>
            <a:endParaRPr lang="en-US" dirty="0"/>
          </a:p>
        </p:txBody>
      </p:sp>
    </p:spTree>
    <p:extLst>
      <p:ext uri="{BB962C8B-B14F-4D97-AF65-F5344CB8AC3E}">
        <p14:creationId xmlns:p14="http://schemas.microsoft.com/office/powerpoint/2010/main" val="2130615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85000" lnSpcReduction="10000"/>
          </a:bodyPr>
          <a:lstStyle/>
          <a:p>
            <a:r>
              <a:rPr lang="en-US" dirty="0"/>
              <a:t>2.5M children from childhood to early adulthood in 1 large district</a:t>
            </a:r>
          </a:p>
          <a:p>
            <a:r>
              <a:rPr lang="en-US" dirty="0"/>
              <a:t>Teacher/course linkages and test scores in grades 3-8 from 1991-2009</a:t>
            </a:r>
          </a:p>
          <a:p>
            <a:r>
              <a:rPr lang="en-US" dirty="0"/>
              <a:t>US government tax data from W-2s: on parents AND students</a:t>
            </a:r>
          </a:p>
          <a:p>
            <a:r>
              <a:rPr lang="en-US" dirty="0"/>
              <a:t>About parents: household income, retirement savings, home ownership, marriage, age when student born</a:t>
            </a:r>
          </a:p>
          <a:p>
            <a:r>
              <a:rPr lang="en-US" dirty="0"/>
              <a:t>About students up to age 28:  teen birth, college attendance,  earnings, neighborhood “quality”</a:t>
            </a:r>
          </a:p>
          <a:p>
            <a:endParaRPr lang="en-US" dirty="0"/>
          </a:p>
        </p:txBody>
      </p:sp>
    </p:spTree>
    <p:extLst>
      <p:ext uri="{BB962C8B-B14F-4D97-AF65-F5344CB8AC3E}">
        <p14:creationId xmlns:p14="http://schemas.microsoft.com/office/powerpoint/2010/main" val="4256700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fontScale="92500" lnSpcReduction="10000"/>
          </a:bodyPr>
          <a:lstStyle/>
          <a:p>
            <a:r>
              <a:rPr lang="en-US" dirty="0"/>
              <a:t>Having a higher value-added teacher for even one year in grades 4-8 has substantial positive long-term impacts on a student’s life outcomes including:</a:t>
            </a:r>
          </a:p>
          <a:p>
            <a:r>
              <a:rPr lang="en-US" dirty="0"/>
              <a:t>Likelihood of attending college (↑ 1.25%)</a:t>
            </a:r>
          </a:p>
          <a:p>
            <a:r>
              <a:rPr lang="en-US" dirty="0"/>
              <a:t>Likelihood of teen pregnancy (↓ 1.25%)</a:t>
            </a:r>
          </a:p>
          <a:p>
            <a:r>
              <a:rPr lang="en-US" dirty="0"/>
              <a:t>Salary earned in lifetime (↑ $25K )</a:t>
            </a:r>
          </a:p>
          <a:p>
            <a:r>
              <a:rPr lang="en-US" dirty="0"/>
              <a:t>Neighborhood  (↑ college grads)</a:t>
            </a:r>
          </a:p>
          <a:p>
            <a:r>
              <a:rPr lang="en-US" dirty="0"/>
              <a:t>Retirement savings  (↑)</a:t>
            </a:r>
          </a:p>
        </p:txBody>
      </p:sp>
    </p:spTree>
    <p:extLst>
      <p:ext uri="{BB962C8B-B14F-4D97-AF65-F5344CB8AC3E}">
        <p14:creationId xmlns:p14="http://schemas.microsoft.com/office/powerpoint/2010/main" val="4180625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incomegraph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586102" y="1869743"/>
            <a:ext cx="6434644" cy="4529199"/>
          </a:xfrm>
          <a:prstGeom prst="rect">
            <a:avLst/>
          </a:prstGeom>
        </p:spPr>
      </p:pic>
      <p:sp>
        <p:nvSpPr>
          <p:cNvPr id="2" name="Title 1"/>
          <p:cNvSpPr>
            <a:spLocks noGrp="1"/>
          </p:cNvSpPr>
          <p:nvPr>
            <p:ph type="title"/>
          </p:nvPr>
        </p:nvSpPr>
        <p:spPr/>
        <p:txBody>
          <a:bodyPr>
            <a:normAutofit/>
          </a:bodyPr>
          <a:lstStyle/>
          <a:p>
            <a:r>
              <a:rPr lang="en-US" dirty="0" smtClean="0"/>
              <a:t>Chetty, Friedman &amp; Rockoff</a:t>
            </a:r>
            <a:endParaRPr lang="en-US" dirty="0"/>
          </a:p>
        </p:txBody>
      </p:sp>
      <p:sp>
        <p:nvSpPr>
          <p:cNvPr id="3" name="Content Placeholder 2"/>
          <p:cNvSpPr>
            <a:spLocks noGrp="1"/>
          </p:cNvSpPr>
          <p:nvPr>
            <p:ph idx="1"/>
          </p:nvPr>
        </p:nvSpPr>
        <p:spPr/>
        <p:txBody>
          <a:bodyPr>
            <a:normAutofit/>
          </a:bodyPr>
          <a:lstStyle/>
          <a:p>
            <a:r>
              <a:rPr lang="en-US" dirty="0" smtClean="0"/>
              <a:t>Student</a:t>
            </a:r>
            <a:br>
              <a:rPr lang="en-US" dirty="0" smtClean="0"/>
            </a:br>
            <a:r>
              <a:rPr lang="en-US" dirty="0" smtClean="0"/>
              <a:t>Future</a:t>
            </a:r>
            <a:br>
              <a:rPr lang="en-US" dirty="0" smtClean="0"/>
            </a:br>
            <a:r>
              <a:rPr lang="en-US" dirty="0" smtClean="0"/>
              <a:t>Earnings</a:t>
            </a:r>
            <a:endParaRPr lang="en-US" dirty="0"/>
          </a:p>
        </p:txBody>
      </p:sp>
    </p:spTree>
    <p:extLst>
      <p:ext uri="{BB962C8B-B14F-4D97-AF65-F5344CB8AC3E}">
        <p14:creationId xmlns:p14="http://schemas.microsoft.com/office/powerpoint/2010/main" val="3916581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4" charset="-128"/>
              </a:rPr>
              <a:t>What is “teacher value added”</a:t>
            </a:r>
            <a:endParaRPr lang="en-US" dirty="0"/>
          </a:p>
        </p:txBody>
      </p:sp>
      <p:sp>
        <p:nvSpPr>
          <p:cNvPr id="3" name="Content Placeholder 2"/>
          <p:cNvSpPr>
            <a:spLocks noGrp="1"/>
          </p:cNvSpPr>
          <p:nvPr>
            <p:ph idx="1"/>
          </p:nvPr>
        </p:nvSpPr>
        <p:spPr/>
        <p:txBody>
          <a:bodyPr>
            <a:normAutofit/>
          </a:bodyPr>
          <a:lstStyle/>
          <a:p>
            <a:r>
              <a:rPr lang="en-US" dirty="0"/>
              <a:t>A statistical measure of the growth of a teacher’s students that takes into account  the differences in students across classrooms that school systems can measure but teachers can’t control. </a:t>
            </a:r>
          </a:p>
          <a:p>
            <a:r>
              <a:rPr lang="en-US" dirty="0" smtClean="0"/>
              <a:t>Growth </a:t>
            </a:r>
            <a:r>
              <a:rPr lang="en-US" dirty="0"/>
              <a:t>compared to the average growth of similar students </a:t>
            </a:r>
          </a:p>
        </p:txBody>
      </p:sp>
    </p:spTree>
    <p:extLst>
      <p:ext uri="{BB962C8B-B14F-4D97-AF65-F5344CB8AC3E}">
        <p14:creationId xmlns:p14="http://schemas.microsoft.com/office/powerpoint/2010/main" val="471402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89013"/>
            <a:ext cx="8229600" cy="600075"/>
          </a:xfrm>
        </p:spPr>
        <p:txBody>
          <a:bodyPr>
            <a:normAutofit fontScale="90000"/>
          </a:bodyPr>
          <a:lstStyle/>
          <a:p>
            <a:pPr>
              <a:defRPr/>
            </a:pPr>
            <a:r>
              <a:rPr lang="en-US" dirty="0" smtClean="0"/>
              <a:t>Test Scores Alone</a:t>
            </a:r>
            <a:endParaRPr lang="en-US" dirty="0"/>
          </a:p>
        </p:txBody>
      </p:sp>
      <p:grpSp>
        <p:nvGrpSpPr>
          <p:cNvPr id="27651" name="Group 4"/>
          <p:cNvGrpSpPr>
            <a:grpSpLocks/>
          </p:cNvGrpSpPr>
          <p:nvPr/>
        </p:nvGrpSpPr>
        <p:grpSpPr bwMode="auto">
          <a:xfrm>
            <a:off x="1220464" y="1181101"/>
            <a:ext cx="8114036" cy="4999198"/>
            <a:chOff x="1657350" y="2635250"/>
            <a:chExt cx="7181850" cy="3463375"/>
          </a:xfrm>
        </p:grpSpPr>
        <p:sp>
          <p:nvSpPr>
            <p:cNvPr id="27653" name="Text Box 5"/>
            <p:cNvSpPr txBox="1">
              <a:spLocks noChangeArrowheads="1"/>
            </p:cNvSpPr>
            <p:nvPr/>
          </p:nvSpPr>
          <p:spPr bwMode="auto">
            <a:xfrm>
              <a:off x="4953000" y="2635250"/>
              <a:ext cx="3886200" cy="32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7654" name="Rectangle 6"/>
            <p:cNvSpPr>
              <a:spLocks noChangeArrowheads="1"/>
            </p:cNvSpPr>
            <p:nvPr/>
          </p:nvSpPr>
          <p:spPr bwMode="auto">
            <a:xfrm>
              <a:off x="1885950" y="3443288"/>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5" name="Rectangle 7"/>
            <p:cNvSpPr>
              <a:spLocks noChangeArrowheads="1"/>
            </p:cNvSpPr>
            <p:nvPr/>
          </p:nvSpPr>
          <p:spPr bwMode="auto">
            <a:xfrm>
              <a:off x="3333750" y="39624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7658" name="Text Box 11"/>
            <p:cNvSpPr txBox="1">
              <a:spLocks noChangeArrowheads="1"/>
            </p:cNvSpPr>
            <p:nvPr/>
          </p:nvSpPr>
          <p:spPr bwMode="auto">
            <a:xfrm>
              <a:off x="1809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A</a:t>
              </a:r>
            </a:p>
          </p:txBody>
        </p:sp>
        <p:sp>
          <p:nvSpPr>
            <p:cNvPr id="27659" name="Text Box 12"/>
            <p:cNvSpPr txBox="1">
              <a:spLocks noChangeArrowheads="1"/>
            </p:cNvSpPr>
            <p:nvPr/>
          </p:nvSpPr>
          <p:spPr bwMode="auto">
            <a:xfrm>
              <a:off x="3333750" y="5835650"/>
              <a:ext cx="1219200" cy="26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800" b="1" dirty="0"/>
                <a:t>Teacher B</a:t>
              </a:r>
            </a:p>
          </p:txBody>
        </p:sp>
        <p:sp>
          <p:nvSpPr>
            <p:cNvPr id="27660" name="Text Box 13"/>
            <p:cNvSpPr txBox="1">
              <a:spLocks noChangeArrowheads="1"/>
            </p:cNvSpPr>
            <p:nvPr/>
          </p:nvSpPr>
          <p:spPr bwMode="auto">
            <a:xfrm rot="16200000">
              <a:off x="19502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1" name="Text Box 14"/>
            <p:cNvSpPr txBox="1">
              <a:spLocks noChangeArrowheads="1"/>
            </p:cNvSpPr>
            <p:nvPr/>
          </p:nvSpPr>
          <p:spPr bwMode="auto">
            <a:xfrm rot="16200000">
              <a:off x="3398044" y="4824886"/>
              <a:ext cx="1219200" cy="40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2015</a:t>
              </a:r>
            </a:p>
          </p:txBody>
        </p:sp>
        <p:sp>
          <p:nvSpPr>
            <p:cNvPr id="27662" name="Rectangle 15"/>
            <p:cNvSpPr>
              <a:spLocks noChangeArrowheads="1"/>
            </p:cNvSpPr>
            <p:nvPr/>
          </p:nvSpPr>
          <p:spPr bwMode="auto">
            <a:xfrm>
              <a:off x="1657350" y="5715000"/>
              <a:ext cx="3143250" cy="889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7663" name="Text Box 16"/>
            <p:cNvSpPr txBox="1">
              <a:spLocks noChangeArrowheads="1"/>
            </p:cNvSpPr>
            <p:nvPr/>
          </p:nvSpPr>
          <p:spPr bwMode="auto">
            <a:xfrm>
              <a:off x="2133600" y="29860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680</a:t>
              </a:r>
            </a:p>
          </p:txBody>
        </p:sp>
        <p:sp>
          <p:nvSpPr>
            <p:cNvPr id="27664" name="Text Box 17"/>
            <p:cNvSpPr txBox="1">
              <a:spLocks noChangeArrowheads="1"/>
            </p:cNvSpPr>
            <p:nvPr/>
          </p:nvSpPr>
          <p:spPr bwMode="auto">
            <a:xfrm>
              <a:off x="3581400" y="3519488"/>
              <a:ext cx="685800" cy="319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3600" b="1" dirty="0"/>
                <a:t>670</a:t>
              </a:r>
              <a:endParaRPr lang="en-US" b="1" dirty="0"/>
            </a:p>
          </p:txBody>
        </p:sp>
      </p:grpSp>
      <p:sp>
        <p:nvSpPr>
          <p:cNvPr id="19" name="Oval 18"/>
          <p:cNvSpPr/>
          <p:nvPr/>
        </p:nvSpPr>
        <p:spPr>
          <a:xfrm>
            <a:off x="5080000" y="3265488"/>
            <a:ext cx="3225800" cy="16716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2000" dirty="0">
                <a:solidFill>
                  <a:schemeClr val="bg1"/>
                </a:solidFill>
              </a:rPr>
              <a:t>Achievement scores say more about students than teachers</a:t>
            </a:r>
            <a:r>
              <a:rPr lang="en-US" sz="2400" dirty="0">
                <a:solidFill>
                  <a:schemeClr val="bg1"/>
                </a:solidFill>
              </a:rPr>
              <a:t>.</a:t>
            </a:r>
          </a:p>
        </p:txBody>
      </p:sp>
    </p:spTree>
    <p:extLst>
      <p:ext uri="{BB962C8B-B14F-4D97-AF65-F5344CB8AC3E}">
        <p14:creationId xmlns:p14="http://schemas.microsoft.com/office/powerpoint/2010/main" val="3558904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283108" y="1042987"/>
            <a:ext cx="8229600" cy="496093"/>
          </a:xfrm>
        </p:spPr>
        <p:txBody>
          <a:bodyPr>
            <a:normAutofit fontScale="90000"/>
          </a:bodyPr>
          <a:lstStyle/>
          <a:p>
            <a:r>
              <a:rPr lang="en-US" sz="3600" dirty="0" smtClean="0">
                <a:ea typeface="ＭＳ Ｐゴシック" pitchFamily="34" charset="-128"/>
              </a:rPr>
              <a:t>Growth</a:t>
            </a:r>
          </a:p>
        </p:txBody>
      </p:sp>
      <p:grpSp>
        <p:nvGrpSpPr>
          <p:cNvPr id="29699" name="Group 4"/>
          <p:cNvGrpSpPr>
            <a:grpSpLocks/>
          </p:cNvGrpSpPr>
          <p:nvPr/>
        </p:nvGrpSpPr>
        <p:grpSpPr bwMode="auto">
          <a:xfrm>
            <a:off x="721226" y="1897209"/>
            <a:ext cx="8382000" cy="4356108"/>
            <a:chOff x="304800" y="2057400"/>
            <a:chExt cx="8686800" cy="4213685"/>
          </a:xfrm>
        </p:grpSpPr>
        <p:sp>
          <p:nvSpPr>
            <p:cNvPr id="29701" name="Rectangle 6"/>
            <p:cNvSpPr>
              <a:spLocks noChangeArrowheads="1"/>
            </p:cNvSpPr>
            <p:nvPr/>
          </p:nvSpPr>
          <p:spPr bwMode="auto">
            <a:xfrm>
              <a:off x="1752600" y="358140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02" name="Rectangle 6"/>
            <p:cNvSpPr>
              <a:spLocks noChangeArrowheads="1"/>
            </p:cNvSpPr>
            <p:nvPr/>
          </p:nvSpPr>
          <p:spPr bwMode="auto">
            <a:xfrm>
              <a:off x="609600" y="449580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03" name="Text Box 4"/>
            <p:cNvSpPr txBox="1">
              <a:spLocks noChangeArrowheads="1"/>
            </p:cNvSpPr>
            <p:nvPr/>
          </p:nvSpPr>
          <p:spPr bwMode="auto">
            <a:xfrm>
              <a:off x="5638800" y="2057400"/>
              <a:ext cx="3352800" cy="347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spcBef>
                  <a:spcPct val="50000"/>
                </a:spcBef>
              </a:pPr>
              <a:endParaRPr lang="en-US" sz="2600" dirty="0"/>
            </a:p>
          </p:txBody>
        </p:sp>
        <p:sp>
          <p:nvSpPr>
            <p:cNvPr id="29706" name="Text Box 10"/>
            <p:cNvSpPr txBox="1">
              <a:spLocks noChangeArrowheads="1"/>
            </p:cNvSpPr>
            <p:nvPr/>
          </p:nvSpPr>
          <p:spPr bwMode="auto">
            <a:xfrm rot="-5400000">
              <a:off x="4298157" y="4998243"/>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2015</a:t>
              </a:r>
            </a:p>
          </p:txBody>
        </p:sp>
        <p:sp>
          <p:nvSpPr>
            <p:cNvPr id="29707" name="Text Box 12"/>
            <p:cNvSpPr txBox="1">
              <a:spLocks noChangeArrowheads="1"/>
            </p:cNvSpPr>
            <p:nvPr/>
          </p:nvSpPr>
          <p:spPr bwMode="auto">
            <a:xfrm>
              <a:off x="2057400" y="3200400"/>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29708" name="Text Box 13"/>
            <p:cNvSpPr txBox="1">
              <a:spLocks noChangeArrowheads="1"/>
            </p:cNvSpPr>
            <p:nvPr/>
          </p:nvSpPr>
          <p:spPr bwMode="auto">
            <a:xfrm>
              <a:off x="4495800" y="3593685"/>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29709" name="Text Box 25"/>
            <p:cNvSpPr txBox="1">
              <a:spLocks noChangeArrowheads="1"/>
            </p:cNvSpPr>
            <p:nvPr/>
          </p:nvSpPr>
          <p:spPr bwMode="auto">
            <a:xfrm>
              <a:off x="3276600" y="4262782"/>
              <a:ext cx="914400" cy="62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29710" name="Oval 32"/>
            <p:cNvSpPr>
              <a:spLocks noChangeArrowheads="1"/>
            </p:cNvSpPr>
            <p:nvPr/>
          </p:nvSpPr>
          <p:spPr bwMode="auto">
            <a:xfrm>
              <a:off x="3200400" y="2819400"/>
              <a:ext cx="990600" cy="10668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29711" name="Oval 32"/>
            <p:cNvSpPr>
              <a:spLocks noChangeArrowheads="1"/>
            </p:cNvSpPr>
            <p:nvPr/>
          </p:nvSpPr>
          <p:spPr bwMode="auto">
            <a:xfrm>
              <a:off x="381000" y="31242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sp>
          <p:nvSpPr>
            <p:cNvPr id="29712" name="Text Box 13"/>
            <p:cNvSpPr txBox="1">
              <a:spLocks noChangeArrowheads="1"/>
            </p:cNvSpPr>
            <p:nvPr/>
          </p:nvSpPr>
          <p:spPr bwMode="auto">
            <a:xfrm>
              <a:off x="838200" y="4173733"/>
              <a:ext cx="6858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29713" name="Rectangle 7"/>
            <p:cNvSpPr>
              <a:spLocks noChangeArrowheads="1"/>
            </p:cNvSpPr>
            <p:nvPr/>
          </p:nvSpPr>
          <p:spPr bwMode="auto">
            <a:xfrm>
              <a:off x="4267200" y="4038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29714" name="Text Box 11"/>
            <p:cNvSpPr txBox="1">
              <a:spLocks noChangeArrowheads="1"/>
            </p:cNvSpPr>
            <p:nvPr/>
          </p:nvSpPr>
          <p:spPr bwMode="auto">
            <a:xfrm>
              <a:off x="1159113"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A</a:t>
              </a:r>
            </a:p>
          </p:txBody>
        </p:sp>
        <p:sp>
          <p:nvSpPr>
            <p:cNvPr id="29715" name="Text Box 12"/>
            <p:cNvSpPr txBox="1">
              <a:spLocks noChangeArrowheads="1"/>
            </p:cNvSpPr>
            <p:nvPr/>
          </p:nvSpPr>
          <p:spPr bwMode="auto">
            <a:xfrm>
              <a:off x="3658995" y="5943600"/>
              <a:ext cx="1219200" cy="327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Teacher B</a:t>
              </a:r>
            </a:p>
          </p:txBody>
        </p:sp>
        <p:sp>
          <p:nvSpPr>
            <p:cNvPr id="29716" name="Rectangle 15"/>
            <p:cNvSpPr>
              <a:spLocks noChangeArrowheads="1"/>
            </p:cNvSpPr>
            <p:nvPr/>
          </p:nvSpPr>
          <p:spPr bwMode="auto">
            <a:xfrm>
              <a:off x="304800" y="5867400"/>
              <a:ext cx="54102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29717" name="Rectangle 6"/>
            <p:cNvSpPr>
              <a:spLocks noChangeArrowheads="1"/>
            </p:cNvSpPr>
            <p:nvPr/>
          </p:nvSpPr>
          <p:spPr bwMode="auto">
            <a:xfrm>
              <a:off x="3124200" y="4876800"/>
              <a:ext cx="1143000" cy="990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29718" name="Text Box 20"/>
            <p:cNvSpPr txBox="1">
              <a:spLocks noChangeArrowheads="1"/>
            </p:cNvSpPr>
            <p:nvPr/>
          </p:nvSpPr>
          <p:spPr bwMode="auto">
            <a:xfrm rot="16200000">
              <a:off x="540544" y="5044268"/>
              <a:ext cx="12954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19" name="Text Box 20"/>
            <p:cNvSpPr txBox="1">
              <a:spLocks noChangeArrowheads="1"/>
            </p:cNvSpPr>
            <p:nvPr/>
          </p:nvSpPr>
          <p:spPr bwMode="auto">
            <a:xfrm rot="16200000">
              <a:off x="3155157" y="5158568"/>
              <a:ext cx="10668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29720" name="Text Box 10"/>
            <p:cNvSpPr txBox="1">
              <a:spLocks noChangeArrowheads="1"/>
            </p:cNvSpPr>
            <p:nvPr/>
          </p:nvSpPr>
          <p:spPr bwMode="auto">
            <a:xfrm rot="16200000">
              <a:off x="4069557" y="50823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29722" name="Text Box 10"/>
            <p:cNvSpPr txBox="1">
              <a:spLocks noChangeArrowheads="1"/>
            </p:cNvSpPr>
            <p:nvPr/>
          </p:nvSpPr>
          <p:spPr bwMode="auto">
            <a:xfrm rot="16200000">
              <a:off x="1554957" y="5006167"/>
              <a:ext cx="1524000"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cxnSp>
          <p:nvCxnSpPr>
            <p:cNvPr id="29723" name="Straight Arrow Connector 26"/>
            <p:cNvCxnSpPr>
              <a:cxnSpLocks noChangeShapeType="1"/>
            </p:cNvCxnSpPr>
            <p:nvPr/>
          </p:nvCxnSpPr>
          <p:spPr bwMode="auto">
            <a:xfrm flipV="1">
              <a:off x="762000" y="3657600"/>
              <a:ext cx="914400" cy="8382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9724" name="Straight Arrow Connector 28"/>
            <p:cNvCxnSpPr>
              <a:cxnSpLocks noChangeShapeType="1"/>
            </p:cNvCxnSpPr>
            <p:nvPr/>
          </p:nvCxnSpPr>
          <p:spPr bwMode="auto">
            <a:xfrm flipV="1">
              <a:off x="3276600" y="4114800"/>
              <a:ext cx="914400" cy="7493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30" name="Oval 29"/>
          <p:cNvSpPr/>
          <p:nvPr/>
        </p:nvSpPr>
        <p:spPr>
          <a:xfrm>
            <a:off x="5426910" y="1825912"/>
            <a:ext cx="3095625" cy="2001837"/>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spcBef>
                <a:spcPct val="50000"/>
              </a:spcBef>
              <a:defRPr/>
            </a:pPr>
            <a:r>
              <a:rPr lang="en-US" sz="1600" dirty="0">
                <a:solidFill>
                  <a:schemeClr val="bg1"/>
                </a:solidFill>
              </a:rPr>
              <a:t>Adding average prior achievement for the same students  shows Teacher B’s students had higher growth</a:t>
            </a:r>
            <a:r>
              <a:rPr lang="en-US" sz="1100" dirty="0">
                <a:solidFill>
                  <a:schemeClr val="bg1"/>
                </a:solidFill>
              </a:rPr>
              <a:t>. </a:t>
            </a:r>
          </a:p>
        </p:txBody>
      </p:sp>
    </p:spTree>
    <p:extLst>
      <p:ext uri="{BB962C8B-B14F-4D97-AF65-F5344CB8AC3E}">
        <p14:creationId xmlns:p14="http://schemas.microsoft.com/office/powerpoint/2010/main" val="886845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323850" y="958567"/>
            <a:ext cx="8229600" cy="600075"/>
          </a:xfrm>
        </p:spPr>
        <p:txBody>
          <a:bodyPr>
            <a:normAutofit fontScale="90000"/>
          </a:bodyPr>
          <a:lstStyle/>
          <a:p>
            <a:r>
              <a:rPr lang="en-US" sz="3600" dirty="0" smtClean="0">
                <a:ea typeface="ＭＳ Ｐゴシック" pitchFamily="34" charset="-128"/>
              </a:rPr>
              <a:t>Value-Added</a:t>
            </a:r>
          </a:p>
        </p:txBody>
      </p:sp>
      <p:grpSp>
        <p:nvGrpSpPr>
          <p:cNvPr id="2" name="Group 1"/>
          <p:cNvGrpSpPr/>
          <p:nvPr/>
        </p:nvGrpSpPr>
        <p:grpSpPr>
          <a:xfrm>
            <a:off x="361950" y="2705100"/>
            <a:ext cx="8686800" cy="3694767"/>
            <a:chOff x="304800" y="2895600"/>
            <a:chExt cx="8686800" cy="3694767"/>
          </a:xfrm>
        </p:grpSpPr>
        <p:sp>
          <p:nvSpPr>
            <p:cNvPr id="31748" name="Rectangle 6"/>
            <p:cNvSpPr>
              <a:spLocks noChangeArrowheads="1"/>
            </p:cNvSpPr>
            <p:nvPr/>
          </p:nvSpPr>
          <p:spPr bwMode="auto">
            <a:xfrm>
              <a:off x="4572000" y="5184775"/>
              <a:ext cx="1143000" cy="987425"/>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49" name="Rectangle 6"/>
            <p:cNvSpPr>
              <a:spLocks noChangeArrowheads="1"/>
            </p:cNvSpPr>
            <p:nvPr/>
          </p:nvSpPr>
          <p:spPr bwMode="auto">
            <a:xfrm>
              <a:off x="2895600" y="4481513"/>
              <a:ext cx="1143000" cy="1690687"/>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50" name="Rectangle 6"/>
            <p:cNvSpPr>
              <a:spLocks noChangeArrowheads="1"/>
            </p:cNvSpPr>
            <p:nvPr/>
          </p:nvSpPr>
          <p:spPr bwMode="auto">
            <a:xfrm>
              <a:off x="1752600" y="3930650"/>
              <a:ext cx="1143000" cy="22860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3" name="Text Box 12"/>
            <p:cNvSpPr txBox="1">
              <a:spLocks noChangeArrowheads="1"/>
            </p:cNvSpPr>
            <p:nvPr/>
          </p:nvSpPr>
          <p:spPr bwMode="auto">
            <a:xfrm>
              <a:off x="2057400" y="3549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680</a:t>
              </a:r>
              <a:endParaRPr lang="en-US" b="1" dirty="0"/>
            </a:p>
          </p:txBody>
        </p:sp>
        <p:sp>
          <p:nvSpPr>
            <p:cNvPr id="31754" name="Text Box 13"/>
            <p:cNvSpPr txBox="1">
              <a:spLocks noChangeArrowheads="1"/>
            </p:cNvSpPr>
            <p:nvPr/>
          </p:nvSpPr>
          <p:spPr bwMode="auto">
            <a:xfrm>
              <a:off x="5943600" y="40576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55" name="Text Box 25"/>
            <p:cNvSpPr txBox="1">
              <a:spLocks noChangeArrowheads="1"/>
            </p:cNvSpPr>
            <p:nvPr/>
          </p:nvSpPr>
          <p:spPr bwMode="auto">
            <a:xfrm>
              <a:off x="4724400" y="4610100"/>
              <a:ext cx="91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endParaRPr lang="en-US" b="1" dirty="0"/>
            </a:p>
            <a:p>
              <a:pPr algn="ctr">
                <a:spcBef>
                  <a:spcPct val="50000"/>
                </a:spcBef>
              </a:pPr>
              <a:r>
                <a:rPr lang="en-US" sz="2400" b="1" dirty="0"/>
                <a:t>645</a:t>
              </a:r>
              <a:endParaRPr lang="en-US" b="1" dirty="0"/>
            </a:p>
          </p:txBody>
        </p:sp>
        <p:sp>
          <p:nvSpPr>
            <p:cNvPr id="31756" name="Oval 32"/>
            <p:cNvSpPr>
              <a:spLocks noChangeArrowheads="1"/>
            </p:cNvSpPr>
            <p:nvPr/>
          </p:nvSpPr>
          <p:spPr bwMode="auto">
            <a:xfrm>
              <a:off x="3352800" y="2895600"/>
              <a:ext cx="1066800" cy="1066800"/>
            </a:xfrm>
            <a:prstGeom prst="ellipse">
              <a:avLst/>
            </a:prstGeom>
            <a:solidFill>
              <a:srgbClr val="CC99FF"/>
            </a:solidFill>
            <a:ln w="9525">
              <a:solidFill>
                <a:schemeClr val="tx1"/>
              </a:solidFill>
              <a:round/>
              <a:headEnd/>
              <a:tailEnd/>
            </a:ln>
          </p:spPr>
          <p:txBody>
            <a:bodyPr wrap="none" anchor="ctr"/>
            <a:lstStyle/>
            <a:p>
              <a:pPr algn="ctr"/>
              <a:endParaRPr lang="en-US" sz="1600" b="1" dirty="0"/>
            </a:p>
            <a:p>
              <a:pPr algn="ctr"/>
              <a:r>
                <a:rPr lang="en-US" sz="1600" b="1" dirty="0"/>
                <a:t>Value-</a:t>
              </a:r>
            </a:p>
            <a:p>
              <a:pPr algn="ctr"/>
              <a:r>
                <a:rPr lang="en-US" sz="1600" b="1" dirty="0"/>
                <a:t>Added</a:t>
              </a:r>
            </a:p>
            <a:p>
              <a:pPr algn="ctr"/>
              <a:r>
                <a:rPr lang="en-US" sz="1600" b="1" dirty="0"/>
                <a:t>+15 Above</a:t>
              </a:r>
            </a:p>
            <a:p>
              <a:pPr algn="ctr"/>
              <a:r>
                <a:rPr lang="en-US" sz="1600" b="1" dirty="0"/>
                <a:t> Average</a:t>
              </a:r>
            </a:p>
            <a:p>
              <a:pPr algn="ctr"/>
              <a:endParaRPr lang="en-US" sz="1200" dirty="0"/>
            </a:p>
          </p:txBody>
        </p:sp>
        <p:sp>
          <p:nvSpPr>
            <p:cNvPr id="31757" name="Text Box 13"/>
            <p:cNvSpPr txBox="1">
              <a:spLocks noChangeArrowheads="1"/>
            </p:cNvSpPr>
            <p:nvPr/>
          </p:nvSpPr>
          <p:spPr bwMode="auto">
            <a:xfrm>
              <a:off x="838200" y="43878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660</a:t>
              </a:r>
              <a:endParaRPr lang="en-US" b="1" dirty="0"/>
            </a:p>
          </p:txBody>
        </p:sp>
        <p:sp>
          <p:nvSpPr>
            <p:cNvPr id="31758" name="Rectangle 7"/>
            <p:cNvSpPr>
              <a:spLocks noChangeArrowheads="1"/>
            </p:cNvSpPr>
            <p:nvPr/>
          </p:nvSpPr>
          <p:spPr bwMode="auto">
            <a:xfrm>
              <a:off x="5715000" y="4419600"/>
              <a:ext cx="1143000" cy="1828800"/>
            </a:xfrm>
            <a:prstGeom prst="rect">
              <a:avLst/>
            </a:prstGeom>
            <a:solidFill>
              <a:srgbClr val="00FFFF"/>
            </a:solidFill>
            <a:ln w="9525">
              <a:solidFill>
                <a:schemeClr val="tx1"/>
              </a:solidFill>
              <a:miter lim="800000"/>
              <a:headEnd/>
              <a:tailEnd/>
            </a:ln>
          </p:spPr>
          <p:txBody>
            <a:bodyPr wrap="none" anchor="ctr"/>
            <a:lstStyle/>
            <a:p>
              <a:endParaRPr lang="en-US" dirty="0"/>
            </a:p>
          </p:txBody>
        </p:sp>
        <p:sp>
          <p:nvSpPr>
            <p:cNvPr id="31759" name="Text Box 11"/>
            <p:cNvSpPr txBox="1">
              <a:spLocks noChangeArrowheads="1"/>
            </p:cNvSpPr>
            <p:nvPr/>
          </p:nvSpPr>
          <p:spPr bwMode="auto">
            <a:xfrm>
              <a:off x="180975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A</a:t>
              </a:r>
            </a:p>
          </p:txBody>
        </p:sp>
        <p:sp>
          <p:nvSpPr>
            <p:cNvPr id="31760" name="Text Box 12"/>
            <p:cNvSpPr txBox="1">
              <a:spLocks noChangeArrowheads="1"/>
            </p:cNvSpPr>
            <p:nvPr/>
          </p:nvSpPr>
          <p:spPr bwMode="auto">
            <a:xfrm>
              <a:off x="5791200" y="6292850"/>
              <a:ext cx="1219200" cy="297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000" b="1" dirty="0"/>
                <a:t>Teacher B</a:t>
              </a:r>
            </a:p>
          </p:txBody>
        </p:sp>
        <p:sp>
          <p:nvSpPr>
            <p:cNvPr id="31761" name="Text Box 20"/>
            <p:cNvSpPr txBox="1">
              <a:spLocks noChangeArrowheads="1"/>
            </p:cNvSpPr>
            <p:nvPr/>
          </p:nvSpPr>
          <p:spPr bwMode="auto">
            <a:xfrm rot="-5400000">
              <a:off x="540544" y="5385594"/>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b="1" dirty="0"/>
                <a:t>2014</a:t>
              </a:r>
            </a:p>
          </p:txBody>
        </p:sp>
        <p:sp>
          <p:nvSpPr>
            <p:cNvPr id="31762" name="Text Box 20"/>
            <p:cNvSpPr txBox="1">
              <a:spLocks noChangeArrowheads="1"/>
            </p:cNvSpPr>
            <p:nvPr/>
          </p:nvSpPr>
          <p:spPr bwMode="auto">
            <a:xfrm rot="16200000">
              <a:off x="4617244" y="54695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sp>
          <p:nvSpPr>
            <p:cNvPr id="31763" name="Text Box 10"/>
            <p:cNvSpPr txBox="1">
              <a:spLocks noChangeArrowheads="1"/>
            </p:cNvSpPr>
            <p:nvPr/>
          </p:nvSpPr>
          <p:spPr bwMode="auto">
            <a:xfrm rot="16200000">
              <a:off x="5517357" y="543777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p>
          </p:txBody>
        </p:sp>
        <p:sp>
          <p:nvSpPr>
            <p:cNvPr id="31765" name="Text Box 10"/>
            <p:cNvSpPr txBox="1">
              <a:spLocks noChangeArrowheads="1"/>
            </p:cNvSpPr>
            <p:nvPr/>
          </p:nvSpPr>
          <p:spPr bwMode="auto">
            <a:xfrm rot="16200000">
              <a:off x="1554957" y="5012323"/>
              <a:ext cx="152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2015</a:t>
              </a:r>
              <a:endParaRPr lang="en-US" b="1" dirty="0"/>
            </a:p>
          </p:txBody>
        </p:sp>
        <p:sp>
          <p:nvSpPr>
            <p:cNvPr id="31766" name="Rectangle 6"/>
            <p:cNvSpPr>
              <a:spLocks noChangeArrowheads="1"/>
            </p:cNvSpPr>
            <p:nvPr/>
          </p:nvSpPr>
          <p:spPr bwMode="auto">
            <a:xfrm>
              <a:off x="6858000" y="4419600"/>
              <a:ext cx="1143000" cy="1828800"/>
            </a:xfrm>
            <a:prstGeom prst="rect">
              <a:avLst/>
            </a:prstGeom>
            <a:solidFill>
              <a:srgbClr val="000080"/>
            </a:solidFill>
            <a:ln w="9525">
              <a:solidFill>
                <a:schemeClr val="tx1"/>
              </a:solidFill>
              <a:miter lim="800000"/>
              <a:headEnd/>
              <a:tailEnd/>
            </a:ln>
          </p:spPr>
          <p:txBody>
            <a:bodyPr wrap="none" anchor="ctr"/>
            <a:lstStyle/>
            <a:p>
              <a:endParaRPr lang="en-US" dirty="0"/>
            </a:p>
          </p:txBody>
        </p:sp>
        <p:sp>
          <p:nvSpPr>
            <p:cNvPr id="31767" name="Text Box 22"/>
            <p:cNvSpPr txBox="1">
              <a:spLocks noChangeArrowheads="1"/>
            </p:cNvSpPr>
            <p:nvPr/>
          </p:nvSpPr>
          <p:spPr bwMode="auto">
            <a:xfrm rot="16200000">
              <a:off x="2820194" y="5112177"/>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8" name="Text Box 22"/>
            <p:cNvSpPr txBox="1">
              <a:spLocks noChangeArrowheads="1"/>
            </p:cNvSpPr>
            <p:nvPr/>
          </p:nvSpPr>
          <p:spPr bwMode="auto">
            <a:xfrm rot="16200000">
              <a:off x="6706394" y="5115352"/>
              <a:ext cx="1371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solidFill>
                    <a:schemeClr val="bg1"/>
                  </a:solidFill>
                </a:rPr>
                <a:t>2015 Avg for similar students</a:t>
              </a:r>
            </a:p>
          </p:txBody>
        </p:sp>
        <p:sp>
          <p:nvSpPr>
            <p:cNvPr id="31769" name="Text Box 13"/>
            <p:cNvSpPr txBox="1">
              <a:spLocks noChangeArrowheads="1"/>
            </p:cNvSpPr>
            <p:nvPr/>
          </p:nvSpPr>
          <p:spPr bwMode="auto">
            <a:xfrm>
              <a:off x="3124200" y="41592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665</a:t>
              </a:r>
              <a:endParaRPr lang="en-US" b="1" dirty="0"/>
            </a:p>
          </p:txBody>
        </p:sp>
        <p:sp>
          <p:nvSpPr>
            <p:cNvPr id="31770" name="Text Box 13"/>
            <p:cNvSpPr txBox="1">
              <a:spLocks noChangeArrowheads="1"/>
            </p:cNvSpPr>
            <p:nvPr/>
          </p:nvSpPr>
          <p:spPr bwMode="auto">
            <a:xfrm>
              <a:off x="7086600" y="4070350"/>
              <a:ext cx="685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670</a:t>
              </a:r>
              <a:endParaRPr lang="en-US" b="1" dirty="0"/>
            </a:p>
          </p:txBody>
        </p:sp>
        <p:sp>
          <p:nvSpPr>
            <p:cNvPr id="31771" name="Oval 32"/>
            <p:cNvSpPr>
              <a:spLocks noChangeArrowheads="1"/>
            </p:cNvSpPr>
            <p:nvPr/>
          </p:nvSpPr>
          <p:spPr bwMode="auto">
            <a:xfrm>
              <a:off x="8001000" y="3657600"/>
              <a:ext cx="990600" cy="990600"/>
            </a:xfrm>
            <a:prstGeom prst="ellipse">
              <a:avLst/>
            </a:prstGeom>
            <a:solidFill>
              <a:srgbClr val="CC99FF"/>
            </a:solidFill>
            <a:ln w="9525">
              <a:solidFill>
                <a:schemeClr val="tx1"/>
              </a:solidFill>
              <a:round/>
              <a:headEnd/>
              <a:tailEnd/>
            </a:ln>
          </p:spPr>
          <p:txBody>
            <a:bodyPr wrap="none" anchor="ctr"/>
            <a:lstStyle/>
            <a:p>
              <a:pPr algn="ctr"/>
              <a:endParaRPr lang="en-US" sz="1200" b="1" dirty="0"/>
            </a:p>
            <a:p>
              <a:pPr algn="ctr"/>
              <a:r>
                <a:rPr lang="en-US" sz="1600" b="1" dirty="0" smtClean="0"/>
                <a:t>Value-</a:t>
              </a:r>
            </a:p>
            <a:p>
              <a:pPr algn="ctr"/>
              <a:r>
                <a:rPr lang="en-US" sz="1600" b="1" dirty="0" smtClean="0"/>
                <a:t>Added</a:t>
              </a:r>
            </a:p>
            <a:p>
              <a:pPr algn="ctr"/>
              <a:r>
                <a:rPr lang="en-US" sz="1600" b="1" dirty="0" smtClean="0"/>
                <a:t>AVERAGE</a:t>
              </a:r>
              <a:endParaRPr lang="en-US" sz="1600" b="1" dirty="0"/>
            </a:p>
            <a:p>
              <a:pPr algn="ctr"/>
              <a:endParaRPr lang="en-US" sz="1200" dirty="0"/>
            </a:p>
          </p:txBody>
        </p:sp>
        <p:cxnSp>
          <p:nvCxnSpPr>
            <p:cNvPr id="31772" name="Straight Arrow Connector 33"/>
            <p:cNvCxnSpPr>
              <a:cxnSpLocks noChangeShapeType="1"/>
            </p:cNvCxnSpPr>
            <p:nvPr/>
          </p:nvCxnSpPr>
          <p:spPr bwMode="auto">
            <a:xfrm rot="5400000" flipH="1" flipV="1">
              <a:off x="685800" y="3962400"/>
              <a:ext cx="990600" cy="9906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3" name="Oval 32"/>
            <p:cNvSpPr>
              <a:spLocks noChangeArrowheads="1"/>
            </p:cNvSpPr>
            <p:nvPr/>
          </p:nvSpPr>
          <p:spPr bwMode="auto">
            <a:xfrm>
              <a:off x="4572000" y="3505200"/>
              <a:ext cx="1066800" cy="1143000"/>
            </a:xfrm>
            <a:prstGeom prst="ellipse">
              <a:avLst/>
            </a:prstGeom>
            <a:solidFill>
              <a:srgbClr val="99CCFF"/>
            </a:solidFill>
            <a:ln w="9525">
              <a:solidFill>
                <a:schemeClr val="tx1"/>
              </a:solidFill>
              <a:round/>
              <a:headEnd/>
              <a:tailEnd/>
            </a:ln>
          </p:spPr>
          <p:txBody>
            <a:bodyPr wrap="none" anchor="ctr"/>
            <a:lstStyle/>
            <a:p>
              <a:endParaRPr lang="en-US" sz="1400" b="1" dirty="0"/>
            </a:p>
            <a:p>
              <a:endParaRPr lang="en-US" sz="1200" b="1" dirty="0"/>
            </a:p>
            <a:p>
              <a:r>
                <a:rPr lang="en-US" b="1" dirty="0"/>
                <a:t>Growth</a:t>
              </a:r>
            </a:p>
            <a:p>
              <a:r>
                <a:rPr lang="en-US" b="1" dirty="0"/>
                <a:t> +25</a:t>
              </a:r>
            </a:p>
            <a:p>
              <a:endParaRPr lang="en-US" dirty="0"/>
            </a:p>
          </p:txBody>
        </p:sp>
        <p:sp>
          <p:nvSpPr>
            <p:cNvPr id="31774" name="Oval 32"/>
            <p:cNvSpPr>
              <a:spLocks noChangeArrowheads="1"/>
            </p:cNvSpPr>
            <p:nvPr/>
          </p:nvSpPr>
          <p:spPr bwMode="auto">
            <a:xfrm>
              <a:off x="533400" y="3276600"/>
              <a:ext cx="914400" cy="914400"/>
            </a:xfrm>
            <a:prstGeom prst="ellipse">
              <a:avLst/>
            </a:prstGeom>
            <a:solidFill>
              <a:srgbClr val="99CCFF"/>
            </a:solidFill>
            <a:ln w="9525">
              <a:solidFill>
                <a:schemeClr val="tx1"/>
              </a:solidFill>
              <a:round/>
              <a:headEnd/>
              <a:tailEnd/>
            </a:ln>
          </p:spPr>
          <p:txBody>
            <a:bodyPr wrap="none" anchor="ctr"/>
            <a:lstStyle/>
            <a:p>
              <a:endParaRPr lang="en-US" sz="1200" b="1" dirty="0"/>
            </a:p>
            <a:p>
              <a:r>
                <a:rPr lang="en-US" b="1" dirty="0"/>
                <a:t>Growth </a:t>
              </a:r>
            </a:p>
            <a:p>
              <a:r>
                <a:rPr lang="en-US" b="1" dirty="0"/>
                <a:t>+20</a:t>
              </a:r>
            </a:p>
            <a:p>
              <a:endParaRPr lang="en-US" sz="1200" dirty="0"/>
            </a:p>
          </p:txBody>
        </p:sp>
        <p:cxnSp>
          <p:nvCxnSpPr>
            <p:cNvPr id="31775" name="Straight Arrow Connector 35"/>
            <p:cNvCxnSpPr>
              <a:cxnSpLocks noChangeShapeType="1"/>
            </p:cNvCxnSpPr>
            <p:nvPr/>
          </p:nvCxnSpPr>
          <p:spPr bwMode="auto">
            <a:xfrm rot="10800000">
              <a:off x="2971800" y="3962400"/>
              <a:ext cx="990600" cy="511175"/>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6" name="Straight Arrow Connector 37"/>
            <p:cNvCxnSpPr>
              <a:cxnSpLocks noChangeShapeType="1"/>
            </p:cNvCxnSpPr>
            <p:nvPr/>
          </p:nvCxnSpPr>
          <p:spPr bwMode="auto">
            <a:xfrm flipV="1">
              <a:off x="4724400" y="4495800"/>
              <a:ext cx="914400" cy="68580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31777" name="Straight Arrow Connector 39"/>
            <p:cNvCxnSpPr>
              <a:cxnSpLocks noChangeShapeType="1"/>
            </p:cNvCxnSpPr>
            <p:nvPr/>
          </p:nvCxnSpPr>
          <p:spPr bwMode="auto">
            <a:xfrm rot="10800000">
              <a:off x="6629400" y="4572000"/>
              <a:ext cx="1371600"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778" name="Rectangle 6"/>
            <p:cNvSpPr>
              <a:spLocks noChangeArrowheads="1"/>
            </p:cNvSpPr>
            <p:nvPr/>
          </p:nvSpPr>
          <p:spPr bwMode="auto">
            <a:xfrm>
              <a:off x="609600" y="4845050"/>
              <a:ext cx="1143000" cy="1371600"/>
            </a:xfrm>
            <a:prstGeom prst="rect">
              <a:avLst/>
            </a:prstGeom>
            <a:solidFill>
              <a:srgbClr val="3366FF"/>
            </a:solidFill>
            <a:ln w="9525">
              <a:solidFill>
                <a:schemeClr val="tx1"/>
              </a:solidFill>
              <a:miter lim="800000"/>
              <a:headEnd/>
              <a:tailEnd/>
            </a:ln>
          </p:spPr>
          <p:txBody>
            <a:bodyPr wrap="none" anchor="ctr"/>
            <a:lstStyle/>
            <a:p>
              <a:endParaRPr lang="en-US" dirty="0"/>
            </a:p>
          </p:txBody>
        </p:sp>
        <p:sp>
          <p:nvSpPr>
            <p:cNvPr id="31779" name="Rectangle 15"/>
            <p:cNvSpPr>
              <a:spLocks noChangeArrowheads="1"/>
            </p:cNvSpPr>
            <p:nvPr/>
          </p:nvSpPr>
          <p:spPr bwMode="auto">
            <a:xfrm>
              <a:off x="304800" y="6172200"/>
              <a:ext cx="8382000" cy="76200"/>
            </a:xfrm>
            <a:prstGeom prst="rect">
              <a:avLst/>
            </a:prstGeom>
            <a:solidFill>
              <a:schemeClr val="tx1"/>
            </a:solidFill>
            <a:ln w="9525">
              <a:solidFill>
                <a:schemeClr val="tx1"/>
              </a:solidFill>
              <a:miter lim="800000"/>
              <a:headEnd/>
              <a:tailEnd/>
            </a:ln>
          </p:spPr>
          <p:txBody>
            <a:bodyPr wrap="none" anchor="ctr"/>
            <a:lstStyle/>
            <a:p>
              <a:endParaRPr lang="en-US" dirty="0"/>
            </a:p>
          </p:txBody>
        </p:sp>
        <p:sp>
          <p:nvSpPr>
            <p:cNvPr id="31780" name="Text Box 20"/>
            <p:cNvSpPr txBox="1">
              <a:spLocks noChangeArrowheads="1"/>
            </p:cNvSpPr>
            <p:nvPr/>
          </p:nvSpPr>
          <p:spPr bwMode="auto">
            <a:xfrm rot="16200000">
              <a:off x="640557" y="5317123"/>
              <a:ext cx="10668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aseline="-25000">
                  <a:solidFill>
                    <a:schemeClr val="tx1"/>
                  </a:solidFill>
                  <a:latin typeface="Arial" pitchFamily="34" charset="0"/>
                  <a:ea typeface="ＭＳ Ｐゴシック" pitchFamily="34" charset="-128"/>
                </a:defRPr>
              </a:lvl1pPr>
              <a:lvl2pPr marL="742950" indent="-285750">
                <a:defRPr baseline="-25000">
                  <a:solidFill>
                    <a:schemeClr val="tx1"/>
                  </a:solidFill>
                  <a:latin typeface="Arial" pitchFamily="34" charset="0"/>
                  <a:ea typeface="ＭＳ Ｐゴシック" pitchFamily="34" charset="-128"/>
                </a:defRPr>
              </a:lvl2pPr>
              <a:lvl3pPr marL="1143000" indent="-228600">
                <a:defRPr baseline="-25000">
                  <a:solidFill>
                    <a:schemeClr val="tx1"/>
                  </a:solidFill>
                  <a:latin typeface="Arial" pitchFamily="34" charset="0"/>
                  <a:ea typeface="ＭＳ Ｐゴシック" pitchFamily="34" charset="-128"/>
                </a:defRPr>
              </a:lvl3pPr>
              <a:lvl4pPr marL="1600200" indent="-228600">
                <a:defRPr baseline="-25000">
                  <a:solidFill>
                    <a:schemeClr val="tx1"/>
                  </a:solidFill>
                  <a:latin typeface="Arial" pitchFamily="34" charset="0"/>
                  <a:ea typeface="ＭＳ Ｐゴシック" pitchFamily="34" charset="-128"/>
                </a:defRPr>
              </a:lvl4pPr>
              <a:lvl5pPr marL="2057400" indent="-228600">
                <a:defRPr baseline="-25000">
                  <a:solidFill>
                    <a:schemeClr val="tx1"/>
                  </a:solidFill>
                  <a:latin typeface="Arial" pitchFamily="34" charset="0"/>
                  <a:ea typeface="ＭＳ Ｐゴシック" pitchFamily="34" charset="-128"/>
                </a:defRPr>
              </a:lvl5pPr>
              <a:lvl6pPr marL="25146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6pPr>
              <a:lvl7pPr marL="29718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7pPr>
              <a:lvl8pPr marL="34290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8pPr>
              <a:lvl9pPr marL="3886200" indent="-228600" defTabSz="457200" fontAlgn="base">
                <a:spcBef>
                  <a:spcPct val="0"/>
                </a:spcBef>
                <a:spcAft>
                  <a:spcPct val="0"/>
                </a:spcAft>
                <a:defRPr baseline="-25000">
                  <a:solidFill>
                    <a:schemeClr val="tx1"/>
                  </a:solidFill>
                  <a:latin typeface="Arial" pitchFamily="34" charset="0"/>
                  <a:ea typeface="ＭＳ Ｐゴシック" pitchFamily="34" charset="-128"/>
                </a:defRPr>
              </a:lvl9pPr>
            </a:lstStyle>
            <a:p>
              <a:pPr algn="ctr">
                <a:spcBef>
                  <a:spcPct val="50000"/>
                </a:spcBef>
              </a:pPr>
              <a:r>
                <a:rPr lang="en-US" sz="2400" b="1" dirty="0"/>
                <a:t>2014</a:t>
              </a:r>
              <a:endParaRPr lang="en-US" b="1" dirty="0"/>
            </a:p>
          </p:txBody>
        </p:sp>
      </p:grpSp>
      <p:sp>
        <p:nvSpPr>
          <p:cNvPr id="39" name="Oval 38"/>
          <p:cNvSpPr/>
          <p:nvPr/>
        </p:nvSpPr>
        <p:spPr>
          <a:xfrm>
            <a:off x="5606387" y="1549400"/>
            <a:ext cx="3219450" cy="15367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p>
            <a:pPr>
              <a:defRPr/>
            </a:pPr>
            <a:r>
              <a:rPr lang="en-US" sz="1600" dirty="0">
                <a:solidFill>
                  <a:schemeClr val="bg1"/>
                </a:solidFill>
              </a:rPr>
              <a:t>Comparing growth to the average growth of “similar” students gives teacher A the higher “value-added” result</a:t>
            </a:r>
            <a:r>
              <a:rPr lang="en-US" sz="1400" dirty="0">
                <a:solidFill>
                  <a:schemeClr val="bg1"/>
                </a:solidFill>
              </a:rPr>
              <a:t>.</a:t>
            </a:r>
          </a:p>
        </p:txBody>
      </p:sp>
    </p:spTree>
    <p:extLst>
      <p:ext uri="{BB962C8B-B14F-4D97-AF65-F5344CB8AC3E}">
        <p14:creationId xmlns:p14="http://schemas.microsoft.com/office/powerpoint/2010/main" val="23481743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a:bodyPr>
          <a:lstStyle/>
          <a:p>
            <a:r>
              <a:rPr lang="en-US" dirty="0" smtClean="0"/>
              <a:t>Aligning RTTT</a:t>
            </a:r>
            <a:endParaRPr lang="en-US" dirty="0"/>
          </a:p>
          <a:p>
            <a:r>
              <a:rPr lang="en-US" dirty="0" smtClean="0"/>
              <a:t>Growth and Value-Added</a:t>
            </a:r>
            <a:endParaRPr lang="en-US" dirty="0"/>
          </a:p>
          <a:p>
            <a:r>
              <a:rPr lang="en-US" dirty="0" smtClean="0"/>
              <a:t>Evidence Collection</a:t>
            </a:r>
          </a:p>
          <a:p>
            <a:r>
              <a:rPr lang="en-US" dirty="0" smtClean="0"/>
              <a:t>Inter-rater agreement and reliability</a:t>
            </a:r>
            <a:endParaRPr lang="en-US" dirty="0"/>
          </a:p>
          <a:p>
            <a:r>
              <a:rPr lang="en-US" dirty="0" smtClean="0"/>
              <a:t>Growth-Producing Feedback</a:t>
            </a:r>
            <a:endParaRPr lang="en-US" dirty="0"/>
          </a:p>
          <a:p>
            <a:endParaRPr lang="en-US" dirty="0"/>
          </a:p>
        </p:txBody>
      </p:sp>
    </p:spTree>
    <p:extLst>
      <p:ext uri="{BB962C8B-B14F-4D97-AF65-F5344CB8AC3E}">
        <p14:creationId xmlns:p14="http://schemas.microsoft.com/office/powerpoint/2010/main" val="2565079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14" y="614157"/>
            <a:ext cx="8229600" cy="755650"/>
          </a:xfrm>
        </p:spPr>
        <p:txBody>
          <a:bodyPr>
            <a:normAutofit fontScale="90000"/>
          </a:bodyPr>
          <a:lstStyle/>
          <a:p>
            <a:pPr>
              <a:defRPr/>
            </a:pPr>
            <a:r>
              <a:rPr lang="en-US" dirty="0" smtClean="0"/>
              <a:t>How would you answer? </a:t>
            </a:r>
            <a:endParaRPr lang="en-US" dirty="0"/>
          </a:p>
        </p:txBody>
      </p:sp>
      <p:sp>
        <p:nvSpPr>
          <p:cNvPr id="68610" name="Content Placeholder 2"/>
          <p:cNvSpPr>
            <a:spLocks noGrp="1"/>
          </p:cNvSpPr>
          <p:nvPr>
            <p:ph idx="1"/>
          </p:nvPr>
        </p:nvSpPr>
        <p:spPr>
          <a:xfrm>
            <a:off x="380010" y="1620838"/>
            <a:ext cx="8202015" cy="5427662"/>
          </a:xfrm>
        </p:spPr>
        <p:txBody>
          <a:bodyPr>
            <a:normAutofit fontScale="85000" lnSpcReduction="10000"/>
          </a:bodyPr>
          <a:lstStyle/>
          <a:p>
            <a:r>
              <a:rPr lang="en-US" dirty="0" smtClean="0">
                <a:ea typeface="ＭＳ Ｐゴシック" pitchFamily="34" charset="-128"/>
                <a:cs typeface="ＭＳ Ｐゴシック" pitchFamily="34" charset="-128"/>
              </a:rPr>
              <a:t>New York’s evaluation system is based mostly on State test scores and that’s not good.</a:t>
            </a:r>
          </a:p>
          <a:p>
            <a:r>
              <a:rPr lang="en-US" dirty="0" smtClean="0">
                <a:ea typeface="ＭＳ Ｐゴシック" pitchFamily="34" charset="-128"/>
                <a:cs typeface="ＭＳ Ｐゴシック" pitchFamily="34" charset="-128"/>
              </a:rPr>
              <a:t>A principal knows a good teacher when s/he sees one; we don’t need to include value-added results too.</a:t>
            </a:r>
          </a:p>
          <a:p>
            <a:r>
              <a:rPr lang="en-US" dirty="0" smtClean="0">
                <a:ea typeface="ＭＳ Ｐゴシック" pitchFamily="34" charset="-128"/>
                <a:cs typeface="ＭＳ Ｐゴシック" pitchFamily="34" charset="-128"/>
              </a:rPr>
              <a:t>I’ve been doing teacher observations for years.  I don’t need to go to your training.</a:t>
            </a:r>
          </a:p>
          <a:p>
            <a:r>
              <a:rPr lang="en-US" dirty="0" smtClean="0">
                <a:ea typeface="ＭＳ Ｐゴシック" pitchFamily="34" charset="-128"/>
                <a:cs typeface="ＭＳ Ｐゴシック" pitchFamily="34" charset="-128"/>
              </a:rPr>
              <a:t>Teacher Value-added information is unreliable and shouldn’t be a part of teacher evaluation.</a:t>
            </a:r>
          </a:p>
          <a:p>
            <a:r>
              <a:rPr lang="en-US" dirty="0" smtClean="0">
                <a:ea typeface="ＭＳ Ｐゴシック" pitchFamily="34" charset="-128"/>
                <a:cs typeface="ＭＳ Ｐゴシック" pitchFamily="34" charset="-128"/>
              </a:rPr>
              <a:t>By putting test scores into teacher evaluation,  everyone will do even more to “teach to the test” and if that doesn’t work, they’ll cheat.</a:t>
            </a:r>
          </a:p>
          <a:p>
            <a:endParaRPr lang="en-US" dirty="0" smtClean="0">
              <a:ea typeface="ＭＳ Ｐゴシック" pitchFamily="34" charset="-128"/>
              <a:cs typeface="ＭＳ Ｐゴシック" pitchFamily="34" charset="-128"/>
            </a:endParaRPr>
          </a:p>
          <a:p>
            <a:endParaRPr lang="en-US" dirty="0" smtClean="0">
              <a:ea typeface="ＭＳ Ｐゴシック" pitchFamily="34" charset="-128"/>
              <a:cs typeface="ＭＳ Ｐゴシック" pitchFamily="34" charset="-128"/>
            </a:endParaRPr>
          </a:p>
        </p:txBody>
      </p:sp>
    </p:spTree>
    <p:extLst>
      <p:ext uri="{BB962C8B-B14F-4D97-AF65-F5344CB8AC3E}">
        <p14:creationId xmlns:p14="http://schemas.microsoft.com/office/powerpoint/2010/main" val="2134272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7735507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65"/>
            <a:ext cx="7772400" cy="2751272"/>
          </a:xfrm>
        </p:spPr>
        <p:txBody>
          <a:bodyPr>
            <a:normAutofit fontScale="90000"/>
          </a:bodyPr>
          <a:lstStyle/>
          <a:p>
            <a:r>
              <a:rPr lang="en-US" b="0" dirty="0">
                <a:effectLst>
                  <a:outerShdw blurRad="38100" dist="38100" dir="2700000" algn="tl">
                    <a:srgbClr val="000000">
                      <a:alpha val="43137"/>
                    </a:srgbClr>
                  </a:outerShdw>
                </a:effectLst>
              </a:rPr>
              <a:t>Specific considerations in evaluating teachers and principals of </a:t>
            </a:r>
            <a:r>
              <a:rPr lang="en-US" b="0" dirty="0" smtClean="0">
                <a:effectLst>
                  <a:outerShdw blurRad="38100" dist="38100" dir="2700000" algn="tl">
                    <a:srgbClr val="000000">
                      <a:alpha val="43137"/>
                    </a:srgbClr>
                  </a:outerShdw>
                </a:effectLst>
              </a:rPr>
              <a:t>ELLs</a:t>
            </a:r>
            <a:r>
              <a:rPr lang="en-US" b="0" dirty="0">
                <a:effectLst>
                  <a:outerShdw blurRad="38100" dist="38100" dir="2700000" algn="tl">
                    <a:srgbClr val="000000">
                      <a:alpha val="43137"/>
                    </a:srgbClr>
                  </a:outerShdw>
                </a:effectLst>
              </a:rPr>
              <a:t/>
            </a:r>
            <a:br>
              <a:rPr lang="en-US" b="0" dirty="0">
                <a:effectLst>
                  <a:outerShdw blurRad="38100" dist="38100" dir="2700000" algn="tl">
                    <a:srgbClr val="000000">
                      <a:alpha val="43137"/>
                    </a:srgbClr>
                  </a:outerShdw>
                </a:effectLst>
              </a:rPr>
            </a:br>
            <a:endParaRPr lang="en-US"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8477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2205171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Mini-lesson:</a:t>
            </a:r>
            <a:br>
              <a:rPr lang="en-US" dirty="0" smtClean="0"/>
            </a:br>
            <a:r>
              <a:rPr lang="en-US" dirty="0" smtClean="0"/>
              <a:t>21</a:t>
            </a:r>
            <a:r>
              <a:rPr lang="en-US" baseline="30000" dirty="0" smtClean="0"/>
              <a:t>st</a:t>
            </a:r>
            <a:r>
              <a:rPr lang="en-US" dirty="0" smtClean="0"/>
              <a:t> Century Skills</a:t>
            </a:r>
            <a:endParaRPr lang="en-US" dirty="0"/>
          </a:p>
        </p:txBody>
      </p:sp>
    </p:spTree>
    <p:extLst>
      <p:ext uri="{BB962C8B-B14F-4D97-AF65-F5344CB8AC3E}">
        <p14:creationId xmlns:p14="http://schemas.microsoft.com/office/powerpoint/2010/main" val="24944463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4" descr="21st-century-blue-logo.jp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885" y="1828800"/>
            <a:ext cx="8565515" cy="320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75817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Scavenger Hunt</a:t>
            </a:r>
            <a:endParaRPr lang="en-US" dirty="0"/>
          </a:p>
        </p:txBody>
      </p:sp>
      <p:sp>
        <p:nvSpPr>
          <p:cNvPr id="3" name="Content Placeholder 2"/>
          <p:cNvSpPr>
            <a:spLocks noGrp="1"/>
          </p:cNvSpPr>
          <p:nvPr>
            <p:ph idx="1"/>
          </p:nvPr>
        </p:nvSpPr>
        <p:spPr/>
        <p:txBody>
          <a:bodyPr/>
          <a:lstStyle/>
          <a:p>
            <a:pPr marL="0" indent="0">
              <a:buNone/>
            </a:pPr>
            <a:r>
              <a:rPr lang="en-US" dirty="0" smtClean="0"/>
              <a:t>In the document provided to your table, look through it and highlight any references to </a:t>
            </a:r>
          </a:p>
          <a:p>
            <a:r>
              <a:rPr lang="en-US" dirty="0" smtClean="0"/>
              <a:t>21</a:t>
            </a:r>
            <a:r>
              <a:rPr lang="en-US" baseline="30000" dirty="0" smtClean="0"/>
              <a:t>st</a:t>
            </a:r>
            <a:r>
              <a:rPr lang="en-US" dirty="0" smtClean="0"/>
              <a:t> Century Skills</a:t>
            </a:r>
          </a:p>
          <a:p>
            <a:r>
              <a:rPr lang="en-US" dirty="0" smtClean="0"/>
              <a:t>Communication</a:t>
            </a:r>
          </a:p>
          <a:p>
            <a:r>
              <a:rPr lang="en-US" dirty="0" smtClean="0"/>
              <a:t>Collaboration</a:t>
            </a:r>
          </a:p>
          <a:p>
            <a:r>
              <a:rPr lang="en-US" dirty="0" smtClean="0"/>
              <a:t>Critical Thinking</a:t>
            </a:r>
          </a:p>
          <a:p>
            <a:r>
              <a:rPr lang="en-US" dirty="0" smtClean="0"/>
              <a:t>Creativity and Problem Solving</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36828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Tree>
    <p:extLst>
      <p:ext uri="{BB962C8B-B14F-4D97-AF65-F5344CB8AC3E}">
        <p14:creationId xmlns:p14="http://schemas.microsoft.com/office/powerpoint/2010/main" val="24729260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NYS Teaching Standards III.5</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a:t>Teachers engage students in the development of multidisciplinary skills, such as communication, collaboration, critical thinking, and use of technology.</a:t>
            </a:r>
          </a:p>
          <a:p>
            <a:pPr marL="514350" indent="-514350">
              <a:buFont typeface="+mj-lt"/>
              <a:buAutoNum type="alphaUcPeriod"/>
            </a:pPr>
            <a:r>
              <a:rPr lang="en-US" dirty="0" smtClean="0"/>
              <a:t>Students </a:t>
            </a:r>
            <a:r>
              <a:rPr lang="en-US" dirty="0"/>
              <a:t>synthesize and express ideas both in written and oral formats.</a:t>
            </a:r>
          </a:p>
          <a:p>
            <a:pPr marL="514350" indent="-514350">
              <a:buFont typeface="+mj-lt"/>
              <a:buAutoNum type="alphaUcPeriod"/>
            </a:pPr>
            <a:r>
              <a:rPr lang="en-US" dirty="0" smtClean="0"/>
              <a:t>Students </a:t>
            </a:r>
            <a:r>
              <a:rPr lang="en-US" dirty="0"/>
              <a:t>work effectively with others, including those from diverse groups and with opposing points of </a:t>
            </a:r>
            <a:r>
              <a:rPr lang="en-US" dirty="0" smtClean="0"/>
              <a:t>view.</a:t>
            </a:r>
          </a:p>
          <a:p>
            <a:pPr marL="514350" indent="-514350">
              <a:buFont typeface="+mj-lt"/>
              <a:buAutoNum type="alphaUcPeriod"/>
            </a:pPr>
            <a:r>
              <a:rPr lang="en-US" dirty="0" smtClean="0"/>
              <a:t>Students </a:t>
            </a:r>
            <a:r>
              <a:rPr lang="en-US" dirty="0"/>
              <a:t>make decisions, solve problems, and take actions as </a:t>
            </a:r>
            <a:r>
              <a:rPr lang="en-US" dirty="0" smtClean="0"/>
              <a:t>appropriate.</a:t>
            </a:r>
          </a:p>
          <a:p>
            <a:pPr marL="514350" indent="-514350">
              <a:buFont typeface="+mj-lt"/>
              <a:buAutoNum type="alphaUcPeriod"/>
            </a:pPr>
            <a:r>
              <a:rPr lang="en-US" dirty="0" smtClean="0"/>
              <a:t>Students </a:t>
            </a:r>
            <a:r>
              <a:rPr lang="en-US" dirty="0"/>
              <a:t>solve problems and/or acquire new knowledge through creative and innovative approaches to </a:t>
            </a:r>
            <a:r>
              <a:rPr lang="en-US" dirty="0" smtClean="0"/>
              <a:t>learning.</a:t>
            </a:r>
          </a:p>
          <a:p>
            <a:pPr marL="514350" indent="-514350">
              <a:buFont typeface="+mj-lt"/>
              <a:buAutoNum type="alphaUcPeriod"/>
            </a:pPr>
            <a:r>
              <a:rPr lang="en-US" dirty="0" smtClean="0"/>
              <a:t>Students </a:t>
            </a:r>
            <a:r>
              <a:rPr lang="en-US" dirty="0"/>
              <a:t>utilize technologies and resources to solve real world problems.</a:t>
            </a:r>
          </a:p>
        </p:txBody>
      </p:sp>
      <p:sp>
        <p:nvSpPr>
          <p:cNvPr id="4" name="Oval 3"/>
          <p:cNvSpPr/>
          <p:nvPr/>
        </p:nvSpPr>
        <p:spPr>
          <a:xfrm rot="10800000" flipV="1">
            <a:off x="4274286" y="1839433"/>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Oval 4"/>
          <p:cNvSpPr/>
          <p:nvPr/>
        </p:nvSpPr>
        <p:spPr>
          <a:xfrm rot="10800000" flipV="1">
            <a:off x="6117263" y="1877961"/>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0800000" flipV="1">
            <a:off x="375681" y="2140002"/>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val 6"/>
          <p:cNvSpPr/>
          <p:nvPr/>
        </p:nvSpPr>
        <p:spPr>
          <a:xfrm rot="10800000" flipV="1">
            <a:off x="2083979" y="4214038"/>
            <a:ext cx="2190307" cy="524083"/>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Oval 7"/>
          <p:cNvSpPr/>
          <p:nvPr/>
        </p:nvSpPr>
        <p:spPr>
          <a:xfrm rot="10800000" flipV="1">
            <a:off x="1821716" y="4614530"/>
            <a:ext cx="1567242" cy="375000"/>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rot="21300523">
            <a:off x="142819" y="5275401"/>
            <a:ext cx="9022322" cy="1107996"/>
          </a:xfrm>
          <a:prstGeom prst="rect">
            <a:avLst/>
          </a:prstGeom>
          <a:noFill/>
        </p:spPr>
        <p:txBody>
          <a:bodyPr wrap="square" rtlCol="0">
            <a:spAutoFit/>
          </a:bodyPr>
          <a:lstStyle/>
          <a:p>
            <a:pPr algn="ctr"/>
            <a:r>
              <a:rPr lang="en-US" sz="6600" dirty="0" smtClean="0">
                <a:solidFill>
                  <a:srgbClr val="FFFF00"/>
                </a:solidFill>
                <a:latin typeface="Stencil" pitchFamily="82" charset="0"/>
              </a:rPr>
              <a:t>THESE ARE THE 4 Cs!</a:t>
            </a:r>
            <a:endParaRPr lang="en-US" sz="6600" dirty="0">
              <a:solidFill>
                <a:srgbClr val="FFFF00"/>
              </a:solidFill>
              <a:latin typeface="Stencil" pitchFamily="82" charset="0"/>
            </a:endParaRPr>
          </a:p>
        </p:txBody>
      </p:sp>
    </p:spTree>
    <p:extLst>
      <p:ext uri="{BB962C8B-B14F-4D97-AF65-F5344CB8AC3E}">
        <p14:creationId xmlns:p14="http://schemas.microsoft.com/office/powerpoint/2010/main" val="3063425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4" name="Rectangle 3"/>
          <p:cNvSpPr/>
          <p:nvPr/>
        </p:nvSpPr>
        <p:spPr>
          <a:xfrm>
            <a:off x="3070746" y="2265528"/>
            <a:ext cx="1678675" cy="464024"/>
          </a:xfrm>
          <a:prstGeom prst="rect">
            <a:avLst/>
          </a:prstGeom>
          <a:solidFill>
            <a:srgbClr val="FFFF00">
              <a:alpha val="25098"/>
            </a:srgbClr>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50151" b="5279"/>
          <a:stretch/>
        </p:blipFill>
        <p:spPr bwMode="auto">
          <a:xfrm>
            <a:off x="504497" y="1531660"/>
            <a:ext cx="8355724"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8652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fontScale="62500" lnSpcReduction="20000"/>
          </a:bodyPr>
          <a:lstStyle/>
          <a:p>
            <a:pPr>
              <a:lnSpc>
                <a:spcPct val="120000"/>
              </a:lnSpc>
            </a:pPr>
            <a:r>
              <a:rPr lang="en-US" dirty="0" smtClean="0"/>
              <a:t>New </a:t>
            </a:r>
            <a:r>
              <a:rPr lang="en-US" dirty="0"/>
              <a:t>York State Teaching Standards and Leadership Standards</a:t>
            </a:r>
          </a:p>
          <a:p>
            <a:pPr>
              <a:lnSpc>
                <a:spcPct val="120000"/>
              </a:lnSpc>
            </a:pPr>
            <a:r>
              <a:rPr lang="en-US" dirty="0" smtClean="0"/>
              <a:t>Evidence-based </a:t>
            </a:r>
            <a:r>
              <a:rPr lang="en-US" dirty="0"/>
              <a:t>observation</a:t>
            </a:r>
          </a:p>
          <a:p>
            <a:pPr>
              <a:lnSpc>
                <a:spcPct val="120000"/>
              </a:lnSpc>
            </a:pPr>
            <a:r>
              <a:rPr lang="en-US" dirty="0" smtClean="0"/>
              <a:t>Application </a:t>
            </a:r>
            <a:r>
              <a:rPr lang="en-US" dirty="0"/>
              <a:t>and use of Student Growth Percentile and VA Growth Model data</a:t>
            </a:r>
          </a:p>
          <a:p>
            <a:pPr>
              <a:lnSpc>
                <a:spcPct val="120000"/>
              </a:lnSpc>
            </a:pPr>
            <a:r>
              <a:rPr lang="en-US" dirty="0" smtClean="0"/>
              <a:t>Application </a:t>
            </a:r>
            <a:r>
              <a:rPr lang="en-US" dirty="0"/>
              <a:t>and use of the State-approved teacher or principal rubrics</a:t>
            </a:r>
          </a:p>
          <a:p>
            <a:pPr>
              <a:lnSpc>
                <a:spcPct val="120000"/>
              </a:lnSpc>
            </a:pPr>
            <a:r>
              <a:rPr lang="en-US" dirty="0" smtClean="0"/>
              <a:t>Application </a:t>
            </a:r>
            <a:r>
              <a:rPr lang="en-US" dirty="0"/>
              <a:t>and use of any assessment tools used to evaluate teachers and principals</a:t>
            </a:r>
          </a:p>
          <a:p>
            <a:pPr>
              <a:lnSpc>
                <a:spcPct val="120000"/>
              </a:lnSpc>
            </a:pPr>
            <a:r>
              <a:rPr lang="en-US" dirty="0" smtClean="0"/>
              <a:t>Application </a:t>
            </a:r>
            <a:r>
              <a:rPr lang="en-US" dirty="0"/>
              <a:t>and use of State-approved locally selected measures of student achievement</a:t>
            </a:r>
          </a:p>
          <a:p>
            <a:pPr>
              <a:lnSpc>
                <a:spcPct val="120000"/>
              </a:lnSpc>
            </a:pPr>
            <a:r>
              <a:rPr lang="en-US" dirty="0" smtClean="0"/>
              <a:t>Use </a:t>
            </a:r>
            <a:r>
              <a:rPr lang="en-US" dirty="0"/>
              <a:t>of the Statewide Instructional Reporting </a:t>
            </a:r>
            <a:r>
              <a:rPr lang="en-US" dirty="0" smtClean="0"/>
              <a:t>System</a:t>
            </a:r>
          </a:p>
          <a:p>
            <a:pPr>
              <a:lnSpc>
                <a:spcPct val="120000"/>
              </a:lnSpc>
            </a:pPr>
            <a:r>
              <a:rPr lang="en-US" dirty="0" smtClean="0"/>
              <a:t>Scoring </a:t>
            </a:r>
            <a:r>
              <a:rPr lang="en-US" dirty="0"/>
              <a:t>methodology used to evaluate teachers and principals</a:t>
            </a:r>
          </a:p>
          <a:p>
            <a:pPr>
              <a:lnSpc>
                <a:spcPct val="120000"/>
              </a:lnSpc>
            </a:pPr>
            <a:r>
              <a:rPr lang="en-US" dirty="0" smtClean="0"/>
              <a:t>Specific </a:t>
            </a:r>
            <a:r>
              <a:rPr lang="en-US" dirty="0"/>
              <a:t>considerations in evaluating teachers and principals of ELLs and students with disabilities</a:t>
            </a:r>
          </a:p>
          <a:p>
            <a:endParaRPr lang="en-US" dirty="0"/>
          </a:p>
        </p:txBody>
      </p:sp>
      <p:sp>
        <p:nvSpPr>
          <p:cNvPr id="4" name="TextBox 3"/>
          <p:cNvSpPr txBox="1"/>
          <p:nvPr/>
        </p:nvSpPr>
        <p:spPr>
          <a:xfrm rot="20568030">
            <a:off x="-11" y="325527"/>
            <a:ext cx="2251881"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Year 1</a:t>
            </a:r>
            <a:endParaRPr lang="en-US" sz="5400" b="1" i="1" dirty="0">
              <a:solidFill>
                <a:srgbClr val="FFFF00"/>
              </a:solidFill>
              <a:latin typeface="Arial" pitchFamily="34" charset="0"/>
              <a:cs typeface="Arial" pitchFamily="34" charset="0"/>
            </a:endParaRPr>
          </a:p>
        </p:txBody>
      </p:sp>
    </p:spTree>
    <p:extLst>
      <p:ext uri="{BB962C8B-B14F-4D97-AF65-F5344CB8AC3E}">
        <p14:creationId xmlns:p14="http://schemas.microsoft.com/office/powerpoint/2010/main" val="3366341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2921330"/>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1133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0382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500" t="17337" r="53618" b="5016"/>
          <a:stretch/>
        </p:blipFill>
        <p:spPr bwMode="auto">
          <a:xfrm rot="998839">
            <a:off x="4515252" y="2173508"/>
            <a:ext cx="3814983" cy="30474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8867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26124">
            <a:off x="4050135" y="1768367"/>
            <a:ext cx="3256128" cy="4216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161125"/>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960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316" t="34649" r="50000" b="20065"/>
          <a:stretch/>
        </p:blipFill>
        <p:spPr bwMode="auto">
          <a:xfrm rot="811130">
            <a:off x="4021954" y="2381038"/>
            <a:ext cx="4815748" cy="199691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379493"/>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6368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421" t="17336" r="62500" b="4524"/>
          <a:stretch/>
        </p:blipFill>
        <p:spPr bwMode="auto">
          <a:xfrm rot="21406326">
            <a:off x="4293696" y="1792073"/>
            <a:ext cx="3208130" cy="41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sp>
        <p:nvSpPr>
          <p:cNvPr id="5" name="Content Placeholder 4"/>
          <p:cNvSpPr>
            <a:spLocks noGrp="1"/>
          </p:cNvSpPr>
          <p:nvPr>
            <p:ph idx="1"/>
          </p:nvPr>
        </p:nvSpPr>
        <p:spPr/>
        <p:txBody>
          <a:bodyPr/>
          <a:lstStyle/>
          <a:p>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4886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1730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996" y="1909403"/>
            <a:ext cx="4051341" cy="376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35955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2471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17742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125" t="15703" r="62500" b="6003"/>
          <a:stretch/>
        </p:blipFill>
        <p:spPr bwMode="auto">
          <a:xfrm rot="366624">
            <a:off x="4539812" y="1812172"/>
            <a:ext cx="2895704" cy="372043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9610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89933">
            <a:off x="4235407" y="1939714"/>
            <a:ext cx="3143250"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296177"/>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1627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465" t="33944" r="51379" b="6250"/>
          <a:stretch/>
        </p:blipFill>
        <p:spPr bwMode="auto">
          <a:xfrm rot="21292088">
            <a:off x="4275117" y="3687085"/>
            <a:ext cx="3846786" cy="218299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40305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2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293" t="15704" r="65603" b="24354"/>
          <a:stretch/>
        </p:blipFill>
        <p:spPr bwMode="auto">
          <a:xfrm rot="21085428">
            <a:off x="4237812" y="2657289"/>
            <a:ext cx="2645611" cy="35039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21C Resources</a:t>
            </a:r>
            <a:endParaRPr lang="en-US" dirty="0"/>
          </a:p>
        </p:txBody>
      </p:sp>
      <p:pic>
        <p:nvPicPr>
          <p:cNvPr id="102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724" t="34268" r="77738" b="5279"/>
          <a:stretch/>
        </p:blipFill>
        <p:spPr bwMode="auto">
          <a:xfrm>
            <a:off x="504497" y="1531660"/>
            <a:ext cx="3010599" cy="468521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Left Arrow 2"/>
          <p:cNvSpPr/>
          <p:nvPr/>
        </p:nvSpPr>
        <p:spPr>
          <a:xfrm>
            <a:off x="2963868" y="4521802"/>
            <a:ext cx="1311249" cy="751059"/>
          </a:xfrm>
          <a:prstGeom prst="lef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581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199" y="1690915"/>
            <a:ext cx="8495731" cy="5051079"/>
          </a:xfrm>
        </p:spPr>
        <p:txBody>
          <a:bodyPr>
            <a:normAutofit/>
          </a:bodyPr>
          <a:lstStyle/>
          <a:p>
            <a:pPr>
              <a:lnSpc>
                <a:spcPct val="120000"/>
              </a:lnSpc>
            </a:pPr>
            <a:r>
              <a:rPr lang="en-US" dirty="0" smtClean="0"/>
              <a:t>From the Review Room: “Describe </a:t>
            </a:r>
            <a:r>
              <a:rPr lang="en-US" dirty="0"/>
              <a:t>the process by which evaluators will be trained and the process for how the district will certify and re-certify lead evaluators. Describe the process for </a:t>
            </a:r>
            <a:r>
              <a:rPr lang="en-US" dirty="0" smtClean="0"/>
              <a:t>ensuring</a:t>
            </a:r>
            <a:br>
              <a:rPr lang="en-US" dirty="0" smtClean="0"/>
            </a:br>
            <a:r>
              <a:rPr lang="en-US" dirty="0" smtClean="0"/>
              <a:t>inter-rater </a:t>
            </a:r>
            <a:r>
              <a:rPr lang="en-US" dirty="0"/>
              <a:t>reliability. Describe the duration and nature of such training</a:t>
            </a:r>
            <a:r>
              <a:rPr lang="en-US" dirty="0" smtClean="0"/>
              <a:t>.”</a:t>
            </a: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7" y="4408223"/>
            <a:ext cx="4305869"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500855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0536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876926" y="5353050"/>
            <a:ext cx="7000374" cy="1446550"/>
          </a:xfrm>
          <a:prstGeom prst="rect">
            <a:avLst/>
          </a:prstGeom>
          <a:noFill/>
        </p:spPr>
        <p:txBody>
          <a:bodyPr wrap="square" rtlCol="0">
            <a:spAutoFit/>
          </a:bodyPr>
          <a:lstStyle/>
          <a:p>
            <a:pPr algn="ctr"/>
            <a:r>
              <a:rPr lang="en-US" sz="8800" dirty="0" smtClean="0">
                <a:solidFill>
                  <a:schemeClr val="bg1"/>
                </a:solidFill>
                <a:latin typeface="Arial Rounded MT Bold" pitchFamily="34" charset="0"/>
              </a:rPr>
              <a:t>Quick break</a:t>
            </a:r>
            <a:endParaRPr lang="en-US" sz="8800" dirty="0">
              <a:solidFill>
                <a:schemeClr val="bg1"/>
              </a:solidFill>
              <a:latin typeface="Arial Rounded MT Bold" pitchFamily="34" charset="0"/>
            </a:endParaRPr>
          </a:p>
        </p:txBody>
      </p:sp>
    </p:spTree>
    <p:extLst>
      <p:ext uri="{BB962C8B-B14F-4D97-AF65-F5344CB8AC3E}">
        <p14:creationId xmlns:p14="http://schemas.microsoft.com/office/powerpoint/2010/main" val="3906226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Evidence Collection</a:t>
            </a:r>
            <a:br>
              <a:rPr lang="en-US" dirty="0" smtClean="0"/>
            </a:br>
            <a:r>
              <a:rPr lang="en-US" i="1" dirty="0" smtClean="0"/>
              <a:t>and</a:t>
            </a:r>
            <a:r>
              <a:rPr lang="en-US" dirty="0" smtClean="0"/>
              <a:t/>
            </a:r>
            <a:br>
              <a:rPr lang="en-US" dirty="0" smtClean="0"/>
            </a:br>
            <a:r>
              <a:rPr lang="en-US" dirty="0" smtClean="0"/>
              <a:t>Growth-Producing Feedback</a:t>
            </a:r>
            <a:endParaRPr lang="en-US" dirty="0"/>
          </a:p>
        </p:txBody>
      </p:sp>
    </p:spTree>
    <p:extLst>
      <p:ext uri="{BB962C8B-B14F-4D97-AF65-F5344CB8AC3E}">
        <p14:creationId xmlns:p14="http://schemas.microsoft.com/office/powerpoint/2010/main" val="34766526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Watch the video</a:t>
            </a:r>
          </a:p>
          <a:p>
            <a:r>
              <a:rPr lang="en-US" dirty="0" smtClean="0"/>
              <a:t>Collect evidence</a:t>
            </a:r>
          </a:p>
          <a:p>
            <a:r>
              <a:rPr lang="en-US" dirty="0" smtClean="0"/>
              <a:t>Focus on instruction</a:t>
            </a:r>
          </a:p>
          <a:p>
            <a:pPr lvl="1"/>
            <a:r>
              <a:rPr lang="en-US" dirty="0" smtClean="0"/>
              <a:t>Standard III (Teaching Standards and NYSUT)</a:t>
            </a:r>
          </a:p>
          <a:p>
            <a:pPr lvl="1"/>
            <a:r>
              <a:rPr lang="en-US" dirty="0" smtClean="0"/>
              <a:t>Domain 3 (Danielson)</a:t>
            </a:r>
            <a:endParaRPr lang="en-US" dirty="0"/>
          </a:p>
        </p:txBody>
      </p:sp>
      <p:pic>
        <p:nvPicPr>
          <p:cNvPr id="7170"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97912" y="4179643"/>
            <a:ext cx="1797876" cy="2492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146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Label the evidence provided to you</a:t>
            </a:r>
          </a:p>
          <a:p>
            <a:r>
              <a:rPr lang="en-US" dirty="0" smtClean="0"/>
              <a:t>Use Standards (or refer to Danielson)</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76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Collection</a:t>
            </a:r>
            <a:endParaRPr lang="en-US" dirty="0"/>
          </a:p>
        </p:txBody>
      </p:sp>
      <p:sp>
        <p:nvSpPr>
          <p:cNvPr id="3" name="Content Placeholder 2"/>
          <p:cNvSpPr>
            <a:spLocks noGrp="1"/>
          </p:cNvSpPr>
          <p:nvPr>
            <p:ph idx="1"/>
          </p:nvPr>
        </p:nvSpPr>
        <p:spPr>
          <a:xfrm>
            <a:off x="457200" y="1690915"/>
            <a:ext cx="8686800" cy="4525963"/>
          </a:xfrm>
        </p:spPr>
        <p:txBody>
          <a:bodyPr/>
          <a:lstStyle/>
          <a:p>
            <a:r>
              <a:rPr lang="en-US" dirty="0" smtClean="0"/>
              <a:t>Rate the teacher on Standard 3 (NYSUT).</a:t>
            </a:r>
          </a:p>
          <a:p>
            <a:r>
              <a:rPr lang="en-US" dirty="0" smtClean="0"/>
              <a:t>As prompted in </a:t>
            </a:r>
            <a:r>
              <a:rPr lang="en-US" dirty="0" smtClean="0">
                <a:hlinkClick r:id="rId3"/>
              </a:rPr>
              <a:t>polleverywhere</a:t>
            </a:r>
            <a:r>
              <a:rPr lang="en-US" dirty="0" smtClean="0"/>
              <a:t>, text your rating</a:t>
            </a:r>
          </a:p>
          <a:p>
            <a:r>
              <a:rPr lang="en-US" dirty="0" smtClean="0"/>
              <a:t>Where were you, compared to</a:t>
            </a:r>
          </a:p>
          <a:p>
            <a:pPr lvl="1"/>
            <a:r>
              <a:rPr lang="en-US" dirty="0" smtClean="0"/>
              <a:t>Others in the room</a:t>
            </a:r>
            <a:br>
              <a:rPr lang="en-US" dirty="0" smtClean="0"/>
            </a:br>
            <a:r>
              <a:rPr lang="en-US" dirty="0" smtClean="0"/>
              <a:t>(inter-rater agreement)</a:t>
            </a:r>
          </a:p>
          <a:p>
            <a:pPr lvl="1"/>
            <a:r>
              <a:rPr lang="en-US" dirty="0" smtClean="0"/>
              <a:t>The facilitator</a:t>
            </a:r>
            <a:br>
              <a:rPr lang="en-US" dirty="0" smtClean="0"/>
            </a:br>
            <a:r>
              <a:rPr lang="en-US" dirty="0" smtClean="0"/>
              <a:t>(inter-rater reliability)</a:t>
            </a:r>
            <a:endParaRPr lang="en-US" dirty="0"/>
          </a:p>
        </p:txBody>
      </p:sp>
      <p:pic>
        <p:nvPicPr>
          <p:cNvPr id="4" name="Picture 2" descr="C:\Users\jcraig\AppData\Local\Microsoft\Windows\Temporary Internet Files\Content.IE5\A4ZNIRU6\MC900383576[1].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83321" flipH="1">
            <a:off x="5681774" y="3829514"/>
            <a:ext cx="2042859" cy="2831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6980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With your neighbor, plan your conversation with the teacher</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23875" y="2415654"/>
            <a:ext cx="8096250" cy="3713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137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Choose one of the cards from the center of the table. READ IT.</a:t>
            </a:r>
          </a:p>
          <a:p>
            <a:r>
              <a:rPr lang="en-US" dirty="0" smtClean="0"/>
              <a:t>Think about how you would talk about the situation described on the card.</a:t>
            </a:r>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2857642" y="3943816"/>
            <a:ext cx="3543158" cy="1625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9850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Growth-Producing Feedback</a:t>
            </a:r>
            <a:endParaRPr lang="en-US" dirty="0"/>
          </a:p>
        </p:txBody>
      </p:sp>
      <p:sp>
        <p:nvSpPr>
          <p:cNvPr id="3" name="Content Placeholder 2"/>
          <p:cNvSpPr>
            <a:spLocks noGrp="1"/>
          </p:cNvSpPr>
          <p:nvPr>
            <p:ph idx="1"/>
          </p:nvPr>
        </p:nvSpPr>
        <p:spPr>
          <a:xfrm>
            <a:off x="457200" y="1323833"/>
            <a:ext cx="8229600" cy="4893045"/>
          </a:xfrm>
        </p:spPr>
        <p:txBody>
          <a:bodyPr>
            <a:normAutofit/>
          </a:bodyPr>
          <a:lstStyle/>
          <a:p>
            <a:r>
              <a:rPr lang="en-US" dirty="0" smtClean="0"/>
              <a:t>Go talk to someone from another table WHO DOESN’T HAVE THE SAME CARD AS YOU.</a:t>
            </a:r>
          </a:p>
          <a:p>
            <a:r>
              <a:rPr lang="en-US" dirty="0" smtClean="0"/>
              <a:t>First share the situation, and then how you would tackle it in a conversation with the teacher.</a:t>
            </a:r>
          </a:p>
          <a:p>
            <a:r>
              <a:rPr lang="en-US" dirty="0" smtClean="0"/>
              <a:t>Switch!</a:t>
            </a:r>
          </a:p>
          <a:p>
            <a:endParaRPr lang="en-US" dirty="0" smtClean="0"/>
          </a:p>
          <a:p>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3376257" y="5228041"/>
            <a:ext cx="2192030" cy="1005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4326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362263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Session</a:t>
            </a:r>
            <a:endParaRPr lang="en-US" dirty="0"/>
          </a:p>
        </p:txBody>
      </p:sp>
      <p:sp>
        <p:nvSpPr>
          <p:cNvPr id="3" name="Content Placeholder 2"/>
          <p:cNvSpPr>
            <a:spLocks noGrp="1"/>
          </p:cNvSpPr>
          <p:nvPr>
            <p:ph idx="1"/>
          </p:nvPr>
        </p:nvSpPr>
        <p:spPr>
          <a:xfrm>
            <a:off x="457200" y="1690915"/>
            <a:ext cx="8331958" cy="4525963"/>
          </a:xfrm>
        </p:spPr>
        <p:txBody>
          <a:bodyPr/>
          <a:lstStyle/>
          <a:p>
            <a:r>
              <a:rPr lang="en-US" dirty="0" smtClean="0"/>
              <a:t>December 16</a:t>
            </a:r>
            <a:r>
              <a:rPr lang="en-US" baseline="30000" dirty="0" smtClean="0"/>
              <a:t>th</a:t>
            </a:r>
            <a:r>
              <a:rPr lang="en-US" dirty="0" smtClean="0"/>
              <a:t> in Syracuse</a:t>
            </a:r>
          </a:p>
          <a:p>
            <a:pPr marL="0" indent="0">
              <a:buNone/>
            </a:pPr>
            <a:endParaRPr lang="en-US" dirty="0"/>
          </a:p>
          <a:p>
            <a:r>
              <a:rPr lang="en-US" dirty="0" smtClean="0"/>
              <a:t>Agenda will include</a:t>
            </a:r>
          </a:p>
          <a:p>
            <a:pPr lvl="1"/>
            <a:r>
              <a:rPr lang="en-US" dirty="0" smtClean="0"/>
              <a:t>Summative Calculations</a:t>
            </a:r>
          </a:p>
          <a:p>
            <a:pPr lvl="1"/>
            <a:r>
              <a:rPr lang="en-US" dirty="0" smtClean="0"/>
              <a:t>Summative Conversations</a:t>
            </a:r>
          </a:p>
          <a:p>
            <a:pPr lvl="1"/>
            <a:r>
              <a:rPr lang="en-US" dirty="0" smtClean="0"/>
              <a:t>Looking to the future</a:t>
            </a:r>
          </a:p>
        </p:txBody>
      </p:sp>
    </p:spTree>
    <p:extLst>
      <p:ext uri="{BB962C8B-B14F-4D97-AF65-F5344CB8AC3E}">
        <p14:creationId xmlns:p14="http://schemas.microsoft.com/office/powerpoint/2010/main" val="3872901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Continue to collect evidence</a:t>
            </a:r>
          </a:p>
          <a:p>
            <a:pPr>
              <a:lnSpc>
                <a:spcPct val="120000"/>
              </a:lnSpc>
            </a:pPr>
            <a:r>
              <a:rPr lang="en-US" dirty="0" smtClean="0"/>
              <a:t>Use collected evidence to rate teachers on a rubric (with feedback)</a:t>
            </a:r>
          </a:p>
          <a:p>
            <a:pPr>
              <a:lnSpc>
                <a:spcPct val="120000"/>
              </a:lnSpc>
            </a:pPr>
            <a:r>
              <a:rPr lang="en-US" dirty="0" smtClean="0"/>
              <a:t>Manage the new system</a:t>
            </a:r>
          </a:p>
          <a:p>
            <a:pPr>
              <a:lnSpc>
                <a:spcPct val="120000"/>
              </a:lnSpc>
            </a:pPr>
            <a:r>
              <a:rPr lang="en-US" dirty="0" smtClean="0"/>
              <a:t>Employ growth-producing feedback to increase the quality of teaching</a:t>
            </a:r>
          </a:p>
          <a:p>
            <a:pPr>
              <a:lnSpc>
                <a:spcPct val="120000"/>
              </a:lnSpc>
            </a:pPr>
            <a:r>
              <a:rPr lang="en-US" dirty="0" smtClean="0"/>
              <a:t>Implement </a:t>
            </a:r>
            <a:r>
              <a:rPr lang="en-US" dirty="0"/>
              <a:t>the Reform Agenda (RTTT)</a:t>
            </a:r>
          </a:p>
          <a:p>
            <a:pPr>
              <a:lnSpc>
                <a:spcPct val="120000"/>
              </a:lnSpc>
            </a:pPr>
            <a:endParaRPr lang="en-US" dirty="0"/>
          </a:p>
        </p:txBody>
      </p:sp>
      <p:sp>
        <p:nvSpPr>
          <p:cNvPr id="4" name="TextBox 3"/>
          <p:cNvSpPr txBox="1"/>
          <p:nvPr/>
        </p:nvSpPr>
        <p:spPr>
          <a:xfrm rot="20568030">
            <a:off x="-21155" y="185722"/>
            <a:ext cx="3197478" cy="923330"/>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Ongoing</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293428" y="5377214"/>
            <a:ext cx="7949822" cy="1187357"/>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790623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Evaluator Training</a:t>
            </a:r>
            <a:endParaRPr lang="en-US" dirty="0"/>
          </a:p>
        </p:txBody>
      </p:sp>
      <p:sp>
        <p:nvSpPr>
          <p:cNvPr id="3" name="Content Placeholder 2"/>
          <p:cNvSpPr>
            <a:spLocks noGrp="1"/>
          </p:cNvSpPr>
          <p:nvPr>
            <p:ph idx="1"/>
          </p:nvPr>
        </p:nvSpPr>
        <p:spPr>
          <a:xfrm>
            <a:off x="457200" y="1690915"/>
            <a:ext cx="8229600" cy="5051079"/>
          </a:xfrm>
        </p:spPr>
        <p:txBody>
          <a:bodyPr>
            <a:normAutofit/>
          </a:bodyPr>
          <a:lstStyle/>
          <a:p>
            <a:pPr>
              <a:lnSpc>
                <a:spcPct val="120000"/>
              </a:lnSpc>
            </a:pPr>
            <a:r>
              <a:rPr lang="en-US" dirty="0" smtClean="0"/>
              <a:t>Growth &amp; Value Added</a:t>
            </a:r>
          </a:p>
          <a:p>
            <a:pPr>
              <a:lnSpc>
                <a:spcPct val="120000"/>
              </a:lnSpc>
            </a:pPr>
            <a:r>
              <a:rPr lang="en-US" dirty="0" smtClean="0"/>
              <a:t>RTTT/Reform Agenda</a:t>
            </a:r>
          </a:p>
          <a:p>
            <a:pPr>
              <a:lnSpc>
                <a:spcPct val="120000"/>
              </a:lnSpc>
            </a:pPr>
            <a:r>
              <a:rPr lang="en-US" dirty="0" smtClean="0"/>
              <a:t>Classrooms with ELLs</a:t>
            </a:r>
          </a:p>
          <a:p>
            <a:pPr>
              <a:lnSpc>
                <a:spcPct val="120000"/>
              </a:lnSpc>
            </a:pPr>
            <a:r>
              <a:rPr lang="en-US" dirty="0" smtClean="0"/>
              <a:t>SIRS (evolved to different systems)</a:t>
            </a:r>
          </a:p>
          <a:p>
            <a:pPr>
              <a:lnSpc>
                <a:spcPct val="120000"/>
              </a:lnSpc>
            </a:pPr>
            <a:r>
              <a:rPr lang="en-US" dirty="0" smtClean="0"/>
              <a:t>Summative Evaluation – next session</a:t>
            </a:r>
          </a:p>
          <a:p>
            <a:pPr>
              <a:lnSpc>
                <a:spcPct val="120000"/>
              </a:lnSpc>
            </a:pPr>
            <a:endParaRPr lang="en-US" dirty="0"/>
          </a:p>
          <a:p>
            <a:pPr>
              <a:lnSpc>
                <a:spcPct val="120000"/>
              </a:lnSpc>
            </a:pPr>
            <a:endParaRPr lang="en-US" dirty="0"/>
          </a:p>
        </p:txBody>
      </p:sp>
      <p:sp>
        <p:nvSpPr>
          <p:cNvPr id="4" name="TextBox 3"/>
          <p:cNvSpPr txBox="1"/>
          <p:nvPr/>
        </p:nvSpPr>
        <p:spPr>
          <a:xfrm rot="20568030">
            <a:off x="-21155" y="329792"/>
            <a:ext cx="3197478" cy="1754326"/>
          </a:xfrm>
          <a:prstGeom prst="rect">
            <a:avLst/>
          </a:prstGeom>
          <a:noFill/>
        </p:spPr>
        <p:txBody>
          <a:bodyPr wrap="square" rtlCol="0">
            <a:spAutoFit/>
          </a:bodyPr>
          <a:lstStyle/>
          <a:p>
            <a:pPr algn="ctr"/>
            <a:r>
              <a:rPr lang="en-US" sz="5400" b="1" i="1" dirty="0" smtClean="0">
                <a:solidFill>
                  <a:srgbClr val="FFFF00"/>
                </a:solidFill>
                <a:latin typeface="Arial" pitchFamily="34" charset="0"/>
                <a:cs typeface="Arial" pitchFamily="34" charset="0"/>
              </a:rPr>
              <a:t>What You Said</a:t>
            </a:r>
            <a:endParaRPr lang="en-US" sz="5400" b="1" i="1" dirty="0">
              <a:solidFill>
                <a:srgbClr val="FFFF00"/>
              </a:solidFill>
              <a:latin typeface="Arial" pitchFamily="34" charset="0"/>
              <a:cs typeface="Arial" pitchFamily="34" charset="0"/>
            </a:endParaRPr>
          </a:p>
        </p:txBody>
      </p:sp>
      <p:sp>
        <p:nvSpPr>
          <p:cNvPr id="5" name="Oval 4"/>
          <p:cNvSpPr/>
          <p:nvPr/>
        </p:nvSpPr>
        <p:spPr>
          <a:xfrm rot="10800000" flipV="1">
            <a:off x="5135526" y="4456847"/>
            <a:ext cx="2817627" cy="640431"/>
          </a:xfrm>
          <a:prstGeom prst="ellipse">
            <a:avLst/>
          </a:prstGeom>
          <a:noFill/>
          <a:ln w="762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62040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8517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smtClean="0">
                <a:solidFill>
                  <a:schemeClr val="tx1">
                    <a:lumMod val="75000"/>
                    <a:lumOff val="25000"/>
                  </a:schemeClr>
                </a:solidFill>
                <a:effectLst>
                  <a:innerShdw blurRad="63500" dist="50800">
                    <a:prstClr val="black">
                      <a:alpha val="50000"/>
                    </a:prstClr>
                  </a:innerShdw>
                </a:effectLst>
              </a:rPr>
              <a:t>Aligning the “race” to the top</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Work as like-rubric partners to complete</a:t>
            </a:r>
          </a:p>
          <a:p>
            <a:pPr lvl="1">
              <a:buClr>
                <a:schemeClr val="tx1">
                  <a:lumMod val="75000"/>
                  <a:lumOff val="25000"/>
                </a:schemeClr>
              </a:buClr>
              <a:defRPr/>
            </a:pPr>
            <a:r>
              <a:rPr lang="en-US" dirty="0" smtClean="0">
                <a:solidFill>
                  <a:schemeClr val="tx1">
                    <a:lumMod val="75000"/>
                    <a:lumOff val="25000"/>
                  </a:schemeClr>
                </a:solidFill>
                <a:effectLst>
                  <a:innerShdw blurRad="63500" dist="50800">
                    <a:prstClr val="black">
                      <a:alpha val="50000"/>
                    </a:prstClr>
                  </a:innerShdw>
                </a:effectLst>
              </a:rPr>
              <a:t>Don’t get too specific – focus on big ideas and talking points with teachers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7</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1619165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948" y="676951"/>
            <a:ext cx="7370285" cy="2360301"/>
          </a:xfrm>
          <a:extLst/>
        </p:spPr>
        <p:txBody>
          <a:bodyPr rtlCol="0">
            <a:normAutofit/>
          </a:bodyPr>
          <a:lstStyle/>
          <a:p>
            <a:pPr marL="68580" indent="0" fontAlgn="auto">
              <a:spcAft>
                <a:spcPts val="0"/>
              </a:spcAft>
              <a:buClr>
                <a:schemeClr val="tx1">
                  <a:lumMod val="75000"/>
                  <a:lumOff val="25000"/>
                </a:schemeClr>
              </a:buClr>
              <a:buNone/>
              <a:defRPr/>
            </a:pPr>
            <a:r>
              <a:rPr lang="en-US" dirty="0">
                <a:solidFill>
                  <a:schemeClr val="tx1">
                    <a:lumMod val="75000"/>
                    <a:lumOff val="25000"/>
                  </a:schemeClr>
                </a:solidFill>
                <a:effectLst>
                  <a:innerShdw blurRad="63500" dist="50800">
                    <a:prstClr val="black">
                      <a:alpha val="50000"/>
                    </a:prstClr>
                  </a:innerShdw>
                </a:effectLst>
              </a:rPr>
              <a:t>Aligning the “race” to the top</a:t>
            </a:r>
          </a:p>
          <a:p>
            <a:pPr lvl="1">
              <a:buClr>
                <a:schemeClr val="tx1">
                  <a:lumMod val="75000"/>
                  <a:lumOff val="25000"/>
                </a:schemeClr>
              </a:buClr>
              <a:defRPr/>
            </a:pPr>
            <a:r>
              <a:rPr lang="en-US" dirty="0">
                <a:solidFill>
                  <a:schemeClr val="tx1">
                    <a:lumMod val="75000"/>
                    <a:lumOff val="25000"/>
                  </a:schemeClr>
                </a:solidFill>
                <a:effectLst>
                  <a:innerShdw blurRad="63500" dist="50800">
                    <a:prstClr val="black">
                      <a:alpha val="50000"/>
                    </a:prstClr>
                  </a:innerShdw>
                </a:effectLst>
              </a:rPr>
              <a:t>Work as like-rubric partners to complete</a:t>
            </a:r>
          </a:p>
          <a:p>
            <a:pPr lvl="1">
              <a:buClr>
                <a:schemeClr val="tx1">
                  <a:lumMod val="75000"/>
                  <a:lumOff val="25000"/>
                </a:schemeClr>
              </a:buClr>
              <a:defRPr/>
            </a:pPr>
            <a:r>
              <a:rPr lang="en-US" dirty="0">
                <a:solidFill>
                  <a:schemeClr val="tx1">
                    <a:lumMod val="75000"/>
                    <a:lumOff val="25000"/>
                  </a:schemeClr>
                </a:solidFill>
                <a:effectLst>
                  <a:innerShdw blurRad="63500" dist="50800">
                    <a:prstClr val="black">
                      <a:alpha val="50000"/>
                    </a:prstClr>
                  </a:innerShdw>
                </a:effectLst>
              </a:rPr>
              <a:t>Don’t get too specific – focus on big ideas and talking points with teachers</a:t>
            </a:r>
          </a:p>
        </p:txBody>
      </p:sp>
      <p:sp>
        <p:nvSpPr>
          <p:cNvPr id="20484" name="Slide Number Placeholder 3"/>
          <p:cNvSpPr>
            <a:spLocks noGrp="1"/>
          </p:cNvSpPr>
          <p:nvPr>
            <p:ph type="sldNum" sz="quarter" idx="12"/>
          </p:nvPr>
        </p:nvSpPr>
        <p:spPr bwMode="auto">
          <a:xfrm>
            <a:off x="457200" y="6248400"/>
            <a:ext cx="4038600" cy="457200"/>
          </a:xfrm>
          <a:ln>
            <a:miter lim="800000"/>
            <a:headEnd/>
            <a:tailEnd/>
          </a:ln>
        </p:spPr>
        <p:txBody>
          <a:bodyPr rtlCol="0"/>
          <a:lstStyle/>
          <a:p>
            <a:pPr defTabSz="914400" fontAlgn="auto">
              <a:spcBef>
                <a:spcPts val="0"/>
              </a:spcBef>
              <a:spcAft>
                <a:spcPts val="0"/>
              </a:spcAft>
              <a:defRPr/>
            </a:pPr>
            <a:fld id="{D906ACA2-8341-4828-AA6A-C13A11D2E695}" type="slidenum">
              <a:rPr lang="en-US">
                <a:solidFill>
                  <a:schemeClr val="bg2">
                    <a:lumMod val="60000"/>
                    <a:lumOff val="40000"/>
                  </a:schemeClr>
                </a:solidFill>
                <a:latin typeface="+mn-lt"/>
              </a:rPr>
              <a:pPr defTabSz="914400" fontAlgn="auto">
                <a:spcBef>
                  <a:spcPts val="0"/>
                </a:spcBef>
                <a:spcAft>
                  <a:spcPts val="0"/>
                </a:spcAft>
                <a:defRPr/>
              </a:pPr>
              <a:t>8</a:t>
            </a:fld>
            <a:endParaRPr lang="en-US" dirty="0">
              <a:solidFill>
                <a:schemeClr val="bg2">
                  <a:lumMod val="60000"/>
                  <a:lumOff val="40000"/>
                </a:schemeClr>
              </a:solidFill>
              <a:latin typeface="+mn-l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94509" y="5763503"/>
            <a:ext cx="2483753" cy="663158"/>
          </a:xfrm>
          <a:prstGeom prst="rect">
            <a:avLst/>
          </a:prstGeom>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0" t="18796" r="56661" b="43696"/>
          <a:stretch/>
        </p:blipFill>
        <p:spPr bwMode="auto">
          <a:xfrm>
            <a:off x="617519" y="3040085"/>
            <a:ext cx="7989493" cy="328062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80655" y="3823855"/>
            <a:ext cx="1579418" cy="369332"/>
          </a:xfrm>
          <a:prstGeom prst="rect">
            <a:avLst/>
          </a:prstGeom>
          <a:noFill/>
        </p:spPr>
        <p:txBody>
          <a:bodyPr wrap="square" rtlCol="0">
            <a:spAutoFit/>
          </a:bodyPr>
          <a:lstStyle/>
          <a:p>
            <a:endParaRPr lang="en-US" dirty="0"/>
          </a:p>
        </p:txBody>
      </p:sp>
      <p:sp>
        <p:nvSpPr>
          <p:cNvPr id="4" name="TextBox 3"/>
          <p:cNvSpPr txBox="1"/>
          <p:nvPr/>
        </p:nvSpPr>
        <p:spPr>
          <a:xfrm>
            <a:off x="749388" y="3955874"/>
            <a:ext cx="1888177" cy="565539"/>
          </a:xfrm>
          <a:prstGeom prst="rect">
            <a:avLst/>
          </a:prstGeom>
          <a:noFill/>
        </p:spPr>
        <p:txBody>
          <a:bodyPr wrap="square" rtlCol="0" anchor="ctr">
            <a:spAutoFit/>
          </a:bodyPr>
          <a:lstStyle/>
          <a:p>
            <a:pPr algn="ctr">
              <a:lnSpc>
                <a:spcPts val="1800"/>
              </a:lnSpc>
            </a:pPr>
            <a:r>
              <a:rPr lang="en-US" dirty="0"/>
              <a:t>7. Professional Growth</a:t>
            </a:r>
            <a:endParaRPr lang="en-US" b="1" dirty="0">
              <a:solidFill>
                <a:srgbClr val="0070C0"/>
              </a:solidFill>
              <a:latin typeface="Bradley Hand ITC" pitchFamily="66" charset="0"/>
            </a:endParaRPr>
          </a:p>
        </p:txBody>
      </p:sp>
      <p:sp>
        <p:nvSpPr>
          <p:cNvPr id="9" name="TextBox 8"/>
          <p:cNvSpPr txBox="1"/>
          <p:nvPr/>
        </p:nvSpPr>
        <p:spPr>
          <a:xfrm>
            <a:off x="2607623" y="3764480"/>
            <a:ext cx="1888177" cy="796372"/>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Are lessons becoming more aligned to CCLS</a:t>
            </a:r>
            <a:endParaRPr lang="en-US" b="1" dirty="0">
              <a:solidFill>
                <a:srgbClr val="0070C0"/>
              </a:solidFill>
              <a:latin typeface="Bradley Hand ITC" pitchFamily="66" charset="0"/>
            </a:endParaRPr>
          </a:p>
        </p:txBody>
      </p:sp>
      <p:sp>
        <p:nvSpPr>
          <p:cNvPr id="10" name="TextBox 9"/>
          <p:cNvSpPr txBox="1"/>
          <p:nvPr/>
        </p:nvSpPr>
        <p:spPr>
          <a:xfrm>
            <a:off x="4495801" y="3768429"/>
            <a:ext cx="2004642" cy="1014380"/>
          </a:xfrm>
          <a:prstGeom prst="rect">
            <a:avLst/>
          </a:prstGeom>
          <a:noFill/>
        </p:spPr>
        <p:txBody>
          <a:bodyPr wrap="square" rtlCol="0">
            <a:spAutoFit/>
          </a:bodyPr>
          <a:lstStyle/>
          <a:p>
            <a:pPr>
              <a:lnSpc>
                <a:spcPts val="1400"/>
              </a:lnSpc>
            </a:pPr>
            <a:r>
              <a:rPr lang="en-US" b="1" dirty="0" smtClean="0">
                <a:solidFill>
                  <a:srgbClr val="0070C0"/>
                </a:solidFill>
                <a:latin typeface="Bradley Hand ITC" pitchFamily="66" charset="0"/>
              </a:rPr>
              <a:t>Did instructional changes I made based on common formative assessment work?</a:t>
            </a:r>
            <a:endParaRPr lang="en-US" b="1" dirty="0">
              <a:solidFill>
                <a:srgbClr val="0070C0"/>
              </a:solidFill>
              <a:latin typeface="Bradley Hand ITC" pitchFamily="66" charset="0"/>
            </a:endParaRPr>
          </a:p>
        </p:txBody>
      </p:sp>
      <p:sp>
        <p:nvSpPr>
          <p:cNvPr id="11" name="TextBox 10"/>
          <p:cNvSpPr txBox="1"/>
          <p:nvPr/>
        </p:nvSpPr>
        <p:spPr>
          <a:xfrm>
            <a:off x="6500442" y="3764480"/>
            <a:ext cx="1888177" cy="1015663"/>
          </a:xfrm>
          <a:prstGeom prst="rect">
            <a:avLst/>
          </a:prstGeom>
          <a:noFill/>
        </p:spPr>
        <p:txBody>
          <a:bodyPr wrap="square" rtlCol="0">
            <a:spAutoFit/>
          </a:bodyPr>
          <a:lstStyle/>
          <a:p>
            <a:pPr>
              <a:lnSpc>
                <a:spcPts val="1800"/>
              </a:lnSpc>
            </a:pPr>
            <a:r>
              <a:rPr lang="en-US" b="1" dirty="0" smtClean="0">
                <a:solidFill>
                  <a:srgbClr val="0070C0"/>
                </a:solidFill>
                <a:latin typeface="Bradley Hand ITC" pitchFamily="66" charset="0"/>
              </a:rPr>
              <a:t>Do schedules have built-in time for teachers to co-labor?</a:t>
            </a:r>
            <a:endParaRPr lang="en-US" b="1" dirty="0">
              <a:solidFill>
                <a:srgbClr val="0070C0"/>
              </a:solidFill>
              <a:latin typeface="Bradley Hand ITC" pitchFamily="66" charset="0"/>
            </a:endParaRPr>
          </a:p>
        </p:txBody>
      </p:sp>
    </p:spTree>
    <p:extLst>
      <p:ext uri="{BB962C8B-B14F-4D97-AF65-F5344CB8AC3E}">
        <p14:creationId xmlns:p14="http://schemas.microsoft.com/office/powerpoint/2010/main" val="3437297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Content Placeholder 2"/>
          <p:cNvSpPr txBox="1">
            <a:spLocks/>
          </p:cNvSpPr>
          <p:nvPr/>
        </p:nvSpPr>
        <p:spPr bwMode="auto">
          <a:xfrm>
            <a:off x="771180" y="936435"/>
            <a:ext cx="7788925" cy="3835590"/>
          </a:xfrm>
          <a:prstGeom prst="rect">
            <a:avLst/>
          </a:prstGeom>
          <a:noFill/>
          <a:ln w="9525">
            <a:noFill/>
            <a:miter lim="800000"/>
            <a:headEnd/>
            <a:tailEnd/>
          </a:ln>
        </p:spPr>
        <p:txBody>
          <a:bodyPr/>
          <a:lstStyle/>
          <a:p>
            <a:pPr>
              <a:spcBef>
                <a:spcPct val="20000"/>
              </a:spcBef>
            </a:pPr>
            <a:endParaRPr lang="en-US" sz="2400" b="1" dirty="0">
              <a:latin typeface="+mn-lt"/>
              <a:ea typeface="ＭＳ Ｐゴシック" pitchFamily="34" charset="-128"/>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67427" y="1710359"/>
            <a:ext cx="3638550" cy="272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219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2907</TotalTime>
  <Words>1384</Words>
  <Application>Microsoft Office PowerPoint</Application>
  <PresentationFormat>On-screen Show (4:3)</PresentationFormat>
  <Paragraphs>263</Paragraphs>
  <Slides>49</Slides>
  <Notes>29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IS_template</vt:lpstr>
      <vt:lpstr>Lead Evaluator Training</vt:lpstr>
      <vt:lpstr>Agenda</vt:lpstr>
      <vt:lpstr>Lead Evaluator Training</vt:lpstr>
      <vt:lpstr>Lead Evaluator Training</vt:lpstr>
      <vt:lpstr>Lead Evaluator Training</vt:lpstr>
      <vt:lpstr>Lead Evaluator Training</vt:lpstr>
      <vt:lpstr>PowerPoint Presentation</vt:lpstr>
      <vt:lpstr>PowerPoint Presentation</vt:lpstr>
      <vt:lpstr>PowerPoint Presentation</vt:lpstr>
      <vt:lpstr>SED’s Research Behind Teacher Evaluation</vt:lpstr>
      <vt:lpstr>Teacher Effectiveness Research</vt:lpstr>
      <vt:lpstr>Chetty, Friedman &amp; Rockoff</vt:lpstr>
      <vt:lpstr>Chetty, Friedman &amp; Rockoff</vt:lpstr>
      <vt:lpstr>Chetty, Friedman &amp; Rockoff</vt:lpstr>
      <vt:lpstr>Chetty, Friedman &amp; Rockoff</vt:lpstr>
      <vt:lpstr>What is “teacher value added”</vt:lpstr>
      <vt:lpstr>Test Scores Alone</vt:lpstr>
      <vt:lpstr>Growth</vt:lpstr>
      <vt:lpstr>Value-Added</vt:lpstr>
      <vt:lpstr>How would you answer? </vt:lpstr>
      <vt:lpstr>PowerPoint Presentation</vt:lpstr>
      <vt:lpstr>Specific considerations in evaluating teachers and principals of ELLs </vt:lpstr>
      <vt:lpstr>PowerPoint Presentation</vt:lpstr>
      <vt:lpstr>Mini-lesson: 21st Century Skills</vt:lpstr>
      <vt:lpstr>PowerPoint Presentation</vt:lpstr>
      <vt:lpstr>21C Scavenger Hunt</vt:lpstr>
      <vt:lpstr>NYS Teaching Standards III.5</vt:lpstr>
      <vt:lpstr>NYS Teaching Standards III.5</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21C Resources</vt:lpstr>
      <vt:lpstr>PowerPoint Presentation</vt:lpstr>
      <vt:lpstr>Evidence Collection and Growth-Producing Feedback</vt:lpstr>
      <vt:lpstr>Evidence Collection</vt:lpstr>
      <vt:lpstr>Evidence Collection</vt:lpstr>
      <vt:lpstr>Evidence Collection</vt:lpstr>
      <vt:lpstr>Growth-Producing Feedback</vt:lpstr>
      <vt:lpstr>Growth-Producing Feedback</vt:lpstr>
      <vt:lpstr>Growth-Producing Feedback</vt:lpstr>
      <vt:lpstr>PowerPoint Presentation</vt:lpstr>
      <vt:lpstr>Next Session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180</cp:revision>
  <cp:lastPrinted>2013-01-09T11:46:37Z</cp:lastPrinted>
  <dcterms:created xsi:type="dcterms:W3CDTF">2012-08-15T11:27:34Z</dcterms:created>
  <dcterms:modified xsi:type="dcterms:W3CDTF">2014-11-30T19:03:04Z</dcterms:modified>
</cp:coreProperties>
</file>