
<file path=[Content_Types].xml><?xml version="1.0" encoding="utf-8"?>
<Types xmlns="http://schemas.openxmlformats.org/package/2006/content-types">
  <Default Extension="png" ContentType="image/png"/>
  <Default Extension="tmp" ContentType="image/pn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88"/>
  </p:notesMasterIdLst>
  <p:handoutMasterIdLst>
    <p:handoutMasterId r:id="rId89"/>
  </p:handoutMasterIdLst>
  <p:sldIdLst>
    <p:sldId id="256" r:id="rId3"/>
    <p:sldId id="303" r:id="rId4"/>
    <p:sldId id="350" r:id="rId5"/>
    <p:sldId id="351" r:id="rId6"/>
    <p:sldId id="352" r:id="rId7"/>
    <p:sldId id="308" r:id="rId8"/>
    <p:sldId id="339" r:id="rId9"/>
    <p:sldId id="424" r:id="rId10"/>
    <p:sldId id="425" r:id="rId11"/>
    <p:sldId id="426" r:id="rId12"/>
    <p:sldId id="427" r:id="rId13"/>
    <p:sldId id="428" r:id="rId14"/>
    <p:sldId id="429" r:id="rId15"/>
    <p:sldId id="430" r:id="rId16"/>
    <p:sldId id="431" r:id="rId17"/>
    <p:sldId id="432" r:id="rId18"/>
    <p:sldId id="433" r:id="rId19"/>
    <p:sldId id="434" r:id="rId20"/>
    <p:sldId id="435" r:id="rId21"/>
    <p:sldId id="436" r:id="rId22"/>
    <p:sldId id="437" r:id="rId23"/>
    <p:sldId id="438" r:id="rId24"/>
    <p:sldId id="439" r:id="rId25"/>
    <p:sldId id="440" r:id="rId26"/>
    <p:sldId id="441" r:id="rId27"/>
    <p:sldId id="442" r:id="rId28"/>
    <p:sldId id="398" r:id="rId29"/>
    <p:sldId id="309" r:id="rId30"/>
    <p:sldId id="482" r:id="rId31"/>
    <p:sldId id="483" r:id="rId32"/>
    <p:sldId id="484" r:id="rId33"/>
    <p:sldId id="485" r:id="rId34"/>
    <p:sldId id="486" r:id="rId35"/>
    <p:sldId id="487" r:id="rId36"/>
    <p:sldId id="488" r:id="rId37"/>
    <p:sldId id="489" r:id="rId38"/>
    <p:sldId id="490" r:id="rId39"/>
    <p:sldId id="491" r:id="rId40"/>
    <p:sldId id="492" r:id="rId41"/>
    <p:sldId id="493" r:id="rId42"/>
    <p:sldId id="494" r:id="rId43"/>
    <p:sldId id="495" r:id="rId44"/>
    <p:sldId id="496" r:id="rId45"/>
    <p:sldId id="497" r:id="rId46"/>
    <p:sldId id="498" r:id="rId47"/>
    <p:sldId id="499" r:id="rId48"/>
    <p:sldId id="481" r:id="rId49"/>
    <p:sldId id="443" r:id="rId50"/>
    <p:sldId id="444" r:id="rId51"/>
    <p:sldId id="446" r:id="rId52"/>
    <p:sldId id="445" r:id="rId53"/>
    <p:sldId id="447" r:id="rId54"/>
    <p:sldId id="448" r:id="rId55"/>
    <p:sldId id="449" r:id="rId56"/>
    <p:sldId id="450" r:id="rId57"/>
    <p:sldId id="451" r:id="rId58"/>
    <p:sldId id="452" r:id="rId59"/>
    <p:sldId id="459" r:id="rId60"/>
    <p:sldId id="453" r:id="rId61"/>
    <p:sldId id="457" r:id="rId62"/>
    <p:sldId id="454" r:id="rId63"/>
    <p:sldId id="455" r:id="rId64"/>
    <p:sldId id="456" r:id="rId65"/>
    <p:sldId id="458" r:id="rId66"/>
    <p:sldId id="412" r:id="rId67"/>
    <p:sldId id="406" r:id="rId68"/>
    <p:sldId id="460" r:id="rId69"/>
    <p:sldId id="461" r:id="rId70"/>
    <p:sldId id="462" r:id="rId71"/>
    <p:sldId id="463" r:id="rId72"/>
    <p:sldId id="464" r:id="rId73"/>
    <p:sldId id="417" r:id="rId74"/>
    <p:sldId id="422" r:id="rId75"/>
    <p:sldId id="465" r:id="rId76"/>
    <p:sldId id="473" r:id="rId77"/>
    <p:sldId id="467" r:id="rId78"/>
    <p:sldId id="474" r:id="rId79"/>
    <p:sldId id="475" r:id="rId80"/>
    <p:sldId id="415" r:id="rId81"/>
    <p:sldId id="476" r:id="rId82"/>
    <p:sldId id="477" r:id="rId83"/>
    <p:sldId id="478" r:id="rId84"/>
    <p:sldId id="479" r:id="rId85"/>
    <p:sldId id="480" r:id="rId86"/>
    <p:sldId id="290" r:id="rId87"/>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6884"/>
    <a:srgbClr val="008FC5"/>
    <a:srgbClr val="3C538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64" autoAdjust="0"/>
    <p:restoredTop sz="86272" autoAdjust="0"/>
  </p:normalViewPr>
  <p:slideViewPr>
    <p:cSldViewPr snapToGrid="0" snapToObjects="1">
      <p:cViewPr>
        <p:scale>
          <a:sx n="60" d="100"/>
          <a:sy n="60" d="100"/>
        </p:scale>
        <p:origin x="-1572" y="-4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925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17" tIns="46659" rIns="93317" bIns="46659" rtlCol="0"/>
          <a:lstStyle>
            <a:lvl1pPr algn="r">
              <a:defRPr sz="1200"/>
            </a:lvl1pPr>
          </a:lstStyle>
          <a:p>
            <a:fld id="{6A38FF91-F356-4257-A2DC-E613443E518E}" type="datetimeFigureOut">
              <a:rPr lang="en-US" smtClean="0"/>
              <a:t>2/1/2016</a:t>
            </a:fld>
            <a:endParaRPr lang="en-US" dirty="0"/>
          </a:p>
        </p:txBody>
      </p:sp>
      <p:sp>
        <p:nvSpPr>
          <p:cNvPr id="4" name="Footer Placeholder 3"/>
          <p:cNvSpPr>
            <a:spLocks noGrp="1"/>
          </p:cNvSpPr>
          <p:nvPr>
            <p:ph type="ftr" sz="quarter" idx="2"/>
          </p:nvPr>
        </p:nvSpPr>
        <p:spPr>
          <a:xfrm>
            <a:off x="0" y="8842030"/>
            <a:ext cx="3043343" cy="465455"/>
          </a:xfrm>
          <a:prstGeom prst="rect">
            <a:avLst/>
          </a:prstGeom>
        </p:spPr>
        <p:txBody>
          <a:bodyPr vert="horz" lIns="93317" tIns="46659" rIns="93317" bIns="4665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30"/>
            <a:ext cx="3043343" cy="465455"/>
          </a:xfrm>
          <a:prstGeom prst="rect">
            <a:avLst/>
          </a:prstGeom>
        </p:spPr>
        <p:txBody>
          <a:bodyPr vert="horz" lIns="93317" tIns="46659" rIns="93317" bIns="46659" rtlCol="0" anchor="b"/>
          <a:lstStyle>
            <a:lvl1pPr algn="r">
              <a:defRPr sz="1200"/>
            </a:lvl1pPr>
          </a:lstStyle>
          <a:p>
            <a:fld id="{D8C32998-CA15-4AB8-8011-92A0DD0CAA84}" type="slidenum">
              <a:rPr lang="en-US" smtClean="0"/>
              <a:t>‹#›</a:t>
            </a:fld>
            <a:endParaRPr lang="en-US" dirty="0"/>
          </a:p>
        </p:txBody>
      </p:sp>
    </p:spTree>
    <p:extLst>
      <p:ext uri="{BB962C8B-B14F-4D97-AF65-F5344CB8AC3E}">
        <p14:creationId xmlns:p14="http://schemas.microsoft.com/office/powerpoint/2010/main" val="39115739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17" tIns="46659" rIns="93317" bIns="46659" rtlCol="0"/>
          <a:lstStyle>
            <a:lvl1pPr algn="r">
              <a:defRPr sz="1200"/>
            </a:lvl1pPr>
          </a:lstStyle>
          <a:p>
            <a:fld id="{68C10734-6372-4F7D-8805-02D36889E1E0}" type="datetimeFigureOut">
              <a:rPr lang="en-US" smtClean="0"/>
              <a:t>2/1/2016</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7" tIns="46659" rIns="93317" bIns="46659"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17" tIns="46659" rIns="93317" bIns="4665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5455"/>
          </a:xfrm>
          <a:prstGeom prst="rect">
            <a:avLst/>
          </a:prstGeom>
        </p:spPr>
        <p:txBody>
          <a:bodyPr vert="horz" lIns="93317" tIns="46659" rIns="93317" bIns="4665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3317" tIns="46659" rIns="93317" bIns="46659" rtlCol="0" anchor="b"/>
          <a:lstStyle>
            <a:lvl1pPr algn="r">
              <a:defRPr sz="1200"/>
            </a:lvl1pPr>
          </a:lstStyle>
          <a:p>
            <a:fld id="{B81372E6-6513-4A2A-8F9E-C54C1223285A}" type="slidenum">
              <a:rPr lang="en-US" smtClean="0"/>
              <a:t>‹#›</a:t>
            </a:fld>
            <a:endParaRPr lang="en-US" dirty="0"/>
          </a:p>
        </p:txBody>
      </p:sp>
    </p:spTree>
    <p:extLst>
      <p:ext uri="{BB962C8B-B14F-4D97-AF65-F5344CB8AC3E}">
        <p14:creationId xmlns:p14="http://schemas.microsoft.com/office/powerpoint/2010/main" val="1399952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2</a:t>
            </a:fld>
            <a:endParaRPr lang="en-US" dirty="0"/>
          </a:p>
        </p:txBody>
      </p:sp>
    </p:spTree>
    <p:extLst>
      <p:ext uri="{BB962C8B-B14F-4D97-AF65-F5344CB8AC3E}">
        <p14:creationId xmlns:p14="http://schemas.microsoft.com/office/powerpoint/2010/main" val="1233770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txBox="1">
            <a:spLocks noGrp="1"/>
          </p:cNvSpPr>
          <p:nvPr>
            <p:ph type="body" idx="1"/>
          </p:nvPr>
        </p:nvSpPr>
        <p:spPr>
          <a:xfrm>
            <a:off x="702311" y="4421823"/>
            <a:ext cx="5618479" cy="4189095"/>
          </a:xfrm>
          <a:prstGeom prst="rect">
            <a:avLst/>
          </a:prstGeom>
        </p:spPr>
        <p:txBody>
          <a:bodyPr lIns="93308" tIns="93308" rIns="93308" bIns="93308" anchor="t" anchorCtr="0">
            <a:noAutofit/>
          </a:bodyPr>
          <a:lstStyle/>
          <a:p>
            <a:r>
              <a:rPr lang="en-US" dirty="0" smtClean="0"/>
              <a:t>3012(d) plan to SED by July 1 to get approval by Sept 1</a:t>
            </a:r>
          </a:p>
          <a:p>
            <a:r>
              <a:rPr lang="en-US" dirty="0" smtClean="0"/>
              <a:t>Alternate SLO form, for those with approved 3012(d)</a:t>
            </a:r>
            <a:r>
              <a:rPr lang="en-US" baseline="0" dirty="0" smtClean="0"/>
              <a:t> plans</a:t>
            </a:r>
            <a:r>
              <a:rPr lang="en-US" dirty="0" smtClean="0"/>
              <a:t> will be available in March </a:t>
            </a:r>
            <a:endParaRPr dirty="0"/>
          </a:p>
        </p:txBody>
      </p:sp>
      <p:sp>
        <p:nvSpPr>
          <p:cNvPr id="84" name="Shape 84"/>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txBox="1">
            <a:spLocks noGrp="1"/>
          </p:cNvSpPr>
          <p:nvPr>
            <p:ph type="body" idx="1"/>
          </p:nvPr>
        </p:nvSpPr>
        <p:spPr>
          <a:xfrm>
            <a:off x="702311" y="4421823"/>
            <a:ext cx="5618479" cy="4189095"/>
          </a:xfrm>
          <a:prstGeom prst="rect">
            <a:avLst/>
          </a:prstGeom>
        </p:spPr>
        <p:txBody>
          <a:bodyPr lIns="93308" tIns="93308" rIns="93308" bIns="93308" anchor="t" anchorCtr="0">
            <a:noAutofit/>
          </a:bodyPr>
          <a:lstStyle/>
          <a:p>
            <a:r>
              <a:rPr lang="en-US" dirty="0" smtClean="0"/>
              <a:t>Eligibility</a:t>
            </a:r>
            <a:r>
              <a:rPr lang="en-US" baseline="0" dirty="0" smtClean="0"/>
              <a:t> to appeal of original scores is actually higher than transition scores will be locally determined.</a:t>
            </a:r>
            <a:endParaRPr dirty="0"/>
          </a:p>
        </p:txBody>
      </p:sp>
      <p:sp>
        <p:nvSpPr>
          <p:cNvPr id="91" name="Shape 91"/>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txBox="1">
            <a:spLocks noGrp="1"/>
          </p:cNvSpPr>
          <p:nvPr>
            <p:ph type="body" idx="1"/>
          </p:nvPr>
        </p:nvSpPr>
        <p:spPr>
          <a:xfrm>
            <a:off x="702311" y="4421823"/>
            <a:ext cx="5618479" cy="4189095"/>
          </a:xfrm>
          <a:prstGeom prst="rect">
            <a:avLst/>
          </a:prstGeom>
        </p:spPr>
        <p:txBody>
          <a:bodyPr lIns="93308" tIns="93308" rIns="93308" bIns="93308" anchor="t" anchorCtr="0">
            <a:noAutofit/>
          </a:bodyPr>
          <a:lstStyle/>
          <a:p>
            <a:endParaRPr dirty="0"/>
          </a:p>
        </p:txBody>
      </p:sp>
      <p:sp>
        <p:nvSpPr>
          <p:cNvPr id="91" name="Shape 91"/>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txBox="1">
            <a:spLocks noGrp="1"/>
          </p:cNvSpPr>
          <p:nvPr>
            <p:ph type="body" idx="1"/>
          </p:nvPr>
        </p:nvSpPr>
        <p:spPr>
          <a:xfrm>
            <a:off x="702311" y="4421823"/>
            <a:ext cx="5618479" cy="4189095"/>
          </a:xfrm>
          <a:prstGeom prst="rect">
            <a:avLst/>
          </a:prstGeom>
        </p:spPr>
        <p:txBody>
          <a:bodyPr lIns="93308" tIns="93308" rIns="93308" bIns="93308" anchor="t" anchorCtr="0">
            <a:noAutofit/>
          </a:bodyPr>
          <a:lstStyle/>
          <a:p>
            <a:endParaRPr dirty="0"/>
          </a:p>
        </p:txBody>
      </p:sp>
      <p:sp>
        <p:nvSpPr>
          <p:cNvPr id="91" name="Shape 91"/>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EE9C7E-4E1F-4344-9DC8-E124912CB6A0}" type="slidenum">
              <a:rPr lang="en-US" smtClean="0"/>
              <a:t>20</a:t>
            </a:fld>
            <a:endParaRPr lang="en-US" dirty="0"/>
          </a:p>
        </p:txBody>
      </p:sp>
    </p:spTree>
    <p:extLst>
      <p:ext uri="{BB962C8B-B14F-4D97-AF65-F5344CB8AC3E}">
        <p14:creationId xmlns:p14="http://schemas.microsoft.com/office/powerpoint/2010/main" val="2384289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EE9C7E-4E1F-4344-9DC8-E124912CB6A0}" type="slidenum">
              <a:rPr lang="en-US" smtClean="0"/>
              <a:t>21</a:t>
            </a:fld>
            <a:endParaRPr lang="en-US" dirty="0"/>
          </a:p>
        </p:txBody>
      </p:sp>
    </p:spTree>
    <p:extLst>
      <p:ext uri="{BB962C8B-B14F-4D97-AF65-F5344CB8AC3E}">
        <p14:creationId xmlns:p14="http://schemas.microsoft.com/office/powerpoint/2010/main" val="26669329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also</a:t>
            </a:r>
            <a:r>
              <a:rPr lang="en-US" baseline="0" dirty="0" smtClean="0"/>
              <a:t> applicable to principal receiving a growth score from the state or other teachers tied to a growth-derived 3-8 score</a:t>
            </a:r>
            <a:endParaRPr lang="en-US" dirty="0"/>
          </a:p>
        </p:txBody>
      </p:sp>
      <p:sp>
        <p:nvSpPr>
          <p:cNvPr id="4" name="Slide Number Placeholder 3"/>
          <p:cNvSpPr>
            <a:spLocks noGrp="1"/>
          </p:cNvSpPr>
          <p:nvPr>
            <p:ph type="sldNum" sz="quarter" idx="10"/>
          </p:nvPr>
        </p:nvSpPr>
        <p:spPr/>
        <p:txBody>
          <a:bodyPr/>
          <a:lstStyle/>
          <a:p>
            <a:fld id="{D6EE9C7E-4E1F-4344-9DC8-E124912CB6A0}" type="slidenum">
              <a:rPr lang="en-US" smtClean="0"/>
              <a:t>22</a:t>
            </a:fld>
            <a:endParaRPr lang="en-US" dirty="0"/>
          </a:p>
        </p:txBody>
      </p:sp>
    </p:spTree>
    <p:extLst>
      <p:ext uri="{BB962C8B-B14F-4D97-AF65-F5344CB8AC3E}">
        <p14:creationId xmlns:p14="http://schemas.microsoft.com/office/powerpoint/2010/main" val="7130550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if both 20%s and any back-up SLOs are based on state 3-8 scores</a:t>
            </a:r>
            <a:endParaRPr lang="en-US" dirty="0"/>
          </a:p>
        </p:txBody>
      </p:sp>
      <p:sp>
        <p:nvSpPr>
          <p:cNvPr id="4" name="Slide Number Placeholder 3"/>
          <p:cNvSpPr>
            <a:spLocks noGrp="1"/>
          </p:cNvSpPr>
          <p:nvPr>
            <p:ph type="sldNum" sz="quarter" idx="10"/>
          </p:nvPr>
        </p:nvSpPr>
        <p:spPr/>
        <p:txBody>
          <a:bodyPr/>
          <a:lstStyle/>
          <a:p>
            <a:fld id="{D6EE9C7E-4E1F-4344-9DC8-E124912CB6A0}" type="slidenum">
              <a:rPr lang="en-US" smtClean="0"/>
              <a:t>23</a:t>
            </a:fld>
            <a:endParaRPr lang="en-US" dirty="0"/>
          </a:p>
        </p:txBody>
      </p:sp>
    </p:spTree>
    <p:extLst>
      <p:ext uri="{BB962C8B-B14F-4D97-AF65-F5344CB8AC3E}">
        <p14:creationId xmlns:p14="http://schemas.microsoft.com/office/powerpoint/2010/main" val="7130550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EE9C7E-4E1F-4344-9DC8-E124912CB6A0}" type="slidenum">
              <a:rPr lang="en-US" smtClean="0"/>
              <a:t>24</a:t>
            </a:fld>
            <a:endParaRPr lang="en-US" dirty="0"/>
          </a:p>
        </p:txBody>
      </p:sp>
    </p:spTree>
    <p:extLst>
      <p:ext uri="{BB962C8B-B14F-4D97-AF65-F5344CB8AC3E}">
        <p14:creationId xmlns:p14="http://schemas.microsoft.com/office/powerpoint/2010/main" val="2384289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if both the performance measure and any back-up SLOs are based on state 3-8 scores or derived from a state-provided growth score</a:t>
            </a:r>
            <a:endParaRPr lang="en-US" dirty="0"/>
          </a:p>
        </p:txBody>
      </p:sp>
      <p:sp>
        <p:nvSpPr>
          <p:cNvPr id="4" name="Slide Number Placeholder 3"/>
          <p:cNvSpPr>
            <a:spLocks noGrp="1"/>
          </p:cNvSpPr>
          <p:nvPr>
            <p:ph type="sldNum" sz="quarter" idx="10"/>
          </p:nvPr>
        </p:nvSpPr>
        <p:spPr/>
        <p:txBody>
          <a:bodyPr/>
          <a:lstStyle/>
          <a:p>
            <a:fld id="{D6EE9C7E-4E1F-4344-9DC8-E124912CB6A0}" type="slidenum">
              <a:rPr lang="en-US" smtClean="0"/>
              <a:t>25</a:t>
            </a:fld>
            <a:endParaRPr lang="en-US" dirty="0"/>
          </a:p>
        </p:txBody>
      </p:sp>
    </p:spTree>
    <p:extLst>
      <p:ext uri="{BB962C8B-B14F-4D97-AF65-F5344CB8AC3E}">
        <p14:creationId xmlns:p14="http://schemas.microsoft.com/office/powerpoint/2010/main" val="528998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the agenda.</a:t>
            </a:r>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6</a:t>
            </a:fld>
            <a:endParaRPr lang="en-US" dirty="0"/>
          </a:p>
        </p:txBody>
      </p:sp>
    </p:spTree>
    <p:extLst>
      <p:ext uri="{BB962C8B-B14F-4D97-AF65-F5344CB8AC3E}">
        <p14:creationId xmlns:p14="http://schemas.microsoft.com/office/powerpoint/2010/main" val="40531485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EE9C7E-4E1F-4344-9DC8-E124912CB6A0}" type="slidenum">
              <a:rPr lang="en-US" smtClean="0"/>
              <a:t>26</a:t>
            </a:fld>
            <a:endParaRPr lang="en-US" dirty="0"/>
          </a:p>
        </p:txBody>
      </p:sp>
    </p:spTree>
    <p:extLst>
      <p:ext uri="{BB962C8B-B14F-4D97-AF65-F5344CB8AC3E}">
        <p14:creationId xmlns:p14="http://schemas.microsoft.com/office/powerpoint/2010/main" val="5289984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28</a:t>
            </a:fld>
            <a:endParaRPr lang="en-US" dirty="0"/>
          </a:p>
        </p:txBody>
      </p:sp>
    </p:spTree>
    <p:extLst>
      <p:ext uri="{BB962C8B-B14F-4D97-AF65-F5344CB8AC3E}">
        <p14:creationId xmlns:p14="http://schemas.microsoft.com/office/powerpoint/2010/main" val="19659107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46AEFA-305F-4314-B887-3BC2410902F8}" type="slidenum">
              <a:rPr lang="en-US">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15946628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47</a:t>
            </a:fld>
            <a:endParaRPr lang="en-US" dirty="0"/>
          </a:p>
        </p:txBody>
      </p:sp>
    </p:spTree>
    <p:extLst>
      <p:ext uri="{BB962C8B-B14F-4D97-AF65-F5344CB8AC3E}">
        <p14:creationId xmlns:p14="http://schemas.microsoft.com/office/powerpoint/2010/main" val="19659107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65</a:t>
            </a:fld>
            <a:endParaRPr lang="en-US" dirty="0"/>
          </a:p>
        </p:txBody>
      </p:sp>
    </p:spTree>
    <p:extLst>
      <p:ext uri="{BB962C8B-B14F-4D97-AF65-F5344CB8AC3E}">
        <p14:creationId xmlns:p14="http://schemas.microsoft.com/office/powerpoint/2010/main" val="19659107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72</a:t>
            </a:fld>
            <a:endParaRPr lang="en-US" dirty="0"/>
          </a:p>
        </p:txBody>
      </p:sp>
    </p:spTree>
    <p:extLst>
      <p:ext uri="{BB962C8B-B14F-4D97-AF65-F5344CB8AC3E}">
        <p14:creationId xmlns:p14="http://schemas.microsoft.com/office/powerpoint/2010/main" val="378022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74</a:t>
            </a:fld>
            <a:endParaRPr lang="en-US" dirty="0"/>
          </a:p>
        </p:txBody>
      </p:sp>
    </p:spTree>
    <p:extLst>
      <p:ext uri="{BB962C8B-B14F-4D97-AF65-F5344CB8AC3E}">
        <p14:creationId xmlns:p14="http://schemas.microsoft.com/office/powerpoint/2010/main" val="19659107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75</a:t>
            </a:fld>
            <a:endParaRPr lang="en-US" dirty="0"/>
          </a:p>
        </p:txBody>
      </p:sp>
    </p:spTree>
    <p:extLst>
      <p:ext uri="{BB962C8B-B14F-4D97-AF65-F5344CB8AC3E}">
        <p14:creationId xmlns:p14="http://schemas.microsoft.com/office/powerpoint/2010/main" val="19659107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76</a:t>
            </a:fld>
            <a:endParaRPr lang="en-US" dirty="0"/>
          </a:p>
        </p:txBody>
      </p:sp>
    </p:spTree>
    <p:extLst>
      <p:ext uri="{BB962C8B-B14F-4D97-AF65-F5344CB8AC3E}">
        <p14:creationId xmlns:p14="http://schemas.microsoft.com/office/powerpoint/2010/main" val="20225831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77</a:t>
            </a:fld>
            <a:endParaRPr lang="en-US" dirty="0"/>
          </a:p>
        </p:txBody>
      </p:sp>
    </p:spTree>
    <p:extLst>
      <p:ext uri="{BB962C8B-B14F-4D97-AF65-F5344CB8AC3E}">
        <p14:creationId xmlns:p14="http://schemas.microsoft.com/office/powerpoint/2010/main" val="2022583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EE9C7E-4E1F-4344-9DC8-E124912CB6A0}" type="slidenum">
              <a:rPr lang="en-US" smtClean="0"/>
              <a:t>8</a:t>
            </a:fld>
            <a:endParaRPr lang="en-US" dirty="0"/>
          </a:p>
        </p:txBody>
      </p:sp>
    </p:spTree>
    <p:extLst>
      <p:ext uri="{BB962C8B-B14F-4D97-AF65-F5344CB8AC3E}">
        <p14:creationId xmlns:p14="http://schemas.microsoft.com/office/powerpoint/2010/main" val="2384289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78</a:t>
            </a:fld>
            <a:endParaRPr lang="en-US" dirty="0"/>
          </a:p>
        </p:txBody>
      </p:sp>
    </p:spTree>
    <p:extLst>
      <p:ext uri="{BB962C8B-B14F-4D97-AF65-F5344CB8AC3E}">
        <p14:creationId xmlns:p14="http://schemas.microsoft.com/office/powerpoint/2010/main" val="20225831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79</a:t>
            </a:fld>
            <a:endParaRPr lang="en-US" dirty="0"/>
          </a:p>
        </p:txBody>
      </p:sp>
    </p:spTree>
    <p:extLst>
      <p:ext uri="{BB962C8B-B14F-4D97-AF65-F5344CB8AC3E}">
        <p14:creationId xmlns:p14="http://schemas.microsoft.com/office/powerpoint/2010/main" val="19659107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based on the training provided by EMA to</a:t>
            </a:r>
            <a:r>
              <a:rPr lang="en-US" baseline="0" dirty="0" smtClean="0"/>
              <a:t> OCM BOCES superintendents in September, 2015</a:t>
            </a:r>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81</a:t>
            </a:fld>
            <a:endParaRPr lang="en-US" dirty="0"/>
          </a:p>
        </p:txBody>
      </p:sp>
    </p:spTree>
    <p:extLst>
      <p:ext uri="{BB962C8B-B14F-4D97-AF65-F5344CB8AC3E}">
        <p14:creationId xmlns:p14="http://schemas.microsoft.com/office/powerpoint/2010/main" val="20435462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based on the training provided by EMA to</a:t>
            </a:r>
            <a:r>
              <a:rPr lang="en-US" baseline="0" dirty="0" smtClean="0"/>
              <a:t> OCM BOCES superintendents in September, 2015</a:t>
            </a:r>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82</a:t>
            </a:fld>
            <a:endParaRPr lang="en-US" dirty="0"/>
          </a:p>
        </p:txBody>
      </p:sp>
    </p:spTree>
    <p:extLst>
      <p:ext uri="{BB962C8B-B14F-4D97-AF65-F5344CB8AC3E}">
        <p14:creationId xmlns:p14="http://schemas.microsoft.com/office/powerpoint/2010/main" val="20435462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based on the training provided by EMA to</a:t>
            </a:r>
            <a:r>
              <a:rPr lang="en-US" baseline="0" dirty="0" smtClean="0"/>
              <a:t> OCM BOCES superintendents in September, 2015</a:t>
            </a:r>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83</a:t>
            </a:fld>
            <a:endParaRPr lang="en-US" dirty="0"/>
          </a:p>
        </p:txBody>
      </p:sp>
    </p:spTree>
    <p:extLst>
      <p:ext uri="{BB962C8B-B14F-4D97-AF65-F5344CB8AC3E}">
        <p14:creationId xmlns:p14="http://schemas.microsoft.com/office/powerpoint/2010/main" val="2043546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txBox="1">
            <a:spLocks noGrp="1"/>
          </p:cNvSpPr>
          <p:nvPr>
            <p:ph type="body" idx="1"/>
          </p:nvPr>
        </p:nvSpPr>
        <p:spPr>
          <a:xfrm>
            <a:off x="702311" y="4421823"/>
            <a:ext cx="5618479" cy="4189095"/>
          </a:xfrm>
          <a:prstGeom prst="rect">
            <a:avLst/>
          </a:prstGeom>
        </p:spPr>
        <p:txBody>
          <a:bodyPr lIns="93308" tIns="93308" rIns="93308" bIns="93308" anchor="t" anchorCtr="0">
            <a:noAutofit/>
          </a:bodyPr>
          <a:lstStyle/>
          <a:p>
            <a:r>
              <a:rPr lang="en-US" dirty="0" smtClean="0"/>
              <a:t>9-12 can’t use building wide measure (i.e., principal growth score) but can still use SLOs with the Regents exams</a:t>
            </a:r>
          </a:p>
          <a:p>
            <a:r>
              <a:rPr lang="en-US" dirty="0" smtClean="0"/>
              <a:t>Can</a:t>
            </a:r>
            <a:r>
              <a:rPr lang="en-US" baseline="0" dirty="0" smtClean="0"/>
              <a:t> still use NYSAA and NYSELAT</a:t>
            </a:r>
          </a:p>
          <a:p>
            <a:r>
              <a:rPr lang="en-US" baseline="0" dirty="0" smtClean="0"/>
              <a:t>Target setting with NYSAA-there will be a conversion chart, continue to target set as you have before </a:t>
            </a:r>
            <a:endParaRPr dirty="0"/>
          </a:p>
        </p:txBody>
      </p:sp>
      <p:sp>
        <p:nvSpPr>
          <p:cNvPr id="54" name="Shape 54"/>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txBox="1">
            <a:spLocks noGrp="1"/>
          </p:cNvSpPr>
          <p:nvPr>
            <p:ph type="body" idx="1"/>
          </p:nvPr>
        </p:nvSpPr>
        <p:spPr>
          <a:xfrm>
            <a:off x="702311" y="4421823"/>
            <a:ext cx="5618479" cy="4189095"/>
          </a:xfrm>
          <a:prstGeom prst="rect">
            <a:avLst/>
          </a:prstGeom>
        </p:spPr>
        <p:txBody>
          <a:bodyPr lIns="93308" tIns="93308" rIns="93308" bIns="93308"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dirty="0" smtClean="0">
                <a:solidFill>
                  <a:schemeClr val="dk1"/>
                </a:solidFill>
                <a:latin typeface="Arial"/>
                <a:ea typeface="Arial"/>
                <a:cs typeface="Arial"/>
                <a:sym typeface="Arial"/>
              </a:rPr>
              <a:t>The Department anticipates returning to the Board of Regents at its February 2016 meeting with proposed regulatory changes that will provide districts implementing APPR plans pursuant to Education Law §3012-d during the 2015-16 school year the same protections that the new transition regulations provide districts implementing APPR plans pursuant to Education Law §3012-c during the 2015-16 school year.</a:t>
            </a:r>
          </a:p>
          <a:p>
            <a:endParaRPr dirty="0"/>
          </a:p>
        </p:txBody>
      </p:sp>
      <p:sp>
        <p:nvSpPr>
          <p:cNvPr id="61" name="Shape 61"/>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txBox="1">
            <a:spLocks noGrp="1"/>
          </p:cNvSpPr>
          <p:nvPr>
            <p:ph type="body" idx="1"/>
          </p:nvPr>
        </p:nvSpPr>
        <p:spPr>
          <a:xfrm>
            <a:off x="702311" y="4421823"/>
            <a:ext cx="5618479" cy="4189095"/>
          </a:xfrm>
          <a:prstGeom prst="rect">
            <a:avLst/>
          </a:prstGeom>
        </p:spPr>
        <p:txBody>
          <a:bodyPr lIns="93308" tIns="93308" rIns="93308" bIns="93308" anchor="t" anchorCtr="0">
            <a:noAutofit/>
          </a:bodyPr>
          <a:lstStyle/>
          <a:p>
            <a:r>
              <a:rPr lang="en-US" dirty="0" smtClean="0"/>
              <a:t>It is assumed all will be at 3012(d)</a:t>
            </a:r>
          </a:p>
          <a:p>
            <a:r>
              <a:rPr lang="en-US" dirty="0" smtClean="0"/>
              <a:t>If already approved 3012(d) the department will being releasing a form, an addendum to come</a:t>
            </a:r>
            <a:r>
              <a:rPr lang="en-US" baseline="0" dirty="0" smtClean="0"/>
              <a:t> into compliance with these requirements. The form will require signatures</a:t>
            </a:r>
            <a:endParaRPr dirty="0"/>
          </a:p>
        </p:txBody>
      </p:sp>
      <p:sp>
        <p:nvSpPr>
          <p:cNvPr id="69" name="Shape 69"/>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txBox="1">
            <a:spLocks noGrp="1"/>
          </p:cNvSpPr>
          <p:nvPr>
            <p:ph type="body" idx="1"/>
          </p:nvPr>
        </p:nvSpPr>
        <p:spPr>
          <a:xfrm>
            <a:off x="702311" y="4421823"/>
            <a:ext cx="5618479" cy="4189095"/>
          </a:xfrm>
          <a:prstGeom prst="rect">
            <a:avLst/>
          </a:prstGeom>
        </p:spPr>
        <p:txBody>
          <a:bodyPr lIns="93308" tIns="93308" rIns="93308" bIns="93308" anchor="t" anchorCtr="0">
            <a:noAutofit/>
          </a:bodyPr>
          <a:lstStyle/>
          <a:p>
            <a:r>
              <a:rPr lang="en-US" dirty="0" smtClean="0"/>
              <a:t>District measure still can’t use 3-8 ELA and/or math</a:t>
            </a:r>
          </a:p>
          <a:p>
            <a:endParaRPr lang="en-US" dirty="0" smtClean="0"/>
          </a:p>
          <a:p>
            <a:r>
              <a:rPr lang="en-US" dirty="0" smtClean="0"/>
              <a:t>Currently</a:t>
            </a:r>
            <a:r>
              <a:rPr lang="en-US" baseline="0" dirty="0" smtClean="0"/>
              <a:t> only state assessments are to be used for a building-wide/school/group or team measure. This change is being considered by the department</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baseline="30000" dirty="0" smtClean="0">
                <a:solidFill>
                  <a:schemeClr val="dk1"/>
                </a:solidFill>
                <a:latin typeface="Arial"/>
                <a:ea typeface="Arial"/>
                <a:cs typeface="Arial"/>
                <a:sym typeface="Arial"/>
              </a:rPr>
              <a:t>*</a:t>
            </a:r>
            <a:r>
              <a:rPr lang="en-US" sz="1200" b="0" i="0" u="none" strike="noStrike" cap="none" dirty="0" smtClean="0">
                <a:solidFill>
                  <a:schemeClr val="dk1"/>
                </a:solidFill>
                <a:latin typeface="Arial"/>
                <a:ea typeface="Arial"/>
                <a:cs typeface="Arial"/>
                <a:sym typeface="Arial"/>
              </a:rPr>
              <a:t>In order for third-party and locally-developed assessments to be used for evaluations under Ed. Law §3012-d, an application must be submitted to the Assessment RFQ. The Department is reviewing these applications in an expedited manner and the requirements for assessments for use with SLOs were revised on September 18, 2015 to significantly reduce the amount of information that applicants need to provide. </a:t>
            </a:r>
          </a:p>
          <a:p>
            <a:endParaRPr lang="en-US" baseline="0" dirty="0" smtClean="0"/>
          </a:p>
          <a:p>
            <a:endParaRPr lang="en-US" baseline="0" dirty="0" smtClean="0"/>
          </a:p>
          <a:p>
            <a:r>
              <a:rPr lang="en-US" baseline="0" dirty="0" smtClean="0"/>
              <a:t>For 2016-17 and forward-</a:t>
            </a:r>
            <a:r>
              <a:rPr lang="en-US" i="1" baseline="0" dirty="0" smtClean="0"/>
              <a:t>3</a:t>
            </a:r>
            <a:r>
              <a:rPr lang="en-US" i="1" baseline="30000" dirty="0" smtClean="0"/>
              <a:t>rd</a:t>
            </a:r>
            <a:r>
              <a:rPr lang="en-US" i="1" baseline="0" dirty="0" smtClean="0"/>
              <a:t> grade teachers still have to set a SLO using the 3</a:t>
            </a:r>
            <a:r>
              <a:rPr lang="en-US" i="1" baseline="30000" dirty="0" smtClean="0"/>
              <a:t>rd</a:t>
            </a:r>
            <a:r>
              <a:rPr lang="en-US" i="1" baseline="0" dirty="0" smtClean="0"/>
              <a:t> grade ELA and math test. They will also need another student performance measure that does not include the 3-8 ELA and/or math assessments</a:t>
            </a:r>
          </a:p>
          <a:p>
            <a:endParaRPr lang="en-US" baseline="0" dirty="0" smtClean="0"/>
          </a:p>
          <a:p>
            <a:r>
              <a:rPr lang="en-US" baseline="0" dirty="0" smtClean="0"/>
              <a:t>3012(d) 4-8 ELA and math (2016-17, 2017-18, 2018-19)</a:t>
            </a:r>
          </a:p>
          <a:p>
            <a:r>
              <a:rPr lang="en-US" dirty="0" smtClean="0"/>
              <a:t>Overall: transition SLO that does not use the state 3-8 ELA or math assessments </a:t>
            </a:r>
          </a:p>
          <a:p>
            <a:r>
              <a:rPr lang="en-US" dirty="0" smtClean="0"/>
              <a:t>Original (state</a:t>
            </a:r>
            <a:r>
              <a:rPr lang="en-US" baseline="0" dirty="0" smtClean="0"/>
              <a:t> provided growth score): state-provided growth score </a:t>
            </a:r>
            <a:r>
              <a:rPr lang="en-US" b="1" u="sng" baseline="0" dirty="0" smtClean="0"/>
              <a:t>and</a:t>
            </a:r>
            <a:r>
              <a:rPr lang="en-US" baseline="0" dirty="0" smtClean="0"/>
              <a:t> an alternate SLO </a:t>
            </a:r>
          </a:p>
          <a:p>
            <a:r>
              <a:rPr lang="en-US" sz="1800" i="1" dirty="0"/>
              <a:t>“You are still expected to implement your plan as approved. In the plan you had approved you attested that there will be back-up SLOs for 3-8 ELA and math. Even though you will not be using these scores for transition scores, you are still required to have them for the advisory score reasons during the transition period”</a:t>
            </a:r>
            <a:endParaRPr i="1" dirty="0"/>
          </a:p>
        </p:txBody>
      </p:sp>
      <p:sp>
        <p:nvSpPr>
          <p:cNvPr id="76" name="Shape 76"/>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txBox="1">
            <a:spLocks noGrp="1"/>
          </p:cNvSpPr>
          <p:nvPr>
            <p:ph type="body" idx="1"/>
          </p:nvPr>
        </p:nvSpPr>
        <p:spPr>
          <a:xfrm>
            <a:off x="702311" y="4421823"/>
            <a:ext cx="5618479" cy="4189095"/>
          </a:xfrm>
          <a:prstGeom prst="rect">
            <a:avLst/>
          </a:prstGeom>
        </p:spPr>
        <p:txBody>
          <a:bodyPr lIns="93308" tIns="93308" rIns="93308" bIns="93308" anchor="t" anchorCtr="0">
            <a:noAutofit/>
          </a:bodyPr>
          <a:lstStyle/>
          <a:p>
            <a:endParaRPr dirty="0"/>
          </a:p>
        </p:txBody>
      </p:sp>
      <p:sp>
        <p:nvSpPr>
          <p:cNvPr id="84" name="Shape 84"/>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txBox="1">
            <a:spLocks noGrp="1"/>
          </p:cNvSpPr>
          <p:nvPr>
            <p:ph type="body" idx="1"/>
          </p:nvPr>
        </p:nvSpPr>
        <p:spPr>
          <a:xfrm>
            <a:off x="702311" y="4421823"/>
            <a:ext cx="5618479" cy="4189095"/>
          </a:xfrm>
          <a:prstGeom prst="rect">
            <a:avLst/>
          </a:prstGeom>
        </p:spPr>
        <p:txBody>
          <a:bodyPr lIns="93308" tIns="93308" rIns="93308" bIns="93308" anchor="t" anchorCtr="0">
            <a:noAutofit/>
          </a:bodyPr>
          <a:lstStyle/>
          <a:p>
            <a:r>
              <a:rPr lang="en-US" dirty="0" smtClean="0"/>
              <a:t>3012(d) plan to SED by July 1 to get approval by Sept 1</a:t>
            </a:r>
          </a:p>
          <a:p>
            <a:r>
              <a:rPr lang="en-US" dirty="0" smtClean="0"/>
              <a:t>Alternate SLO form, for those with approved 3012(d)</a:t>
            </a:r>
            <a:r>
              <a:rPr lang="en-US" baseline="0" dirty="0" smtClean="0"/>
              <a:t> plans</a:t>
            </a:r>
            <a:r>
              <a:rPr lang="en-US" dirty="0" smtClean="0"/>
              <a:t> will be available in March </a:t>
            </a:r>
            <a:endParaRPr dirty="0"/>
          </a:p>
        </p:txBody>
      </p:sp>
      <p:sp>
        <p:nvSpPr>
          <p:cNvPr id="84" name="Shape 84"/>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PP_Main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767565"/>
            <a:ext cx="7772400" cy="1470025"/>
          </a:xfrm>
        </p:spPr>
        <p:txBody>
          <a:bodyPr>
            <a:normAutofit/>
          </a:bodyPr>
          <a:lstStyle>
            <a:lvl1pPr>
              <a:defRPr sz="4400" b="1" i="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23340"/>
            <a:ext cx="6400800" cy="1752600"/>
          </a:xfrm>
        </p:spPr>
        <p:txBody>
          <a:bodyPr/>
          <a:lstStyle>
            <a:lvl1pPr marL="0" indent="0" algn="ctr">
              <a:buNone/>
              <a:defRPr>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72176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456068"/>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781630"/>
            <a:ext cx="8229600" cy="4525963"/>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493488" y="6447065"/>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1610992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629400" y="456068"/>
            <a:ext cx="2057400" cy="5851525"/>
          </a:xfrm>
        </p:spPr>
        <p:txBody>
          <a:bodyPr vert="eaVert"/>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456068"/>
            <a:ext cx="6019800" cy="5851525"/>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493488" y="6447065"/>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282525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DE8B5C6-B565-4AB4-8698-C85437DD1D41}" type="datetimeFigureOut">
              <a:rPr lang="en-US">
                <a:solidFill>
                  <a:prstClr val="black">
                    <a:tint val="75000"/>
                  </a:prstClr>
                </a:solidFill>
              </a:rPr>
              <a:pPr/>
              <a:t>2/1/2016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76D6711-4A2A-4F39-9BD6-891BE83A5C7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949134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E8B5C6-B565-4AB4-8698-C85437DD1D41}" type="datetimeFigureOut">
              <a:rPr lang="en-US">
                <a:solidFill>
                  <a:prstClr val="black">
                    <a:tint val="75000"/>
                  </a:prstClr>
                </a:solidFill>
              </a:rPr>
              <a:pPr/>
              <a:t>2/1/2016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76D6711-4A2A-4F39-9BD6-891BE83A5C7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959976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E8B5C6-B565-4AB4-8698-C85437DD1D41}" type="datetimeFigureOut">
              <a:rPr lang="en-US">
                <a:solidFill>
                  <a:prstClr val="black">
                    <a:tint val="75000"/>
                  </a:prstClr>
                </a:solidFill>
              </a:rPr>
              <a:pPr/>
              <a:t>2/1/2016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76D6711-4A2A-4F39-9BD6-891BE83A5C7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504756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DE8B5C6-B565-4AB4-8698-C85437DD1D41}" type="datetimeFigureOut">
              <a:rPr lang="en-US">
                <a:solidFill>
                  <a:prstClr val="black">
                    <a:tint val="75000"/>
                  </a:prstClr>
                </a:solidFill>
              </a:rPr>
              <a:pPr/>
              <a:t>2/1/2016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76D6711-4A2A-4F39-9BD6-891BE83A5C7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666133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DE8B5C6-B565-4AB4-8698-C85437DD1D41}" type="datetimeFigureOut">
              <a:rPr lang="en-US">
                <a:solidFill>
                  <a:prstClr val="black">
                    <a:tint val="75000"/>
                  </a:prstClr>
                </a:solidFill>
              </a:rPr>
              <a:pPr/>
              <a:t>2/1/2016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76D6711-4A2A-4F39-9BD6-891BE83A5C7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777795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E8B5C6-B565-4AB4-8698-C85437DD1D41}" type="datetimeFigureOut">
              <a:rPr lang="en-US">
                <a:solidFill>
                  <a:prstClr val="black">
                    <a:tint val="75000"/>
                  </a:prstClr>
                </a:solidFill>
              </a:rPr>
              <a:pPr/>
              <a:t>2/1/2016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76D6711-4A2A-4F39-9BD6-891BE83A5C7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946618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E8B5C6-B565-4AB4-8698-C85437DD1D41}" type="datetimeFigureOut">
              <a:rPr lang="en-US">
                <a:solidFill>
                  <a:prstClr val="black">
                    <a:tint val="75000"/>
                  </a:prstClr>
                </a:solidFill>
              </a:rPr>
              <a:pPr/>
              <a:t>2/1/2016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76D6711-4A2A-4F39-9BD6-891BE83A5C7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25651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E8B5C6-B565-4AB4-8698-C85437DD1D41}" type="datetimeFigureOut">
              <a:rPr lang="en-US">
                <a:solidFill>
                  <a:prstClr val="black">
                    <a:tint val="75000"/>
                  </a:prstClr>
                </a:solidFill>
              </a:rPr>
              <a:pPr/>
              <a:t>2/1/2016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76D6711-4A2A-4F39-9BD6-891BE83A5C7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62627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90915"/>
            <a:ext cx="8229600"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6218180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E8B5C6-B565-4AB4-8698-C85437DD1D41}" type="datetimeFigureOut">
              <a:rPr lang="en-US">
                <a:solidFill>
                  <a:prstClr val="black">
                    <a:tint val="75000"/>
                  </a:prstClr>
                </a:solidFill>
              </a:rPr>
              <a:pPr/>
              <a:t>2/1/2016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76D6711-4A2A-4F39-9BD6-891BE83A5C7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620046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E8B5C6-B565-4AB4-8698-C85437DD1D41}" type="datetimeFigureOut">
              <a:rPr lang="en-US">
                <a:solidFill>
                  <a:prstClr val="black">
                    <a:tint val="75000"/>
                  </a:prstClr>
                </a:solidFill>
              </a:rPr>
              <a:pPr/>
              <a:t>2/1/2016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76D6711-4A2A-4F39-9BD6-891BE83A5C7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803496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E8B5C6-B565-4AB4-8698-C85437DD1D41}" type="datetimeFigureOut">
              <a:rPr lang="en-US">
                <a:solidFill>
                  <a:prstClr val="black">
                    <a:tint val="75000"/>
                  </a:prstClr>
                </a:solidFill>
              </a:rPr>
              <a:pPr/>
              <a:t>2/1/2016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76D6711-4A2A-4F39-9BD6-891BE83A5C7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58427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22313" y="4406900"/>
            <a:ext cx="7772400" cy="1362075"/>
          </a:xfrm>
        </p:spPr>
        <p:txBody>
          <a:bodyPr anchor="t"/>
          <a:lstStyle>
            <a:lvl1pPr algn="l">
              <a:defRPr sz="4000" b="1" cap="all">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390357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90915"/>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90915"/>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3566413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25828"/>
            <a:ext cx="4040188"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74448"/>
            <a:ext cx="4040188"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625828"/>
            <a:ext cx="4041775"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56305"/>
            <a:ext cx="4041775"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3814616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8"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515023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1515167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454480"/>
            <a:ext cx="3008313" cy="1162050"/>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454480"/>
            <a:ext cx="5111750" cy="5853113"/>
          </a:xfrm>
        </p:spPr>
        <p:txBody>
          <a:bodyPr/>
          <a:lstStyle>
            <a:lvl1pPr>
              <a:defRPr sz="3200" b="1">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16530"/>
            <a:ext cx="3008313"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1566708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614897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606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63487"/>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4"/>
          </p:nvPr>
        </p:nvSpPr>
        <p:spPr>
          <a:xfrm>
            <a:off x="493488" y="6447065"/>
            <a:ext cx="2133600" cy="365125"/>
          </a:xfrm>
          <a:prstGeom prst="rect">
            <a:avLst/>
          </a:prstGeom>
        </p:spPr>
        <p:txBody>
          <a:bodyPr/>
          <a:lstStyle>
            <a:lvl1pPr algn="l">
              <a:defRPr>
                <a:latin typeface="Arial" pitchFamily="34" charset="0"/>
                <a:cs typeface="Arial" pitchFamily="34" charset="0"/>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165788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CDE8B5C6-B565-4AB4-8698-C85437DD1D41}" type="datetimeFigureOut">
              <a:rPr lang="en-US" smtClean="0">
                <a:solidFill>
                  <a:prstClr val="black">
                    <a:tint val="75000"/>
                  </a:prstClr>
                </a:solidFill>
              </a:rPr>
              <a:pPr defTabSz="914400"/>
              <a:t>2/1/2016</a:t>
            </a:fld>
            <a:endParaRPr lang="en-US" dirty="0" smtClean="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dirty="0" smtClean="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976D6711-4A2A-4F39-9BD6-891BE83A5C7E}" type="slidenum">
              <a:rPr lang="en-US" smtClean="0">
                <a:solidFill>
                  <a:prstClr val="black">
                    <a:tint val="75000"/>
                  </a:prstClr>
                </a:solidFill>
              </a:rPr>
              <a:pPr defTabSz="914400"/>
              <a:t>‹#›</a:t>
            </a:fld>
            <a:endParaRPr lang="en-US" dirty="0" smtClean="0">
              <a:solidFill>
                <a:prstClr val="black">
                  <a:tint val="75000"/>
                </a:prstClr>
              </a:solidFill>
            </a:endParaRPr>
          </a:p>
        </p:txBody>
      </p:sp>
    </p:spTree>
    <p:extLst>
      <p:ext uri="{BB962C8B-B14F-4D97-AF65-F5344CB8AC3E}">
        <p14:creationId xmlns:p14="http://schemas.microsoft.com/office/powerpoint/2010/main" val="38964659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www.youtube.com/watch?v=w7LQhLX2Wek" TargetMode="External"/><Relationship Id="rId2" Type="http://schemas.openxmlformats.org/officeDocument/2006/relationships/image" Target="../media/image26.tmp"/><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5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s://www.youtube.com/watch?v=tChbmFBcYKg"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hyperlink" Target="https://www.mylearningplan.com/WebReg/ActivityProfile.asp?D=15882&amp;I=1855066" TargetMode="External"/><Relationship Id="rId2" Type="http://schemas.openxmlformats.org/officeDocument/2006/relationships/hyperlink" Target="https://www.mylearningplan.com/WebReg/ActivityProfile.asp?D=15882&amp;I=1855065" TargetMode="External"/><Relationship Id="rId1" Type="http://schemas.openxmlformats.org/officeDocument/2006/relationships/slideLayout" Target="../slideLayouts/slideLayout2.xml"/><Relationship Id="rId5" Type="http://schemas.openxmlformats.org/officeDocument/2006/relationships/hyperlink" Target="https://www.mylearningplan.com/WebReg/ActivityProfile.asp?D=15882&amp;I=1855070" TargetMode="External"/><Relationship Id="rId4" Type="http://schemas.openxmlformats.org/officeDocument/2006/relationships/hyperlink" Target="https://www.mylearningplan.com/WebReg/ActivityProfile.asp?D=15882&amp;I=1855067"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Lead Evaluator Training</a:t>
            </a:r>
            <a:endParaRPr lang="en-US" dirty="0"/>
          </a:p>
        </p:txBody>
      </p:sp>
      <p:sp>
        <p:nvSpPr>
          <p:cNvPr id="3" name="Subtitle 2"/>
          <p:cNvSpPr>
            <a:spLocks noGrp="1"/>
          </p:cNvSpPr>
          <p:nvPr>
            <p:ph type="subTitle" idx="1"/>
          </p:nvPr>
        </p:nvSpPr>
        <p:spPr/>
        <p:txBody>
          <a:bodyPr/>
          <a:lstStyle/>
          <a:p>
            <a:r>
              <a:rPr lang="en-US" dirty="0" smtClean="0"/>
              <a:t>2015-2016 Ongoing Training</a:t>
            </a:r>
          </a:p>
          <a:p>
            <a:r>
              <a:rPr lang="en-US" dirty="0" smtClean="0"/>
              <a:t>Day 2</a:t>
            </a:r>
            <a:endParaRPr lang="en-US" dirty="0"/>
          </a:p>
        </p:txBody>
      </p:sp>
    </p:spTree>
    <p:extLst>
      <p:ext uri="{BB962C8B-B14F-4D97-AF65-F5344CB8AC3E}">
        <p14:creationId xmlns:p14="http://schemas.microsoft.com/office/powerpoint/2010/main" val="33950944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8" name="Shape 58"/>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606060"/>
              </a:buClr>
              <a:buSzPct val="100000"/>
              <a:buFont typeface="Arial"/>
              <a:buChar char="•"/>
            </a:pPr>
            <a:r>
              <a:rPr lang="en-US" sz="2800" i="0" strike="noStrike" cap="none" dirty="0">
                <a:latin typeface="Arial"/>
                <a:ea typeface="Arial"/>
                <a:cs typeface="Arial"/>
                <a:sym typeface="Arial"/>
              </a:rPr>
              <a:t>During the transition period, LEAs must calculate both original and transition scores and ratings.</a:t>
            </a:r>
          </a:p>
          <a:p>
            <a:pPr marL="342900" marR="0" lvl="0" indent="-342900" algn="l" rtl="0">
              <a:lnSpc>
                <a:spcPct val="100000"/>
              </a:lnSpc>
              <a:spcBef>
                <a:spcPts val="540"/>
              </a:spcBef>
              <a:spcAft>
                <a:spcPts val="0"/>
              </a:spcAft>
              <a:buClr>
                <a:srgbClr val="606060"/>
              </a:buClr>
              <a:buSzPct val="100000"/>
              <a:buFont typeface="Arial"/>
              <a:buChar char="•"/>
            </a:pPr>
            <a:r>
              <a:rPr lang="en-US" sz="2800" i="0" strike="noStrike" cap="none" dirty="0">
                <a:latin typeface="Arial"/>
                <a:ea typeface="Arial"/>
                <a:cs typeface="Arial"/>
                <a:sym typeface="Arial"/>
              </a:rPr>
              <a:t>The results of grades 3-8 ELA/math State assessments and any State-provided growth scores must be excluded from the transition score/rating calculations.</a:t>
            </a:r>
          </a:p>
          <a:p>
            <a:pPr marL="342900" marR="0" lvl="0" indent="-342900" algn="l" rtl="0">
              <a:lnSpc>
                <a:spcPct val="100000"/>
              </a:lnSpc>
              <a:spcBef>
                <a:spcPts val="540"/>
              </a:spcBef>
              <a:spcAft>
                <a:spcPts val="0"/>
              </a:spcAft>
              <a:buClr>
                <a:srgbClr val="606060"/>
              </a:buClr>
              <a:buSzPct val="100000"/>
              <a:buFont typeface="Arial"/>
              <a:buChar char="•"/>
            </a:pPr>
            <a:r>
              <a:rPr lang="en-US" sz="2800" i="0" strike="noStrike" cap="none" dirty="0">
                <a:latin typeface="Arial"/>
                <a:ea typeface="Arial"/>
                <a:cs typeface="Arial"/>
                <a:sym typeface="Arial"/>
              </a:rPr>
              <a:t>State-provided growth scores and the original scores and ratings must still be provided for advisory purposes.</a:t>
            </a:r>
          </a:p>
        </p:txBody>
      </p:sp>
      <p:sp>
        <p:nvSpPr>
          <p:cNvPr id="5" name="Title 1"/>
          <p:cNvSpPr txBox="1">
            <a:spLocks/>
          </p:cNvSpPr>
          <p:nvPr/>
        </p:nvSpPr>
        <p:spPr>
          <a:xfrm>
            <a:off x="457200" y="365353"/>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tx1"/>
                </a:solidFill>
                <a:latin typeface="Arial" pitchFamily="34" charset="0"/>
                <a:ea typeface="+mj-ea"/>
                <a:cs typeface="Arial" pitchFamily="34" charset="0"/>
              </a:defRPr>
            </a:lvl1pPr>
          </a:lstStyle>
          <a:p>
            <a:r>
              <a:rPr lang="en-US" dirty="0" smtClean="0"/>
              <a:t>“Transition” Period</a:t>
            </a:r>
            <a:endParaRPr lang="en-US" dirty="0"/>
          </a:p>
        </p:txBody>
      </p:sp>
    </p:spTree>
    <p:extLst>
      <p:ext uri="{BB962C8B-B14F-4D97-AF65-F5344CB8AC3E}">
        <p14:creationId xmlns:p14="http://schemas.microsoft.com/office/powerpoint/2010/main" val="27553572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Shape 64"/>
          <p:cNvSpPr txBox="1">
            <a:spLocks noGrp="1"/>
          </p:cNvSpPr>
          <p:nvPr>
            <p:ph type="body" idx="1"/>
          </p:nvPr>
        </p:nvSpPr>
        <p:spPr>
          <a:xfrm>
            <a:off x="457200" y="1600200"/>
            <a:ext cx="8468436" cy="474600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606060"/>
              </a:buClr>
              <a:buSzPct val="100000"/>
              <a:buFont typeface="Arial"/>
              <a:buChar char="•"/>
            </a:pPr>
            <a:r>
              <a:rPr lang="en-US" sz="2800" dirty="0">
                <a:latin typeface="Arial"/>
                <a:ea typeface="Arial"/>
                <a:cs typeface="Arial"/>
                <a:sym typeface="Arial"/>
              </a:rPr>
              <a:t>C</a:t>
            </a:r>
            <a:r>
              <a:rPr lang="en-US" sz="2800" i="0" strike="noStrike" cap="none" dirty="0" smtClean="0">
                <a:latin typeface="Arial"/>
                <a:ea typeface="Arial"/>
                <a:cs typeface="Arial"/>
                <a:sym typeface="Arial"/>
              </a:rPr>
              <a:t>ontinue </a:t>
            </a:r>
            <a:r>
              <a:rPr lang="en-US" sz="2800" i="0" strike="noStrike" cap="none" dirty="0">
                <a:latin typeface="Arial"/>
                <a:ea typeface="Arial"/>
                <a:cs typeface="Arial"/>
                <a:sym typeface="Arial"/>
              </a:rPr>
              <a:t>to calculate scores and ratings pursuant to the approved APPR </a:t>
            </a:r>
            <a:r>
              <a:rPr lang="en-US" sz="2800" i="0" strike="noStrike" cap="none" dirty="0" smtClean="0">
                <a:latin typeface="Arial"/>
                <a:ea typeface="Arial"/>
                <a:cs typeface="Arial"/>
                <a:sym typeface="Arial"/>
              </a:rPr>
              <a:t>plan.</a:t>
            </a:r>
            <a:endParaRPr lang="en-US" sz="2800" i="0" strike="noStrike" cap="none" dirty="0">
              <a:latin typeface="Arial"/>
              <a:ea typeface="Arial"/>
              <a:cs typeface="Arial"/>
              <a:sym typeface="Arial"/>
            </a:endParaRPr>
          </a:p>
          <a:p>
            <a:pPr marL="342900" marR="0" lvl="0" indent="-342900" algn="l" rtl="0">
              <a:lnSpc>
                <a:spcPct val="100000"/>
              </a:lnSpc>
              <a:spcBef>
                <a:spcPts val="440"/>
              </a:spcBef>
              <a:spcAft>
                <a:spcPts val="0"/>
              </a:spcAft>
              <a:buClr>
                <a:srgbClr val="606060"/>
              </a:buClr>
              <a:buSzPct val="100000"/>
              <a:buFont typeface="Arial"/>
              <a:buChar char="•"/>
            </a:pPr>
            <a:r>
              <a:rPr lang="en-US" sz="2800" dirty="0">
                <a:latin typeface="Arial"/>
                <a:ea typeface="Arial"/>
                <a:cs typeface="Arial"/>
                <a:sym typeface="Arial"/>
              </a:rPr>
              <a:t>A</a:t>
            </a:r>
            <a:r>
              <a:rPr lang="en-US" sz="2800" i="0" strike="noStrike" cap="none" dirty="0" smtClean="0">
                <a:latin typeface="Arial"/>
                <a:ea typeface="Arial"/>
                <a:cs typeface="Arial"/>
                <a:sym typeface="Arial"/>
              </a:rPr>
              <a:t>lso </a:t>
            </a:r>
            <a:r>
              <a:rPr lang="en-US" sz="2800" i="0" strike="noStrike" cap="none" dirty="0">
                <a:latin typeface="Arial"/>
                <a:ea typeface="Arial"/>
                <a:cs typeface="Arial"/>
                <a:sym typeface="Arial"/>
              </a:rPr>
              <a:t>calculate transition scores and ratings that exclude the results of 3-8 ELA/math State assessments and any State-provided growth scores.</a:t>
            </a:r>
          </a:p>
          <a:p>
            <a:pPr marL="342900" marR="0" lvl="0" indent="-342900" algn="l" rtl="0">
              <a:lnSpc>
                <a:spcPct val="100000"/>
              </a:lnSpc>
              <a:spcBef>
                <a:spcPts val="440"/>
              </a:spcBef>
              <a:spcAft>
                <a:spcPts val="0"/>
              </a:spcAft>
              <a:buClr>
                <a:srgbClr val="606060"/>
              </a:buClr>
              <a:buSzPct val="100000"/>
              <a:buFont typeface="Arial"/>
              <a:buChar char="•"/>
            </a:pPr>
            <a:r>
              <a:rPr lang="en-US" sz="2800" i="0" strike="noStrike" cap="none" dirty="0" smtClean="0">
                <a:latin typeface="Arial"/>
                <a:ea typeface="Arial"/>
                <a:cs typeface="Arial"/>
                <a:sym typeface="Arial"/>
              </a:rPr>
              <a:t>Transition </a:t>
            </a:r>
            <a:r>
              <a:rPr lang="en-US" sz="2800" i="0" strike="noStrike" cap="none" dirty="0">
                <a:latin typeface="Arial"/>
                <a:ea typeface="Arial"/>
                <a:cs typeface="Arial"/>
                <a:sym typeface="Arial"/>
              </a:rPr>
              <a:t>scores </a:t>
            </a:r>
            <a:r>
              <a:rPr lang="en-US" sz="2800" i="0" strike="noStrike" cap="none" dirty="0" smtClean="0">
                <a:latin typeface="Arial"/>
                <a:ea typeface="Arial"/>
                <a:cs typeface="Arial"/>
                <a:sym typeface="Arial"/>
              </a:rPr>
              <a:t>are based </a:t>
            </a:r>
            <a:r>
              <a:rPr lang="en-US" sz="2800" i="0" strike="noStrike" cap="none" dirty="0">
                <a:latin typeface="Arial"/>
                <a:ea typeface="Arial"/>
                <a:cs typeface="Arial"/>
                <a:sym typeface="Arial"/>
              </a:rPr>
              <a:t>upon the remaining subcomponents of the APPR that are not based on the grade 3-8 ELA or math State assessments or a State-provided growth score on Regents exams</a:t>
            </a:r>
            <a:r>
              <a:rPr lang="en-US" sz="2800" i="0" strike="noStrike" cap="none" dirty="0" smtClean="0">
                <a:latin typeface="Arial"/>
                <a:ea typeface="Arial"/>
                <a:cs typeface="Arial"/>
                <a:sym typeface="Arial"/>
              </a:rPr>
              <a:t>.</a:t>
            </a:r>
            <a:endParaRPr lang="en-US" sz="2800" i="0" strike="noStrike" cap="none" dirty="0">
              <a:latin typeface="Arial"/>
              <a:ea typeface="Arial"/>
              <a:cs typeface="Arial"/>
              <a:sym typeface="Arial"/>
            </a:endParaRPr>
          </a:p>
        </p:txBody>
      </p:sp>
      <p:sp>
        <p:nvSpPr>
          <p:cNvPr id="9" name="Title 1"/>
          <p:cNvSpPr txBox="1">
            <a:spLocks/>
          </p:cNvSpPr>
          <p:nvPr/>
        </p:nvSpPr>
        <p:spPr>
          <a:xfrm>
            <a:off x="327546" y="365353"/>
            <a:ext cx="859809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tx1"/>
                </a:solidFill>
                <a:latin typeface="Arial" pitchFamily="34" charset="0"/>
                <a:ea typeface="+mj-ea"/>
                <a:cs typeface="Arial" pitchFamily="34" charset="0"/>
              </a:defRPr>
            </a:lvl1pPr>
          </a:lstStyle>
          <a:p>
            <a:r>
              <a:rPr lang="en-US" dirty="0" smtClean="0"/>
              <a:t>2015-16 in “Transition” Period</a:t>
            </a:r>
            <a:endParaRPr lang="en-US" dirty="0"/>
          </a:p>
        </p:txBody>
      </p:sp>
    </p:spTree>
    <p:extLst>
      <p:ext uri="{BB962C8B-B14F-4D97-AF65-F5344CB8AC3E}">
        <p14:creationId xmlns:p14="http://schemas.microsoft.com/office/powerpoint/2010/main" val="2730415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2" name="Shape 72"/>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420"/>
              </a:spcBef>
              <a:spcAft>
                <a:spcPts val="0"/>
              </a:spcAft>
              <a:buClr>
                <a:srgbClr val="606060"/>
              </a:buClr>
              <a:buSzPct val="100000"/>
              <a:buFont typeface="Arial"/>
              <a:buChar char="•"/>
            </a:pPr>
            <a:r>
              <a:rPr lang="en-US" sz="2800" dirty="0" smtClean="0">
                <a:latin typeface="Arial"/>
                <a:ea typeface="Arial"/>
                <a:cs typeface="Arial"/>
                <a:sym typeface="Arial"/>
              </a:rPr>
              <a:t>T</a:t>
            </a:r>
            <a:r>
              <a:rPr lang="en-US" sz="2800" i="0" u="none" strike="noStrike" cap="none" dirty="0" smtClean="0">
                <a:latin typeface="Arial"/>
                <a:ea typeface="Arial"/>
                <a:cs typeface="Arial"/>
                <a:sym typeface="Arial"/>
              </a:rPr>
              <a:t>ransition </a:t>
            </a:r>
            <a:r>
              <a:rPr lang="en-US" sz="2800" i="0" u="none" strike="noStrike" cap="none" dirty="0">
                <a:latin typeface="Arial"/>
                <a:ea typeface="Arial"/>
                <a:cs typeface="Arial"/>
                <a:sym typeface="Arial"/>
              </a:rPr>
              <a:t>scores and ratings will be determined based upon the remaining subcomponents of the APPR that are not based on the grade 3-8 ELA or math </a:t>
            </a:r>
            <a:r>
              <a:rPr lang="en-US" sz="2800" i="0" u="none" strike="noStrike" cap="none" dirty="0" smtClean="0">
                <a:latin typeface="Arial"/>
                <a:ea typeface="Arial"/>
                <a:cs typeface="Arial"/>
                <a:sym typeface="Arial"/>
              </a:rPr>
              <a:t>or </a:t>
            </a:r>
            <a:r>
              <a:rPr lang="en-US" sz="2800" i="0" u="none" strike="noStrike" cap="none" dirty="0" smtClean="0">
                <a:latin typeface="Arial"/>
                <a:ea typeface="Arial"/>
                <a:cs typeface="Arial"/>
                <a:sym typeface="Arial"/>
              </a:rPr>
              <a:t>State-provided </a:t>
            </a:r>
            <a:r>
              <a:rPr lang="en-US" sz="2800" i="0" u="none" strike="noStrike" cap="none" dirty="0">
                <a:latin typeface="Arial"/>
                <a:ea typeface="Arial"/>
                <a:cs typeface="Arial"/>
                <a:sym typeface="Arial"/>
              </a:rPr>
              <a:t>growth </a:t>
            </a:r>
            <a:r>
              <a:rPr lang="en-US" sz="2800" i="0" u="none" strike="noStrike" cap="none" dirty="0" smtClean="0">
                <a:latin typeface="Arial"/>
                <a:ea typeface="Arial"/>
                <a:cs typeface="Arial"/>
                <a:sym typeface="Arial"/>
              </a:rPr>
              <a:t>scores.</a:t>
            </a:r>
            <a:endParaRPr lang="en-US" sz="2800" i="0" u="none" strike="noStrike" cap="none" dirty="0">
              <a:latin typeface="Arial"/>
              <a:ea typeface="Arial"/>
              <a:cs typeface="Arial"/>
              <a:sym typeface="Arial"/>
            </a:endParaRPr>
          </a:p>
          <a:p>
            <a:pPr marL="342900" marR="0" lvl="0" indent="-342900" algn="l" rtl="0">
              <a:lnSpc>
                <a:spcPct val="100000"/>
              </a:lnSpc>
              <a:spcBef>
                <a:spcPts val="420"/>
              </a:spcBef>
              <a:spcAft>
                <a:spcPts val="0"/>
              </a:spcAft>
              <a:buClr>
                <a:srgbClr val="606060"/>
              </a:buClr>
              <a:buSzPct val="100000"/>
              <a:buFont typeface="Arial"/>
              <a:buChar char="•"/>
            </a:pPr>
            <a:r>
              <a:rPr lang="en-US" sz="2800" i="0" u="none" strike="noStrike" cap="none" dirty="0">
                <a:latin typeface="Arial"/>
                <a:ea typeface="Arial"/>
                <a:cs typeface="Arial"/>
                <a:sym typeface="Arial"/>
              </a:rPr>
              <a:t>Where no scores or ratings in the subcomponents of the Student Performance Category can be generated, an alternate SLO must be developed using assessments approved by the Department that are not 3-8 ELA and math State assessments.</a:t>
            </a:r>
          </a:p>
        </p:txBody>
      </p:sp>
      <p:sp>
        <p:nvSpPr>
          <p:cNvPr id="7" name="Title 1"/>
          <p:cNvSpPr txBox="1">
            <a:spLocks/>
          </p:cNvSpPr>
          <p:nvPr/>
        </p:nvSpPr>
        <p:spPr>
          <a:xfrm>
            <a:off x="272955" y="365353"/>
            <a:ext cx="8639033"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tx1"/>
                </a:solidFill>
                <a:latin typeface="Arial" pitchFamily="34" charset="0"/>
                <a:ea typeface="+mj-ea"/>
                <a:cs typeface="Arial" pitchFamily="34" charset="0"/>
              </a:defRPr>
            </a:lvl1pPr>
          </a:lstStyle>
          <a:p>
            <a:r>
              <a:rPr lang="en-US" dirty="0" smtClean="0"/>
              <a:t>Rest of the “Transition” Period</a:t>
            </a:r>
            <a:endParaRPr lang="en-US" dirty="0"/>
          </a:p>
        </p:txBody>
      </p:sp>
    </p:spTree>
    <p:extLst>
      <p:ext uri="{BB962C8B-B14F-4D97-AF65-F5344CB8AC3E}">
        <p14:creationId xmlns:p14="http://schemas.microsoft.com/office/powerpoint/2010/main" val="9487185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9" name="Shape 79"/>
          <p:cNvSpPr txBox="1">
            <a:spLocks noGrp="1"/>
          </p:cNvSpPr>
          <p:nvPr>
            <p:ph type="body" idx="1"/>
          </p:nvPr>
        </p:nvSpPr>
        <p:spPr>
          <a:xfrm>
            <a:off x="457200" y="1600200"/>
            <a:ext cx="8441140" cy="4732361"/>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606060"/>
              </a:buClr>
              <a:buSzPct val="100000"/>
              <a:buFont typeface="Arial"/>
              <a:buChar char="•"/>
            </a:pPr>
            <a:r>
              <a:rPr lang="en-US" sz="2800" i="0" strike="noStrike" cap="none" dirty="0">
                <a:latin typeface="Arial"/>
                <a:ea typeface="Arial"/>
                <a:cs typeface="Arial"/>
                <a:sym typeface="Arial"/>
              </a:rPr>
              <a:t>Assessment options include:</a:t>
            </a:r>
          </a:p>
          <a:p>
            <a:pPr marL="857250" marR="0" lvl="1" indent="-400050" algn="l" rtl="0">
              <a:lnSpc>
                <a:spcPct val="100000"/>
              </a:lnSpc>
              <a:spcBef>
                <a:spcPts val="340"/>
              </a:spcBef>
              <a:spcAft>
                <a:spcPts val="0"/>
              </a:spcAft>
              <a:buClr>
                <a:srgbClr val="606060"/>
              </a:buClr>
              <a:buSzPct val="50000"/>
              <a:buFont typeface="Noto Sans Symbols"/>
              <a:buChar char="•"/>
            </a:pPr>
            <a:r>
              <a:rPr lang="en-US" i="0" strike="noStrike" cap="none" dirty="0" smtClean="0">
                <a:latin typeface="Arial"/>
                <a:ea typeface="Arial"/>
                <a:cs typeface="Arial"/>
                <a:sym typeface="Arial"/>
              </a:rPr>
              <a:t>4 </a:t>
            </a:r>
            <a:r>
              <a:rPr lang="en-US" i="0" strike="noStrike" cap="none" dirty="0">
                <a:latin typeface="Arial"/>
                <a:ea typeface="Arial"/>
                <a:cs typeface="Arial"/>
                <a:sym typeface="Arial"/>
              </a:rPr>
              <a:t>and 8 State Science assessments</a:t>
            </a:r>
          </a:p>
          <a:p>
            <a:pPr marL="857250" marR="0" lvl="1" indent="-400050" algn="l" rtl="0">
              <a:lnSpc>
                <a:spcPct val="100000"/>
              </a:lnSpc>
              <a:spcBef>
                <a:spcPts val="340"/>
              </a:spcBef>
              <a:spcAft>
                <a:spcPts val="0"/>
              </a:spcAft>
              <a:buClr>
                <a:srgbClr val="606060"/>
              </a:buClr>
              <a:buSzPct val="50000"/>
              <a:buFont typeface="Noto Sans Symbols"/>
              <a:buChar char="•"/>
            </a:pPr>
            <a:r>
              <a:rPr lang="en-US" i="0" strike="noStrike" cap="none" dirty="0">
                <a:latin typeface="Arial"/>
                <a:ea typeface="Arial"/>
                <a:cs typeface="Arial"/>
                <a:sym typeface="Arial"/>
              </a:rPr>
              <a:t>Regents </a:t>
            </a:r>
            <a:r>
              <a:rPr lang="en-US" i="0" strike="noStrike" cap="none" dirty="0" smtClean="0">
                <a:latin typeface="Arial"/>
                <a:ea typeface="Arial"/>
                <a:cs typeface="Arial"/>
                <a:sym typeface="Arial"/>
              </a:rPr>
              <a:t>examinations</a:t>
            </a:r>
          </a:p>
          <a:p>
            <a:pPr marL="857250" marR="0" lvl="1" indent="-400050" algn="l" rtl="0">
              <a:lnSpc>
                <a:spcPct val="100000"/>
              </a:lnSpc>
              <a:spcBef>
                <a:spcPts val="340"/>
              </a:spcBef>
              <a:spcAft>
                <a:spcPts val="0"/>
              </a:spcAft>
              <a:buClr>
                <a:srgbClr val="606060"/>
              </a:buClr>
              <a:buSzPct val="50000"/>
              <a:buFont typeface="Noto Sans Symbols"/>
              <a:buChar char="•"/>
            </a:pPr>
            <a:r>
              <a:rPr lang="en-US" i="0" strike="noStrike" cap="none" dirty="0" smtClean="0">
                <a:latin typeface="Arial"/>
                <a:ea typeface="Arial"/>
                <a:cs typeface="Arial"/>
                <a:sym typeface="Arial"/>
              </a:rPr>
              <a:t>State-approved </a:t>
            </a:r>
            <a:r>
              <a:rPr lang="en-US" i="0" strike="noStrike" cap="none" dirty="0">
                <a:latin typeface="Arial"/>
                <a:ea typeface="Arial"/>
                <a:cs typeface="Arial"/>
                <a:sym typeface="Arial"/>
              </a:rPr>
              <a:t>third-party </a:t>
            </a:r>
            <a:r>
              <a:rPr lang="en-US" i="0" strike="noStrike" cap="none" dirty="0" smtClean="0">
                <a:latin typeface="Arial"/>
                <a:ea typeface="Arial"/>
                <a:cs typeface="Arial"/>
                <a:sym typeface="Arial"/>
              </a:rPr>
              <a:t>assessments</a:t>
            </a:r>
            <a:endParaRPr lang="en-US" i="0" strike="noStrike" cap="none" baseline="30000" dirty="0">
              <a:latin typeface="Arial"/>
              <a:ea typeface="Arial"/>
              <a:cs typeface="Arial"/>
              <a:sym typeface="Arial"/>
            </a:endParaRPr>
          </a:p>
          <a:p>
            <a:pPr marL="857250" marR="0" lvl="1" indent="-400050" algn="l" rtl="0">
              <a:lnSpc>
                <a:spcPct val="100000"/>
              </a:lnSpc>
              <a:spcBef>
                <a:spcPts val="340"/>
              </a:spcBef>
              <a:spcAft>
                <a:spcPts val="0"/>
              </a:spcAft>
              <a:buClr>
                <a:srgbClr val="606060"/>
              </a:buClr>
              <a:buSzPct val="50000"/>
              <a:buFont typeface="Noto Sans Symbols"/>
              <a:buChar char="•"/>
            </a:pPr>
            <a:r>
              <a:rPr lang="en-US" i="0" strike="noStrike" cap="none" dirty="0">
                <a:latin typeface="Arial"/>
                <a:ea typeface="Arial"/>
                <a:cs typeface="Arial"/>
                <a:sym typeface="Arial"/>
              </a:rPr>
              <a:t>State-approved district, regional, or BOCES-developed </a:t>
            </a:r>
            <a:r>
              <a:rPr lang="en-US" i="0" strike="noStrike" cap="none" dirty="0" smtClean="0">
                <a:latin typeface="Arial"/>
                <a:ea typeface="Arial"/>
                <a:cs typeface="Arial"/>
                <a:sym typeface="Arial"/>
              </a:rPr>
              <a:t>assessments</a:t>
            </a:r>
            <a:endParaRPr lang="en-US" i="0" strike="noStrike" cap="none" baseline="30000" dirty="0">
              <a:latin typeface="Arial"/>
              <a:ea typeface="Arial"/>
              <a:cs typeface="Arial"/>
              <a:sym typeface="Arial"/>
            </a:endParaRPr>
          </a:p>
          <a:p>
            <a:pPr marL="342900" marR="0" lvl="0" indent="-342900" algn="l" rtl="0">
              <a:lnSpc>
                <a:spcPct val="100000"/>
              </a:lnSpc>
              <a:spcBef>
                <a:spcPts val="400"/>
              </a:spcBef>
              <a:spcAft>
                <a:spcPts val="0"/>
              </a:spcAft>
              <a:buClr>
                <a:srgbClr val="606060"/>
              </a:buClr>
              <a:buSzPct val="100000"/>
              <a:buFont typeface="Arial"/>
              <a:buChar char="•"/>
            </a:pPr>
            <a:r>
              <a:rPr lang="en-US" sz="2800" i="0" strike="noStrike" cap="none" dirty="0">
                <a:latin typeface="Arial"/>
                <a:ea typeface="Arial"/>
                <a:cs typeface="Arial"/>
                <a:sym typeface="Arial"/>
              </a:rPr>
              <a:t>During the transition period, common branch teachers will not be required to have at least one math and one ELA SLO.</a:t>
            </a:r>
          </a:p>
          <a:p>
            <a:pPr marL="342900" marR="0" lvl="0" indent="-342900" algn="l" rtl="0">
              <a:lnSpc>
                <a:spcPct val="100000"/>
              </a:lnSpc>
              <a:spcBef>
                <a:spcPts val="400"/>
              </a:spcBef>
              <a:spcAft>
                <a:spcPts val="0"/>
              </a:spcAft>
              <a:buClr>
                <a:srgbClr val="606060"/>
              </a:buClr>
              <a:buSzPct val="100000"/>
              <a:buFont typeface="Arial"/>
              <a:buChar char="•"/>
            </a:pPr>
            <a:r>
              <a:rPr lang="en-US" sz="2800" i="0" strike="noStrike" cap="none" dirty="0">
                <a:latin typeface="Arial"/>
                <a:ea typeface="Arial"/>
                <a:cs typeface="Arial"/>
                <a:sym typeface="Arial"/>
              </a:rPr>
              <a:t>Alternate SLOs </a:t>
            </a:r>
            <a:r>
              <a:rPr lang="en-US" sz="2800" i="0" strike="noStrike" cap="none" dirty="0" smtClean="0">
                <a:latin typeface="Arial"/>
                <a:ea typeface="Arial"/>
                <a:cs typeface="Arial"/>
                <a:sym typeface="Arial"/>
              </a:rPr>
              <a:t>may </a:t>
            </a:r>
            <a:r>
              <a:rPr lang="en-US" sz="2800" i="0" strike="noStrike" cap="none" dirty="0">
                <a:latin typeface="Arial"/>
                <a:ea typeface="Arial"/>
                <a:cs typeface="Arial"/>
                <a:sym typeface="Arial"/>
              </a:rPr>
              <a:t>utilize district-wide </a:t>
            </a:r>
            <a:r>
              <a:rPr lang="en-US" sz="2800" i="0" strike="noStrike" cap="none" dirty="0" smtClean="0">
                <a:latin typeface="Arial"/>
                <a:ea typeface="Arial"/>
                <a:cs typeface="Arial"/>
                <a:sym typeface="Arial"/>
              </a:rPr>
              <a:t>measures</a:t>
            </a:r>
            <a:endParaRPr sz="2800" i="0" strike="noStrike" cap="none" baseline="30000" dirty="0">
              <a:latin typeface="Arial"/>
              <a:ea typeface="Arial"/>
              <a:cs typeface="Arial"/>
              <a:sym typeface="Arial"/>
            </a:endParaRPr>
          </a:p>
          <a:p>
            <a:pPr marL="342900" marR="0" lvl="0" indent="-342900" algn="l" rtl="0">
              <a:spcBef>
                <a:spcPts val="540"/>
              </a:spcBef>
              <a:spcAft>
                <a:spcPts val="0"/>
              </a:spcAft>
              <a:buClr>
                <a:srgbClr val="606060"/>
              </a:buClr>
              <a:buSzPct val="100000"/>
              <a:buFont typeface="Arial"/>
              <a:buNone/>
            </a:pPr>
            <a:endParaRPr sz="2800" i="0" baseline="30000" dirty="0">
              <a:latin typeface="Arial"/>
              <a:ea typeface="Arial"/>
              <a:cs typeface="Arial"/>
              <a:sym typeface="Arial"/>
            </a:endParaRPr>
          </a:p>
        </p:txBody>
      </p:sp>
      <p:sp>
        <p:nvSpPr>
          <p:cNvPr id="7" name="Title 1"/>
          <p:cNvSpPr txBox="1">
            <a:spLocks/>
          </p:cNvSpPr>
          <p:nvPr/>
        </p:nvSpPr>
        <p:spPr>
          <a:xfrm>
            <a:off x="457200" y="365353"/>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tx1"/>
                </a:solidFill>
                <a:latin typeface="Arial" pitchFamily="34" charset="0"/>
                <a:ea typeface="+mj-ea"/>
                <a:cs typeface="Arial" pitchFamily="34" charset="0"/>
              </a:defRPr>
            </a:lvl1pPr>
          </a:lstStyle>
          <a:p>
            <a:r>
              <a:rPr lang="en-US" dirty="0" smtClean="0"/>
              <a:t>“Transition” Period</a:t>
            </a:r>
            <a:endParaRPr lang="en-US" dirty="0"/>
          </a:p>
        </p:txBody>
      </p:sp>
    </p:spTree>
    <p:extLst>
      <p:ext uri="{BB962C8B-B14F-4D97-AF65-F5344CB8AC3E}">
        <p14:creationId xmlns:p14="http://schemas.microsoft.com/office/powerpoint/2010/main" val="36500015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7" name="Shape 87"/>
          <p:cNvSpPr txBox="1">
            <a:spLocks noGrp="1"/>
          </p:cNvSpPr>
          <p:nvPr>
            <p:ph type="body" idx="1"/>
          </p:nvPr>
        </p:nvSpPr>
        <p:spPr>
          <a:xfrm>
            <a:off x="457200" y="1571625"/>
            <a:ext cx="8229600" cy="4525961"/>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606060"/>
              </a:buClr>
              <a:buSzPct val="100000"/>
              <a:buFont typeface="Arial"/>
              <a:buChar char="•"/>
            </a:pPr>
            <a:r>
              <a:rPr lang="en-US" sz="2800" i="0" dirty="0">
                <a:latin typeface="Arial"/>
                <a:ea typeface="Arial"/>
                <a:cs typeface="Arial"/>
                <a:sym typeface="Arial"/>
              </a:rPr>
              <a:t>Hardship Waivers will be automatically renewed for all districts that are currently implementing a §3012-c APPR plan pursuant to a Hardship Waiver that was approved by the November 15, 2015 deadline</a:t>
            </a:r>
            <a:r>
              <a:rPr lang="en-US" sz="2800" i="0" dirty="0" smtClean="0">
                <a:latin typeface="Arial"/>
                <a:ea typeface="Arial"/>
                <a:cs typeface="Arial"/>
                <a:sym typeface="Arial"/>
              </a:rPr>
              <a:t>.</a:t>
            </a:r>
            <a:endParaRPr lang="en-US" sz="2800" i="0" dirty="0">
              <a:latin typeface="Arial"/>
              <a:ea typeface="Arial"/>
              <a:cs typeface="Arial"/>
              <a:sym typeface="Arial"/>
            </a:endParaRPr>
          </a:p>
        </p:txBody>
      </p:sp>
      <p:sp>
        <p:nvSpPr>
          <p:cNvPr id="6" name="Title 1"/>
          <p:cNvSpPr txBox="1">
            <a:spLocks/>
          </p:cNvSpPr>
          <p:nvPr/>
        </p:nvSpPr>
        <p:spPr>
          <a:xfrm>
            <a:off x="457200" y="365353"/>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tx1"/>
                </a:solidFill>
                <a:latin typeface="Arial" pitchFamily="34" charset="0"/>
                <a:ea typeface="+mj-ea"/>
                <a:cs typeface="Arial" pitchFamily="34" charset="0"/>
              </a:defRPr>
            </a:lvl1pPr>
          </a:lstStyle>
          <a:p>
            <a:r>
              <a:rPr lang="en-US" dirty="0" smtClean="0"/>
              <a:t>Waivers</a:t>
            </a:r>
            <a:endParaRPr lang="en-US" dirty="0"/>
          </a:p>
        </p:txBody>
      </p:sp>
    </p:spTree>
    <p:extLst>
      <p:ext uri="{BB962C8B-B14F-4D97-AF65-F5344CB8AC3E}">
        <p14:creationId xmlns:p14="http://schemas.microsoft.com/office/powerpoint/2010/main" val="11651131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7" name="Shape 87"/>
          <p:cNvSpPr txBox="1">
            <a:spLocks noGrp="1"/>
          </p:cNvSpPr>
          <p:nvPr>
            <p:ph type="body" idx="1"/>
          </p:nvPr>
        </p:nvSpPr>
        <p:spPr>
          <a:xfrm>
            <a:off x="457200" y="1571625"/>
            <a:ext cx="8229600" cy="4525961"/>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360"/>
              </a:spcBef>
              <a:spcAft>
                <a:spcPts val="0"/>
              </a:spcAft>
              <a:buClr>
                <a:srgbClr val="606060"/>
              </a:buClr>
              <a:buSzPct val="100000"/>
              <a:buFont typeface="Arial"/>
              <a:buChar char="•"/>
            </a:pPr>
            <a:r>
              <a:rPr lang="en-US" sz="2800" i="0" dirty="0" smtClean="0">
                <a:latin typeface="Arial"/>
                <a:ea typeface="Arial"/>
                <a:cs typeface="Arial"/>
                <a:sym typeface="Arial"/>
              </a:rPr>
              <a:t>Districts </a:t>
            </a:r>
            <a:r>
              <a:rPr lang="en-US" sz="2800" i="0" dirty="0">
                <a:latin typeface="Arial"/>
                <a:ea typeface="Arial"/>
                <a:cs typeface="Arial"/>
                <a:sym typeface="Arial"/>
              </a:rPr>
              <a:t>must still have a §3012-d APPR plan approved by the Department by September 1, 2016 to maintain eligibility for State aid </a:t>
            </a:r>
            <a:r>
              <a:rPr lang="en-US" sz="2800" i="0" dirty="0" smtClean="0">
                <a:latin typeface="Arial"/>
                <a:ea typeface="Arial"/>
                <a:cs typeface="Arial"/>
                <a:sym typeface="Arial"/>
              </a:rPr>
              <a:t>increase.</a:t>
            </a:r>
          </a:p>
          <a:p>
            <a:pPr marL="342900" marR="0" lvl="0" indent="-342900" algn="l" rtl="0">
              <a:lnSpc>
                <a:spcPct val="100000"/>
              </a:lnSpc>
              <a:spcBef>
                <a:spcPts val="360"/>
              </a:spcBef>
              <a:spcAft>
                <a:spcPts val="0"/>
              </a:spcAft>
              <a:buClr>
                <a:srgbClr val="606060"/>
              </a:buClr>
              <a:buSzPct val="100000"/>
              <a:buFont typeface="Arial"/>
              <a:buChar char="•"/>
            </a:pPr>
            <a:r>
              <a:rPr lang="en-US" sz="2800" i="0" strike="noStrike" cap="none" dirty="0" smtClean="0">
                <a:latin typeface="Arial"/>
                <a:ea typeface="Arial"/>
                <a:cs typeface="Arial"/>
                <a:sym typeface="Arial"/>
              </a:rPr>
              <a:t>Districts </a:t>
            </a:r>
            <a:r>
              <a:rPr lang="en-US" sz="2800" i="0" strike="noStrike" cap="none" dirty="0">
                <a:latin typeface="Arial"/>
                <a:ea typeface="Arial"/>
                <a:cs typeface="Arial"/>
                <a:sym typeface="Arial"/>
              </a:rPr>
              <a:t>should submit their §3012-d APPR plans by July 1, 2016 to ensure approval by September 1, </a:t>
            </a:r>
            <a:r>
              <a:rPr lang="en-US" sz="2800" i="0" strike="noStrike" cap="none" dirty="0" smtClean="0">
                <a:latin typeface="Arial"/>
                <a:ea typeface="Arial"/>
                <a:cs typeface="Arial"/>
                <a:sym typeface="Arial"/>
              </a:rPr>
              <a:t>2016.</a:t>
            </a:r>
          </a:p>
          <a:p>
            <a:pPr marL="342900" marR="0" lvl="0" indent="-342900" algn="l" rtl="0">
              <a:lnSpc>
                <a:spcPct val="100000"/>
              </a:lnSpc>
              <a:spcBef>
                <a:spcPts val="360"/>
              </a:spcBef>
              <a:spcAft>
                <a:spcPts val="0"/>
              </a:spcAft>
              <a:buClr>
                <a:srgbClr val="606060"/>
              </a:buClr>
              <a:buSzPct val="100000"/>
              <a:buFont typeface="Arial"/>
              <a:buChar char="•"/>
            </a:pPr>
            <a:r>
              <a:rPr lang="en-US" sz="2800" i="0" strike="noStrike" cap="none" dirty="0" smtClean="0">
                <a:latin typeface="Arial"/>
                <a:ea typeface="Arial"/>
                <a:cs typeface="Arial"/>
                <a:sym typeface="Arial"/>
              </a:rPr>
              <a:t>The </a:t>
            </a:r>
            <a:r>
              <a:rPr lang="en-US" sz="2800" i="0" strike="noStrike" cap="none" dirty="0">
                <a:latin typeface="Arial"/>
                <a:ea typeface="Arial"/>
                <a:cs typeface="Arial"/>
                <a:sym typeface="Arial"/>
              </a:rPr>
              <a:t>APPR portal is being updated for the 2016-17 school year to accommodate entry of alternate SLOs during the transition period</a:t>
            </a:r>
            <a:r>
              <a:rPr lang="en-US" sz="2800" i="0" strike="noStrike" cap="none" dirty="0" smtClean="0">
                <a:latin typeface="Arial"/>
                <a:ea typeface="Arial"/>
                <a:cs typeface="Arial"/>
                <a:sym typeface="Arial"/>
              </a:rPr>
              <a:t>.</a:t>
            </a:r>
            <a:endParaRPr lang="en-US" sz="2800" i="0" strike="noStrike" cap="none" dirty="0">
              <a:latin typeface="Arial"/>
              <a:ea typeface="Arial"/>
              <a:cs typeface="Arial"/>
              <a:sym typeface="Arial"/>
            </a:endParaRPr>
          </a:p>
        </p:txBody>
      </p:sp>
      <p:sp>
        <p:nvSpPr>
          <p:cNvPr id="6" name="Title 1"/>
          <p:cNvSpPr txBox="1">
            <a:spLocks/>
          </p:cNvSpPr>
          <p:nvPr/>
        </p:nvSpPr>
        <p:spPr>
          <a:xfrm>
            <a:off x="457200" y="365353"/>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tx1"/>
                </a:solidFill>
                <a:latin typeface="Arial" pitchFamily="34" charset="0"/>
                <a:ea typeface="+mj-ea"/>
                <a:cs typeface="Arial" pitchFamily="34" charset="0"/>
              </a:defRPr>
            </a:lvl1pPr>
          </a:lstStyle>
          <a:p>
            <a:r>
              <a:rPr lang="en-US" dirty="0" smtClean="0"/>
              <a:t>§3012-d Plans</a:t>
            </a:r>
            <a:endParaRPr lang="en-US" dirty="0"/>
          </a:p>
        </p:txBody>
      </p:sp>
    </p:spTree>
    <p:extLst>
      <p:ext uri="{BB962C8B-B14F-4D97-AF65-F5344CB8AC3E}">
        <p14:creationId xmlns:p14="http://schemas.microsoft.com/office/powerpoint/2010/main" val="13377762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7" name="Shape 87"/>
          <p:cNvSpPr txBox="1">
            <a:spLocks noGrp="1"/>
          </p:cNvSpPr>
          <p:nvPr>
            <p:ph type="body" idx="1"/>
          </p:nvPr>
        </p:nvSpPr>
        <p:spPr>
          <a:xfrm>
            <a:off x="457200" y="1571625"/>
            <a:ext cx="8229600" cy="4525961"/>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360"/>
              </a:spcBef>
              <a:spcAft>
                <a:spcPts val="0"/>
              </a:spcAft>
              <a:buClr>
                <a:srgbClr val="606060"/>
              </a:buClr>
              <a:buSzPct val="100000"/>
              <a:buFont typeface="Arial"/>
              <a:buChar char="•"/>
            </a:pPr>
            <a:r>
              <a:rPr lang="en-US" sz="2800" i="0" dirty="0" smtClean="0">
                <a:latin typeface="Arial"/>
                <a:ea typeface="Arial"/>
                <a:cs typeface="Arial"/>
                <a:sym typeface="Arial"/>
              </a:rPr>
              <a:t>If </a:t>
            </a:r>
            <a:r>
              <a:rPr lang="en-US" sz="2800" i="0" dirty="0">
                <a:latin typeface="Arial"/>
                <a:ea typeface="Arial"/>
                <a:cs typeface="Arial"/>
                <a:sym typeface="Arial"/>
              </a:rPr>
              <a:t>your district/BOCES already has an approved §3012-d APPR </a:t>
            </a:r>
            <a:r>
              <a:rPr lang="en-US" sz="2800" i="0" dirty="0" smtClean="0">
                <a:latin typeface="Arial"/>
                <a:ea typeface="Arial"/>
                <a:cs typeface="Arial"/>
                <a:sym typeface="Arial"/>
              </a:rPr>
              <a:t>plan you do not </a:t>
            </a:r>
            <a:r>
              <a:rPr lang="en-US" sz="2800" i="0" dirty="0">
                <a:latin typeface="Arial"/>
                <a:ea typeface="Arial"/>
                <a:cs typeface="Arial"/>
                <a:sym typeface="Arial"/>
              </a:rPr>
              <a:t>need to be </a:t>
            </a:r>
            <a:r>
              <a:rPr lang="en-US" sz="2800" i="0" dirty="0" smtClean="0">
                <a:latin typeface="Arial"/>
                <a:ea typeface="Arial"/>
                <a:cs typeface="Arial"/>
                <a:sym typeface="Arial"/>
              </a:rPr>
              <a:t>revise it for </a:t>
            </a:r>
            <a:r>
              <a:rPr lang="en-US" sz="2800" i="0" dirty="0">
                <a:latin typeface="Arial"/>
                <a:ea typeface="Arial"/>
                <a:cs typeface="Arial"/>
                <a:sym typeface="Arial"/>
              </a:rPr>
              <a:t>the 2015-16 school </a:t>
            </a:r>
            <a:r>
              <a:rPr lang="en-US" sz="2800" i="0" dirty="0" smtClean="0">
                <a:latin typeface="Arial"/>
                <a:ea typeface="Arial"/>
                <a:cs typeface="Arial"/>
                <a:sym typeface="Arial"/>
              </a:rPr>
              <a:t>year.</a:t>
            </a:r>
          </a:p>
          <a:p>
            <a:pPr marL="342900" marR="0" lvl="0" indent="-342900" algn="l" rtl="0">
              <a:lnSpc>
                <a:spcPct val="100000"/>
              </a:lnSpc>
              <a:spcBef>
                <a:spcPts val="360"/>
              </a:spcBef>
              <a:spcAft>
                <a:spcPts val="0"/>
              </a:spcAft>
              <a:buClr>
                <a:srgbClr val="606060"/>
              </a:buClr>
              <a:buSzPct val="100000"/>
              <a:buFont typeface="Arial"/>
              <a:buChar char="•"/>
            </a:pPr>
            <a:r>
              <a:rPr lang="en-US" sz="2800" i="0" strike="noStrike" cap="none" dirty="0" smtClean="0">
                <a:latin typeface="Arial"/>
                <a:ea typeface="Arial"/>
                <a:cs typeface="Arial"/>
                <a:sym typeface="Arial"/>
              </a:rPr>
              <a:t>You will </a:t>
            </a:r>
            <a:r>
              <a:rPr lang="en-US" sz="2800" i="0" strike="noStrike" cap="none" dirty="0">
                <a:latin typeface="Arial"/>
                <a:ea typeface="Arial"/>
                <a:cs typeface="Arial"/>
                <a:sym typeface="Arial"/>
              </a:rPr>
              <a:t>have to submit a supplemental form describing the alternate SLOs that will be used during the transition period so that you do not need to re-open the entire APPR plan. </a:t>
            </a:r>
          </a:p>
        </p:txBody>
      </p:sp>
      <p:sp>
        <p:nvSpPr>
          <p:cNvPr id="6" name="Title 1"/>
          <p:cNvSpPr txBox="1">
            <a:spLocks/>
          </p:cNvSpPr>
          <p:nvPr/>
        </p:nvSpPr>
        <p:spPr>
          <a:xfrm>
            <a:off x="457200" y="365353"/>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tx1"/>
                </a:solidFill>
                <a:latin typeface="Arial" pitchFamily="34" charset="0"/>
                <a:ea typeface="+mj-ea"/>
                <a:cs typeface="Arial" pitchFamily="34" charset="0"/>
              </a:defRPr>
            </a:lvl1pPr>
          </a:lstStyle>
          <a:p>
            <a:r>
              <a:rPr lang="en-US" dirty="0" smtClean="0"/>
              <a:t>§3012-d Plans</a:t>
            </a:r>
            <a:endParaRPr lang="en-US" dirty="0"/>
          </a:p>
        </p:txBody>
      </p:sp>
    </p:spTree>
    <p:extLst>
      <p:ext uri="{BB962C8B-B14F-4D97-AF65-F5344CB8AC3E}">
        <p14:creationId xmlns:p14="http://schemas.microsoft.com/office/powerpoint/2010/main" val="19000046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4" name="Shape 94"/>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606060"/>
              </a:buClr>
              <a:buSzPct val="100000"/>
              <a:buFont typeface="Arial"/>
              <a:buChar char="•"/>
            </a:pPr>
            <a:r>
              <a:rPr lang="en-US" sz="2800" i="0" u="none" dirty="0">
                <a:latin typeface="Arial"/>
                <a:ea typeface="Arial"/>
                <a:cs typeface="Arial"/>
                <a:sym typeface="Arial"/>
              </a:rPr>
              <a:t>For all employment related decisions and TIP/PIP determinations, districts/BOCES must use the overall composite transition rating</a:t>
            </a:r>
            <a:r>
              <a:rPr lang="en-US" sz="2800" i="0" u="none" dirty="0" smtClean="0">
                <a:latin typeface="Arial"/>
                <a:ea typeface="Arial"/>
                <a:cs typeface="Arial"/>
                <a:sym typeface="Arial"/>
              </a:rPr>
              <a:t>.</a:t>
            </a:r>
            <a:endParaRPr lang="en-US" sz="2800" i="0" u="none" dirty="0">
              <a:latin typeface="Arial"/>
              <a:ea typeface="Arial"/>
              <a:cs typeface="Arial"/>
              <a:sym typeface="Arial"/>
            </a:endParaRPr>
          </a:p>
        </p:txBody>
      </p:sp>
      <p:sp>
        <p:nvSpPr>
          <p:cNvPr id="2" name="Title 1"/>
          <p:cNvSpPr>
            <a:spLocks noGrp="1"/>
          </p:cNvSpPr>
          <p:nvPr>
            <p:ph type="title"/>
          </p:nvPr>
        </p:nvSpPr>
        <p:spPr/>
        <p:txBody>
          <a:bodyPr>
            <a:normAutofit/>
          </a:bodyPr>
          <a:lstStyle/>
          <a:p>
            <a:r>
              <a:rPr lang="en-US" dirty="0" smtClean="0"/>
              <a:t>Employment Decisions</a:t>
            </a:r>
            <a:endParaRPr lang="en-US" dirty="0"/>
          </a:p>
        </p:txBody>
      </p:sp>
    </p:spTree>
    <p:extLst>
      <p:ext uri="{BB962C8B-B14F-4D97-AF65-F5344CB8AC3E}">
        <p14:creationId xmlns:p14="http://schemas.microsoft.com/office/powerpoint/2010/main" val="3614259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4" name="Shape 94"/>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400"/>
              </a:spcBef>
              <a:spcAft>
                <a:spcPts val="0"/>
              </a:spcAft>
              <a:buClr>
                <a:srgbClr val="606060"/>
              </a:buClr>
              <a:buSzPct val="100000"/>
              <a:buFont typeface="Arial"/>
              <a:buChar char="•"/>
            </a:pPr>
            <a:r>
              <a:rPr lang="en-US" sz="2800" i="0" u="none" dirty="0" smtClean="0">
                <a:latin typeface="Arial"/>
                <a:ea typeface="Arial"/>
                <a:cs typeface="Arial"/>
                <a:sym typeface="Arial"/>
              </a:rPr>
              <a:t>Both the </a:t>
            </a:r>
            <a:r>
              <a:rPr lang="en-US" sz="2800" i="0" u="none" dirty="0">
                <a:latin typeface="Arial"/>
                <a:ea typeface="Arial"/>
                <a:cs typeface="Arial"/>
                <a:sym typeface="Arial"/>
              </a:rPr>
              <a:t>original and transition scores and </a:t>
            </a:r>
            <a:r>
              <a:rPr lang="en-US" sz="2800" i="0" u="none" dirty="0" smtClean="0">
                <a:latin typeface="Arial"/>
                <a:ea typeface="Arial"/>
                <a:cs typeface="Arial"/>
                <a:sym typeface="Arial"/>
              </a:rPr>
              <a:t>ratings will be reported to SED.</a:t>
            </a:r>
          </a:p>
          <a:p>
            <a:pPr marL="342900" marR="0" lvl="0" indent="-342900" algn="l" rtl="0">
              <a:lnSpc>
                <a:spcPct val="100000"/>
              </a:lnSpc>
              <a:spcBef>
                <a:spcPts val="400"/>
              </a:spcBef>
              <a:spcAft>
                <a:spcPts val="0"/>
              </a:spcAft>
              <a:buClr>
                <a:srgbClr val="606060"/>
              </a:buClr>
              <a:buSzPct val="100000"/>
              <a:buFont typeface="Arial"/>
              <a:buChar char="•"/>
            </a:pPr>
            <a:r>
              <a:rPr lang="en-US" sz="2800" i="0" u="none" strike="noStrike" cap="none" dirty="0" smtClean="0">
                <a:latin typeface="Arial"/>
                <a:ea typeface="Arial"/>
                <a:cs typeface="Arial"/>
                <a:sym typeface="Arial"/>
              </a:rPr>
              <a:t>The </a:t>
            </a:r>
            <a:r>
              <a:rPr lang="en-US" sz="2800" i="0" u="none" strike="noStrike" cap="none" dirty="0">
                <a:latin typeface="Arial"/>
                <a:ea typeface="Arial"/>
                <a:cs typeface="Arial"/>
                <a:sym typeface="Arial"/>
              </a:rPr>
              <a:t>reporting template </a:t>
            </a:r>
            <a:r>
              <a:rPr lang="en-US" sz="2800" i="0" u="none" strike="noStrike" cap="none" dirty="0" smtClean="0">
                <a:latin typeface="Arial"/>
                <a:ea typeface="Arial"/>
                <a:cs typeface="Arial"/>
                <a:sym typeface="Arial"/>
              </a:rPr>
              <a:t>will be changed.</a:t>
            </a:r>
          </a:p>
        </p:txBody>
      </p:sp>
      <p:sp>
        <p:nvSpPr>
          <p:cNvPr id="2" name="Title 1"/>
          <p:cNvSpPr>
            <a:spLocks noGrp="1"/>
          </p:cNvSpPr>
          <p:nvPr>
            <p:ph type="title"/>
          </p:nvPr>
        </p:nvSpPr>
        <p:spPr/>
        <p:txBody>
          <a:bodyPr>
            <a:normAutofit/>
          </a:bodyPr>
          <a:lstStyle/>
          <a:p>
            <a:r>
              <a:rPr lang="en-US" dirty="0" smtClean="0"/>
              <a:t>Reporting Implications</a:t>
            </a:r>
            <a:endParaRPr lang="en-US" dirty="0"/>
          </a:p>
        </p:txBody>
      </p:sp>
    </p:spTree>
    <p:extLst>
      <p:ext uri="{BB962C8B-B14F-4D97-AF65-F5344CB8AC3E}">
        <p14:creationId xmlns:p14="http://schemas.microsoft.com/office/powerpoint/2010/main" val="20190773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4" name="Shape 94"/>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400"/>
              </a:spcBef>
              <a:spcAft>
                <a:spcPts val="0"/>
              </a:spcAft>
              <a:buClr>
                <a:srgbClr val="606060"/>
              </a:buClr>
              <a:buSzPct val="100000"/>
              <a:buFont typeface="Arial"/>
              <a:buChar char="•"/>
            </a:pPr>
            <a:r>
              <a:rPr lang="en-US" sz="2800" dirty="0">
                <a:latin typeface="Arial"/>
                <a:ea typeface="Arial"/>
                <a:cs typeface="Arial"/>
                <a:sym typeface="Arial"/>
              </a:rPr>
              <a:t>B</a:t>
            </a:r>
            <a:r>
              <a:rPr lang="en-US" sz="2800" i="0" u="none" dirty="0" smtClean="0">
                <a:latin typeface="Arial"/>
                <a:ea typeface="Arial"/>
                <a:cs typeface="Arial"/>
                <a:sym typeface="Arial"/>
              </a:rPr>
              <a:t>oth the original composite score and the overall transition composite score will be reported if requested</a:t>
            </a:r>
          </a:p>
          <a:p>
            <a:pPr marL="342900" marR="0" lvl="0" indent="-342900" algn="l" rtl="0">
              <a:lnSpc>
                <a:spcPct val="100000"/>
              </a:lnSpc>
              <a:spcBef>
                <a:spcPts val="400"/>
              </a:spcBef>
              <a:spcAft>
                <a:spcPts val="0"/>
              </a:spcAft>
              <a:buClr>
                <a:srgbClr val="606060"/>
              </a:buClr>
              <a:buSzPct val="100000"/>
              <a:buFont typeface="Arial"/>
              <a:buChar char="•"/>
            </a:pPr>
            <a:r>
              <a:rPr lang="en-US" sz="2800" i="0" u="none" dirty="0" smtClean="0">
                <a:latin typeface="Arial"/>
                <a:ea typeface="Arial"/>
                <a:cs typeface="Arial"/>
                <a:sym typeface="Arial"/>
              </a:rPr>
              <a:t>Include an explanation of the transition score/rating. </a:t>
            </a:r>
          </a:p>
          <a:p>
            <a:pPr marL="342900" marR="0" lvl="0" indent="-342900" algn="l" rtl="0">
              <a:lnSpc>
                <a:spcPct val="100000"/>
              </a:lnSpc>
              <a:spcBef>
                <a:spcPts val="400"/>
              </a:spcBef>
              <a:spcAft>
                <a:spcPts val="0"/>
              </a:spcAft>
              <a:buClr>
                <a:srgbClr val="606060"/>
              </a:buClr>
              <a:buSzPct val="100000"/>
              <a:buFont typeface="Arial"/>
              <a:buChar char="•"/>
            </a:pPr>
            <a:r>
              <a:rPr lang="en-US" sz="2800" i="0" u="none" dirty="0" smtClean="0">
                <a:latin typeface="Arial"/>
                <a:ea typeface="Arial"/>
                <a:cs typeface="Arial"/>
                <a:sym typeface="Arial"/>
              </a:rPr>
              <a:t>Public Data Access Site will report both original and transition ratings.</a:t>
            </a:r>
            <a:endParaRPr lang="en-US" sz="2800" i="0" u="none" dirty="0">
              <a:latin typeface="Arial"/>
              <a:ea typeface="Arial"/>
              <a:cs typeface="Arial"/>
              <a:sym typeface="Arial"/>
            </a:endParaRPr>
          </a:p>
        </p:txBody>
      </p:sp>
      <p:sp>
        <p:nvSpPr>
          <p:cNvPr id="2" name="Title 1"/>
          <p:cNvSpPr>
            <a:spLocks noGrp="1"/>
          </p:cNvSpPr>
          <p:nvPr>
            <p:ph type="title"/>
          </p:nvPr>
        </p:nvSpPr>
        <p:spPr/>
        <p:txBody>
          <a:bodyPr>
            <a:normAutofit/>
          </a:bodyPr>
          <a:lstStyle/>
          <a:p>
            <a:r>
              <a:rPr lang="en-US" dirty="0" smtClean="0"/>
              <a:t>Parent Requests for Scores</a:t>
            </a:r>
            <a:endParaRPr lang="en-US" dirty="0"/>
          </a:p>
        </p:txBody>
      </p:sp>
    </p:spTree>
    <p:extLst>
      <p:ext uri="{BB962C8B-B14F-4D97-AF65-F5344CB8AC3E}">
        <p14:creationId xmlns:p14="http://schemas.microsoft.com/office/powerpoint/2010/main" val="26996780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 to Day 2</a:t>
            </a:r>
            <a:endParaRPr lang="en-US" dirty="0"/>
          </a:p>
        </p:txBody>
      </p:sp>
      <p:sp>
        <p:nvSpPr>
          <p:cNvPr id="3" name="Content Placeholder 2"/>
          <p:cNvSpPr>
            <a:spLocks noGrp="1"/>
          </p:cNvSpPr>
          <p:nvPr>
            <p:ph idx="1"/>
          </p:nvPr>
        </p:nvSpPr>
        <p:spPr/>
        <p:txBody>
          <a:bodyPr/>
          <a:lstStyle/>
          <a:p>
            <a:r>
              <a:rPr lang="en-US" dirty="0" smtClean="0"/>
              <a:t>Lead Evaluator Training</a:t>
            </a:r>
          </a:p>
          <a:p>
            <a:r>
              <a:rPr lang="en-US" dirty="0" smtClean="0"/>
              <a:t>Agenda Review	</a:t>
            </a:r>
            <a:endParaRPr lang="en-US" dirty="0"/>
          </a:p>
        </p:txBody>
      </p:sp>
      <p:pic>
        <p:nvPicPr>
          <p:cNvPr id="9218" name="Picture 2" descr="C:\Users\jcraig\AppData\Local\Microsoft\Windows\Temporary Internet Files\Content.IE5\SK5XLSR9\MC900383568[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685590" flipH="1">
            <a:off x="5453615" y="3729638"/>
            <a:ext cx="2598575" cy="3084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49691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§3012-c</a:t>
            </a:r>
            <a:endParaRPr lang="en-US" dirty="0"/>
          </a:p>
        </p:txBody>
      </p:sp>
    </p:spTree>
    <p:extLst>
      <p:ext uri="{BB962C8B-B14F-4D97-AF65-F5344CB8AC3E}">
        <p14:creationId xmlns:p14="http://schemas.microsoft.com/office/powerpoint/2010/main" val="6206518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e 3"/>
          <p:cNvSpPr>
            <a:spLocks noChangeAspect="1"/>
          </p:cNvSpPr>
          <p:nvPr/>
        </p:nvSpPr>
        <p:spPr>
          <a:xfrm>
            <a:off x="2286000" y="1443256"/>
            <a:ext cx="4572000" cy="4572000"/>
          </a:xfrm>
          <a:prstGeom prst="pi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Pie 4"/>
          <p:cNvSpPr>
            <a:spLocks noChangeAspect="1"/>
          </p:cNvSpPr>
          <p:nvPr/>
        </p:nvSpPr>
        <p:spPr>
          <a:xfrm>
            <a:off x="2286000" y="1443256"/>
            <a:ext cx="4572000" cy="4572000"/>
          </a:xfrm>
          <a:prstGeom prst="pie">
            <a:avLst>
              <a:gd name="adj1" fmla="val 20618651"/>
              <a:gd name="adj2" fmla="val 359039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Pie 5"/>
          <p:cNvSpPr>
            <a:spLocks noChangeAspect="1"/>
          </p:cNvSpPr>
          <p:nvPr/>
        </p:nvSpPr>
        <p:spPr>
          <a:xfrm rot="4396026">
            <a:off x="2286000" y="1443256"/>
            <a:ext cx="4572000" cy="4572000"/>
          </a:xfrm>
          <a:prstGeom prst="pie">
            <a:avLst>
              <a:gd name="adj1" fmla="val 11800685"/>
              <a:gd name="adj2" fmla="val 1670304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TextBox 6"/>
          <p:cNvSpPr txBox="1"/>
          <p:nvPr/>
        </p:nvSpPr>
        <p:spPr>
          <a:xfrm>
            <a:off x="4572000" y="2052856"/>
            <a:ext cx="1981200" cy="1323439"/>
          </a:xfrm>
          <a:prstGeom prst="rect">
            <a:avLst/>
          </a:prstGeom>
          <a:noFill/>
          <a:ln>
            <a:noFill/>
          </a:ln>
        </p:spPr>
        <p:txBody>
          <a:bodyPr wrap="square" rtlCol="0">
            <a:spAutoFit/>
          </a:bodyPr>
          <a:lstStyle/>
          <a:p>
            <a:pPr algn="ctr">
              <a:lnSpc>
                <a:spcPts val="3200"/>
              </a:lnSpc>
            </a:pPr>
            <a:r>
              <a:rPr lang="en-US" sz="3200" b="1" dirty="0" smtClean="0">
                <a:solidFill>
                  <a:schemeClr val="bg1"/>
                </a:solidFill>
                <a:latin typeface="Arial" pitchFamily="34" charset="0"/>
                <a:cs typeface="Arial" pitchFamily="34" charset="0"/>
              </a:rPr>
              <a:t>20%</a:t>
            </a:r>
          </a:p>
          <a:p>
            <a:pPr algn="ctr">
              <a:lnSpc>
                <a:spcPts val="3200"/>
              </a:lnSpc>
            </a:pPr>
            <a:r>
              <a:rPr lang="en-US" sz="3200" b="1" dirty="0" smtClean="0">
                <a:solidFill>
                  <a:schemeClr val="bg1"/>
                </a:solidFill>
                <a:latin typeface="Arial" pitchFamily="34" charset="0"/>
                <a:cs typeface="Arial" pitchFamily="34" charset="0"/>
              </a:rPr>
              <a:t>Student</a:t>
            </a:r>
            <a:br>
              <a:rPr lang="en-US" sz="3200" b="1" dirty="0" smtClean="0">
                <a:solidFill>
                  <a:schemeClr val="bg1"/>
                </a:solidFill>
                <a:latin typeface="Arial" pitchFamily="34" charset="0"/>
                <a:cs typeface="Arial" pitchFamily="34" charset="0"/>
              </a:rPr>
            </a:br>
            <a:r>
              <a:rPr lang="en-US" sz="3200" b="1" dirty="0" smtClean="0">
                <a:solidFill>
                  <a:schemeClr val="bg1"/>
                </a:solidFill>
                <a:latin typeface="Arial" pitchFamily="34" charset="0"/>
                <a:cs typeface="Arial" pitchFamily="34" charset="0"/>
              </a:rPr>
              <a:t>Growth</a:t>
            </a:r>
            <a:endParaRPr lang="en-US" sz="3200" b="1" dirty="0">
              <a:solidFill>
                <a:schemeClr val="bg1"/>
              </a:solidFill>
              <a:latin typeface="Arial" pitchFamily="34" charset="0"/>
              <a:cs typeface="Arial" pitchFamily="34" charset="0"/>
            </a:endParaRPr>
          </a:p>
        </p:txBody>
      </p:sp>
      <p:sp>
        <p:nvSpPr>
          <p:cNvPr id="8" name="TextBox 7"/>
          <p:cNvSpPr txBox="1"/>
          <p:nvPr/>
        </p:nvSpPr>
        <p:spPr>
          <a:xfrm>
            <a:off x="4800600" y="3679289"/>
            <a:ext cx="1981200" cy="964367"/>
          </a:xfrm>
          <a:prstGeom prst="rect">
            <a:avLst/>
          </a:prstGeom>
          <a:noFill/>
          <a:ln>
            <a:noFill/>
          </a:ln>
        </p:spPr>
        <p:txBody>
          <a:bodyPr wrap="square" rtlCol="0">
            <a:spAutoFit/>
          </a:bodyPr>
          <a:lstStyle/>
          <a:p>
            <a:pPr algn="ctr">
              <a:lnSpc>
                <a:spcPts val="2800"/>
              </a:lnSpc>
            </a:pPr>
            <a:r>
              <a:rPr lang="en-US" sz="3200" b="1" dirty="0" smtClean="0">
                <a:solidFill>
                  <a:schemeClr val="bg1"/>
                </a:solidFill>
                <a:latin typeface="Arial" pitchFamily="34" charset="0"/>
                <a:cs typeface="Arial" pitchFamily="34" charset="0"/>
              </a:rPr>
              <a:t>20%</a:t>
            </a:r>
          </a:p>
          <a:p>
            <a:pPr algn="ctr">
              <a:lnSpc>
                <a:spcPts val="2000"/>
              </a:lnSpc>
            </a:pPr>
            <a:r>
              <a:rPr lang="en-US" sz="3200" b="1" dirty="0" smtClean="0">
                <a:solidFill>
                  <a:schemeClr val="bg1"/>
                </a:solidFill>
                <a:latin typeface="Arial" pitchFamily="34" charset="0"/>
                <a:cs typeface="Arial" pitchFamily="34" charset="0"/>
              </a:rPr>
              <a:t>Student</a:t>
            </a:r>
            <a:br>
              <a:rPr lang="en-US" sz="3200" b="1" dirty="0" smtClean="0">
                <a:solidFill>
                  <a:schemeClr val="bg1"/>
                </a:solidFill>
                <a:latin typeface="Arial" pitchFamily="34" charset="0"/>
                <a:cs typeface="Arial" pitchFamily="34" charset="0"/>
              </a:rPr>
            </a:br>
            <a:r>
              <a:rPr lang="en-US" sz="2000" b="1" dirty="0" smtClean="0">
                <a:solidFill>
                  <a:schemeClr val="bg1"/>
                </a:solidFill>
                <a:latin typeface="Arial" pitchFamily="34" charset="0"/>
                <a:cs typeface="Arial" pitchFamily="34" charset="0"/>
              </a:rPr>
              <a:t>Achievement</a:t>
            </a:r>
            <a:endParaRPr lang="en-US" sz="2000" b="1" dirty="0">
              <a:solidFill>
                <a:schemeClr val="bg1"/>
              </a:solidFill>
              <a:latin typeface="Arial" pitchFamily="34" charset="0"/>
              <a:cs typeface="Arial" pitchFamily="34" charset="0"/>
            </a:endParaRPr>
          </a:p>
        </p:txBody>
      </p:sp>
      <p:sp>
        <p:nvSpPr>
          <p:cNvPr id="9" name="TextBox 8"/>
          <p:cNvSpPr txBox="1"/>
          <p:nvPr/>
        </p:nvSpPr>
        <p:spPr>
          <a:xfrm>
            <a:off x="2686050" y="3653056"/>
            <a:ext cx="2114550" cy="1323439"/>
          </a:xfrm>
          <a:prstGeom prst="rect">
            <a:avLst/>
          </a:prstGeom>
          <a:noFill/>
        </p:spPr>
        <p:txBody>
          <a:bodyPr wrap="square" rtlCol="0">
            <a:spAutoFit/>
          </a:bodyPr>
          <a:lstStyle/>
          <a:p>
            <a:pPr algn="ctr">
              <a:lnSpc>
                <a:spcPts val="3200"/>
              </a:lnSpc>
            </a:pPr>
            <a:r>
              <a:rPr lang="en-US" sz="3200" b="1" dirty="0" smtClean="0">
                <a:solidFill>
                  <a:schemeClr val="bg1"/>
                </a:solidFill>
                <a:latin typeface="Arial" pitchFamily="34" charset="0"/>
                <a:cs typeface="Arial" pitchFamily="34" charset="0"/>
              </a:rPr>
              <a:t>60%</a:t>
            </a:r>
          </a:p>
          <a:p>
            <a:pPr algn="ctr">
              <a:lnSpc>
                <a:spcPts val="3200"/>
              </a:lnSpc>
            </a:pPr>
            <a:r>
              <a:rPr lang="en-US" sz="3200" b="1" dirty="0" smtClean="0">
                <a:solidFill>
                  <a:schemeClr val="bg1"/>
                </a:solidFill>
                <a:latin typeface="Arial" pitchFamily="34" charset="0"/>
                <a:cs typeface="Arial" pitchFamily="34" charset="0"/>
              </a:rPr>
              <a:t>Multiple Measures</a:t>
            </a:r>
            <a:endParaRPr lang="en-US" sz="3200" b="1" dirty="0">
              <a:solidFill>
                <a:schemeClr val="bg1"/>
              </a:solidFill>
              <a:latin typeface="Arial" pitchFamily="34" charset="0"/>
              <a:cs typeface="Arial" pitchFamily="34" charset="0"/>
            </a:endParaRPr>
          </a:p>
        </p:txBody>
      </p:sp>
      <p:sp>
        <p:nvSpPr>
          <p:cNvPr id="10" name="TextBox 9"/>
          <p:cNvSpPr txBox="1"/>
          <p:nvPr/>
        </p:nvSpPr>
        <p:spPr>
          <a:xfrm>
            <a:off x="652819" y="4999245"/>
            <a:ext cx="7696200" cy="1200329"/>
          </a:xfrm>
          <a:prstGeom prst="rect">
            <a:avLst/>
          </a:prstGeom>
          <a:noFill/>
        </p:spPr>
        <p:txBody>
          <a:bodyPr wrap="square" rtlCol="0">
            <a:spAutoFit/>
          </a:bodyPr>
          <a:lstStyle/>
          <a:p>
            <a:pPr algn="ctr"/>
            <a:r>
              <a:rPr lang="en-US" sz="7200" dirty="0" smtClean="0">
                <a:latin typeface="Arial" panose="020B0604020202020204" pitchFamily="34" charset="0"/>
                <a:cs typeface="Arial" panose="020B0604020202020204" pitchFamily="34" charset="0"/>
              </a:rPr>
              <a:t>20 + 20 + 60</a:t>
            </a:r>
            <a:endParaRPr lang="en-US" sz="7200" dirty="0">
              <a:latin typeface="Arial" panose="020B0604020202020204" pitchFamily="34" charset="0"/>
              <a:cs typeface="Arial" panose="020B0604020202020204" pitchFamily="34" charset="0"/>
            </a:endParaRPr>
          </a:p>
        </p:txBody>
      </p:sp>
      <p:sp>
        <p:nvSpPr>
          <p:cNvPr id="11" name="Title 1"/>
          <p:cNvSpPr>
            <a:spLocks noGrp="1"/>
          </p:cNvSpPr>
          <p:nvPr>
            <p:ph type="title"/>
          </p:nvPr>
        </p:nvSpPr>
        <p:spPr>
          <a:xfrm>
            <a:off x="457200" y="365353"/>
            <a:ext cx="8229600" cy="1143000"/>
          </a:xfrm>
        </p:spPr>
        <p:txBody>
          <a:bodyPr>
            <a:normAutofit/>
          </a:bodyPr>
          <a:lstStyle/>
          <a:p>
            <a:r>
              <a:rPr lang="en-US" dirty="0" smtClean="0"/>
              <a:t>For Most in §3012-c</a:t>
            </a:r>
            <a:endParaRPr lang="en-US" dirty="0"/>
          </a:p>
        </p:txBody>
      </p:sp>
    </p:spTree>
    <p:extLst>
      <p:ext uri="{BB962C8B-B14F-4D97-AF65-F5344CB8AC3E}">
        <p14:creationId xmlns:p14="http://schemas.microsoft.com/office/powerpoint/2010/main" val="35394500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e 3"/>
          <p:cNvSpPr>
            <a:spLocks noChangeAspect="1"/>
          </p:cNvSpPr>
          <p:nvPr/>
        </p:nvSpPr>
        <p:spPr>
          <a:xfrm>
            <a:off x="2286000" y="1443256"/>
            <a:ext cx="4572000" cy="4572000"/>
          </a:xfrm>
          <a:prstGeom prst="pi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Pie 4"/>
          <p:cNvSpPr>
            <a:spLocks noChangeAspect="1"/>
          </p:cNvSpPr>
          <p:nvPr/>
        </p:nvSpPr>
        <p:spPr>
          <a:xfrm>
            <a:off x="2286000" y="1443256"/>
            <a:ext cx="4572000" cy="4572000"/>
          </a:xfrm>
          <a:prstGeom prst="pie">
            <a:avLst>
              <a:gd name="adj1" fmla="val 20618651"/>
              <a:gd name="adj2" fmla="val 359039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Pie 5"/>
          <p:cNvSpPr>
            <a:spLocks noChangeAspect="1"/>
          </p:cNvSpPr>
          <p:nvPr/>
        </p:nvSpPr>
        <p:spPr>
          <a:xfrm rot="4396026">
            <a:off x="2286000" y="1443256"/>
            <a:ext cx="4572000" cy="4572000"/>
          </a:xfrm>
          <a:prstGeom prst="pie">
            <a:avLst>
              <a:gd name="adj1" fmla="val 11800685"/>
              <a:gd name="adj2" fmla="val 1670304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TextBox 6"/>
          <p:cNvSpPr txBox="1"/>
          <p:nvPr/>
        </p:nvSpPr>
        <p:spPr>
          <a:xfrm>
            <a:off x="4572000" y="2052856"/>
            <a:ext cx="1981200" cy="1323439"/>
          </a:xfrm>
          <a:prstGeom prst="rect">
            <a:avLst/>
          </a:prstGeom>
          <a:noFill/>
          <a:ln>
            <a:noFill/>
          </a:ln>
        </p:spPr>
        <p:txBody>
          <a:bodyPr wrap="square" rtlCol="0">
            <a:spAutoFit/>
          </a:bodyPr>
          <a:lstStyle/>
          <a:p>
            <a:pPr algn="ctr">
              <a:lnSpc>
                <a:spcPts val="3200"/>
              </a:lnSpc>
            </a:pPr>
            <a:r>
              <a:rPr lang="en-US" sz="3200" b="1" dirty="0" smtClean="0">
                <a:solidFill>
                  <a:schemeClr val="bg1"/>
                </a:solidFill>
                <a:latin typeface="Arial" pitchFamily="34" charset="0"/>
                <a:cs typeface="Arial" pitchFamily="34" charset="0"/>
              </a:rPr>
              <a:t>20%</a:t>
            </a:r>
          </a:p>
          <a:p>
            <a:pPr algn="ctr">
              <a:lnSpc>
                <a:spcPts val="3200"/>
              </a:lnSpc>
            </a:pPr>
            <a:r>
              <a:rPr lang="en-US" sz="3200" b="1" dirty="0" smtClean="0">
                <a:solidFill>
                  <a:schemeClr val="bg1"/>
                </a:solidFill>
                <a:latin typeface="Arial" pitchFamily="34" charset="0"/>
                <a:cs typeface="Arial" pitchFamily="34" charset="0"/>
              </a:rPr>
              <a:t>Student</a:t>
            </a:r>
            <a:br>
              <a:rPr lang="en-US" sz="3200" b="1" dirty="0" smtClean="0">
                <a:solidFill>
                  <a:schemeClr val="bg1"/>
                </a:solidFill>
                <a:latin typeface="Arial" pitchFamily="34" charset="0"/>
                <a:cs typeface="Arial" pitchFamily="34" charset="0"/>
              </a:rPr>
            </a:br>
            <a:r>
              <a:rPr lang="en-US" sz="3200" b="1" dirty="0" smtClean="0">
                <a:solidFill>
                  <a:schemeClr val="bg1"/>
                </a:solidFill>
                <a:latin typeface="Arial" pitchFamily="34" charset="0"/>
                <a:cs typeface="Arial" pitchFamily="34" charset="0"/>
              </a:rPr>
              <a:t>Growth</a:t>
            </a:r>
            <a:endParaRPr lang="en-US" sz="3200" b="1" dirty="0">
              <a:solidFill>
                <a:schemeClr val="bg1"/>
              </a:solidFill>
              <a:latin typeface="Arial" pitchFamily="34" charset="0"/>
              <a:cs typeface="Arial" pitchFamily="34" charset="0"/>
            </a:endParaRPr>
          </a:p>
        </p:txBody>
      </p:sp>
      <p:sp>
        <p:nvSpPr>
          <p:cNvPr id="8" name="TextBox 7"/>
          <p:cNvSpPr txBox="1"/>
          <p:nvPr/>
        </p:nvSpPr>
        <p:spPr>
          <a:xfrm>
            <a:off x="4800600" y="3679289"/>
            <a:ext cx="1981200" cy="964367"/>
          </a:xfrm>
          <a:prstGeom prst="rect">
            <a:avLst/>
          </a:prstGeom>
          <a:noFill/>
          <a:ln>
            <a:noFill/>
          </a:ln>
        </p:spPr>
        <p:txBody>
          <a:bodyPr wrap="square" rtlCol="0">
            <a:spAutoFit/>
          </a:bodyPr>
          <a:lstStyle/>
          <a:p>
            <a:pPr algn="ctr">
              <a:lnSpc>
                <a:spcPts val="2800"/>
              </a:lnSpc>
            </a:pPr>
            <a:r>
              <a:rPr lang="en-US" sz="3200" b="1" dirty="0" smtClean="0">
                <a:solidFill>
                  <a:schemeClr val="bg1"/>
                </a:solidFill>
                <a:latin typeface="Arial" pitchFamily="34" charset="0"/>
                <a:cs typeface="Arial" pitchFamily="34" charset="0"/>
              </a:rPr>
              <a:t>20%</a:t>
            </a:r>
          </a:p>
          <a:p>
            <a:pPr algn="ctr">
              <a:lnSpc>
                <a:spcPts val="2000"/>
              </a:lnSpc>
            </a:pPr>
            <a:r>
              <a:rPr lang="en-US" sz="3200" b="1" dirty="0" smtClean="0">
                <a:solidFill>
                  <a:schemeClr val="bg1"/>
                </a:solidFill>
                <a:latin typeface="Arial" pitchFamily="34" charset="0"/>
                <a:cs typeface="Arial" pitchFamily="34" charset="0"/>
              </a:rPr>
              <a:t>Student</a:t>
            </a:r>
            <a:br>
              <a:rPr lang="en-US" sz="3200" b="1" dirty="0" smtClean="0">
                <a:solidFill>
                  <a:schemeClr val="bg1"/>
                </a:solidFill>
                <a:latin typeface="Arial" pitchFamily="34" charset="0"/>
                <a:cs typeface="Arial" pitchFamily="34" charset="0"/>
              </a:rPr>
            </a:br>
            <a:r>
              <a:rPr lang="en-US" sz="2000" b="1" dirty="0" smtClean="0">
                <a:solidFill>
                  <a:schemeClr val="bg1"/>
                </a:solidFill>
                <a:latin typeface="Arial" pitchFamily="34" charset="0"/>
                <a:cs typeface="Arial" pitchFamily="34" charset="0"/>
              </a:rPr>
              <a:t>Achievement</a:t>
            </a:r>
            <a:endParaRPr lang="en-US" sz="2000" b="1" dirty="0">
              <a:solidFill>
                <a:schemeClr val="bg1"/>
              </a:solidFill>
              <a:latin typeface="Arial" pitchFamily="34" charset="0"/>
              <a:cs typeface="Arial" pitchFamily="34" charset="0"/>
            </a:endParaRPr>
          </a:p>
        </p:txBody>
      </p:sp>
      <p:sp>
        <p:nvSpPr>
          <p:cNvPr id="9" name="TextBox 8"/>
          <p:cNvSpPr txBox="1"/>
          <p:nvPr/>
        </p:nvSpPr>
        <p:spPr>
          <a:xfrm>
            <a:off x="2686050" y="3653056"/>
            <a:ext cx="2114550" cy="1323439"/>
          </a:xfrm>
          <a:prstGeom prst="rect">
            <a:avLst/>
          </a:prstGeom>
          <a:noFill/>
        </p:spPr>
        <p:txBody>
          <a:bodyPr wrap="square" rtlCol="0">
            <a:spAutoFit/>
          </a:bodyPr>
          <a:lstStyle/>
          <a:p>
            <a:pPr algn="ctr">
              <a:lnSpc>
                <a:spcPts val="3200"/>
              </a:lnSpc>
            </a:pPr>
            <a:r>
              <a:rPr lang="en-US" sz="3200" b="1" dirty="0" smtClean="0">
                <a:solidFill>
                  <a:schemeClr val="bg1"/>
                </a:solidFill>
                <a:latin typeface="Arial" pitchFamily="34" charset="0"/>
                <a:cs typeface="Arial" pitchFamily="34" charset="0"/>
              </a:rPr>
              <a:t>60%</a:t>
            </a:r>
          </a:p>
          <a:p>
            <a:pPr algn="ctr">
              <a:lnSpc>
                <a:spcPts val="3200"/>
              </a:lnSpc>
            </a:pPr>
            <a:r>
              <a:rPr lang="en-US" sz="3200" b="1" dirty="0" smtClean="0">
                <a:solidFill>
                  <a:schemeClr val="bg1"/>
                </a:solidFill>
                <a:latin typeface="Arial" pitchFamily="34" charset="0"/>
                <a:cs typeface="Arial" pitchFamily="34" charset="0"/>
              </a:rPr>
              <a:t>Multiple Measures</a:t>
            </a:r>
            <a:endParaRPr lang="en-US" sz="3200" b="1" dirty="0">
              <a:solidFill>
                <a:schemeClr val="bg1"/>
              </a:solidFill>
              <a:latin typeface="Arial" pitchFamily="34" charset="0"/>
              <a:cs typeface="Arial" pitchFamily="34" charset="0"/>
            </a:endParaRPr>
          </a:p>
        </p:txBody>
      </p:sp>
      <p:sp>
        <p:nvSpPr>
          <p:cNvPr id="10" name="TextBox 9"/>
          <p:cNvSpPr txBox="1"/>
          <p:nvPr/>
        </p:nvSpPr>
        <p:spPr>
          <a:xfrm>
            <a:off x="652819" y="4999245"/>
            <a:ext cx="7696200" cy="1200329"/>
          </a:xfrm>
          <a:prstGeom prst="rect">
            <a:avLst/>
          </a:prstGeom>
          <a:noFill/>
        </p:spPr>
        <p:txBody>
          <a:bodyPr wrap="square" rtlCol="0">
            <a:spAutoFit/>
          </a:bodyPr>
          <a:lstStyle/>
          <a:p>
            <a:pPr algn="ctr"/>
            <a:r>
              <a:rPr lang="en-US" sz="7200" dirty="0" smtClean="0">
                <a:latin typeface="Arial" panose="020B0604020202020204" pitchFamily="34" charset="0"/>
                <a:cs typeface="Arial" panose="020B0604020202020204" pitchFamily="34" charset="0"/>
              </a:rPr>
              <a:t>(20 + 60) x 100/80</a:t>
            </a:r>
            <a:endParaRPr lang="en-US" sz="7200" dirty="0">
              <a:latin typeface="Arial" panose="020B0604020202020204" pitchFamily="34" charset="0"/>
              <a:cs typeface="Arial" panose="020B0604020202020204" pitchFamily="34" charset="0"/>
            </a:endParaRPr>
          </a:p>
        </p:txBody>
      </p:sp>
      <p:sp>
        <p:nvSpPr>
          <p:cNvPr id="11" name="Title 1"/>
          <p:cNvSpPr>
            <a:spLocks noGrp="1"/>
          </p:cNvSpPr>
          <p:nvPr>
            <p:ph type="title"/>
          </p:nvPr>
        </p:nvSpPr>
        <p:spPr>
          <a:xfrm>
            <a:off x="232012" y="365353"/>
            <a:ext cx="8666328" cy="1143000"/>
          </a:xfrm>
        </p:spPr>
        <p:txBody>
          <a:bodyPr>
            <a:normAutofit/>
          </a:bodyPr>
          <a:lstStyle/>
          <a:p>
            <a:r>
              <a:rPr lang="en-US" dirty="0" smtClean="0"/>
              <a:t>For Some Teachers</a:t>
            </a:r>
            <a:endParaRPr lang="en-US" dirty="0"/>
          </a:p>
        </p:txBody>
      </p:sp>
      <p:sp>
        <p:nvSpPr>
          <p:cNvPr id="2" name="TextBox 1"/>
          <p:cNvSpPr txBox="1"/>
          <p:nvPr/>
        </p:nvSpPr>
        <p:spPr>
          <a:xfrm>
            <a:off x="4420738" y="1160065"/>
            <a:ext cx="2361062" cy="3154710"/>
          </a:xfrm>
          <a:prstGeom prst="rect">
            <a:avLst/>
          </a:prstGeom>
          <a:noFill/>
        </p:spPr>
        <p:txBody>
          <a:bodyPr wrap="square" rtlCol="0">
            <a:spAutoFit/>
          </a:bodyPr>
          <a:lstStyle/>
          <a:p>
            <a:pPr algn="ctr"/>
            <a:r>
              <a:rPr lang="en-US" sz="19900" dirty="0">
                <a:solidFill>
                  <a:srgbClr val="FF0000"/>
                </a:solidFill>
                <a:latin typeface="Arial Rounded MT Bold" panose="020F0704030504030204" pitchFamily="34" charset="0"/>
              </a:rPr>
              <a:t>X</a:t>
            </a:r>
          </a:p>
        </p:txBody>
      </p:sp>
    </p:spTree>
    <p:extLst>
      <p:ext uri="{BB962C8B-B14F-4D97-AF65-F5344CB8AC3E}">
        <p14:creationId xmlns:p14="http://schemas.microsoft.com/office/powerpoint/2010/main" val="3897253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e 3"/>
          <p:cNvSpPr>
            <a:spLocks noChangeAspect="1"/>
          </p:cNvSpPr>
          <p:nvPr/>
        </p:nvSpPr>
        <p:spPr>
          <a:xfrm>
            <a:off x="2286000" y="1443256"/>
            <a:ext cx="4572000" cy="4572000"/>
          </a:xfrm>
          <a:prstGeom prst="pi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Pie 4"/>
          <p:cNvSpPr>
            <a:spLocks noChangeAspect="1"/>
          </p:cNvSpPr>
          <p:nvPr/>
        </p:nvSpPr>
        <p:spPr>
          <a:xfrm>
            <a:off x="2286000" y="1443256"/>
            <a:ext cx="4572000" cy="4572000"/>
          </a:xfrm>
          <a:prstGeom prst="pie">
            <a:avLst>
              <a:gd name="adj1" fmla="val 20618651"/>
              <a:gd name="adj2" fmla="val 359039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Pie 5"/>
          <p:cNvSpPr>
            <a:spLocks noChangeAspect="1"/>
          </p:cNvSpPr>
          <p:nvPr/>
        </p:nvSpPr>
        <p:spPr>
          <a:xfrm rot="4396026">
            <a:off x="2286000" y="1443256"/>
            <a:ext cx="4572000" cy="4572000"/>
          </a:xfrm>
          <a:prstGeom prst="pie">
            <a:avLst>
              <a:gd name="adj1" fmla="val 11800685"/>
              <a:gd name="adj2" fmla="val 1670304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TextBox 6"/>
          <p:cNvSpPr txBox="1"/>
          <p:nvPr/>
        </p:nvSpPr>
        <p:spPr>
          <a:xfrm>
            <a:off x="4572000" y="2052856"/>
            <a:ext cx="1981200" cy="1323439"/>
          </a:xfrm>
          <a:prstGeom prst="rect">
            <a:avLst/>
          </a:prstGeom>
          <a:noFill/>
          <a:ln>
            <a:noFill/>
          </a:ln>
        </p:spPr>
        <p:txBody>
          <a:bodyPr wrap="square" rtlCol="0">
            <a:spAutoFit/>
          </a:bodyPr>
          <a:lstStyle/>
          <a:p>
            <a:pPr algn="ctr">
              <a:lnSpc>
                <a:spcPts val="3200"/>
              </a:lnSpc>
            </a:pPr>
            <a:r>
              <a:rPr lang="en-US" sz="3200" b="1" dirty="0" smtClean="0">
                <a:solidFill>
                  <a:schemeClr val="bg1"/>
                </a:solidFill>
                <a:latin typeface="Arial" pitchFamily="34" charset="0"/>
                <a:cs typeface="Arial" pitchFamily="34" charset="0"/>
              </a:rPr>
              <a:t>20%</a:t>
            </a:r>
          </a:p>
          <a:p>
            <a:pPr algn="ctr">
              <a:lnSpc>
                <a:spcPts val="3200"/>
              </a:lnSpc>
            </a:pPr>
            <a:r>
              <a:rPr lang="en-US" sz="3200" b="1" dirty="0" smtClean="0">
                <a:solidFill>
                  <a:schemeClr val="bg1"/>
                </a:solidFill>
                <a:latin typeface="Arial" pitchFamily="34" charset="0"/>
                <a:cs typeface="Arial" pitchFamily="34" charset="0"/>
              </a:rPr>
              <a:t>Student</a:t>
            </a:r>
            <a:br>
              <a:rPr lang="en-US" sz="3200" b="1" dirty="0" smtClean="0">
                <a:solidFill>
                  <a:schemeClr val="bg1"/>
                </a:solidFill>
                <a:latin typeface="Arial" pitchFamily="34" charset="0"/>
                <a:cs typeface="Arial" pitchFamily="34" charset="0"/>
              </a:rPr>
            </a:br>
            <a:r>
              <a:rPr lang="en-US" sz="3200" b="1" dirty="0" smtClean="0">
                <a:solidFill>
                  <a:schemeClr val="bg1"/>
                </a:solidFill>
                <a:latin typeface="Arial" pitchFamily="34" charset="0"/>
                <a:cs typeface="Arial" pitchFamily="34" charset="0"/>
              </a:rPr>
              <a:t>Growth</a:t>
            </a:r>
            <a:endParaRPr lang="en-US" sz="3200" b="1" dirty="0">
              <a:solidFill>
                <a:schemeClr val="bg1"/>
              </a:solidFill>
              <a:latin typeface="Arial" pitchFamily="34" charset="0"/>
              <a:cs typeface="Arial" pitchFamily="34" charset="0"/>
            </a:endParaRPr>
          </a:p>
        </p:txBody>
      </p:sp>
      <p:sp>
        <p:nvSpPr>
          <p:cNvPr id="8" name="TextBox 7"/>
          <p:cNvSpPr txBox="1"/>
          <p:nvPr/>
        </p:nvSpPr>
        <p:spPr>
          <a:xfrm>
            <a:off x="4800600" y="3679289"/>
            <a:ext cx="1981200" cy="964367"/>
          </a:xfrm>
          <a:prstGeom prst="rect">
            <a:avLst/>
          </a:prstGeom>
          <a:noFill/>
          <a:ln>
            <a:noFill/>
          </a:ln>
        </p:spPr>
        <p:txBody>
          <a:bodyPr wrap="square" rtlCol="0">
            <a:spAutoFit/>
          </a:bodyPr>
          <a:lstStyle/>
          <a:p>
            <a:pPr algn="ctr">
              <a:lnSpc>
                <a:spcPts val="2800"/>
              </a:lnSpc>
            </a:pPr>
            <a:r>
              <a:rPr lang="en-US" sz="3200" b="1" dirty="0" smtClean="0">
                <a:solidFill>
                  <a:schemeClr val="bg1"/>
                </a:solidFill>
                <a:latin typeface="Arial" pitchFamily="34" charset="0"/>
                <a:cs typeface="Arial" pitchFamily="34" charset="0"/>
              </a:rPr>
              <a:t>20%</a:t>
            </a:r>
          </a:p>
          <a:p>
            <a:pPr algn="ctr">
              <a:lnSpc>
                <a:spcPts val="2000"/>
              </a:lnSpc>
            </a:pPr>
            <a:r>
              <a:rPr lang="en-US" sz="3200" b="1" dirty="0" smtClean="0">
                <a:solidFill>
                  <a:schemeClr val="bg1"/>
                </a:solidFill>
                <a:latin typeface="Arial" pitchFamily="34" charset="0"/>
                <a:cs typeface="Arial" pitchFamily="34" charset="0"/>
              </a:rPr>
              <a:t>Student</a:t>
            </a:r>
            <a:br>
              <a:rPr lang="en-US" sz="3200" b="1" dirty="0" smtClean="0">
                <a:solidFill>
                  <a:schemeClr val="bg1"/>
                </a:solidFill>
                <a:latin typeface="Arial" pitchFamily="34" charset="0"/>
                <a:cs typeface="Arial" pitchFamily="34" charset="0"/>
              </a:rPr>
            </a:br>
            <a:r>
              <a:rPr lang="en-US" sz="2000" b="1" dirty="0" smtClean="0">
                <a:solidFill>
                  <a:schemeClr val="bg1"/>
                </a:solidFill>
                <a:latin typeface="Arial" pitchFamily="34" charset="0"/>
                <a:cs typeface="Arial" pitchFamily="34" charset="0"/>
              </a:rPr>
              <a:t>Achievement</a:t>
            </a:r>
            <a:endParaRPr lang="en-US" sz="2000" b="1" dirty="0">
              <a:solidFill>
                <a:schemeClr val="bg1"/>
              </a:solidFill>
              <a:latin typeface="Arial" pitchFamily="34" charset="0"/>
              <a:cs typeface="Arial" pitchFamily="34" charset="0"/>
            </a:endParaRPr>
          </a:p>
        </p:txBody>
      </p:sp>
      <p:sp>
        <p:nvSpPr>
          <p:cNvPr id="9" name="TextBox 8"/>
          <p:cNvSpPr txBox="1"/>
          <p:nvPr/>
        </p:nvSpPr>
        <p:spPr>
          <a:xfrm>
            <a:off x="2686050" y="3653056"/>
            <a:ext cx="2114550" cy="1323439"/>
          </a:xfrm>
          <a:prstGeom prst="rect">
            <a:avLst/>
          </a:prstGeom>
          <a:noFill/>
        </p:spPr>
        <p:txBody>
          <a:bodyPr wrap="square" rtlCol="0">
            <a:spAutoFit/>
          </a:bodyPr>
          <a:lstStyle/>
          <a:p>
            <a:pPr algn="ctr">
              <a:lnSpc>
                <a:spcPts val="3200"/>
              </a:lnSpc>
            </a:pPr>
            <a:r>
              <a:rPr lang="en-US" sz="3200" b="1" dirty="0" smtClean="0">
                <a:solidFill>
                  <a:schemeClr val="bg1"/>
                </a:solidFill>
                <a:latin typeface="Arial" pitchFamily="34" charset="0"/>
                <a:cs typeface="Arial" pitchFamily="34" charset="0"/>
              </a:rPr>
              <a:t>60%</a:t>
            </a:r>
          </a:p>
          <a:p>
            <a:pPr algn="ctr">
              <a:lnSpc>
                <a:spcPts val="3200"/>
              </a:lnSpc>
            </a:pPr>
            <a:r>
              <a:rPr lang="en-US" sz="3200" b="1" dirty="0" smtClean="0">
                <a:solidFill>
                  <a:schemeClr val="bg1"/>
                </a:solidFill>
                <a:latin typeface="Arial" pitchFamily="34" charset="0"/>
                <a:cs typeface="Arial" pitchFamily="34" charset="0"/>
              </a:rPr>
              <a:t>Multiple Measures</a:t>
            </a:r>
            <a:endParaRPr lang="en-US" sz="3200" b="1" dirty="0">
              <a:solidFill>
                <a:schemeClr val="bg1"/>
              </a:solidFill>
              <a:latin typeface="Arial" pitchFamily="34" charset="0"/>
              <a:cs typeface="Arial" pitchFamily="34" charset="0"/>
            </a:endParaRPr>
          </a:p>
        </p:txBody>
      </p:sp>
      <p:sp>
        <p:nvSpPr>
          <p:cNvPr id="11" name="Title 1"/>
          <p:cNvSpPr>
            <a:spLocks noGrp="1"/>
          </p:cNvSpPr>
          <p:nvPr>
            <p:ph type="title"/>
          </p:nvPr>
        </p:nvSpPr>
        <p:spPr>
          <a:xfrm>
            <a:off x="232012" y="365353"/>
            <a:ext cx="8666328" cy="1143000"/>
          </a:xfrm>
        </p:spPr>
        <p:txBody>
          <a:bodyPr>
            <a:normAutofit/>
          </a:bodyPr>
          <a:lstStyle/>
          <a:p>
            <a:r>
              <a:rPr lang="en-US" dirty="0"/>
              <a:t>For </a:t>
            </a:r>
            <a:r>
              <a:rPr lang="en-US" dirty="0" smtClean="0"/>
              <a:t>Few </a:t>
            </a:r>
            <a:r>
              <a:rPr lang="en-US" dirty="0"/>
              <a:t>Teachers</a:t>
            </a:r>
          </a:p>
        </p:txBody>
      </p:sp>
      <p:sp>
        <p:nvSpPr>
          <p:cNvPr id="12" name="TextBox 11"/>
          <p:cNvSpPr txBox="1"/>
          <p:nvPr/>
        </p:nvSpPr>
        <p:spPr>
          <a:xfrm>
            <a:off x="4420738" y="1160065"/>
            <a:ext cx="2361062" cy="3154710"/>
          </a:xfrm>
          <a:prstGeom prst="rect">
            <a:avLst/>
          </a:prstGeom>
          <a:noFill/>
        </p:spPr>
        <p:txBody>
          <a:bodyPr wrap="square" rtlCol="0">
            <a:spAutoFit/>
          </a:bodyPr>
          <a:lstStyle/>
          <a:p>
            <a:pPr algn="ctr"/>
            <a:r>
              <a:rPr lang="en-US" sz="19900" dirty="0">
                <a:solidFill>
                  <a:srgbClr val="FF0000"/>
                </a:solidFill>
                <a:latin typeface="Arial Rounded MT Bold" panose="020F0704030504030204" pitchFamily="34" charset="0"/>
              </a:rPr>
              <a:t>X</a:t>
            </a:r>
          </a:p>
        </p:txBody>
      </p:sp>
      <p:sp>
        <p:nvSpPr>
          <p:cNvPr id="13" name="TextBox 12"/>
          <p:cNvSpPr txBox="1"/>
          <p:nvPr/>
        </p:nvSpPr>
        <p:spPr>
          <a:xfrm>
            <a:off x="4764210" y="2936577"/>
            <a:ext cx="2361062" cy="3154710"/>
          </a:xfrm>
          <a:prstGeom prst="rect">
            <a:avLst/>
          </a:prstGeom>
          <a:noFill/>
        </p:spPr>
        <p:txBody>
          <a:bodyPr wrap="square" rtlCol="0">
            <a:spAutoFit/>
          </a:bodyPr>
          <a:lstStyle/>
          <a:p>
            <a:pPr algn="ctr"/>
            <a:r>
              <a:rPr lang="en-US" sz="19900" dirty="0">
                <a:solidFill>
                  <a:srgbClr val="FF0000"/>
                </a:solidFill>
                <a:latin typeface="Arial Rounded MT Bold" panose="020F0704030504030204" pitchFamily="34" charset="0"/>
              </a:rPr>
              <a:t>X</a:t>
            </a:r>
          </a:p>
        </p:txBody>
      </p:sp>
      <p:sp>
        <p:nvSpPr>
          <p:cNvPr id="10" name="TextBox 9"/>
          <p:cNvSpPr txBox="1"/>
          <p:nvPr/>
        </p:nvSpPr>
        <p:spPr>
          <a:xfrm>
            <a:off x="652819" y="4999245"/>
            <a:ext cx="7696200" cy="1200329"/>
          </a:xfrm>
          <a:prstGeom prst="rect">
            <a:avLst/>
          </a:prstGeom>
          <a:noFill/>
        </p:spPr>
        <p:txBody>
          <a:bodyPr wrap="square" rtlCol="0">
            <a:spAutoFit/>
          </a:bodyPr>
          <a:lstStyle/>
          <a:p>
            <a:pPr algn="ctr"/>
            <a:r>
              <a:rPr lang="en-US" sz="7200" dirty="0" smtClean="0">
                <a:latin typeface="Arial" panose="020B0604020202020204" pitchFamily="34" charset="0"/>
                <a:cs typeface="Arial" panose="020B0604020202020204" pitchFamily="34" charset="0"/>
              </a:rPr>
              <a:t>(60) x 100/60</a:t>
            </a:r>
            <a:endParaRPr lang="en-US" sz="7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59397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§3012-d</a:t>
            </a:r>
            <a:endParaRPr lang="en-US" dirty="0"/>
          </a:p>
        </p:txBody>
      </p:sp>
    </p:spTree>
    <p:extLst>
      <p:ext uri="{BB962C8B-B14F-4D97-AF65-F5344CB8AC3E}">
        <p14:creationId xmlns:p14="http://schemas.microsoft.com/office/powerpoint/2010/main" val="25136960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663" t="24702" r="62448" b="35007"/>
          <a:stretch/>
        </p:blipFill>
        <p:spPr bwMode="auto">
          <a:xfrm>
            <a:off x="223284" y="1972349"/>
            <a:ext cx="8654902" cy="3788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a:spLocks noGrp="1"/>
          </p:cNvSpPr>
          <p:nvPr>
            <p:ph type="title"/>
          </p:nvPr>
        </p:nvSpPr>
        <p:spPr>
          <a:xfrm>
            <a:off x="457200" y="365353"/>
            <a:ext cx="8229600" cy="1143000"/>
          </a:xfrm>
        </p:spPr>
        <p:txBody>
          <a:bodyPr>
            <a:normAutofit/>
          </a:bodyPr>
          <a:lstStyle/>
          <a:p>
            <a:r>
              <a:rPr lang="en-US" dirty="0" smtClean="0"/>
              <a:t>For Most in §3012-d</a:t>
            </a:r>
            <a:endParaRPr lang="en-US" dirty="0"/>
          </a:p>
        </p:txBody>
      </p:sp>
      <p:sp>
        <p:nvSpPr>
          <p:cNvPr id="8" name="Oval 7"/>
          <p:cNvSpPr/>
          <p:nvPr/>
        </p:nvSpPr>
        <p:spPr>
          <a:xfrm>
            <a:off x="3152632" y="1945053"/>
            <a:ext cx="5698258" cy="893672"/>
          </a:xfrm>
          <a:prstGeom prst="ellipse">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Down Arrow 8"/>
          <p:cNvSpPr/>
          <p:nvPr/>
        </p:nvSpPr>
        <p:spPr>
          <a:xfrm>
            <a:off x="5493382" y="2511172"/>
            <a:ext cx="1235122" cy="1460311"/>
          </a:xfrm>
          <a:prstGeom prst="down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Oval 9"/>
          <p:cNvSpPr/>
          <p:nvPr/>
        </p:nvSpPr>
        <p:spPr>
          <a:xfrm rot="16200000">
            <a:off x="-818994" y="3787366"/>
            <a:ext cx="3446060" cy="893672"/>
          </a:xfrm>
          <a:prstGeom prst="ellipse">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Down Arrow 10"/>
          <p:cNvSpPr/>
          <p:nvPr/>
        </p:nvSpPr>
        <p:spPr>
          <a:xfrm rot="16200000">
            <a:off x="1325341" y="3753889"/>
            <a:ext cx="1235122" cy="1460311"/>
          </a:xfrm>
          <a:prstGeom prst="down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03839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663" t="24702" r="62448" b="35007"/>
          <a:stretch/>
        </p:blipFill>
        <p:spPr bwMode="auto">
          <a:xfrm>
            <a:off x="223284" y="1972349"/>
            <a:ext cx="8654902" cy="3788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a:spLocks noGrp="1"/>
          </p:cNvSpPr>
          <p:nvPr>
            <p:ph type="title"/>
          </p:nvPr>
        </p:nvSpPr>
        <p:spPr>
          <a:xfrm>
            <a:off x="457200" y="365353"/>
            <a:ext cx="8229600" cy="1143000"/>
          </a:xfrm>
        </p:spPr>
        <p:txBody>
          <a:bodyPr>
            <a:normAutofit/>
          </a:bodyPr>
          <a:lstStyle/>
          <a:p>
            <a:r>
              <a:rPr lang="en-US" dirty="0" smtClean="0"/>
              <a:t>For Some in §3012-d</a:t>
            </a:r>
            <a:endParaRPr lang="en-US" dirty="0"/>
          </a:p>
        </p:txBody>
      </p:sp>
      <p:sp>
        <p:nvSpPr>
          <p:cNvPr id="8" name="Oval 7"/>
          <p:cNvSpPr/>
          <p:nvPr/>
        </p:nvSpPr>
        <p:spPr>
          <a:xfrm>
            <a:off x="3152632" y="1945053"/>
            <a:ext cx="5698258" cy="893672"/>
          </a:xfrm>
          <a:prstGeom prst="ellipse">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Down Arrow 8"/>
          <p:cNvSpPr/>
          <p:nvPr/>
        </p:nvSpPr>
        <p:spPr>
          <a:xfrm>
            <a:off x="5493382" y="2511172"/>
            <a:ext cx="1235122" cy="1460311"/>
          </a:xfrm>
          <a:prstGeom prst="down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p:nvSpPr>
        <p:spPr>
          <a:xfrm>
            <a:off x="0" y="2802522"/>
            <a:ext cx="2361062" cy="3154710"/>
          </a:xfrm>
          <a:prstGeom prst="rect">
            <a:avLst/>
          </a:prstGeom>
          <a:noFill/>
        </p:spPr>
        <p:txBody>
          <a:bodyPr wrap="square" rtlCol="0">
            <a:spAutoFit/>
          </a:bodyPr>
          <a:lstStyle/>
          <a:p>
            <a:pPr algn="ctr"/>
            <a:r>
              <a:rPr lang="en-US" sz="19900" dirty="0">
                <a:solidFill>
                  <a:srgbClr val="FF0000"/>
                </a:solidFill>
                <a:latin typeface="Arial Rounded MT Bold" panose="020F0704030504030204" pitchFamily="34" charset="0"/>
              </a:rPr>
              <a:t>X</a:t>
            </a:r>
          </a:p>
        </p:txBody>
      </p:sp>
    </p:spTree>
    <p:extLst>
      <p:ext uri="{BB962C8B-B14F-4D97-AF65-F5344CB8AC3E}">
        <p14:creationId xmlns:p14="http://schemas.microsoft.com/office/powerpoint/2010/main" val="663510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Three-Minute Pause</a:t>
            </a:r>
            <a:endParaRPr lang="en-US" dirty="0"/>
          </a:p>
        </p:txBody>
      </p:sp>
      <p:pic>
        <p:nvPicPr>
          <p:cNvPr id="2052" name="Picture 4" descr="https://upload.wikimedia.org/wikipedia/commons/5/57/Pause_icon_statu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3143" y="1654380"/>
            <a:ext cx="3715781" cy="3715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86828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It Could Be Worse</a:t>
            </a:r>
            <a:endParaRPr lang="en-US" dirty="0"/>
          </a:p>
        </p:txBody>
      </p:sp>
    </p:spTree>
    <p:extLst>
      <p:ext uri="{BB962C8B-B14F-4D97-AF65-F5344CB8AC3E}">
        <p14:creationId xmlns:p14="http://schemas.microsoft.com/office/powerpoint/2010/main" val="25959392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98"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64110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latin typeface="Arial"/>
                <a:cs typeface="Arial"/>
              </a:rPr>
              <a:t>Nine</a:t>
            </a:r>
            <a:r>
              <a:rPr lang="en-US" b="1" dirty="0" smtClean="0">
                <a:latin typeface="Arial"/>
                <a:cs typeface="Arial"/>
              </a:rPr>
              <a:t> Required Components</a:t>
            </a:r>
            <a:endParaRPr lang="en-US" b="1" dirty="0">
              <a:latin typeface="Arial"/>
              <a:cs typeface="Arial"/>
            </a:endParaRPr>
          </a:p>
        </p:txBody>
      </p:sp>
      <p:sp>
        <p:nvSpPr>
          <p:cNvPr id="6" name="Content Placeholder 5"/>
          <p:cNvSpPr>
            <a:spLocks noGrp="1"/>
          </p:cNvSpPr>
          <p:nvPr>
            <p:ph idx="1"/>
          </p:nvPr>
        </p:nvSpPr>
        <p:spPr>
          <a:xfrm>
            <a:off x="348016" y="1777624"/>
            <a:ext cx="4101152" cy="4525963"/>
          </a:xfrm>
        </p:spPr>
        <p:txBody>
          <a:bodyPr>
            <a:normAutofit fontScale="92500" lnSpcReduction="20000"/>
          </a:bodyPr>
          <a:lstStyle/>
          <a:p>
            <a:pPr marL="514350" indent="-514350">
              <a:buFont typeface="+mj-lt"/>
              <a:buAutoNum type="arabicPeriod"/>
            </a:pPr>
            <a:r>
              <a:rPr lang="en-US" sz="2400" dirty="0">
                <a:latin typeface="Arial"/>
                <a:cs typeface="Arial"/>
              </a:rPr>
              <a:t>New York State Teaching Standards and Leadership Standards </a:t>
            </a:r>
          </a:p>
          <a:p>
            <a:pPr marL="514350" indent="-514350">
              <a:buFont typeface="+mj-lt"/>
              <a:buAutoNum type="arabicPeriod"/>
            </a:pPr>
            <a:r>
              <a:rPr lang="en-US" sz="2400" dirty="0">
                <a:latin typeface="Arial"/>
                <a:cs typeface="Arial"/>
              </a:rPr>
              <a:t>Evidence-based observation </a:t>
            </a:r>
          </a:p>
          <a:p>
            <a:pPr marL="514350" indent="-514350">
              <a:buFont typeface="+mj-lt"/>
              <a:buAutoNum type="arabicPeriod"/>
            </a:pPr>
            <a:r>
              <a:rPr lang="en-US" sz="2400" dirty="0">
                <a:latin typeface="Arial"/>
                <a:cs typeface="Arial"/>
              </a:rPr>
              <a:t>Application and use of Student Growth Percentile and VA Growth Model data </a:t>
            </a:r>
          </a:p>
          <a:p>
            <a:pPr marL="514350" indent="-514350">
              <a:buFont typeface="+mj-lt"/>
              <a:buAutoNum type="arabicPeriod"/>
            </a:pPr>
            <a:r>
              <a:rPr lang="en-US" sz="2400" dirty="0">
                <a:latin typeface="Arial"/>
                <a:cs typeface="Arial"/>
              </a:rPr>
              <a:t>Application and use of the State-approved teacher or principal rubrics </a:t>
            </a:r>
          </a:p>
          <a:p>
            <a:pPr marL="514350" indent="-514350">
              <a:buFont typeface="+mj-lt"/>
              <a:buAutoNum type="arabicPeriod"/>
            </a:pPr>
            <a:r>
              <a:rPr lang="en-US" sz="2400" dirty="0">
                <a:latin typeface="Arial"/>
                <a:cs typeface="Arial"/>
              </a:rPr>
              <a:t>Application and use of any assessment tools used to evaluate teachers and principals </a:t>
            </a:r>
          </a:p>
        </p:txBody>
      </p:sp>
      <p:sp>
        <p:nvSpPr>
          <p:cNvPr id="4" name="Content Placeholder 5"/>
          <p:cNvSpPr txBox="1">
            <a:spLocks/>
          </p:cNvSpPr>
          <p:nvPr/>
        </p:nvSpPr>
        <p:spPr>
          <a:xfrm>
            <a:off x="4703926" y="1779895"/>
            <a:ext cx="4101152" cy="4525963"/>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buFont typeface="+mj-lt"/>
              <a:buAutoNum type="arabicPeriod"/>
            </a:pPr>
            <a:r>
              <a:rPr lang="en-US" sz="2400" dirty="0" smtClean="0">
                <a:latin typeface="Arial"/>
                <a:cs typeface="Arial"/>
              </a:rPr>
              <a:t>New York State Teaching Standards and Leadership Standards </a:t>
            </a:r>
          </a:p>
          <a:p>
            <a:pPr marL="514350" indent="-514350">
              <a:buFont typeface="+mj-lt"/>
              <a:buAutoNum type="arabicPeriod"/>
            </a:pPr>
            <a:r>
              <a:rPr lang="en-US" sz="2400" dirty="0" smtClean="0">
                <a:latin typeface="Arial"/>
                <a:cs typeface="Arial"/>
              </a:rPr>
              <a:t>Evidence-based observation </a:t>
            </a:r>
          </a:p>
          <a:p>
            <a:pPr marL="514350" indent="-514350">
              <a:buFont typeface="+mj-lt"/>
              <a:buAutoNum type="arabicPeriod"/>
            </a:pPr>
            <a:r>
              <a:rPr lang="en-US" sz="2400" dirty="0" smtClean="0">
                <a:latin typeface="Arial"/>
                <a:cs typeface="Arial"/>
              </a:rPr>
              <a:t>Application and use of Student Growth Percentile method</a:t>
            </a:r>
          </a:p>
          <a:p>
            <a:pPr marL="514350" indent="-514350">
              <a:buFont typeface="+mj-lt"/>
              <a:buAutoNum type="arabicPeriod"/>
            </a:pPr>
            <a:r>
              <a:rPr lang="en-US" sz="2400" dirty="0" smtClean="0">
                <a:latin typeface="Arial"/>
                <a:cs typeface="Arial"/>
              </a:rPr>
              <a:t>Application and use of the State-approved teacher or principal rubrics </a:t>
            </a:r>
          </a:p>
          <a:p>
            <a:pPr marL="514350" indent="-514350">
              <a:buFont typeface="+mj-lt"/>
              <a:buAutoNum type="arabicPeriod"/>
            </a:pPr>
            <a:r>
              <a:rPr lang="en-US" sz="2400" dirty="0">
                <a:latin typeface="Arial"/>
                <a:cs typeface="Arial"/>
              </a:rPr>
              <a:t>Application of assessment tools the district employs</a:t>
            </a:r>
          </a:p>
        </p:txBody>
      </p:sp>
      <p:sp>
        <p:nvSpPr>
          <p:cNvPr id="2" name="TextBox 1"/>
          <p:cNvSpPr txBox="1"/>
          <p:nvPr/>
        </p:nvSpPr>
        <p:spPr>
          <a:xfrm>
            <a:off x="1419367" y="1255594"/>
            <a:ext cx="2497540" cy="461665"/>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3012-c</a:t>
            </a:r>
            <a:endParaRPr lang="en-US" sz="2400" b="1" dirty="0">
              <a:latin typeface="Arial" panose="020B0604020202020204" pitchFamily="34" charset="0"/>
              <a:cs typeface="Arial" panose="020B0604020202020204" pitchFamily="34" charset="0"/>
            </a:endParaRPr>
          </a:p>
        </p:txBody>
      </p:sp>
      <p:sp>
        <p:nvSpPr>
          <p:cNvPr id="7" name="TextBox 6"/>
          <p:cNvSpPr txBox="1"/>
          <p:nvPr/>
        </p:nvSpPr>
        <p:spPr>
          <a:xfrm>
            <a:off x="5505732" y="1255594"/>
            <a:ext cx="2497540" cy="461665"/>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3012-d</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90857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562353"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88696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494"/>
            <a:ext cx="10291838" cy="6850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47414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0"/>
            <a:ext cx="7162800" cy="6924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85116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001" y="6246"/>
            <a:ext cx="7570999" cy="6851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39088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246"/>
            <a:ext cx="10051473" cy="6851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13054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869254" cy="701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20505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638" y="1"/>
            <a:ext cx="4436962" cy="701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58002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625" y="0"/>
            <a:ext cx="5238750" cy="701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30333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625" y="109538"/>
            <a:ext cx="5238750" cy="6638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10697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0"/>
            <a:ext cx="819978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33985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latin typeface="Arial"/>
                <a:cs typeface="Arial"/>
              </a:rPr>
              <a:t>Nine Required Components</a:t>
            </a:r>
            <a:endParaRPr lang="en-US" b="1" dirty="0">
              <a:latin typeface="Arial"/>
              <a:cs typeface="Arial"/>
            </a:endParaRPr>
          </a:p>
        </p:txBody>
      </p:sp>
      <p:sp>
        <p:nvSpPr>
          <p:cNvPr id="6" name="Content Placeholder 5"/>
          <p:cNvSpPr>
            <a:spLocks noGrp="1"/>
          </p:cNvSpPr>
          <p:nvPr>
            <p:ph idx="1"/>
          </p:nvPr>
        </p:nvSpPr>
        <p:spPr>
          <a:xfrm>
            <a:off x="375312" y="1736680"/>
            <a:ext cx="3978322" cy="4525963"/>
          </a:xfrm>
        </p:spPr>
        <p:txBody>
          <a:bodyPr>
            <a:normAutofit fontScale="70000" lnSpcReduction="20000"/>
          </a:bodyPr>
          <a:lstStyle/>
          <a:p>
            <a:pPr marL="514350" indent="-514350">
              <a:buFont typeface="+mj-lt"/>
              <a:buAutoNum type="arabicPeriod" startAt="6"/>
            </a:pPr>
            <a:r>
              <a:rPr lang="en-US" dirty="0" smtClean="0">
                <a:latin typeface="Arial"/>
                <a:cs typeface="Arial"/>
              </a:rPr>
              <a:t>Application </a:t>
            </a:r>
            <a:r>
              <a:rPr lang="en-US" dirty="0">
                <a:latin typeface="Arial"/>
                <a:cs typeface="Arial"/>
              </a:rPr>
              <a:t>and use of State-approved locally selected measures of student achievement </a:t>
            </a:r>
          </a:p>
          <a:p>
            <a:pPr marL="514350" indent="-514350">
              <a:buFont typeface="+mj-lt"/>
              <a:buAutoNum type="arabicPeriod" startAt="6"/>
            </a:pPr>
            <a:r>
              <a:rPr lang="en-US" dirty="0">
                <a:latin typeface="Arial"/>
                <a:cs typeface="Arial"/>
              </a:rPr>
              <a:t>Use of the Statewide Instructional Reporting System </a:t>
            </a:r>
          </a:p>
          <a:p>
            <a:pPr marL="514350" indent="-514350">
              <a:buFont typeface="+mj-lt"/>
              <a:buAutoNum type="arabicPeriod" startAt="6"/>
            </a:pPr>
            <a:r>
              <a:rPr lang="en-US" dirty="0">
                <a:latin typeface="Arial"/>
                <a:cs typeface="Arial"/>
              </a:rPr>
              <a:t>Scoring methodology used to evaluate teachers and principals </a:t>
            </a:r>
          </a:p>
          <a:p>
            <a:pPr marL="514350" indent="-514350">
              <a:buFont typeface="+mj-lt"/>
              <a:buAutoNum type="arabicPeriod" startAt="6"/>
            </a:pPr>
            <a:r>
              <a:rPr lang="en-US" dirty="0">
                <a:latin typeface="Arial"/>
                <a:cs typeface="Arial"/>
              </a:rPr>
              <a:t>Specific considerations in evaluating teachers and principals of ELLs and students with disabilities </a:t>
            </a:r>
          </a:p>
        </p:txBody>
      </p:sp>
      <p:sp>
        <p:nvSpPr>
          <p:cNvPr id="4" name="Content Placeholder 5"/>
          <p:cNvSpPr txBox="1">
            <a:spLocks/>
          </p:cNvSpPr>
          <p:nvPr/>
        </p:nvSpPr>
        <p:spPr>
          <a:xfrm>
            <a:off x="4813109" y="1742367"/>
            <a:ext cx="3978322" cy="4525963"/>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buFont typeface="+mj-lt"/>
              <a:buAutoNum type="arabicPeriod" startAt="6"/>
            </a:pPr>
            <a:r>
              <a:rPr lang="en-US" dirty="0" smtClean="0">
                <a:latin typeface="Arial"/>
                <a:cs typeface="Arial"/>
              </a:rPr>
              <a:t>Application and use of State-approved locally selected measures of student growth</a:t>
            </a:r>
          </a:p>
          <a:p>
            <a:pPr marL="514350" indent="-514350">
              <a:buFont typeface="+mj-lt"/>
              <a:buAutoNum type="arabicPeriod" startAt="6"/>
            </a:pPr>
            <a:r>
              <a:rPr lang="en-US" dirty="0" smtClean="0">
                <a:latin typeface="Arial"/>
                <a:cs typeface="Arial"/>
              </a:rPr>
              <a:t>Use of the Statewide Instructional Reporting System </a:t>
            </a:r>
          </a:p>
          <a:p>
            <a:pPr marL="514350" indent="-514350">
              <a:buFont typeface="+mj-lt"/>
              <a:buAutoNum type="arabicPeriod" startAt="6"/>
            </a:pPr>
            <a:r>
              <a:rPr lang="en-US" dirty="0" smtClean="0">
                <a:latin typeface="Arial"/>
                <a:cs typeface="Arial"/>
              </a:rPr>
              <a:t>Scoring methodology used by the state and the district</a:t>
            </a:r>
          </a:p>
          <a:p>
            <a:pPr marL="514350" indent="-514350">
              <a:buFont typeface="+mj-lt"/>
              <a:buAutoNum type="arabicPeriod" startAt="6"/>
            </a:pPr>
            <a:r>
              <a:rPr lang="en-US" dirty="0" smtClean="0">
                <a:latin typeface="Arial"/>
                <a:cs typeface="Arial"/>
              </a:rPr>
              <a:t>Specific considerations in evaluating teachers and principals of ELLs and students with disabilities </a:t>
            </a:r>
            <a:endParaRPr lang="en-US" dirty="0">
              <a:latin typeface="Arial"/>
              <a:cs typeface="Arial"/>
            </a:endParaRPr>
          </a:p>
        </p:txBody>
      </p:sp>
      <p:sp>
        <p:nvSpPr>
          <p:cNvPr id="7" name="TextBox 6"/>
          <p:cNvSpPr txBox="1"/>
          <p:nvPr/>
        </p:nvSpPr>
        <p:spPr>
          <a:xfrm>
            <a:off x="1419367" y="1255594"/>
            <a:ext cx="2497540" cy="461665"/>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3012-c</a:t>
            </a:r>
            <a:endParaRPr lang="en-US" sz="2400" b="1" dirty="0">
              <a:latin typeface="Arial" panose="020B0604020202020204" pitchFamily="34" charset="0"/>
              <a:cs typeface="Arial" panose="020B0604020202020204" pitchFamily="34" charset="0"/>
            </a:endParaRPr>
          </a:p>
        </p:txBody>
      </p:sp>
      <p:sp>
        <p:nvSpPr>
          <p:cNvPr id="8" name="TextBox 7"/>
          <p:cNvSpPr txBox="1"/>
          <p:nvPr/>
        </p:nvSpPr>
        <p:spPr>
          <a:xfrm>
            <a:off x="5505732" y="1255594"/>
            <a:ext cx="2497540" cy="461665"/>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3012-d</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09946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31" y="0"/>
            <a:ext cx="9267567"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94718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8530"/>
            <a:ext cx="9480375" cy="6946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676010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625" y="0"/>
            <a:ext cx="5238750" cy="701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826746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5148" y="13741"/>
            <a:ext cx="10857748" cy="68442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804147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4" y="0"/>
            <a:ext cx="9771761"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734292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401175" cy="6836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000287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9639300" cy="701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291308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APPR that Works:</a:t>
            </a:r>
            <a:br>
              <a:rPr lang="en-US" dirty="0" smtClean="0"/>
            </a:br>
            <a:r>
              <a:rPr lang="en-US" dirty="0" smtClean="0"/>
              <a:t>Professional Capital</a:t>
            </a:r>
            <a:endParaRPr lang="en-US" dirty="0"/>
          </a:p>
        </p:txBody>
      </p:sp>
    </p:spTree>
    <p:extLst>
      <p:ext uri="{BB962C8B-B14F-4D97-AF65-F5344CB8AC3E}">
        <p14:creationId xmlns:p14="http://schemas.microsoft.com/office/powerpoint/2010/main" val="240725693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Capital Idea</a:t>
            </a:r>
            <a:endParaRPr lang="en-US" dirty="0"/>
          </a:p>
        </p:txBody>
      </p:sp>
      <p:sp>
        <p:nvSpPr>
          <p:cNvPr id="3" name="Content Placeholder 2"/>
          <p:cNvSpPr>
            <a:spLocks noGrp="1"/>
          </p:cNvSpPr>
          <p:nvPr>
            <p:ph idx="1"/>
          </p:nvPr>
        </p:nvSpPr>
        <p:spPr>
          <a:xfrm>
            <a:off x="457200" y="1690916"/>
            <a:ext cx="8229600" cy="2928382"/>
          </a:xfrm>
        </p:spPr>
        <p:txBody>
          <a:bodyPr/>
          <a:lstStyle/>
          <a:p>
            <a:r>
              <a:rPr lang="en-US" dirty="0" smtClean="0"/>
              <a:t>Divide </a:t>
            </a:r>
            <a:r>
              <a:rPr lang="en-US" dirty="0" smtClean="0"/>
              <a:t>into pairs</a:t>
            </a:r>
          </a:p>
          <a:p>
            <a:r>
              <a:rPr lang="en-US" dirty="0" smtClean="0"/>
              <a:t>Read about the two kinds of capital</a:t>
            </a:r>
            <a:endParaRPr lang="en-US" dirty="0" smtClean="0"/>
          </a:p>
          <a:p>
            <a:r>
              <a:rPr lang="en-US" dirty="0" smtClean="0"/>
              <a:t>Together,</a:t>
            </a:r>
            <a:br>
              <a:rPr lang="en-US" dirty="0" smtClean="0"/>
            </a:br>
            <a:r>
              <a:rPr lang="en-US" dirty="0" smtClean="0"/>
              <a:t>fill </a:t>
            </a:r>
            <a:r>
              <a:rPr lang="en-US" dirty="0"/>
              <a:t>in </a:t>
            </a:r>
            <a:r>
              <a:rPr lang="en-US" dirty="0" smtClean="0"/>
              <a:t>the chart</a:t>
            </a:r>
            <a:endParaRPr lang="en-US" dirty="0"/>
          </a:p>
          <a:p>
            <a:endParaRPr lang="en-US" dirty="0"/>
          </a:p>
          <a:p>
            <a:endParaRPr lang="en-US" dirty="0"/>
          </a:p>
          <a:p>
            <a:endParaRPr lang="en-US" dirty="0"/>
          </a:p>
          <a:p>
            <a:endParaRPr lang="en-US" dirty="0"/>
          </a:p>
          <a:p>
            <a:endParaRPr lang="en-US" dirty="0"/>
          </a:p>
        </p:txBody>
      </p:sp>
      <p:pic>
        <p:nvPicPr>
          <p:cNvPr id="4" name="Picture 3" descr="PCnotecatcher - Microsoft Word"/>
          <p:cNvPicPr>
            <a:picLocks noChangeAspect="1"/>
          </p:cNvPicPr>
          <p:nvPr/>
        </p:nvPicPr>
        <p:blipFill rotWithShape="1">
          <a:blip r:embed="rId2">
            <a:extLst>
              <a:ext uri="{28A0092B-C50C-407E-A947-70E740481C1C}">
                <a14:useLocalDpi xmlns:a14="http://schemas.microsoft.com/office/drawing/2010/main" val="0"/>
              </a:ext>
            </a:extLst>
          </a:blip>
          <a:srcRect l="19137" t="22212" r="18965" b="4542"/>
          <a:stretch/>
        </p:blipFill>
        <p:spPr>
          <a:xfrm>
            <a:off x="4240924" y="3169841"/>
            <a:ext cx="4445876" cy="3182702"/>
          </a:xfrm>
          <a:prstGeom prst="rect">
            <a:avLst/>
          </a:prstGeom>
          <a:ln>
            <a:solidFill>
              <a:schemeClr val="accent1"/>
            </a:solidFill>
          </a:ln>
        </p:spPr>
      </p:pic>
    </p:spTree>
    <p:extLst>
      <p:ext uri="{BB962C8B-B14F-4D97-AF65-F5344CB8AC3E}">
        <p14:creationId xmlns:p14="http://schemas.microsoft.com/office/powerpoint/2010/main" val="271593333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353"/>
            <a:ext cx="9017876" cy="812622"/>
          </a:xfrm>
        </p:spPr>
        <p:txBody>
          <a:bodyPr>
            <a:normAutofit/>
          </a:bodyPr>
          <a:lstStyle/>
          <a:p>
            <a:r>
              <a:rPr lang="en-US" spc="-150" dirty="0"/>
              <a:t>Two </a:t>
            </a:r>
            <a:r>
              <a:rPr lang="en-US" spc="-150" dirty="0" smtClean="0"/>
              <a:t>Assumptions About </a:t>
            </a:r>
            <a:r>
              <a:rPr lang="en-US" spc="-150" dirty="0"/>
              <a:t>Teaching</a:t>
            </a:r>
          </a:p>
        </p:txBody>
      </p:sp>
      <p:graphicFrame>
        <p:nvGraphicFramePr>
          <p:cNvPr id="4" name="Shape 73"/>
          <p:cNvGraphicFramePr/>
          <p:nvPr>
            <p:extLst>
              <p:ext uri="{D42A27DB-BD31-4B8C-83A1-F6EECF244321}">
                <p14:modId xmlns:p14="http://schemas.microsoft.com/office/powerpoint/2010/main" val="1848863903"/>
              </p:ext>
            </p:extLst>
          </p:nvPr>
        </p:nvGraphicFramePr>
        <p:xfrm>
          <a:off x="488732" y="1461763"/>
          <a:ext cx="8182302" cy="4754820"/>
        </p:xfrm>
        <a:graphic>
          <a:graphicData uri="http://schemas.openxmlformats.org/drawingml/2006/table">
            <a:tbl>
              <a:tblPr>
                <a:noFill/>
              </a:tblPr>
              <a:tblGrid>
                <a:gridCol w="4091151"/>
                <a:gridCol w="4091151"/>
              </a:tblGrid>
              <a:tr h="381000">
                <a:tc>
                  <a:txBody>
                    <a:bodyPr/>
                    <a:lstStyle/>
                    <a:p>
                      <a:pPr lvl="0" algn="ctr">
                        <a:spcBef>
                          <a:spcPts val="0"/>
                        </a:spcBef>
                        <a:buNone/>
                      </a:pPr>
                      <a:r>
                        <a:rPr lang="en" sz="1800" b="1" dirty="0">
                          <a:latin typeface="Arial" panose="020B0604020202020204" pitchFamily="34" charset="0"/>
                          <a:cs typeface="Arial" panose="020B0604020202020204" pitchFamily="34" charset="0"/>
                        </a:rPr>
                        <a:t>Business Capital</a:t>
                      </a:r>
                    </a:p>
                  </a:txBody>
                  <a:tcPr marL="91425" marR="91425" marT="91425" marB="91425"/>
                </a:tc>
                <a:tc>
                  <a:txBody>
                    <a:bodyPr/>
                    <a:lstStyle/>
                    <a:p>
                      <a:pPr lvl="0" algn="ctr">
                        <a:spcBef>
                          <a:spcPts val="0"/>
                        </a:spcBef>
                        <a:buNone/>
                      </a:pPr>
                      <a:r>
                        <a:rPr lang="en" sz="1800" b="1">
                          <a:latin typeface="Arial" panose="020B0604020202020204" pitchFamily="34" charset="0"/>
                          <a:cs typeface="Arial" panose="020B0604020202020204" pitchFamily="34" charset="0"/>
                        </a:rPr>
                        <a:t>Professional Capital</a:t>
                      </a:r>
                    </a:p>
                  </a:txBody>
                  <a:tcPr marL="91425" marR="91425" marT="91425" marB="91425"/>
                </a:tc>
              </a:tr>
              <a:tr h="381000">
                <a:tc>
                  <a:txBody>
                    <a:bodyPr/>
                    <a:lstStyle/>
                    <a:p>
                      <a:pPr marL="457200" lvl="0" indent="-228600" rtl="0">
                        <a:spcBef>
                          <a:spcPts val="0"/>
                        </a:spcBef>
                        <a:buChar char="●"/>
                      </a:pPr>
                      <a:r>
                        <a:rPr lang="en" dirty="0">
                          <a:latin typeface="Arial" panose="020B0604020202020204" pitchFamily="34" charset="0"/>
                          <a:cs typeface="Arial" panose="020B0604020202020204" pitchFamily="34" charset="0"/>
                        </a:rPr>
                        <a:t>may be emotionally demanding but it is technically simple.  </a:t>
                      </a:r>
                    </a:p>
                    <a:p>
                      <a:pPr marL="457200" lvl="0" indent="-228600" rtl="0">
                        <a:spcBef>
                          <a:spcPts val="0"/>
                        </a:spcBef>
                        <a:buChar char="●"/>
                      </a:pPr>
                      <a:r>
                        <a:rPr lang="en" dirty="0">
                          <a:latin typeface="Arial" panose="020B0604020202020204" pitchFamily="34" charset="0"/>
                          <a:cs typeface="Arial" panose="020B0604020202020204" pitchFamily="34" charset="0"/>
                        </a:rPr>
                        <a:t>is a quick study requiring only moderate intellectual ability.  </a:t>
                      </a:r>
                    </a:p>
                    <a:p>
                      <a:pPr marL="457200" lvl="0" indent="-228600" rtl="0">
                        <a:spcBef>
                          <a:spcPts val="0"/>
                        </a:spcBef>
                        <a:buChar char="●"/>
                      </a:pPr>
                      <a:r>
                        <a:rPr lang="en" dirty="0">
                          <a:latin typeface="Arial" panose="020B0604020202020204" pitchFamily="34" charset="0"/>
                          <a:cs typeface="Arial" panose="020B0604020202020204" pitchFamily="34" charset="0"/>
                        </a:rPr>
                        <a:t>is hard at first, but with dedication can be mastered readily.  </a:t>
                      </a:r>
                    </a:p>
                    <a:p>
                      <a:pPr marL="457200" lvl="0" indent="-228600" rtl="0">
                        <a:spcBef>
                          <a:spcPts val="0"/>
                        </a:spcBef>
                        <a:buChar char="●"/>
                      </a:pPr>
                      <a:r>
                        <a:rPr lang="en" dirty="0">
                          <a:latin typeface="Arial" panose="020B0604020202020204" pitchFamily="34" charset="0"/>
                          <a:cs typeface="Arial" panose="020B0604020202020204" pitchFamily="34" charset="0"/>
                        </a:rPr>
                        <a:t>should be driven by hard performance data about what works and where best to target one’s efforts.  </a:t>
                      </a:r>
                    </a:p>
                    <a:p>
                      <a:pPr marL="457200" lvl="0" indent="-228600" rtl="0">
                        <a:spcBef>
                          <a:spcPts val="0"/>
                        </a:spcBef>
                        <a:buChar char="●"/>
                      </a:pPr>
                      <a:r>
                        <a:rPr lang="en" dirty="0">
                          <a:latin typeface="Arial" panose="020B0604020202020204" pitchFamily="34" charset="0"/>
                          <a:cs typeface="Arial" panose="020B0604020202020204" pitchFamily="34" charset="0"/>
                        </a:rPr>
                        <a:t>comes down to enthusiasm, hard work, raw talent, and measurable results.  </a:t>
                      </a:r>
                    </a:p>
                    <a:p>
                      <a:pPr marL="457200" lvl="0" indent="-228600">
                        <a:spcBef>
                          <a:spcPts val="0"/>
                        </a:spcBef>
                        <a:buChar char="●"/>
                      </a:pPr>
                      <a:r>
                        <a:rPr lang="en" dirty="0">
                          <a:latin typeface="Arial" panose="020B0604020202020204" pitchFamily="34" charset="0"/>
                          <a:cs typeface="Arial" panose="020B0604020202020204" pitchFamily="34" charset="0"/>
                        </a:rPr>
                        <a:t>is often replaceable by online instruction. </a:t>
                      </a:r>
                    </a:p>
                  </a:txBody>
                  <a:tcPr marL="91425" marR="91425" marT="91425" marB="91425"/>
                </a:tc>
                <a:tc>
                  <a:txBody>
                    <a:bodyPr/>
                    <a:lstStyle/>
                    <a:p>
                      <a:pPr marL="457200" lvl="0" indent="-228600" rtl="0">
                        <a:spcBef>
                          <a:spcPts val="0"/>
                        </a:spcBef>
                        <a:buClr>
                          <a:schemeClr val="dk1"/>
                        </a:buClr>
                        <a:buChar char="●"/>
                      </a:pPr>
                      <a:r>
                        <a:rPr lang="en" dirty="0">
                          <a:solidFill>
                            <a:schemeClr val="dk1"/>
                          </a:solidFill>
                          <a:latin typeface="Arial" panose="020B0604020202020204" pitchFamily="34" charset="0"/>
                          <a:cs typeface="Arial" panose="020B0604020202020204" pitchFamily="34" charset="0"/>
                        </a:rPr>
                        <a:t>is technically sophisticated and difficult.  </a:t>
                      </a:r>
                    </a:p>
                    <a:p>
                      <a:pPr marL="457200" lvl="0" indent="-228600" rtl="0">
                        <a:spcBef>
                          <a:spcPts val="0"/>
                        </a:spcBef>
                        <a:buClr>
                          <a:schemeClr val="dk1"/>
                        </a:buClr>
                        <a:buChar char="●"/>
                      </a:pPr>
                      <a:r>
                        <a:rPr lang="en" dirty="0">
                          <a:solidFill>
                            <a:schemeClr val="dk1"/>
                          </a:solidFill>
                          <a:latin typeface="Arial" panose="020B0604020202020204" pitchFamily="34" charset="0"/>
                          <a:cs typeface="Arial" panose="020B0604020202020204" pitchFamily="34" charset="0"/>
                        </a:rPr>
                        <a:t>requires high levels of education and long periods of training.  </a:t>
                      </a:r>
                    </a:p>
                    <a:p>
                      <a:pPr marL="457200" lvl="0" indent="-228600" rtl="0">
                        <a:spcBef>
                          <a:spcPts val="0"/>
                        </a:spcBef>
                        <a:buClr>
                          <a:schemeClr val="dk1"/>
                        </a:buClr>
                        <a:buChar char="●"/>
                      </a:pPr>
                      <a:r>
                        <a:rPr lang="en" dirty="0">
                          <a:solidFill>
                            <a:schemeClr val="dk1"/>
                          </a:solidFill>
                          <a:latin typeface="Arial" panose="020B0604020202020204" pitchFamily="34" charset="0"/>
                          <a:cs typeface="Arial" panose="020B0604020202020204" pitchFamily="34" charset="0"/>
                        </a:rPr>
                        <a:t>is perfected through continuous improvement.  </a:t>
                      </a:r>
                    </a:p>
                    <a:p>
                      <a:pPr marL="457200" lvl="0" indent="-228600" rtl="0">
                        <a:spcBef>
                          <a:spcPts val="0"/>
                        </a:spcBef>
                        <a:buClr>
                          <a:schemeClr val="dk1"/>
                        </a:buClr>
                        <a:buChar char="●"/>
                      </a:pPr>
                      <a:r>
                        <a:rPr lang="en" dirty="0">
                          <a:solidFill>
                            <a:schemeClr val="dk1"/>
                          </a:solidFill>
                          <a:latin typeface="Arial" panose="020B0604020202020204" pitchFamily="34" charset="0"/>
                          <a:cs typeface="Arial" panose="020B0604020202020204" pitchFamily="34" charset="0"/>
                        </a:rPr>
                        <a:t>involves wise judgment informed by evidence and experience.  </a:t>
                      </a:r>
                    </a:p>
                    <a:p>
                      <a:pPr marL="457200" lvl="0" indent="-228600" rtl="0">
                        <a:spcBef>
                          <a:spcPts val="0"/>
                        </a:spcBef>
                        <a:buClr>
                          <a:schemeClr val="dk1"/>
                        </a:buClr>
                        <a:buChar char="●"/>
                      </a:pPr>
                      <a:r>
                        <a:rPr lang="en" dirty="0">
                          <a:solidFill>
                            <a:schemeClr val="dk1"/>
                          </a:solidFill>
                          <a:latin typeface="Arial" panose="020B0604020202020204" pitchFamily="34" charset="0"/>
                          <a:cs typeface="Arial" panose="020B0604020202020204" pitchFamily="34" charset="0"/>
                        </a:rPr>
                        <a:t>is a collective accomplishment and responsibility.  </a:t>
                      </a:r>
                    </a:p>
                    <a:p>
                      <a:pPr marL="457200" lvl="0" indent="-228600">
                        <a:spcBef>
                          <a:spcPts val="0"/>
                        </a:spcBef>
                        <a:buClr>
                          <a:schemeClr val="dk1"/>
                        </a:buClr>
                        <a:buChar char="●"/>
                      </a:pPr>
                      <a:r>
                        <a:rPr lang="en" dirty="0">
                          <a:solidFill>
                            <a:schemeClr val="dk1"/>
                          </a:solidFill>
                          <a:latin typeface="Arial" panose="020B0604020202020204" pitchFamily="34" charset="0"/>
                          <a:cs typeface="Arial" panose="020B0604020202020204" pitchFamily="34" charset="0"/>
                        </a:rPr>
                        <a:t>maximizes, mediates, and moderates online instruction.  </a:t>
                      </a:r>
                    </a:p>
                  </a:txBody>
                  <a:tcPr marL="91425" marR="91425" marT="91425" marB="91425"/>
                </a:tc>
              </a:tr>
            </a:tbl>
          </a:graphicData>
        </a:graphic>
      </p:graphicFrame>
    </p:spTree>
    <p:extLst>
      <p:ext uri="{BB962C8B-B14F-4D97-AF65-F5344CB8AC3E}">
        <p14:creationId xmlns:p14="http://schemas.microsoft.com/office/powerpoint/2010/main" val="26301768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latin typeface="Arial"/>
                <a:cs typeface="Arial"/>
              </a:rPr>
              <a:t>Our Components</a:t>
            </a:r>
            <a:endParaRPr lang="en-US" b="1" dirty="0">
              <a:latin typeface="Arial"/>
              <a:cs typeface="Arial"/>
            </a:endParaRPr>
          </a:p>
        </p:txBody>
      </p:sp>
      <p:sp>
        <p:nvSpPr>
          <p:cNvPr id="6" name="Content Placeholder 5"/>
          <p:cNvSpPr>
            <a:spLocks noGrp="1"/>
          </p:cNvSpPr>
          <p:nvPr>
            <p:ph idx="1"/>
          </p:nvPr>
        </p:nvSpPr>
        <p:spPr/>
        <p:txBody>
          <a:bodyPr>
            <a:normAutofit/>
          </a:bodyPr>
          <a:lstStyle/>
          <a:p>
            <a:pPr marL="514350" indent="-514350">
              <a:buFont typeface="+mj-lt"/>
              <a:buAutoNum type="arabicPeriod" startAt="10"/>
            </a:pPr>
            <a:r>
              <a:rPr lang="en-US" dirty="0" smtClean="0">
                <a:latin typeface="Arial"/>
                <a:cs typeface="Arial"/>
              </a:rPr>
              <a:t>Managing the APPR (especially in d)</a:t>
            </a:r>
          </a:p>
          <a:p>
            <a:pPr marL="514350" indent="-514350">
              <a:buFont typeface="+mj-lt"/>
              <a:buAutoNum type="arabicPeriod" startAt="10"/>
            </a:pPr>
            <a:r>
              <a:rPr lang="en-US" dirty="0" smtClean="0">
                <a:latin typeface="Arial"/>
                <a:cs typeface="Arial"/>
              </a:rPr>
              <a:t>Connecting it to Learning</a:t>
            </a:r>
          </a:p>
          <a:p>
            <a:pPr marL="514350" indent="-514350">
              <a:buFont typeface="+mj-lt"/>
              <a:buAutoNum type="arabicPeriod" startAt="10"/>
            </a:pPr>
            <a:r>
              <a:rPr lang="en-US" dirty="0" smtClean="0">
                <a:latin typeface="Arial"/>
                <a:cs typeface="Arial"/>
              </a:rPr>
              <a:t>Increasing the likelihood that it makes a difference</a:t>
            </a:r>
            <a:endParaRPr lang="en-US" dirty="0">
              <a:latin typeface="Arial"/>
              <a:cs typeface="Arial"/>
            </a:endParaRPr>
          </a:p>
        </p:txBody>
      </p:sp>
    </p:spTree>
    <p:extLst>
      <p:ext uri="{BB962C8B-B14F-4D97-AF65-F5344CB8AC3E}">
        <p14:creationId xmlns:p14="http://schemas.microsoft.com/office/powerpoint/2010/main" val="312884098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Professional Capital</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7658" y="2291407"/>
            <a:ext cx="6673764"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537881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84619"/>
            <a:ext cx="8229600" cy="3369809"/>
          </a:xfrm>
        </p:spPr>
        <p:txBody>
          <a:bodyPr>
            <a:normAutofit/>
          </a:bodyPr>
          <a:lstStyle/>
          <a:p>
            <a:pPr marL="0" indent="0" algn="ctr">
              <a:buNone/>
            </a:pPr>
            <a:r>
              <a:rPr lang="en-US" b="1" dirty="0"/>
              <a:t>Human Capital </a:t>
            </a:r>
            <a:r>
              <a:rPr lang="en-US" dirty="0"/>
              <a:t>(the quality of the individual)</a:t>
            </a:r>
            <a:br>
              <a:rPr lang="en-US" dirty="0"/>
            </a:br>
            <a:r>
              <a:rPr lang="en-US" dirty="0"/>
              <a:t>+</a:t>
            </a:r>
          </a:p>
          <a:p>
            <a:pPr marL="0" indent="0" algn="ctr">
              <a:buNone/>
            </a:pPr>
            <a:r>
              <a:rPr lang="en-US" b="1" dirty="0"/>
              <a:t>Social Capital </a:t>
            </a:r>
            <a:r>
              <a:rPr lang="en-US" dirty="0"/>
              <a:t>(the quality of the group)</a:t>
            </a:r>
            <a:br>
              <a:rPr lang="en-US" dirty="0"/>
            </a:br>
            <a:r>
              <a:rPr lang="en-US" dirty="0"/>
              <a:t>+</a:t>
            </a:r>
          </a:p>
          <a:p>
            <a:pPr marL="0" indent="0" algn="ctr">
              <a:buNone/>
            </a:pPr>
            <a:r>
              <a:rPr lang="en-US" b="1" dirty="0"/>
              <a:t>Decisional Capital </a:t>
            </a:r>
            <a:r>
              <a:rPr lang="en-US" dirty="0"/>
              <a:t>(growing wisdom &amp; competencies of educators</a:t>
            </a:r>
            <a:r>
              <a:rPr lang="en-US" dirty="0" smtClean="0"/>
              <a:t>)</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8013" y="651807"/>
            <a:ext cx="2846387" cy="116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082315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Hear It From Andy</a:t>
            </a:r>
            <a:endParaRPr lang="en-US" dirty="0"/>
          </a:p>
        </p:txBody>
      </p:sp>
      <p:pic>
        <p:nvPicPr>
          <p:cNvPr id="4" name="Picture 3" descr="PCnotecatcher - Microsoft Word"/>
          <p:cNvPicPr>
            <a:picLocks noChangeAspect="1"/>
          </p:cNvPicPr>
          <p:nvPr/>
        </p:nvPicPr>
        <p:blipFill rotWithShape="1">
          <a:blip r:embed="rId2">
            <a:extLst>
              <a:ext uri="{28A0092B-C50C-407E-A947-70E740481C1C}">
                <a14:useLocalDpi xmlns:a14="http://schemas.microsoft.com/office/drawing/2010/main" val="0"/>
              </a:ext>
            </a:extLst>
          </a:blip>
          <a:srcRect l="19310" t="29306" r="17759" b="6568"/>
          <a:stretch/>
        </p:blipFill>
        <p:spPr>
          <a:xfrm>
            <a:off x="457200" y="1698572"/>
            <a:ext cx="6016820" cy="3709000"/>
          </a:xfrm>
          <a:prstGeom prst="rect">
            <a:avLst/>
          </a:prstGeom>
          <a:ln>
            <a:solidFill>
              <a:schemeClr val="accent1"/>
            </a:solidFill>
          </a:ln>
        </p:spPr>
      </p:pic>
      <p:pic>
        <p:nvPicPr>
          <p:cNvPr id="3075" name="Picture 3">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3022" b="11645"/>
          <a:stretch/>
        </p:blipFill>
        <p:spPr bwMode="auto">
          <a:xfrm>
            <a:off x="3194825" y="3184635"/>
            <a:ext cx="5491975" cy="3105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5444198" y="1150883"/>
            <a:ext cx="3137338" cy="1781504"/>
            <a:chOff x="3783724" y="-2002221"/>
            <a:chExt cx="3137338" cy="1781504"/>
          </a:xfrm>
        </p:grpSpPr>
        <p:sp>
          <p:nvSpPr>
            <p:cNvPr id="6" name="Left Arrow 5"/>
            <p:cNvSpPr/>
            <p:nvPr/>
          </p:nvSpPr>
          <p:spPr>
            <a:xfrm>
              <a:off x="3783724" y="-2002221"/>
              <a:ext cx="3137338" cy="1781504"/>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4256687" y="-1497720"/>
              <a:ext cx="2617077" cy="830997"/>
            </a:xfrm>
            <a:prstGeom prst="rect">
              <a:avLst/>
            </a:prstGeom>
            <a:noFill/>
          </p:spPr>
          <p:txBody>
            <a:bodyPr wrap="square" rtlCol="0">
              <a:spAutoFit/>
            </a:bodyPr>
            <a:lstStyle/>
            <a:p>
              <a:r>
                <a:rPr lang="en-US" sz="2400" b="1" dirty="0" smtClean="0">
                  <a:solidFill>
                    <a:schemeClr val="tx2"/>
                  </a:solidFill>
                  <a:latin typeface="Arial" panose="020B0604020202020204" pitchFamily="34" charset="0"/>
                  <a:cs typeface="Arial" panose="020B0604020202020204" pitchFamily="34" charset="0"/>
                </a:rPr>
                <a:t>Take notes during the video</a:t>
              </a:r>
              <a:endParaRPr lang="en-US" sz="2400" b="1" dirty="0">
                <a:solidFill>
                  <a:schemeClr val="tx2"/>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18604376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hape 109"/>
          <p:cNvGraphicFramePr/>
          <p:nvPr>
            <p:extLst>
              <p:ext uri="{D42A27DB-BD31-4B8C-83A1-F6EECF244321}">
                <p14:modId xmlns:p14="http://schemas.microsoft.com/office/powerpoint/2010/main" val="898055404"/>
              </p:ext>
            </p:extLst>
          </p:nvPr>
        </p:nvGraphicFramePr>
        <p:xfrm>
          <a:off x="362609" y="2007113"/>
          <a:ext cx="8410110" cy="4389060"/>
        </p:xfrm>
        <a:graphic>
          <a:graphicData uri="http://schemas.openxmlformats.org/drawingml/2006/table">
            <a:tbl>
              <a:tblPr>
                <a:noFill/>
              </a:tblPr>
              <a:tblGrid>
                <a:gridCol w="2507821"/>
                <a:gridCol w="3332005"/>
                <a:gridCol w="2570284"/>
              </a:tblGrid>
              <a:tr h="862211">
                <a:tc>
                  <a:txBody>
                    <a:bodyPr/>
                    <a:lstStyle/>
                    <a:p>
                      <a:pPr lvl="0" algn="ctr">
                        <a:spcBef>
                          <a:spcPts val="0"/>
                        </a:spcBef>
                        <a:buNone/>
                      </a:pPr>
                      <a:r>
                        <a:rPr lang="en" sz="2400" b="1" dirty="0">
                          <a:latin typeface="Arial" panose="020B0604020202020204" pitchFamily="34" charset="0"/>
                          <a:cs typeface="Arial" panose="020B0604020202020204" pitchFamily="34" charset="0"/>
                        </a:rPr>
                        <a:t>Human Capital</a:t>
                      </a:r>
                    </a:p>
                  </a:txBody>
                  <a:tcPr marL="91425" marR="91425" marT="91425" marB="91425" anchor="ctr"/>
                </a:tc>
                <a:tc>
                  <a:txBody>
                    <a:bodyPr/>
                    <a:lstStyle/>
                    <a:p>
                      <a:pPr lvl="0" algn="ctr">
                        <a:spcBef>
                          <a:spcPts val="0"/>
                        </a:spcBef>
                        <a:buNone/>
                      </a:pPr>
                      <a:r>
                        <a:rPr lang="en" sz="2400" b="1" dirty="0">
                          <a:latin typeface="Arial" panose="020B0604020202020204" pitchFamily="34" charset="0"/>
                          <a:cs typeface="Arial" panose="020B0604020202020204" pitchFamily="34" charset="0"/>
                        </a:rPr>
                        <a:t>Social Capital</a:t>
                      </a:r>
                    </a:p>
                  </a:txBody>
                  <a:tcPr marL="91425" marR="91425" marT="91425" marB="91425" anchor="ctr"/>
                </a:tc>
                <a:tc>
                  <a:txBody>
                    <a:bodyPr/>
                    <a:lstStyle/>
                    <a:p>
                      <a:pPr lvl="0" algn="ctr" rtl="0">
                        <a:spcBef>
                          <a:spcPts val="0"/>
                        </a:spcBef>
                        <a:buNone/>
                      </a:pPr>
                      <a:r>
                        <a:rPr lang="en" sz="2400" b="1" dirty="0">
                          <a:latin typeface="Arial" panose="020B0604020202020204" pitchFamily="34" charset="0"/>
                          <a:cs typeface="Arial" panose="020B0604020202020204" pitchFamily="34" charset="0"/>
                        </a:rPr>
                        <a:t>Decisional Capital</a:t>
                      </a:r>
                    </a:p>
                  </a:txBody>
                  <a:tcPr marL="91425" marR="91425" marT="91425" marB="91425" anchor="ctr"/>
                </a:tc>
              </a:tr>
              <a:tr h="2399830">
                <a:tc>
                  <a:txBody>
                    <a:bodyPr/>
                    <a:lstStyle/>
                    <a:p>
                      <a:pPr marL="457200" lvl="0" indent="-228600" rtl="0">
                        <a:spcBef>
                          <a:spcPts val="0"/>
                        </a:spcBef>
                        <a:buChar char="●"/>
                      </a:pPr>
                      <a:r>
                        <a:rPr lang="en" sz="2400" dirty="0">
                          <a:latin typeface="Arial" panose="020B0604020202020204" pitchFamily="34" charset="0"/>
                          <a:cs typeface="Arial" panose="020B0604020202020204" pitchFamily="34" charset="0"/>
                        </a:rPr>
                        <a:t>Qualifications  </a:t>
                      </a:r>
                    </a:p>
                    <a:p>
                      <a:pPr marL="457200" lvl="0" indent="-228600" rtl="0">
                        <a:spcBef>
                          <a:spcPts val="0"/>
                        </a:spcBef>
                        <a:buChar char="●"/>
                      </a:pPr>
                      <a:r>
                        <a:rPr lang="en" sz="2400" dirty="0">
                          <a:latin typeface="Arial" panose="020B0604020202020204" pitchFamily="34" charset="0"/>
                          <a:cs typeface="Arial" panose="020B0604020202020204" pitchFamily="34" charset="0"/>
                        </a:rPr>
                        <a:t>Knowledge  </a:t>
                      </a:r>
                    </a:p>
                    <a:p>
                      <a:pPr marL="457200" lvl="0" indent="-228600" rtl="0">
                        <a:spcBef>
                          <a:spcPts val="0"/>
                        </a:spcBef>
                        <a:buChar char="●"/>
                      </a:pPr>
                      <a:r>
                        <a:rPr lang="en" sz="2400" dirty="0">
                          <a:latin typeface="Arial" panose="020B0604020202020204" pitchFamily="34" charset="0"/>
                          <a:cs typeface="Arial" panose="020B0604020202020204" pitchFamily="34" charset="0"/>
                        </a:rPr>
                        <a:t>Preparation  </a:t>
                      </a:r>
                    </a:p>
                    <a:p>
                      <a:pPr marL="457200" lvl="0" indent="-228600" rtl="0">
                        <a:spcBef>
                          <a:spcPts val="0"/>
                        </a:spcBef>
                        <a:buChar char="●"/>
                      </a:pPr>
                      <a:r>
                        <a:rPr lang="en" sz="2400" dirty="0">
                          <a:latin typeface="Arial" panose="020B0604020202020204" pitchFamily="34" charset="0"/>
                          <a:cs typeface="Arial" panose="020B0604020202020204" pitchFamily="34" charset="0"/>
                        </a:rPr>
                        <a:t>Skills  </a:t>
                      </a:r>
                    </a:p>
                    <a:p>
                      <a:pPr marL="457200" lvl="0" indent="-228600" rtl="0">
                        <a:spcBef>
                          <a:spcPts val="0"/>
                        </a:spcBef>
                        <a:buChar char="●"/>
                      </a:pPr>
                      <a:r>
                        <a:rPr lang="en" sz="2400" dirty="0">
                          <a:latin typeface="Arial" panose="020B0604020202020204" pitchFamily="34" charset="0"/>
                          <a:cs typeface="Arial" panose="020B0604020202020204" pitchFamily="34" charset="0"/>
                        </a:rPr>
                        <a:t>Emotional Intelligence</a:t>
                      </a:r>
                    </a:p>
                  </a:txBody>
                  <a:tcPr marL="91425" marR="91425" marT="91425" marB="91425"/>
                </a:tc>
                <a:tc>
                  <a:txBody>
                    <a:bodyPr/>
                    <a:lstStyle/>
                    <a:p>
                      <a:pPr marL="457200" lvl="0" indent="-228600" rtl="0">
                        <a:spcBef>
                          <a:spcPts val="0"/>
                        </a:spcBef>
                        <a:buChar char="●"/>
                      </a:pPr>
                      <a:r>
                        <a:rPr lang="en" sz="2400" dirty="0">
                          <a:latin typeface="Arial" panose="020B0604020202020204" pitchFamily="34" charset="0"/>
                          <a:cs typeface="Arial" panose="020B0604020202020204" pitchFamily="34" charset="0"/>
                        </a:rPr>
                        <a:t>Trust </a:t>
                      </a:r>
                    </a:p>
                    <a:p>
                      <a:pPr marL="457200" lvl="0" indent="-228600" rtl="0">
                        <a:spcBef>
                          <a:spcPts val="0"/>
                        </a:spcBef>
                        <a:buChar char="●"/>
                      </a:pPr>
                      <a:r>
                        <a:rPr lang="en" sz="2400" dirty="0">
                          <a:latin typeface="Arial" panose="020B0604020202020204" pitchFamily="34" charset="0"/>
                          <a:cs typeface="Arial" panose="020B0604020202020204" pitchFamily="34" charset="0"/>
                        </a:rPr>
                        <a:t>Collaboration </a:t>
                      </a:r>
                    </a:p>
                    <a:p>
                      <a:pPr marL="457200" lvl="0" indent="-228600" rtl="0">
                        <a:spcBef>
                          <a:spcPts val="0"/>
                        </a:spcBef>
                        <a:buChar char="●"/>
                      </a:pPr>
                      <a:r>
                        <a:rPr lang="en" sz="2400" dirty="0">
                          <a:latin typeface="Arial" panose="020B0604020202020204" pitchFamily="34" charset="0"/>
                          <a:cs typeface="Arial" panose="020B0604020202020204" pitchFamily="34" charset="0"/>
                        </a:rPr>
                        <a:t>Collective responsibility</a:t>
                      </a:r>
                    </a:p>
                    <a:p>
                      <a:pPr marL="457200" lvl="0" indent="-228600" rtl="0">
                        <a:spcBef>
                          <a:spcPts val="0"/>
                        </a:spcBef>
                        <a:buChar char="●"/>
                      </a:pPr>
                      <a:r>
                        <a:rPr lang="en" sz="2400" dirty="0">
                          <a:latin typeface="Arial" panose="020B0604020202020204" pitchFamily="34" charset="0"/>
                          <a:cs typeface="Arial" panose="020B0604020202020204" pitchFamily="34" charset="0"/>
                        </a:rPr>
                        <a:t>Mutual assistance </a:t>
                      </a:r>
                    </a:p>
                    <a:p>
                      <a:pPr marL="457200" lvl="0" indent="-228600" rtl="0">
                        <a:spcBef>
                          <a:spcPts val="0"/>
                        </a:spcBef>
                        <a:buChar char="●"/>
                      </a:pPr>
                      <a:r>
                        <a:rPr lang="en" sz="2400" dirty="0">
                          <a:latin typeface="Arial" panose="020B0604020202020204" pitchFamily="34" charset="0"/>
                          <a:cs typeface="Arial" panose="020B0604020202020204" pitchFamily="34" charset="0"/>
                        </a:rPr>
                        <a:t>Professional networks </a:t>
                      </a:r>
                    </a:p>
                    <a:p>
                      <a:pPr marL="457200" lvl="0" indent="-228600">
                        <a:spcBef>
                          <a:spcPts val="0"/>
                        </a:spcBef>
                        <a:buChar char="●"/>
                      </a:pPr>
                      <a:r>
                        <a:rPr lang="en" sz="2400" dirty="0">
                          <a:latin typeface="Arial" panose="020B0604020202020204" pitchFamily="34" charset="0"/>
                          <a:cs typeface="Arial" panose="020B0604020202020204" pitchFamily="34" charset="0"/>
                        </a:rPr>
                        <a:t>Push, pull and nudge</a:t>
                      </a:r>
                    </a:p>
                  </a:txBody>
                  <a:tcPr marL="91425" marR="91425" marT="91425" marB="91425"/>
                </a:tc>
                <a:tc>
                  <a:txBody>
                    <a:bodyPr/>
                    <a:lstStyle/>
                    <a:p>
                      <a:pPr marL="457200" lvl="0" indent="-228600" rtl="0">
                        <a:spcBef>
                          <a:spcPts val="0"/>
                        </a:spcBef>
                        <a:buChar char="●"/>
                      </a:pPr>
                      <a:r>
                        <a:rPr lang="en" sz="2400" dirty="0">
                          <a:latin typeface="Arial" panose="020B0604020202020204" pitchFamily="34" charset="0"/>
                          <a:cs typeface="Arial" panose="020B0604020202020204" pitchFamily="34" charset="0"/>
                        </a:rPr>
                        <a:t>Judgment </a:t>
                      </a:r>
                    </a:p>
                    <a:p>
                      <a:pPr marL="457200" lvl="0" indent="-228600" rtl="0">
                        <a:spcBef>
                          <a:spcPts val="0"/>
                        </a:spcBef>
                        <a:buChar char="●"/>
                      </a:pPr>
                      <a:r>
                        <a:rPr lang="en" sz="2400" dirty="0">
                          <a:latin typeface="Arial" panose="020B0604020202020204" pitchFamily="34" charset="0"/>
                          <a:cs typeface="Arial" panose="020B0604020202020204" pitchFamily="34" charset="0"/>
                        </a:rPr>
                        <a:t>Case Experience </a:t>
                      </a:r>
                    </a:p>
                    <a:p>
                      <a:pPr marL="457200" lvl="0" indent="-228600" rtl="0">
                        <a:spcBef>
                          <a:spcPts val="0"/>
                        </a:spcBef>
                        <a:buChar char="●"/>
                      </a:pPr>
                      <a:r>
                        <a:rPr lang="en" sz="2400" dirty="0">
                          <a:latin typeface="Arial" panose="020B0604020202020204" pitchFamily="34" charset="0"/>
                          <a:cs typeface="Arial" panose="020B0604020202020204" pitchFamily="34" charset="0"/>
                        </a:rPr>
                        <a:t>Practice </a:t>
                      </a:r>
                    </a:p>
                    <a:p>
                      <a:pPr marL="457200" lvl="0" indent="-228600" rtl="0">
                        <a:spcBef>
                          <a:spcPts val="0"/>
                        </a:spcBef>
                        <a:buChar char="●"/>
                      </a:pPr>
                      <a:r>
                        <a:rPr lang="en" sz="2400" dirty="0">
                          <a:latin typeface="Arial" panose="020B0604020202020204" pitchFamily="34" charset="0"/>
                          <a:cs typeface="Arial" panose="020B0604020202020204" pitchFamily="34" charset="0"/>
                        </a:rPr>
                        <a:t>Challenge &amp; Stretching </a:t>
                      </a:r>
                    </a:p>
                    <a:p>
                      <a:pPr marL="457200" lvl="0" indent="-228600">
                        <a:spcBef>
                          <a:spcPts val="0"/>
                        </a:spcBef>
                        <a:buChar char="●"/>
                      </a:pPr>
                      <a:r>
                        <a:rPr lang="en" sz="2400" dirty="0">
                          <a:latin typeface="Arial" panose="020B0604020202020204" pitchFamily="34" charset="0"/>
                          <a:cs typeface="Arial" panose="020B0604020202020204" pitchFamily="34" charset="0"/>
                        </a:rPr>
                        <a:t>Reflection</a:t>
                      </a:r>
                    </a:p>
                  </a:txBody>
                  <a:tcPr marL="91425" marR="91425" marT="91425" marB="91425"/>
                </a:tc>
              </a:tr>
            </a:tbl>
          </a:graphicData>
        </a:graphic>
      </p:graphicFrame>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8013" y="651807"/>
            <a:ext cx="2846387" cy="116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652258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PC Inventory</a:t>
            </a:r>
            <a:endParaRPr lang="en-US" dirty="0"/>
          </a:p>
        </p:txBody>
      </p:sp>
      <p:sp>
        <p:nvSpPr>
          <p:cNvPr id="3" name="Content Placeholder 2"/>
          <p:cNvSpPr>
            <a:spLocks noGrp="1"/>
          </p:cNvSpPr>
          <p:nvPr>
            <p:ph idx="1"/>
          </p:nvPr>
        </p:nvSpPr>
        <p:spPr/>
        <p:txBody>
          <a:bodyPr>
            <a:normAutofit/>
          </a:bodyPr>
          <a:lstStyle/>
          <a:p>
            <a:r>
              <a:rPr lang="en-US" dirty="0"/>
              <a:t>Take the </a:t>
            </a:r>
            <a:r>
              <a:rPr lang="en-US" b="1" dirty="0"/>
              <a:t>Human Capital </a:t>
            </a:r>
            <a:r>
              <a:rPr lang="en-US" dirty="0"/>
              <a:t>section of the Fullan &amp; Hargreave’s Principal Professional Capital Survey</a:t>
            </a:r>
          </a:p>
          <a:p>
            <a:r>
              <a:rPr lang="en-US" dirty="0"/>
              <a:t>At your table, talk about “so what</a:t>
            </a:r>
            <a:r>
              <a:rPr lang="en-US" dirty="0" smtClean="0"/>
              <a:t>?”</a:t>
            </a:r>
            <a:endParaRPr lang="en-US" dirty="0"/>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8012" y="4672014"/>
            <a:ext cx="2846387" cy="116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4004441" y="5060736"/>
            <a:ext cx="898635" cy="891627"/>
          </a:xfrm>
          <a:prstGeom prst="ellipse">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8967253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PC Inventory</a:t>
            </a:r>
            <a:endParaRPr lang="en-US" dirty="0"/>
          </a:p>
        </p:txBody>
      </p:sp>
      <p:sp>
        <p:nvSpPr>
          <p:cNvPr id="3" name="Content Placeholder 2"/>
          <p:cNvSpPr>
            <a:spLocks noGrp="1"/>
          </p:cNvSpPr>
          <p:nvPr>
            <p:ph idx="1"/>
          </p:nvPr>
        </p:nvSpPr>
        <p:spPr/>
        <p:txBody>
          <a:bodyPr>
            <a:normAutofit/>
          </a:bodyPr>
          <a:lstStyle/>
          <a:p>
            <a:r>
              <a:rPr lang="en-US" dirty="0"/>
              <a:t>Take the </a:t>
            </a:r>
            <a:r>
              <a:rPr lang="en-US" b="1" dirty="0" smtClean="0"/>
              <a:t>Social Capital </a:t>
            </a:r>
            <a:r>
              <a:rPr lang="en-US" dirty="0"/>
              <a:t>section of the Fullan &amp; Hargreave’s Principal Professional Capital Survey</a:t>
            </a:r>
          </a:p>
          <a:p>
            <a:r>
              <a:rPr lang="en-US" dirty="0"/>
              <a:t>At your table, talk about “so what</a:t>
            </a:r>
            <a:r>
              <a:rPr lang="en-US" dirty="0" smtClean="0"/>
              <a:t>?”</a:t>
            </a:r>
            <a:endParaRPr lang="en-US" dirty="0"/>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8012" y="4672014"/>
            <a:ext cx="2846387" cy="116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4556251" y="5060736"/>
            <a:ext cx="898635" cy="891627"/>
          </a:xfrm>
          <a:prstGeom prst="ellipse">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5904096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PC Inventory</a:t>
            </a:r>
            <a:endParaRPr lang="en-US" dirty="0"/>
          </a:p>
        </p:txBody>
      </p:sp>
      <p:sp>
        <p:nvSpPr>
          <p:cNvPr id="3" name="Content Placeholder 2"/>
          <p:cNvSpPr>
            <a:spLocks noGrp="1"/>
          </p:cNvSpPr>
          <p:nvPr>
            <p:ph idx="1"/>
          </p:nvPr>
        </p:nvSpPr>
        <p:spPr/>
        <p:txBody>
          <a:bodyPr>
            <a:normAutofit/>
          </a:bodyPr>
          <a:lstStyle/>
          <a:p>
            <a:r>
              <a:rPr lang="en-US" dirty="0"/>
              <a:t>Take the </a:t>
            </a:r>
            <a:r>
              <a:rPr lang="en-US" b="1" dirty="0" smtClean="0"/>
              <a:t>Decisional Capital </a:t>
            </a:r>
            <a:r>
              <a:rPr lang="en-US" dirty="0"/>
              <a:t>section of the Fullan &amp; Hargreave’s Principal Professional Capital Survey</a:t>
            </a:r>
          </a:p>
          <a:p>
            <a:r>
              <a:rPr lang="en-US" dirty="0"/>
              <a:t>At your table, talk about “so what</a:t>
            </a:r>
            <a:r>
              <a:rPr lang="en-US" dirty="0" smtClean="0"/>
              <a:t>?”</a:t>
            </a:r>
            <a:endParaRPr lang="en-US" dirty="0"/>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8012" y="4672014"/>
            <a:ext cx="2846387" cy="116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5108061" y="5060736"/>
            <a:ext cx="898635" cy="891627"/>
          </a:xfrm>
          <a:prstGeom prst="ellipse">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5904096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PC Inventory</a:t>
            </a:r>
            <a:endParaRPr lang="en-US" dirty="0"/>
          </a:p>
        </p:txBody>
      </p:sp>
      <p:sp>
        <p:nvSpPr>
          <p:cNvPr id="3" name="Content Placeholder 2"/>
          <p:cNvSpPr>
            <a:spLocks noGrp="1"/>
          </p:cNvSpPr>
          <p:nvPr>
            <p:ph idx="1"/>
          </p:nvPr>
        </p:nvSpPr>
        <p:spPr/>
        <p:txBody>
          <a:bodyPr>
            <a:normAutofit/>
          </a:bodyPr>
          <a:lstStyle/>
          <a:p>
            <a:r>
              <a:rPr lang="en-US" dirty="0" smtClean="0"/>
              <a:t>Districts </a:t>
            </a:r>
            <a:r>
              <a:rPr lang="en-US" dirty="0"/>
              <a:t>are suggested to take the responses from all of their principals to create a “heat map</a:t>
            </a:r>
            <a:r>
              <a:rPr lang="en-US" dirty="0" smtClean="0"/>
              <a:t>”</a:t>
            </a:r>
            <a:endParaRPr lang="en-US" dirty="0"/>
          </a:p>
          <a:p>
            <a:r>
              <a:rPr lang="en-US" dirty="0"/>
              <a:t>Suggestion to principals: Do this with your teachers using  Fullan &amp; Hargreave’s </a:t>
            </a:r>
            <a:r>
              <a:rPr lang="en-US" i="1" dirty="0"/>
              <a:t>Teacher</a:t>
            </a:r>
            <a:r>
              <a:rPr lang="en-US" dirty="0"/>
              <a:t> Professional Capital Survey</a:t>
            </a:r>
          </a:p>
          <a:p>
            <a:endParaRPr lang="en-US" dirty="0"/>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8012" y="4987334"/>
            <a:ext cx="2846387" cy="116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4004441" y="5376056"/>
            <a:ext cx="2222938" cy="891627"/>
          </a:xfrm>
          <a:prstGeom prst="ellipse">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5904096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Three-Minute Pause</a:t>
            </a:r>
            <a:endParaRPr lang="en-US" dirty="0"/>
          </a:p>
        </p:txBody>
      </p:sp>
      <p:pic>
        <p:nvPicPr>
          <p:cNvPr id="2052" name="Picture 4" descr="https://upload.wikimedia.org/wikipedia/commons/5/57/Pause_icon_statu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3143" y="1654380"/>
            <a:ext cx="3715781" cy="3715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73619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352"/>
            <a:ext cx="8229600" cy="1778757"/>
          </a:xfrm>
        </p:spPr>
        <p:txBody>
          <a:bodyPr>
            <a:normAutofit/>
          </a:bodyPr>
          <a:lstStyle/>
          <a:p>
            <a:r>
              <a:rPr lang="en" dirty="0"/>
              <a:t>Guidelines for Districts and School Leaders</a:t>
            </a:r>
            <a:endParaRPr lang="en-US" dirty="0"/>
          </a:p>
        </p:txBody>
      </p:sp>
      <p:sp>
        <p:nvSpPr>
          <p:cNvPr id="3" name="Content Placeholder 2"/>
          <p:cNvSpPr>
            <a:spLocks noGrp="1"/>
          </p:cNvSpPr>
          <p:nvPr>
            <p:ph idx="1"/>
          </p:nvPr>
        </p:nvSpPr>
        <p:spPr>
          <a:xfrm>
            <a:off x="457200" y="2475186"/>
            <a:ext cx="8229600" cy="3741692"/>
          </a:xfrm>
        </p:spPr>
        <p:txBody>
          <a:bodyPr/>
          <a:lstStyle/>
          <a:p>
            <a:r>
              <a:rPr lang="en-US" b="1" dirty="0"/>
              <a:t>Promote professional capital vigorously and courageously</a:t>
            </a:r>
          </a:p>
          <a:p>
            <a:r>
              <a:rPr lang="en-US" dirty="0"/>
              <a:t>Professional capital involves a change of culture in your school and in your district.</a:t>
            </a:r>
          </a:p>
          <a:p>
            <a:endParaRPr lang="en-US" dirty="0"/>
          </a:p>
          <a:p>
            <a:endParaRPr lang="en-US" dirty="0"/>
          </a:p>
        </p:txBody>
      </p:sp>
    </p:spTree>
    <p:extLst>
      <p:ext uri="{BB962C8B-B14F-4D97-AF65-F5344CB8AC3E}">
        <p14:creationId xmlns:p14="http://schemas.microsoft.com/office/powerpoint/2010/main" val="1004597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457200" y="1690915"/>
            <a:ext cx="8229600" cy="4745511"/>
          </a:xfrm>
        </p:spPr>
        <p:txBody>
          <a:bodyPr>
            <a:normAutofit/>
          </a:bodyPr>
          <a:lstStyle/>
          <a:p>
            <a:r>
              <a:rPr lang="en-US" dirty="0" smtClean="0"/>
              <a:t>Changes: §3012-c </a:t>
            </a:r>
            <a:r>
              <a:rPr lang="en-US" dirty="0"/>
              <a:t>and </a:t>
            </a:r>
            <a:r>
              <a:rPr lang="en-US" dirty="0" smtClean="0"/>
              <a:t>§3012-d</a:t>
            </a:r>
          </a:p>
          <a:p>
            <a:r>
              <a:rPr lang="en-US" dirty="0" smtClean="0"/>
              <a:t>Mini-Lesson: Professional Capital</a:t>
            </a:r>
          </a:p>
          <a:p>
            <a:r>
              <a:rPr lang="en-US" dirty="0" smtClean="0"/>
              <a:t>Evidence Collection &amp; Scoring (with feedback)</a:t>
            </a:r>
          </a:p>
          <a:p>
            <a:r>
              <a:rPr lang="en-US" dirty="0" smtClean="0"/>
              <a:t>Summative Evaluation (in light of the changes)</a:t>
            </a:r>
          </a:p>
          <a:p>
            <a:endParaRPr lang="en-US" dirty="0" smtClean="0"/>
          </a:p>
        </p:txBody>
      </p:sp>
    </p:spTree>
    <p:extLst>
      <p:ext uri="{BB962C8B-B14F-4D97-AF65-F5344CB8AC3E}">
        <p14:creationId xmlns:p14="http://schemas.microsoft.com/office/powerpoint/2010/main" val="293400704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352"/>
            <a:ext cx="8229600" cy="1778757"/>
          </a:xfrm>
        </p:spPr>
        <p:txBody>
          <a:bodyPr>
            <a:normAutofit/>
          </a:bodyPr>
          <a:lstStyle/>
          <a:p>
            <a:r>
              <a:rPr lang="en" dirty="0"/>
              <a:t>Guidelines for Districts and School Leaders</a:t>
            </a:r>
            <a:endParaRPr lang="en-US" dirty="0"/>
          </a:p>
        </p:txBody>
      </p:sp>
      <p:sp>
        <p:nvSpPr>
          <p:cNvPr id="3" name="Content Placeholder 2"/>
          <p:cNvSpPr>
            <a:spLocks noGrp="1"/>
          </p:cNvSpPr>
          <p:nvPr>
            <p:ph idx="1"/>
          </p:nvPr>
        </p:nvSpPr>
        <p:spPr>
          <a:xfrm>
            <a:off x="457200" y="2333297"/>
            <a:ext cx="8229600" cy="3883581"/>
          </a:xfrm>
        </p:spPr>
        <p:txBody>
          <a:bodyPr>
            <a:normAutofit lnSpcReduction="10000"/>
          </a:bodyPr>
          <a:lstStyle/>
          <a:p>
            <a:r>
              <a:rPr lang="en-US" b="1" dirty="0"/>
              <a:t>Secure leadership stability and sustainability </a:t>
            </a:r>
          </a:p>
          <a:p>
            <a:r>
              <a:rPr lang="en-US" dirty="0"/>
              <a:t>Stable and sustainable leadership prospers when there are incentives of recognition, support, reward and in the most troubled communities, encouraging principals and system leaders to stay rather than move up and move on. </a:t>
            </a:r>
          </a:p>
          <a:p>
            <a:endParaRPr lang="en-US" b="1" dirty="0"/>
          </a:p>
        </p:txBody>
      </p:sp>
    </p:spTree>
    <p:extLst>
      <p:ext uri="{BB962C8B-B14F-4D97-AF65-F5344CB8AC3E}">
        <p14:creationId xmlns:p14="http://schemas.microsoft.com/office/powerpoint/2010/main" val="179053681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352"/>
            <a:ext cx="8229600" cy="1778757"/>
          </a:xfrm>
        </p:spPr>
        <p:txBody>
          <a:bodyPr>
            <a:normAutofit/>
          </a:bodyPr>
          <a:lstStyle/>
          <a:p>
            <a:r>
              <a:rPr lang="en" dirty="0"/>
              <a:t>Guidelines for Districts and School Leaders</a:t>
            </a:r>
            <a:endParaRPr lang="en-US" dirty="0"/>
          </a:p>
        </p:txBody>
      </p:sp>
      <p:sp>
        <p:nvSpPr>
          <p:cNvPr id="3" name="Content Placeholder 2"/>
          <p:cNvSpPr>
            <a:spLocks noGrp="1"/>
          </p:cNvSpPr>
          <p:nvPr>
            <p:ph idx="1"/>
          </p:nvPr>
        </p:nvSpPr>
        <p:spPr>
          <a:xfrm>
            <a:off x="457200" y="2144109"/>
            <a:ext cx="8229600" cy="4072769"/>
          </a:xfrm>
        </p:spPr>
        <p:txBody>
          <a:bodyPr/>
          <a:lstStyle/>
          <a:p>
            <a:r>
              <a:rPr lang="en-US" b="1" dirty="0"/>
              <a:t>Know your people: understand their culture</a:t>
            </a:r>
          </a:p>
          <a:p>
            <a:r>
              <a:rPr lang="en-US" dirty="0"/>
              <a:t>Professional Capital is about leaders taking the time to know their people and what their people do, and to know how to bring out the best from those people collectively.</a:t>
            </a:r>
          </a:p>
          <a:p>
            <a:endParaRPr lang="en-US" b="1" dirty="0"/>
          </a:p>
        </p:txBody>
      </p:sp>
    </p:spTree>
    <p:extLst>
      <p:ext uri="{BB962C8B-B14F-4D97-AF65-F5344CB8AC3E}">
        <p14:creationId xmlns:p14="http://schemas.microsoft.com/office/powerpoint/2010/main" val="179053681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352"/>
            <a:ext cx="8229600" cy="1778757"/>
          </a:xfrm>
        </p:spPr>
        <p:txBody>
          <a:bodyPr>
            <a:normAutofit/>
          </a:bodyPr>
          <a:lstStyle/>
          <a:p>
            <a:r>
              <a:rPr lang="en" dirty="0"/>
              <a:t>Guidelines for Districts and School Leaders</a:t>
            </a:r>
            <a:endParaRPr lang="en-US" dirty="0"/>
          </a:p>
        </p:txBody>
      </p:sp>
      <p:sp>
        <p:nvSpPr>
          <p:cNvPr id="3" name="Content Placeholder 2"/>
          <p:cNvSpPr>
            <a:spLocks noGrp="1"/>
          </p:cNvSpPr>
          <p:nvPr>
            <p:ph idx="1"/>
          </p:nvPr>
        </p:nvSpPr>
        <p:spPr>
          <a:xfrm>
            <a:off x="457200" y="2475186"/>
            <a:ext cx="8229600" cy="3741692"/>
          </a:xfrm>
        </p:spPr>
        <p:txBody>
          <a:bodyPr>
            <a:normAutofit lnSpcReduction="10000"/>
          </a:bodyPr>
          <a:lstStyle/>
          <a:p>
            <a:r>
              <a:rPr lang="en-US" b="1" dirty="0"/>
              <a:t>Beware of contrived collegiality</a:t>
            </a:r>
          </a:p>
          <a:p>
            <a:r>
              <a:rPr lang="en-US" dirty="0"/>
              <a:t>Ultimately, developing professional capital is about helping people to help themselves and to help their students more effectively; it is not about manipulating them into complying with externally imposed requirements or delivering someone else’s vision.</a:t>
            </a:r>
          </a:p>
          <a:p>
            <a:endParaRPr lang="en-US" b="1" dirty="0"/>
          </a:p>
        </p:txBody>
      </p:sp>
    </p:spTree>
    <p:extLst>
      <p:ext uri="{BB962C8B-B14F-4D97-AF65-F5344CB8AC3E}">
        <p14:creationId xmlns:p14="http://schemas.microsoft.com/office/powerpoint/2010/main" val="179053681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352"/>
            <a:ext cx="8229600" cy="1778757"/>
          </a:xfrm>
        </p:spPr>
        <p:txBody>
          <a:bodyPr>
            <a:normAutofit/>
          </a:bodyPr>
          <a:lstStyle/>
          <a:p>
            <a:r>
              <a:rPr lang="en" dirty="0"/>
              <a:t>Guidelines for Districts and School Leaders</a:t>
            </a:r>
            <a:endParaRPr lang="en-US" dirty="0"/>
          </a:p>
        </p:txBody>
      </p:sp>
      <p:sp>
        <p:nvSpPr>
          <p:cNvPr id="3" name="Content Placeholder 2"/>
          <p:cNvSpPr>
            <a:spLocks noGrp="1"/>
          </p:cNvSpPr>
          <p:nvPr>
            <p:ph idx="1"/>
          </p:nvPr>
        </p:nvSpPr>
        <p:spPr>
          <a:xfrm>
            <a:off x="457200" y="2475186"/>
            <a:ext cx="8229600" cy="3741692"/>
          </a:xfrm>
        </p:spPr>
        <p:txBody>
          <a:bodyPr/>
          <a:lstStyle/>
          <a:p>
            <a:r>
              <a:rPr lang="en-US" b="1" dirty="0"/>
              <a:t>Be evidence informed, not data driven</a:t>
            </a:r>
          </a:p>
          <a:p>
            <a:r>
              <a:rPr lang="en-US" dirty="0"/>
              <a:t>Don’t overload yourself with data so that you have no room as a community to think about anything else. </a:t>
            </a:r>
            <a:r>
              <a:rPr lang="en-US" i="1" dirty="0"/>
              <a:t>Remember: the point of data is to know your students. </a:t>
            </a:r>
          </a:p>
        </p:txBody>
      </p:sp>
    </p:spTree>
    <p:extLst>
      <p:ext uri="{BB962C8B-B14F-4D97-AF65-F5344CB8AC3E}">
        <p14:creationId xmlns:p14="http://schemas.microsoft.com/office/powerpoint/2010/main" val="179053681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Three-Minute Pause</a:t>
            </a:r>
            <a:endParaRPr lang="en-US" dirty="0"/>
          </a:p>
        </p:txBody>
      </p:sp>
      <p:pic>
        <p:nvPicPr>
          <p:cNvPr id="2052" name="Picture 4" descr="https://upload.wikimedia.org/wikipedia/commons/5/57/Pause_icon_statu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3143" y="1654380"/>
            <a:ext cx="3715781" cy="3715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539424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Evidence Collection Practice</a:t>
            </a:r>
            <a:endParaRPr lang="en-US" dirty="0"/>
          </a:p>
        </p:txBody>
      </p:sp>
    </p:spTree>
    <p:extLst>
      <p:ext uri="{BB962C8B-B14F-4D97-AF65-F5344CB8AC3E}">
        <p14:creationId xmlns:p14="http://schemas.microsoft.com/office/powerpoint/2010/main" val="36021501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 Collection Practice</a:t>
            </a:r>
            <a:endParaRPr lang="en-US" dirty="0"/>
          </a:p>
        </p:txBody>
      </p:sp>
      <p:sp>
        <p:nvSpPr>
          <p:cNvPr id="3" name="Content Placeholder 2"/>
          <p:cNvSpPr>
            <a:spLocks noGrp="1"/>
          </p:cNvSpPr>
          <p:nvPr>
            <p:ph idx="1"/>
          </p:nvPr>
        </p:nvSpPr>
        <p:spPr/>
        <p:txBody>
          <a:bodyPr/>
          <a:lstStyle/>
          <a:p>
            <a:pPr marL="0" indent="0">
              <a:buNone/>
            </a:pPr>
            <a:r>
              <a:rPr lang="en-US" dirty="0" smtClean="0"/>
              <a:t>Science Lesson</a:t>
            </a:r>
            <a:endParaRPr lang="en-US" dirty="0" smtClean="0"/>
          </a:p>
          <a:p>
            <a:pPr marL="514350" indent="-514350">
              <a:buFont typeface="+mj-lt"/>
              <a:buAutoNum type="arabicPeriod"/>
            </a:pPr>
            <a:r>
              <a:rPr lang="en-US" dirty="0" smtClean="0"/>
              <a:t>Watch </a:t>
            </a:r>
            <a:r>
              <a:rPr lang="en-US" dirty="0" smtClean="0"/>
              <a:t>it (mini)</a:t>
            </a:r>
            <a:endParaRPr lang="en-US" dirty="0" smtClean="0"/>
          </a:p>
          <a:p>
            <a:pPr marL="514350" indent="-514350">
              <a:buFont typeface="+mj-lt"/>
              <a:buAutoNum type="arabicPeriod"/>
            </a:pPr>
            <a:r>
              <a:rPr lang="en-US" dirty="0" smtClean="0"/>
              <a:t>Collect evidence, clean it up, sort, etc.</a:t>
            </a:r>
          </a:p>
          <a:p>
            <a:pPr marL="514350" indent="-514350">
              <a:buFont typeface="+mj-lt"/>
              <a:buAutoNum type="arabicPeriod"/>
            </a:pPr>
            <a:r>
              <a:rPr lang="en-US" dirty="0" smtClean="0"/>
              <a:t>Score on the provided rubric: </a:t>
            </a:r>
            <a:r>
              <a:rPr lang="en-US" b="1" dirty="0" smtClean="0"/>
              <a:t>Classroom environment focus</a:t>
            </a:r>
          </a:p>
          <a:p>
            <a:pPr marL="514350" indent="-514350">
              <a:buFont typeface="+mj-lt"/>
              <a:buAutoNum type="arabicPeriod"/>
            </a:pPr>
            <a:r>
              <a:rPr lang="en-US" dirty="0" smtClean="0"/>
              <a:t>Check out inter-rater reliability</a:t>
            </a:r>
            <a:endParaRPr lang="en-US" dirty="0"/>
          </a:p>
        </p:txBody>
      </p:sp>
    </p:spTree>
    <p:extLst>
      <p:ext uri="{BB962C8B-B14F-4D97-AF65-F5344CB8AC3E}">
        <p14:creationId xmlns:p14="http://schemas.microsoft.com/office/powerpoint/2010/main" val="100204516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187" y="365353"/>
            <a:ext cx="8734096" cy="1143000"/>
          </a:xfrm>
        </p:spPr>
        <p:txBody>
          <a:bodyPr>
            <a:normAutofit fontScale="90000"/>
          </a:bodyPr>
          <a:lstStyle/>
          <a:p>
            <a:r>
              <a:rPr lang="en-US" dirty="0"/>
              <a:t>Standard IV: Learning </a:t>
            </a:r>
            <a:r>
              <a:rPr lang="en-US" dirty="0" smtClean="0"/>
              <a:t>Environment</a:t>
            </a:r>
            <a:endParaRPr lang="en-US" dirty="0"/>
          </a:p>
        </p:txBody>
      </p:sp>
      <p:sp>
        <p:nvSpPr>
          <p:cNvPr id="3" name="Content Placeholder 2"/>
          <p:cNvSpPr>
            <a:spLocks noGrp="1"/>
          </p:cNvSpPr>
          <p:nvPr>
            <p:ph idx="1"/>
          </p:nvPr>
        </p:nvSpPr>
        <p:spPr/>
        <p:txBody>
          <a:bodyPr/>
          <a:lstStyle/>
          <a:p>
            <a:r>
              <a:rPr lang="en-US" dirty="0" smtClean="0"/>
              <a:t>Teachers </a:t>
            </a:r>
            <a:r>
              <a:rPr lang="en-US" dirty="0"/>
              <a:t>work with all students to create a dynamic learning </a:t>
            </a:r>
            <a:r>
              <a:rPr lang="en-US" dirty="0" smtClean="0"/>
              <a:t>environment that </a:t>
            </a:r>
            <a:r>
              <a:rPr lang="en-US" dirty="0"/>
              <a:t>supports achievement and growth. </a:t>
            </a:r>
          </a:p>
        </p:txBody>
      </p:sp>
    </p:spTree>
    <p:extLst>
      <p:ext uri="{BB962C8B-B14F-4D97-AF65-F5344CB8AC3E}">
        <p14:creationId xmlns:p14="http://schemas.microsoft.com/office/powerpoint/2010/main" val="312016278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Element </a:t>
            </a:r>
            <a:r>
              <a:rPr lang="en-US" dirty="0" smtClean="0"/>
              <a:t>IV.1</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a:t>Teachers create a mutually respectful, safe, and supportive learning </a:t>
            </a:r>
            <a:r>
              <a:rPr lang="en-US" dirty="0" smtClean="0"/>
              <a:t>environment that </a:t>
            </a:r>
            <a:r>
              <a:rPr lang="en-US" dirty="0"/>
              <a:t>is inclusive of every student.</a:t>
            </a:r>
          </a:p>
          <a:p>
            <a:pPr marL="514350" indent="-514350">
              <a:buFont typeface="+mj-lt"/>
              <a:buAutoNum type="alphaLcPeriod"/>
            </a:pPr>
            <a:r>
              <a:rPr lang="en-US" dirty="0" smtClean="0"/>
              <a:t>Teachers </a:t>
            </a:r>
            <a:r>
              <a:rPr lang="en-US" dirty="0"/>
              <a:t>are caring and respectful in their interactions with students.</a:t>
            </a:r>
          </a:p>
          <a:p>
            <a:pPr marL="514350" indent="-514350">
              <a:buFont typeface="+mj-lt"/>
              <a:buAutoNum type="alphaLcPeriod"/>
            </a:pPr>
            <a:r>
              <a:rPr lang="en-US" dirty="0" smtClean="0"/>
              <a:t>Teachers </a:t>
            </a:r>
            <a:r>
              <a:rPr lang="en-US" dirty="0"/>
              <a:t>embrace student diversity as an asset in the classroom.</a:t>
            </a:r>
          </a:p>
          <a:p>
            <a:pPr marL="514350" indent="-514350">
              <a:buFont typeface="+mj-lt"/>
              <a:buAutoNum type="alphaLcPeriod"/>
            </a:pPr>
            <a:r>
              <a:rPr lang="en-US" dirty="0" smtClean="0"/>
              <a:t>Teachers </a:t>
            </a:r>
            <a:r>
              <a:rPr lang="en-US" dirty="0"/>
              <a:t>recognize and reinforce positive interactions </a:t>
            </a:r>
            <a:r>
              <a:rPr lang="en-US" dirty="0" smtClean="0"/>
              <a:t>among students</a:t>
            </a:r>
            <a:r>
              <a:rPr lang="en-US" dirty="0"/>
              <a:t>.</a:t>
            </a:r>
          </a:p>
          <a:p>
            <a:pPr marL="514350" indent="-514350">
              <a:buFont typeface="+mj-lt"/>
              <a:buAutoNum type="alphaLcPeriod"/>
            </a:pPr>
            <a:r>
              <a:rPr lang="en-US" dirty="0" smtClean="0"/>
              <a:t>Teachers </a:t>
            </a:r>
            <a:r>
              <a:rPr lang="en-US" dirty="0"/>
              <a:t>create a climate of acceptance and respect.</a:t>
            </a:r>
          </a:p>
          <a:p>
            <a:pPr marL="514350" indent="-514350">
              <a:buFont typeface="+mj-lt"/>
              <a:buAutoNum type="alphaLcPeriod"/>
            </a:pPr>
            <a:r>
              <a:rPr lang="en-US" dirty="0" smtClean="0"/>
              <a:t>Teachers </a:t>
            </a:r>
            <a:r>
              <a:rPr lang="en-US" dirty="0"/>
              <a:t>create an environment where students show responsibility </a:t>
            </a:r>
            <a:r>
              <a:rPr lang="en-US" dirty="0" smtClean="0"/>
              <a:t>to and </a:t>
            </a:r>
            <a:r>
              <a:rPr lang="en-US" dirty="0"/>
              <a:t>for one another. </a:t>
            </a:r>
          </a:p>
        </p:txBody>
      </p:sp>
    </p:spTree>
    <p:extLst>
      <p:ext uri="{BB962C8B-B14F-4D97-AF65-F5344CB8AC3E}">
        <p14:creationId xmlns:p14="http://schemas.microsoft.com/office/powerpoint/2010/main" val="50865236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Element </a:t>
            </a:r>
            <a:r>
              <a:rPr lang="en-US" dirty="0" smtClean="0"/>
              <a:t>IV.2</a:t>
            </a:r>
            <a:endParaRPr lang="en-US" dirty="0"/>
          </a:p>
        </p:txBody>
      </p:sp>
      <p:sp>
        <p:nvSpPr>
          <p:cNvPr id="3" name="Content Placeholder 2"/>
          <p:cNvSpPr>
            <a:spLocks noGrp="1"/>
          </p:cNvSpPr>
          <p:nvPr>
            <p:ph idx="1"/>
          </p:nvPr>
        </p:nvSpPr>
        <p:spPr>
          <a:xfrm>
            <a:off x="457200" y="1371600"/>
            <a:ext cx="8686800" cy="5044965"/>
          </a:xfrm>
        </p:spPr>
        <p:txBody>
          <a:bodyPr>
            <a:noAutofit/>
          </a:bodyPr>
          <a:lstStyle/>
          <a:p>
            <a:pPr marL="0" indent="0">
              <a:spcBef>
                <a:spcPts val="0"/>
              </a:spcBef>
              <a:buNone/>
            </a:pPr>
            <a:r>
              <a:rPr lang="en-US" sz="2600" dirty="0"/>
              <a:t>Teachers create an intellectually challenging and stimulating </a:t>
            </a:r>
            <a:r>
              <a:rPr lang="en-US" sz="2600" dirty="0" smtClean="0"/>
              <a:t>learning environment.</a:t>
            </a:r>
          </a:p>
          <a:p>
            <a:pPr marL="514350" indent="-514350">
              <a:spcBef>
                <a:spcPts val="0"/>
              </a:spcBef>
              <a:buFont typeface="+mj-lt"/>
              <a:buAutoNum type="alphaLcPeriod"/>
            </a:pPr>
            <a:r>
              <a:rPr lang="en-US" sz="2600" dirty="0"/>
              <a:t>Teachers encourage students to set high standards and </a:t>
            </a:r>
            <a:r>
              <a:rPr lang="en-US" sz="2600" dirty="0" smtClean="0"/>
              <a:t>expectations for </a:t>
            </a:r>
            <a:r>
              <a:rPr lang="en-US" sz="2600" dirty="0"/>
              <a:t>their own performance.</a:t>
            </a:r>
          </a:p>
          <a:p>
            <a:pPr marL="514350" indent="-514350">
              <a:spcBef>
                <a:spcPts val="0"/>
              </a:spcBef>
              <a:buFont typeface="+mj-lt"/>
              <a:buAutoNum type="alphaLcPeriod"/>
            </a:pPr>
            <a:r>
              <a:rPr lang="en-US" sz="2600" dirty="0" smtClean="0"/>
              <a:t>Teachers </a:t>
            </a:r>
            <a:r>
              <a:rPr lang="en-US" sz="2600" dirty="0"/>
              <a:t>motivate students to initiate their own learning and strive </a:t>
            </a:r>
            <a:r>
              <a:rPr lang="en-US" sz="2600" dirty="0" smtClean="0"/>
              <a:t>to achieve </a:t>
            </a:r>
            <a:r>
              <a:rPr lang="en-US" sz="2600" dirty="0"/>
              <a:t>challenging learning goals.</a:t>
            </a:r>
          </a:p>
          <a:p>
            <a:pPr marL="514350" indent="-514350">
              <a:spcBef>
                <a:spcPts val="0"/>
              </a:spcBef>
              <a:buFont typeface="+mj-lt"/>
              <a:buAutoNum type="alphaLcPeriod"/>
            </a:pPr>
            <a:r>
              <a:rPr lang="en-US" sz="2600" dirty="0" smtClean="0"/>
              <a:t>Teachers </a:t>
            </a:r>
            <a:r>
              <a:rPr lang="en-US" sz="2600" dirty="0"/>
              <a:t>promote students’ curiosity and enthusiasm for learning.</a:t>
            </a:r>
          </a:p>
          <a:p>
            <a:pPr marL="514350" indent="-514350">
              <a:spcBef>
                <a:spcPts val="0"/>
              </a:spcBef>
              <a:buFont typeface="+mj-lt"/>
              <a:buAutoNum type="alphaLcPeriod"/>
            </a:pPr>
            <a:r>
              <a:rPr lang="en-US" sz="2600" dirty="0" smtClean="0"/>
              <a:t>Students </a:t>
            </a:r>
            <a:r>
              <a:rPr lang="en-US" sz="2600" dirty="0"/>
              <a:t>are actively engaged in learning.</a:t>
            </a:r>
          </a:p>
          <a:p>
            <a:pPr marL="514350" indent="-514350">
              <a:spcBef>
                <a:spcPts val="0"/>
              </a:spcBef>
              <a:buFont typeface="+mj-lt"/>
              <a:buAutoNum type="alphaLcPeriod"/>
            </a:pPr>
            <a:r>
              <a:rPr lang="en-US" sz="2600" dirty="0" smtClean="0"/>
              <a:t>Students </a:t>
            </a:r>
            <a:r>
              <a:rPr lang="en-US" sz="2600" dirty="0"/>
              <a:t>openly express their </a:t>
            </a:r>
            <a:r>
              <a:rPr lang="en-US" sz="2600" dirty="0" smtClean="0"/>
              <a:t>ideas.</a:t>
            </a:r>
          </a:p>
          <a:p>
            <a:pPr marL="514350" indent="-514350">
              <a:spcBef>
                <a:spcPts val="0"/>
              </a:spcBef>
              <a:buFont typeface="+mj-lt"/>
              <a:buAutoNum type="alphaLcPeriod"/>
            </a:pPr>
            <a:r>
              <a:rPr lang="en-US" sz="2600" dirty="0" smtClean="0"/>
              <a:t>Students </a:t>
            </a:r>
            <a:r>
              <a:rPr lang="en-US" sz="2600" dirty="0"/>
              <a:t>show pride in their work </a:t>
            </a:r>
            <a:r>
              <a:rPr lang="en-US" sz="2600" dirty="0" smtClean="0"/>
              <a:t>and accomplishments</a:t>
            </a:r>
            <a:endParaRPr lang="en-US" sz="2600" dirty="0"/>
          </a:p>
        </p:txBody>
      </p:sp>
    </p:spTree>
    <p:extLst>
      <p:ext uri="{BB962C8B-B14F-4D97-AF65-F5344CB8AC3E}">
        <p14:creationId xmlns:p14="http://schemas.microsoft.com/office/powerpoint/2010/main" val="21987813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 Activity</a:t>
            </a:r>
            <a:endParaRPr lang="en-US" dirty="0"/>
          </a:p>
        </p:txBody>
      </p:sp>
      <p:sp>
        <p:nvSpPr>
          <p:cNvPr id="3" name="Content Placeholder 2"/>
          <p:cNvSpPr>
            <a:spLocks noGrp="1"/>
          </p:cNvSpPr>
          <p:nvPr>
            <p:ph idx="1"/>
          </p:nvPr>
        </p:nvSpPr>
        <p:spPr/>
        <p:txBody>
          <a:bodyPr/>
          <a:lstStyle/>
          <a:p>
            <a:pPr marL="0" indent="0">
              <a:buNone/>
            </a:pPr>
            <a:r>
              <a:rPr lang="en-US" dirty="0" smtClean="0"/>
              <a:t>Discuss:</a:t>
            </a:r>
            <a:endParaRPr lang="en-US" dirty="0" smtClean="0"/>
          </a:p>
          <a:p>
            <a:r>
              <a:rPr lang="en-US" dirty="0" smtClean="0"/>
              <a:t>What </a:t>
            </a:r>
            <a:r>
              <a:rPr lang="en-US" dirty="0" smtClean="0"/>
              <a:t>is one good conversation you had with a teacher about instruction in the last few weeks?</a:t>
            </a:r>
          </a:p>
          <a:p>
            <a:r>
              <a:rPr lang="en-US" dirty="0" smtClean="0"/>
              <a:t>What made it good?</a:t>
            </a:r>
            <a:endParaRPr lang="en-US"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49663933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Element </a:t>
            </a:r>
            <a:r>
              <a:rPr lang="en-US" dirty="0" smtClean="0"/>
              <a:t>IV.3</a:t>
            </a:r>
            <a:endParaRPr lang="en-US" dirty="0"/>
          </a:p>
        </p:txBody>
      </p:sp>
      <p:sp>
        <p:nvSpPr>
          <p:cNvPr id="3" name="Content Placeholder 2"/>
          <p:cNvSpPr>
            <a:spLocks noGrp="1"/>
          </p:cNvSpPr>
          <p:nvPr>
            <p:ph idx="1"/>
          </p:nvPr>
        </p:nvSpPr>
        <p:spPr>
          <a:xfrm>
            <a:off x="457200" y="1371600"/>
            <a:ext cx="8686800" cy="5044965"/>
          </a:xfrm>
        </p:spPr>
        <p:txBody>
          <a:bodyPr>
            <a:noAutofit/>
          </a:bodyPr>
          <a:lstStyle/>
          <a:p>
            <a:pPr marL="0" indent="0">
              <a:spcBef>
                <a:spcPts val="0"/>
              </a:spcBef>
              <a:buNone/>
            </a:pPr>
            <a:r>
              <a:rPr lang="en-US" sz="2600" dirty="0"/>
              <a:t>Teachers manage the learning environment for the effective operation of the </a:t>
            </a:r>
            <a:r>
              <a:rPr lang="en-US" sz="2600" dirty="0" smtClean="0"/>
              <a:t>classroom.</a:t>
            </a:r>
          </a:p>
          <a:p>
            <a:pPr marL="514350" indent="-514350">
              <a:spcBef>
                <a:spcPts val="0"/>
              </a:spcBef>
              <a:buFont typeface="+mj-lt"/>
              <a:buAutoNum type="alphaLcPeriod"/>
            </a:pPr>
            <a:r>
              <a:rPr lang="en-US" sz="2600" dirty="0"/>
              <a:t>Teachers establish, communicate, and maintain clear standards </a:t>
            </a:r>
            <a:r>
              <a:rPr lang="en-US" sz="2600" dirty="0" smtClean="0"/>
              <a:t>and expectations </a:t>
            </a:r>
            <a:r>
              <a:rPr lang="en-US" sz="2600" dirty="0"/>
              <a:t>for student behavior.</a:t>
            </a:r>
          </a:p>
          <a:p>
            <a:pPr marL="514350" indent="-514350">
              <a:spcBef>
                <a:spcPts val="0"/>
              </a:spcBef>
              <a:buFont typeface="+mj-lt"/>
              <a:buAutoNum type="alphaLcPeriod"/>
            </a:pPr>
            <a:r>
              <a:rPr lang="en-US" sz="2600" dirty="0" smtClean="0"/>
              <a:t>Teachers </a:t>
            </a:r>
            <a:r>
              <a:rPr lang="en-US" sz="2600" dirty="0"/>
              <a:t>develop, implement, and adapt routines and procedures </a:t>
            </a:r>
            <a:r>
              <a:rPr lang="en-US" sz="2600" dirty="0" smtClean="0"/>
              <a:t>to manage </a:t>
            </a:r>
            <a:r>
              <a:rPr lang="en-US" sz="2600" dirty="0"/>
              <a:t>activities and transitions.</a:t>
            </a:r>
          </a:p>
          <a:p>
            <a:pPr marL="514350" indent="-514350">
              <a:spcBef>
                <a:spcPts val="0"/>
              </a:spcBef>
              <a:buFont typeface="+mj-lt"/>
              <a:buAutoNum type="alphaLcPeriod"/>
            </a:pPr>
            <a:r>
              <a:rPr lang="en-US" sz="2600" dirty="0" smtClean="0"/>
              <a:t>Teachers </a:t>
            </a:r>
            <a:r>
              <a:rPr lang="en-US" sz="2600" dirty="0"/>
              <a:t>facilitate instructional groupings to maximize </a:t>
            </a:r>
            <a:r>
              <a:rPr lang="en-US" sz="2600" dirty="0" smtClean="0"/>
              <a:t>student participation</a:t>
            </a:r>
            <a:r>
              <a:rPr lang="en-US" sz="2600" dirty="0"/>
              <a:t>, cooperation, and learning.</a:t>
            </a:r>
          </a:p>
          <a:p>
            <a:pPr marL="514350" indent="-514350">
              <a:spcBef>
                <a:spcPts val="0"/>
              </a:spcBef>
              <a:buFont typeface="+mj-lt"/>
              <a:buAutoNum type="alphaLcPeriod"/>
            </a:pPr>
            <a:r>
              <a:rPr lang="en-US" sz="2600" dirty="0" smtClean="0"/>
              <a:t>Students </a:t>
            </a:r>
            <a:r>
              <a:rPr lang="en-US" sz="2600" dirty="0"/>
              <a:t>exhibit respectful classroom interactions. </a:t>
            </a:r>
          </a:p>
        </p:txBody>
      </p:sp>
    </p:spTree>
    <p:extLst>
      <p:ext uri="{BB962C8B-B14F-4D97-AF65-F5344CB8AC3E}">
        <p14:creationId xmlns:p14="http://schemas.microsoft.com/office/powerpoint/2010/main" val="322934833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Element </a:t>
            </a:r>
            <a:r>
              <a:rPr lang="en-US" dirty="0" smtClean="0"/>
              <a:t>IV.4</a:t>
            </a:r>
            <a:endParaRPr lang="en-US" dirty="0"/>
          </a:p>
        </p:txBody>
      </p:sp>
      <p:sp>
        <p:nvSpPr>
          <p:cNvPr id="3" name="Content Placeholder 2"/>
          <p:cNvSpPr>
            <a:spLocks noGrp="1"/>
          </p:cNvSpPr>
          <p:nvPr>
            <p:ph idx="1"/>
          </p:nvPr>
        </p:nvSpPr>
        <p:spPr>
          <a:xfrm>
            <a:off x="457200" y="1371600"/>
            <a:ext cx="8686800" cy="5044965"/>
          </a:xfrm>
        </p:spPr>
        <p:txBody>
          <a:bodyPr>
            <a:noAutofit/>
          </a:bodyPr>
          <a:lstStyle/>
          <a:p>
            <a:pPr marL="0" indent="0">
              <a:spcBef>
                <a:spcPts val="0"/>
              </a:spcBef>
              <a:buNone/>
            </a:pPr>
            <a:r>
              <a:rPr lang="en-US" sz="2600" dirty="0"/>
              <a:t>Teachers organize and utilize available resources (e.g., physical space, </a:t>
            </a:r>
            <a:r>
              <a:rPr lang="en-US" sz="2600" dirty="0" smtClean="0"/>
              <a:t>time, people</a:t>
            </a:r>
            <a:r>
              <a:rPr lang="en-US" sz="2600" dirty="0"/>
              <a:t>, technology) to create a safe and productive learning environment.</a:t>
            </a:r>
            <a:endParaRPr lang="en-US" sz="2600" dirty="0" smtClean="0"/>
          </a:p>
          <a:p>
            <a:pPr marL="514350" indent="-514350">
              <a:spcBef>
                <a:spcPts val="0"/>
              </a:spcBef>
              <a:buFont typeface="+mj-lt"/>
              <a:buAutoNum type="alphaLcPeriod"/>
            </a:pPr>
            <a:r>
              <a:rPr lang="en-US" sz="2600" dirty="0"/>
              <a:t>Teachers arrange and adapt the physical environment </a:t>
            </a:r>
            <a:r>
              <a:rPr lang="en-US" sz="2600" dirty="0" smtClean="0"/>
              <a:t>to accommodate </a:t>
            </a:r>
            <a:r>
              <a:rPr lang="en-US" sz="2600" dirty="0"/>
              <a:t>individual and group learning needs and to </a:t>
            </a:r>
            <a:r>
              <a:rPr lang="en-US" sz="2600" dirty="0" smtClean="0"/>
              <a:t>celebrate student </a:t>
            </a:r>
            <a:r>
              <a:rPr lang="en-US" sz="2600" dirty="0"/>
              <a:t>accomplishments.</a:t>
            </a:r>
          </a:p>
          <a:p>
            <a:pPr marL="514350" indent="-514350">
              <a:spcBef>
                <a:spcPts val="0"/>
              </a:spcBef>
              <a:buFont typeface="+mj-lt"/>
              <a:buAutoNum type="alphaLcPeriod"/>
            </a:pPr>
            <a:r>
              <a:rPr lang="en-US" sz="2600" dirty="0" smtClean="0"/>
              <a:t>Teachers </a:t>
            </a:r>
            <a:r>
              <a:rPr lang="en-US" sz="2600" dirty="0"/>
              <a:t>ensure that all students have equitable access to </a:t>
            </a:r>
            <a:r>
              <a:rPr lang="en-US" sz="2600" dirty="0" smtClean="0"/>
              <a:t>available resources </a:t>
            </a:r>
            <a:r>
              <a:rPr lang="en-US" sz="2600" dirty="0"/>
              <a:t>and technologies.</a:t>
            </a:r>
          </a:p>
          <a:p>
            <a:pPr marL="514350" indent="-514350">
              <a:spcBef>
                <a:spcPts val="0"/>
              </a:spcBef>
              <a:buFont typeface="+mj-lt"/>
              <a:buAutoNum type="alphaLcPeriod"/>
            </a:pPr>
            <a:r>
              <a:rPr lang="en-US" sz="2600" dirty="0" smtClean="0"/>
              <a:t>Teachers </a:t>
            </a:r>
            <a:r>
              <a:rPr lang="en-US" sz="2600" dirty="0"/>
              <a:t>effectively use the services and skills </a:t>
            </a:r>
            <a:r>
              <a:rPr lang="en-US" sz="2600" dirty="0" smtClean="0"/>
              <a:t>of available volunteers and </a:t>
            </a:r>
            <a:r>
              <a:rPr lang="en-US" sz="2600" dirty="0"/>
              <a:t>paraprofessionals.</a:t>
            </a:r>
          </a:p>
          <a:p>
            <a:pPr marL="514350" indent="-514350">
              <a:spcBef>
                <a:spcPts val="0"/>
              </a:spcBef>
              <a:buFont typeface="+mj-lt"/>
              <a:buAutoNum type="alphaLcPeriod"/>
            </a:pPr>
            <a:r>
              <a:rPr lang="en-US" sz="2600" dirty="0" smtClean="0"/>
              <a:t>Teachers </a:t>
            </a:r>
            <a:r>
              <a:rPr lang="en-US" sz="2600" dirty="0"/>
              <a:t>know and implement policies </a:t>
            </a:r>
            <a:r>
              <a:rPr lang="en-US" sz="2600" dirty="0" smtClean="0"/>
              <a:t>and procedures </a:t>
            </a:r>
            <a:r>
              <a:rPr lang="en-US" sz="2600" dirty="0"/>
              <a:t>to </a:t>
            </a:r>
            <a:r>
              <a:rPr lang="en-US" sz="2600" dirty="0" smtClean="0"/>
              <a:t>ensure student </a:t>
            </a:r>
            <a:r>
              <a:rPr lang="en-US" sz="2600" dirty="0"/>
              <a:t>safety. </a:t>
            </a:r>
          </a:p>
        </p:txBody>
      </p:sp>
    </p:spTree>
    <p:extLst>
      <p:ext uri="{BB962C8B-B14F-4D97-AF65-F5344CB8AC3E}">
        <p14:creationId xmlns:p14="http://schemas.microsoft.com/office/powerpoint/2010/main" val="315778845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 Collection Practice</a:t>
            </a:r>
            <a:endParaRPr lang="en-US" dirty="0"/>
          </a:p>
        </p:txBody>
      </p:sp>
      <p:pic>
        <p:nvPicPr>
          <p:cNvPr id="4098"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6194" y="1367658"/>
            <a:ext cx="6143296" cy="4607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367745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Feedback</a:t>
            </a:r>
            <a:endParaRPr lang="en-US" dirty="0"/>
          </a:p>
        </p:txBody>
      </p:sp>
      <p:sp>
        <p:nvSpPr>
          <p:cNvPr id="3" name="Content Placeholder 2"/>
          <p:cNvSpPr>
            <a:spLocks noGrp="1"/>
          </p:cNvSpPr>
          <p:nvPr>
            <p:ph idx="1"/>
          </p:nvPr>
        </p:nvSpPr>
        <p:spPr/>
        <p:txBody>
          <a:bodyPr/>
          <a:lstStyle/>
          <a:p>
            <a:pPr marL="0" indent="0">
              <a:buNone/>
            </a:pPr>
            <a:r>
              <a:rPr lang="en-US" dirty="0" smtClean="0"/>
              <a:t>What kind of feedback would you provide this teacher?</a:t>
            </a:r>
          </a:p>
          <a:p>
            <a:r>
              <a:rPr lang="en-US" dirty="0" smtClean="0"/>
              <a:t>Discuss at your table.</a:t>
            </a:r>
          </a:p>
          <a:p>
            <a:r>
              <a:rPr lang="en-US" dirty="0" smtClean="0"/>
              <a:t>Plan, especially, your opening line.</a:t>
            </a:r>
            <a:endParaRPr lang="en-US" dirty="0"/>
          </a:p>
        </p:txBody>
      </p:sp>
    </p:spTree>
    <p:extLst>
      <p:ext uri="{BB962C8B-B14F-4D97-AF65-F5344CB8AC3E}">
        <p14:creationId xmlns:p14="http://schemas.microsoft.com/office/powerpoint/2010/main" val="401020699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Preparing for the</a:t>
            </a:r>
            <a:br>
              <a:rPr lang="en-US" dirty="0" smtClean="0"/>
            </a:br>
            <a:r>
              <a:rPr lang="en-US" dirty="0" smtClean="0"/>
              <a:t>Summative Evaluation</a:t>
            </a:r>
            <a:endParaRPr lang="en-US" dirty="0"/>
          </a:p>
        </p:txBody>
      </p:sp>
    </p:spTree>
    <p:extLst>
      <p:ext uri="{BB962C8B-B14F-4D97-AF65-F5344CB8AC3E}">
        <p14:creationId xmlns:p14="http://schemas.microsoft.com/office/powerpoint/2010/main" val="59647677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Preparing for the</a:t>
            </a:r>
            <a:br>
              <a:rPr lang="en-US" dirty="0" smtClean="0"/>
            </a:br>
            <a:r>
              <a:rPr lang="en-US" dirty="0" smtClean="0"/>
              <a:t>Summative Evaluation</a:t>
            </a:r>
            <a:endParaRPr lang="en-US" dirty="0"/>
          </a:p>
        </p:txBody>
      </p:sp>
      <p:sp>
        <p:nvSpPr>
          <p:cNvPr id="3" name="TextBox 2"/>
          <p:cNvSpPr txBox="1"/>
          <p:nvPr/>
        </p:nvSpPr>
        <p:spPr>
          <a:xfrm rot="20216133">
            <a:off x="1497725" y="2184309"/>
            <a:ext cx="6290441" cy="1323439"/>
          </a:xfrm>
          <a:prstGeom prst="rect">
            <a:avLst/>
          </a:prstGeom>
          <a:noFill/>
        </p:spPr>
        <p:txBody>
          <a:bodyPr wrap="square" rtlCol="0">
            <a:spAutoFit/>
          </a:bodyPr>
          <a:lstStyle/>
          <a:p>
            <a:pPr algn="ctr"/>
            <a:r>
              <a:rPr lang="en-US" sz="8000" dirty="0" smtClean="0">
                <a:latin typeface="Stencil" panose="040409050D0802020404" pitchFamily="82" charset="0"/>
              </a:rPr>
              <a:t>TRANSITION</a:t>
            </a:r>
            <a:endParaRPr lang="en-US" sz="8000" dirty="0">
              <a:latin typeface="Stencil" panose="040409050D0802020404" pitchFamily="82" charset="0"/>
            </a:endParaRPr>
          </a:p>
        </p:txBody>
      </p:sp>
    </p:spTree>
    <p:extLst>
      <p:ext uri="{BB962C8B-B14F-4D97-AF65-F5344CB8AC3E}">
        <p14:creationId xmlns:p14="http://schemas.microsoft.com/office/powerpoint/2010/main" val="380962034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Summative Evaluation</a:t>
            </a:r>
            <a:endParaRPr lang="en-US" dirty="0"/>
          </a:p>
        </p:txBody>
      </p:sp>
      <p:sp>
        <p:nvSpPr>
          <p:cNvPr id="3" name="Content Placeholder 2"/>
          <p:cNvSpPr>
            <a:spLocks noGrp="1"/>
          </p:cNvSpPr>
          <p:nvPr>
            <p:ph idx="1"/>
          </p:nvPr>
        </p:nvSpPr>
        <p:spPr>
          <a:xfrm>
            <a:off x="457200" y="1690915"/>
            <a:ext cx="8686800" cy="4525963"/>
          </a:xfrm>
        </p:spPr>
        <p:txBody>
          <a:bodyPr/>
          <a:lstStyle/>
          <a:p>
            <a:r>
              <a:rPr lang="en-US" dirty="0" smtClean="0"/>
              <a:t>SLO scoring conversion</a:t>
            </a:r>
          </a:p>
          <a:p>
            <a:r>
              <a:rPr lang="en-US" dirty="0" smtClean="0"/>
              <a:t>LAT scoring conversion</a:t>
            </a:r>
          </a:p>
          <a:p>
            <a:r>
              <a:rPr lang="en-US" dirty="0" smtClean="0"/>
              <a:t>Rubric scaling to 60 points</a:t>
            </a:r>
          </a:p>
          <a:p>
            <a:r>
              <a:rPr lang="en-US" dirty="0" smtClean="0"/>
              <a:t>Total Score &gt; HEDI scale</a:t>
            </a:r>
          </a:p>
          <a:p>
            <a:r>
              <a:rPr lang="en-US" dirty="0" smtClean="0"/>
              <a:t>Growth-Producing Feedback</a:t>
            </a:r>
          </a:p>
          <a:p>
            <a:r>
              <a:rPr lang="en-US" dirty="0" smtClean="0"/>
              <a:t>PD recommendations</a:t>
            </a:r>
          </a:p>
          <a:p>
            <a:r>
              <a:rPr lang="en-US" dirty="0" smtClean="0"/>
              <a:t>Improvement Plan Requirements</a:t>
            </a:r>
            <a:endParaRPr lang="en-US" dirty="0"/>
          </a:p>
        </p:txBody>
      </p:sp>
    </p:spTree>
    <p:extLst>
      <p:ext uri="{BB962C8B-B14F-4D97-AF65-F5344CB8AC3E}">
        <p14:creationId xmlns:p14="http://schemas.microsoft.com/office/powerpoint/2010/main" val="348748946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 in Transition</a:t>
            </a:r>
            <a:endParaRPr lang="en-US" dirty="0"/>
          </a:p>
        </p:txBody>
      </p:sp>
      <p:pic>
        <p:nvPicPr>
          <p:cNvPr id="5" name="Picture 4" descr="SummativeWorksheetTRANSITION - Microsoft Word"/>
          <p:cNvPicPr>
            <a:picLocks noChangeAspect="1"/>
          </p:cNvPicPr>
          <p:nvPr/>
        </p:nvPicPr>
        <p:blipFill rotWithShape="1">
          <a:blip r:embed="rId3">
            <a:extLst>
              <a:ext uri="{28A0092B-C50C-407E-A947-70E740481C1C}">
                <a14:useLocalDpi xmlns:a14="http://schemas.microsoft.com/office/drawing/2010/main" val="0"/>
              </a:ext>
            </a:extLst>
          </a:blip>
          <a:srcRect l="25862" t="21642" r="25345" b="13662"/>
          <a:stretch/>
        </p:blipFill>
        <p:spPr>
          <a:xfrm>
            <a:off x="1860330" y="1618714"/>
            <a:ext cx="5699895" cy="4572000"/>
          </a:xfrm>
          <a:prstGeom prst="rect">
            <a:avLst/>
          </a:prstGeom>
          <a:ln>
            <a:solidFill>
              <a:srgbClr val="0070C0"/>
            </a:solidFill>
          </a:ln>
        </p:spPr>
      </p:pic>
    </p:spTree>
    <p:extLst>
      <p:ext uri="{BB962C8B-B14F-4D97-AF65-F5344CB8AC3E}">
        <p14:creationId xmlns:p14="http://schemas.microsoft.com/office/powerpoint/2010/main" val="3699194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
            </a:r>
            <a:r>
              <a:rPr lang="en-US" dirty="0" smtClean="0"/>
              <a:t> in Transition</a:t>
            </a:r>
            <a:endParaRPr lang="en-US" dirty="0"/>
          </a:p>
        </p:txBody>
      </p:sp>
      <p:pic>
        <p:nvPicPr>
          <p:cNvPr id="3" name="Picture 2" descr="SummativeWorksheetTRANSITION - Microsoft Word"/>
          <p:cNvPicPr>
            <a:picLocks noChangeAspect="1"/>
          </p:cNvPicPr>
          <p:nvPr/>
        </p:nvPicPr>
        <p:blipFill rotWithShape="1">
          <a:blip r:embed="rId3">
            <a:extLst>
              <a:ext uri="{28A0092B-C50C-407E-A947-70E740481C1C}">
                <a14:useLocalDpi xmlns:a14="http://schemas.microsoft.com/office/drawing/2010/main" val="0"/>
              </a:ext>
            </a:extLst>
          </a:blip>
          <a:srcRect l="28621" t="19647" r="26034" b="6252"/>
          <a:stretch/>
        </p:blipFill>
        <p:spPr>
          <a:xfrm>
            <a:off x="2254455" y="1545013"/>
            <a:ext cx="4624753" cy="4572000"/>
          </a:xfrm>
          <a:prstGeom prst="rect">
            <a:avLst/>
          </a:prstGeom>
          <a:ln>
            <a:solidFill>
              <a:srgbClr val="0070C0"/>
            </a:solidFill>
          </a:ln>
        </p:spPr>
      </p:pic>
    </p:spTree>
    <p:extLst>
      <p:ext uri="{BB962C8B-B14F-4D97-AF65-F5344CB8AC3E}">
        <p14:creationId xmlns:p14="http://schemas.microsoft.com/office/powerpoint/2010/main" val="99455842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67565"/>
            <a:ext cx="7772400" cy="1968863"/>
          </a:xfrm>
        </p:spPr>
        <p:txBody>
          <a:bodyPr/>
          <a:lstStyle/>
          <a:p>
            <a:r>
              <a:rPr lang="en-US" dirty="0"/>
              <a:t>Closure:</a:t>
            </a:r>
            <a:br>
              <a:rPr lang="en-US" dirty="0"/>
            </a:br>
            <a:r>
              <a:rPr lang="en-US" dirty="0"/>
              <a:t>Messaging the Transition</a:t>
            </a:r>
          </a:p>
        </p:txBody>
      </p:sp>
    </p:spTree>
    <p:extLst>
      <p:ext uri="{BB962C8B-B14F-4D97-AF65-F5344CB8AC3E}">
        <p14:creationId xmlns:p14="http://schemas.microsoft.com/office/powerpoint/2010/main" val="36693825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APPR “Transition”</a:t>
            </a:r>
            <a:r>
              <a:rPr lang="en-US" dirty="0"/>
              <a:t/>
            </a:r>
            <a:br>
              <a:rPr lang="en-US" dirty="0"/>
            </a:br>
            <a:r>
              <a:rPr lang="en-US" dirty="0"/>
              <a:t>§</a:t>
            </a:r>
            <a:r>
              <a:rPr lang="en-US" dirty="0" smtClean="0"/>
              <a:t>3012-c and §3012-d</a:t>
            </a:r>
            <a:endParaRPr lang="en-US" dirty="0"/>
          </a:p>
        </p:txBody>
      </p:sp>
      <p:sp>
        <p:nvSpPr>
          <p:cNvPr id="5" name="TextBox 4"/>
          <p:cNvSpPr txBox="1"/>
          <p:nvPr/>
        </p:nvSpPr>
        <p:spPr>
          <a:xfrm>
            <a:off x="1436915" y="6488668"/>
            <a:ext cx="3526971" cy="369332"/>
          </a:xfrm>
          <a:prstGeom prst="rect">
            <a:avLst/>
          </a:prstGeom>
          <a:noFill/>
        </p:spPr>
        <p:txBody>
          <a:bodyPr wrap="square" rtlCol="0">
            <a:spAutoFit/>
          </a:bodyPr>
          <a:lstStyle/>
          <a:p>
            <a:r>
              <a:rPr lang="en-US" dirty="0" smtClean="0">
                <a:solidFill>
                  <a:schemeClr val="bg1"/>
                </a:solidFill>
              </a:rPr>
              <a:t>Slides updated 1.24.16</a:t>
            </a:r>
            <a:endParaRPr lang="en-US" dirty="0">
              <a:solidFill>
                <a:schemeClr val="bg1"/>
              </a:solidFill>
            </a:endParaRPr>
          </a:p>
        </p:txBody>
      </p:sp>
    </p:spTree>
    <p:extLst>
      <p:ext uri="{BB962C8B-B14F-4D97-AF65-F5344CB8AC3E}">
        <p14:creationId xmlns:p14="http://schemas.microsoft.com/office/powerpoint/2010/main" val="4038287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4913"/>
            <a:ext cx="8229600" cy="1143000"/>
          </a:xfrm>
        </p:spPr>
        <p:txBody>
          <a:bodyPr/>
          <a:lstStyle/>
          <a:p>
            <a:r>
              <a:rPr lang="en-US" dirty="0" smtClean="0"/>
              <a:t>3x3 Messaging Example</a:t>
            </a:r>
            <a:endParaRPr lang="en-US" dirty="0"/>
          </a:p>
        </p:txBody>
      </p:sp>
      <p:sp>
        <p:nvSpPr>
          <p:cNvPr id="3" name="Content Placeholder 2"/>
          <p:cNvSpPr>
            <a:spLocks noGrp="1"/>
          </p:cNvSpPr>
          <p:nvPr>
            <p:ph idx="1"/>
          </p:nvPr>
        </p:nvSpPr>
        <p:spPr/>
        <p:txBody>
          <a:bodyPr>
            <a:normAutofit/>
          </a:bodyPr>
          <a:lstStyle/>
          <a:p>
            <a:pPr marL="0" indent="0">
              <a:buNone/>
            </a:pPr>
            <a:r>
              <a:rPr lang="en-US" b="1" dirty="0"/>
              <a:t>In a situation such as bullying or </a:t>
            </a:r>
            <a:r>
              <a:rPr lang="en-US" b="1" dirty="0" smtClean="0"/>
              <a:t>hazing:</a:t>
            </a:r>
            <a:endParaRPr lang="en-US" dirty="0" smtClean="0"/>
          </a:p>
          <a:p>
            <a:pPr marL="514350" indent="-514350">
              <a:buFont typeface="+mj-lt"/>
              <a:buAutoNum type="arabicPeriod"/>
            </a:pPr>
            <a:r>
              <a:rPr lang="en-US" dirty="0" smtClean="0"/>
              <a:t>Nothing </a:t>
            </a:r>
            <a:r>
              <a:rPr lang="en-US" dirty="0"/>
              <a:t>is more important to us than our student’s safety and </a:t>
            </a:r>
            <a:r>
              <a:rPr lang="en-US" dirty="0" smtClean="0"/>
              <a:t>well-being.</a:t>
            </a:r>
          </a:p>
          <a:p>
            <a:pPr marL="514350" indent="-514350">
              <a:buFont typeface="+mj-lt"/>
              <a:buAutoNum type="arabicPeriod"/>
            </a:pPr>
            <a:r>
              <a:rPr lang="en-US" dirty="0" smtClean="0"/>
              <a:t>We </a:t>
            </a:r>
            <a:r>
              <a:rPr lang="en-US" dirty="0"/>
              <a:t>have policies and procedures to ensure an environment of </a:t>
            </a:r>
            <a:r>
              <a:rPr lang="en-US" dirty="0" smtClean="0"/>
              <a:t>respect.</a:t>
            </a:r>
          </a:p>
          <a:p>
            <a:pPr marL="514350" indent="-514350">
              <a:buFont typeface="+mj-lt"/>
              <a:buAutoNum type="arabicPeriod"/>
            </a:pPr>
            <a:r>
              <a:rPr lang="en-US" dirty="0" smtClean="0"/>
              <a:t>We </a:t>
            </a:r>
            <a:r>
              <a:rPr lang="en-US" dirty="0"/>
              <a:t>respond promptly to any and all concerns raised by students and adults.</a:t>
            </a:r>
          </a:p>
          <a:p>
            <a:endParaRPr lang="en-US" dirty="0"/>
          </a:p>
          <a:p>
            <a:pPr marL="0" indent="0">
              <a:buNone/>
            </a:pPr>
            <a:endParaRPr lang="en-US" dirty="0"/>
          </a:p>
        </p:txBody>
      </p:sp>
    </p:spTree>
    <p:extLst>
      <p:ext uri="{BB962C8B-B14F-4D97-AF65-F5344CB8AC3E}">
        <p14:creationId xmlns:p14="http://schemas.microsoft.com/office/powerpoint/2010/main" val="89694069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Messaging</a:t>
            </a:r>
            <a:endParaRPr lang="en-US" dirty="0"/>
          </a:p>
        </p:txBody>
      </p:sp>
      <p:sp>
        <p:nvSpPr>
          <p:cNvPr id="3" name="Content Placeholder 2"/>
          <p:cNvSpPr>
            <a:spLocks noGrp="1"/>
          </p:cNvSpPr>
          <p:nvPr>
            <p:ph idx="1"/>
          </p:nvPr>
        </p:nvSpPr>
        <p:spPr/>
        <p:txBody>
          <a:bodyPr/>
          <a:lstStyle/>
          <a:p>
            <a:r>
              <a:rPr lang="en-US" dirty="0"/>
              <a:t>It’s what we always </a:t>
            </a:r>
            <a:r>
              <a:rPr lang="en-US" dirty="0" smtClean="0"/>
              <a:t>say; you </a:t>
            </a:r>
            <a:r>
              <a:rPr lang="en-US" dirty="0"/>
              <a:t>always say it no matter what.</a:t>
            </a:r>
          </a:p>
          <a:p>
            <a:r>
              <a:rPr lang="en-US" dirty="0" smtClean="0"/>
              <a:t>Using </a:t>
            </a:r>
            <a:r>
              <a:rPr lang="en-US" dirty="0"/>
              <a:t>messaging is not </a:t>
            </a:r>
            <a:r>
              <a:rPr lang="en-US" dirty="0" smtClean="0"/>
              <a:t>natural.</a:t>
            </a:r>
          </a:p>
          <a:p>
            <a:r>
              <a:rPr lang="en-US" dirty="0" smtClean="0"/>
              <a:t>You </a:t>
            </a:r>
            <a:r>
              <a:rPr lang="en-US" dirty="0"/>
              <a:t>can use it to manage </a:t>
            </a:r>
            <a:r>
              <a:rPr lang="en-US" dirty="0" smtClean="0"/>
              <a:t>any important or challenging conversation.</a:t>
            </a:r>
            <a:endParaRPr lang="en-US" dirty="0"/>
          </a:p>
        </p:txBody>
      </p:sp>
    </p:spTree>
    <p:extLst>
      <p:ext uri="{BB962C8B-B14F-4D97-AF65-F5344CB8AC3E}">
        <p14:creationId xmlns:p14="http://schemas.microsoft.com/office/powerpoint/2010/main" val="63754651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Messaging</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For the messaging to work, the message must be:</a:t>
            </a:r>
          </a:p>
          <a:p>
            <a:pPr marL="914400" indent="-450850"/>
            <a:r>
              <a:rPr lang="en-US" dirty="0" smtClean="0"/>
              <a:t>Written</a:t>
            </a:r>
          </a:p>
          <a:p>
            <a:pPr marL="914400" indent="-450850"/>
            <a:r>
              <a:rPr lang="en-US" dirty="0" smtClean="0"/>
              <a:t>Honed</a:t>
            </a:r>
          </a:p>
          <a:p>
            <a:pPr marL="914400" indent="-450850"/>
            <a:r>
              <a:rPr lang="en-US" dirty="0" smtClean="0"/>
              <a:t>Vetted</a:t>
            </a:r>
          </a:p>
          <a:p>
            <a:pPr marL="914400" indent="-450850"/>
            <a:r>
              <a:rPr lang="en-US" dirty="0" smtClean="0"/>
              <a:t>Learned</a:t>
            </a:r>
          </a:p>
          <a:p>
            <a:pPr marL="914400" indent="-450850"/>
            <a:r>
              <a:rPr lang="en-US" dirty="0" smtClean="0"/>
              <a:t>Practiced</a:t>
            </a:r>
            <a:endParaRPr lang="en-US" dirty="0"/>
          </a:p>
        </p:txBody>
      </p:sp>
    </p:spTree>
    <p:extLst>
      <p:ext uri="{BB962C8B-B14F-4D97-AF65-F5344CB8AC3E}">
        <p14:creationId xmlns:p14="http://schemas.microsoft.com/office/powerpoint/2010/main" val="211668808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Messaging</a:t>
            </a:r>
            <a:endParaRPr lang="en-US" dirty="0"/>
          </a:p>
        </p:txBody>
      </p:sp>
      <p:sp>
        <p:nvSpPr>
          <p:cNvPr id="3" name="Content Placeholder 2"/>
          <p:cNvSpPr>
            <a:spLocks noGrp="1"/>
          </p:cNvSpPr>
          <p:nvPr>
            <p:ph idx="1"/>
          </p:nvPr>
        </p:nvSpPr>
        <p:spPr/>
        <p:txBody>
          <a:bodyPr>
            <a:normAutofit/>
          </a:bodyPr>
          <a:lstStyle/>
          <a:p>
            <a:pPr marL="0" indent="0">
              <a:buNone/>
            </a:pPr>
            <a:r>
              <a:rPr lang="en-US" dirty="0"/>
              <a:t>Messaging follows a 3x3 </a:t>
            </a:r>
            <a:r>
              <a:rPr lang="en-US" dirty="0" smtClean="0"/>
              <a:t>form:</a:t>
            </a:r>
          </a:p>
          <a:p>
            <a:r>
              <a:rPr lang="en-US" dirty="0" smtClean="0"/>
              <a:t>Three </a:t>
            </a:r>
            <a:r>
              <a:rPr lang="en-US" dirty="0"/>
              <a:t>(exactly) messages (assertions, lofty claims, or </a:t>
            </a:r>
            <a:r>
              <a:rPr lang="en-US" dirty="0" smtClean="0"/>
              <a:t>even statements </a:t>
            </a:r>
            <a:r>
              <a:rPr lang="en-US" dirty="0"/>
              <a:t>of </a:t>
            </a:r>
            <a:r>
              <a:rPr lang="en-US" dirty="0" smtClean="0"/>
              <a:t>values)</a:t>
            </a:r>
          </a:p>
          <a:p>
            <a:r>
              <a:rPr lang="en-US" dirty="0"/>
              <a:t>E</a:t>
            </a:r>
            <a:r>
              <a:rPr lang="en-US" dirty="0" smtClean="0"/>
              <a:t>ach </a:t>
            </a:r>
            <a:r>
              <a:rPr lang="en-US" dirty="0"/>
              <a:t>with three (or more) proof points (facts, statistics, anecdotes</a:t>
            </a:r>
            <a:r>
              <a:rPr lang="en-US" dirty="0" smtClean="0"/>
              <a:t>)</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7934" y="4316867"/>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6773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Three-Point Message:</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t>Teacher Evaluation, APPR &amp; Transition</a:t>
            </a:r>
          </a:p>
          <a:p>
            <a:pPr marL="0" indent="0">
              <a:buNone/>
            </a:pPr>
            <a:endParaRPr lang="en-US" b="1" dirty="0" smtClean="0"/>
          </a:p>
          <a:p>
            <a:pPr marL="0" indent="0">
              <a:buNone/>
            </a:pPr>
            <a:r>
              <a:rPr lang="en-US" b="1" dirty="0" smtClean="0"/>
              <a:t>1.</a:t>
            </a:r>
          </a:p>
          <a:p>
            <a:pPr marL="0" indent="0">
              <a:buNone/>
            </a:pPr>
            <a:endParaRPr lang="en-US" b="1" dirty="0" smtClean="0"/>
          </a:p>
          <a:p>
            <a:pPr marL="0" indent="0">
              <a:buNone/>
            </a:pPr>
            <a:r>
              <a:rPr lang="en-US" b="1" dirty="0" smtClean="0"/>
              <a:t>2.</a:t>
            </a:r>
          </a:p>
          <a:p>
            <a:pPr marL="0" indent="0">
              <a:buNone/>
            </a:pPr>
            <a:endParaRPr lang="en-US" b="1" dirty="0" smtClean="0"/>
          </a:p>
          <a:p>
            <a:pPr marL="0" indent="0">
              <a:buNone/>
            </a:pPr>
            <a:r>
              <a:rPr lang="en-US" b="1" dirty="0" smtClean="0"/>
              <a:t>3.</a:t>
            </a:r>
            <a:endParaRPr lang="en-US" dirty="0"/>
          </a:p>
          <a:p>
            <a:pPr marL="0" indent="0">
              <a:buNone/>
            </a:pPr>
            <a:endParaRPr lang="en-US" dirty="0"/>
          </a:p>
        </p:txBody>
      </p:sp>
    </p:spTree>
    <p:extLst>
      <p:ext uri="{BB962C8B-B14F-4D97-AF65-F5344CB8AC3E}">
        <p14:creationId xmlns:p14="http://schemas.microsoft.com/office/powerpoint/2010/main" val="85885238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Session</a:t>
            </a:r>
            <a:endParaRPr lang="en-US" dirty="0"/>
          </a:p>
        </p:txBody>
      </p:sp>
      <p:sp>
        <p:nvSpPr>
          <p:cNvPr id="3" name="Content Placeholder 2"/>
          <p:cNvSpPr>
            <a:spLocks noGrp="1"/>
          </p:cNvSpPr>
          <p:nvPr>
            <p:ph idx="1"/>
          </p:nvPr>
        </p:nvSpPr>
        <p:spPr>
          <a:xfrm>
            <a:off x="457200" y="1690915"/>
            <a:ext cx="8331958" cy="4525963"/>
          </a:xfrm>
        </p:spPr>
        <p:txBody>
          <a:bodyPr>
            <a:normAutofit fontScale="92500" lnSpcReduction="10000"/>
          </a:bodyPr>
          <a:lstStyle/>
          <a:p>
            <a:r>
              <a:rPr lang="en-US" dirty="0"/>
              <a:t>March 22, 2016, 8:30a - 11:30a, McEvoy 701, Cortland (</a:t>
            </a:r>
            <a:r>
              <a:rPr lang="en-US" dirty="0">
                <a:hlinkClick r:id="rId2"/>
              </a:rPr>
              <a:t>register</a:t>
            </a:r>
            <a:r>
              <a:rPr lang="en-US" dirty="0"/>
              <a:t>)</a:t>
            </a:r>
          </a:p>
          <a:p>
            <a:r>
              <a:rPr lang="en-US" dirty="0"/>
              <a:t>March 22, 2016, 12:30p - 3:30p, McEvoy 701, Cortland (</a:t>
            </a:r>
            <a:r>
              <a:rPr lang="en-US" dirty="0">
                <a:hlinkClick r:id="rId3"/>
              </a:rPr>
              <a:t>register</a:t>
            </a:r>
            <a:r>
              <a:rPr lang="en-US" dirty="0"/>
              <a:t>)</a:t>
            </a:r>
          </a:p>
          <a:p>
            <a:r>
              <a:rPr lang="en-US" dirty="0"/>
              <a:t>March 21, 2016, 8:30a - 11:30a, Rodax 8 Conference Rooms, Henry Campus, Syracuse (</a:t>
            </a:r>
            <a:r>
              <a:rPr lang="en-US" dirty="0">
                <a:hlinkClick r:id="rId4"/>
              </a:rPr>
              <a:t>register</a:t>
            </a:r>
            <a:r>
              <a:rPr lang="en-US" dirty="0"/>
              <a:t>)</a:t>
            </a:r>
          </a:p>
          <a:p>
            <a:r>
              <a:rPr lang="en-US" dirty="0"/>
              <a:t>March 21, 2016, 12:30p - 3:30p, Rodax 8 Conference Rooms, Henry Campus, Syracuse (</a:t>
            </a:r>
            <a:r>
              <a:rPr lang="en-US" dirty="0">
                <a:hlinkClick r:id="rId5"/>
              </a:rPr>
              <a:t>register</a:t>
            </a:r>
            <a:r>
              <a:rPr lang="en-US" dirty="0"/>
              <a:t>)</a:t>
            </a:r>
          </a:p>
        </p:txBody>
      </p:sp>
    </p:spTree>
    <p:extLst>
      <p:ext uri="{BB962C8B-B14F-4D97-AF65-F5344CB8AC3E}">
        <p14:creationId xmlns:p14="http://schemas.microsoft.com/office/powerpoint/2010/main" val="38729015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Emergency Action</a:t>
            </a:r>
            <a:endParaRPr lang="en-US" dirty="0"/>
          </a:p>
        </p:txBody>
      </p:sp>
      <p:sp>
        <p:nvSpPr>
          <p:cNvPr id="3" name="Content Placeholder 2"/>
          <p:cNvSpPr>
            <a:spLocks noGrp="1"/>
          </p:cNvSpPr>
          <p:nvPr>
            <p:ph idx="1"/>
          </p:nvPr>
        </p:nvSpPr>
        <p:spPr>
          <a:xfrm>
            <a:off x="457200" y="1690915"/>
            <a:ext cx="8563970" cy="4525963"/>
          </a:xfrm>
        </p:spPr>
        <p:txBody>
          <a:bodyPr>
            <a:normAutofit/>
          </a:bodyPr>
          <a:lstStyle/>
          <a:p>
            <a:r>
              <a:rPr lang="en-US" sz="2800" dirty="0"/>
              <a:t>At their December 2015 meeting, the Board of Regents </a:t>
            </a:r>
            <a:r>
              <a:rPr lang="en-US" sz="2800" dirty="0" smtClean="0"/>
              <a:t>[again] took emergency action</a:t>
            </a:r>
          </a:p>
          <a:p>
            <a:r>
              <a:rPr lang="en-US" sz="2800" dirty="0" smtClean="0"/>
              <a:t>Introduced APPR </a:t>
            </a:r>
            <a:r>
              <a:rPr lang="en-US" sz="2800" dirty="0"/>
              <a:t>transition scores and ratings for </a:t>
            </a:r>
            <a:r>
              <a:rPr lang="en-US" sz="2800" dirty="0" smtClean="0"/>
              <a:t>2015-16 </a:t>
            </a:r>
            <a:r>
              <a:rPr lang="en-US" sz="2800" dirty="0"/>
              <a:t>through </a:t>
            </a:r>
            <a:r>
              <a:rPr lang="en-US" sz="2800" dirty="0" smtClean="0"/>
              <a:t>2018-19.</a:t>
            </a:r>
            <a:endParaRPr lang="en-US" sz="2800" dirty="0"/>
          </a:p>
          <a:p>
            <a:r>
              <a:rPr lang="en-US" sz="2800" dirty="0" smtClean="0"/>
              <a:t>This was in response to the Governors’ Common Core Commission recommendation #21.</a:t>
            </a:r>
            <a:endParaRPr lang="en-US" sz="2800" dirty="0"/>
          </a:p>
          <a:p>
            <a:r>
              <a:rPr lang="en-US" sz="2800" dirty="0" smtClean="0"/>
              <a:t>Both §3012-c and §3012-d were impacted.</a:t>
            </a:r>
          </a:p>
        </p:txBody>
      </p:sp>
    </p:spTree>
    <p:extLst>
      <p:ext uri="{BB962C8B-B14F-4D97-AF65-F5344CB8AC3E}">
        <p14:creationId xmlns:p14="http://schemas.microsoft.com/office/powerpoint/2010/main" val="2835248296"/>
      </p:ext>
    </p:extLst>
  </p:cSld>
  <p:clrMapOvr>
    <a:masterClrMapping/>
  </p:clrMapOvr>
  <p:timing>
    <p:tnLst>
      <p:par>
        <p:cTn id="1" dur="indefinite" restart="never" nodeType="tmRoot"/>
      </p:par>
    </p:tnLst>
  </p:timing>
</p:sld>
</file>

<file path=ppt/theme/theme1.xml><?xml version="1.0" encoding="utf-8"?>
<a:theme xmlns:a="http://schemas.openxmlformats.org/drawingml/2006/main" name="IS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3222</TotalTime>
  <Words>2663</Words>
  <Application>Microsoft Office PowerPoint</Application>
  <PresentationFormat>On-screen Show (4:3)</PresentationFormat>
  <Paragraphs>341</Paragraphs>
  <Slides>85</Slides>
  <Notes>34</Notes>
  <HiddenSlides>0</HiddenSlides>
  <MMClips>0</MMClips>
  <ScaleCrop>false</ScaleCrop>
  <HeadingPairs>
    <vt:vector size="4" baseType="variant">
      <vt:variant>
        <vt:lpstr>Theme</vt:lpstr>
      </vt:variant>
      <vt:variant>
        <vt:i4>2</vt:i4>
      </vt:variant>
      <vt:variant>
        <vt:lpstr>Slide Titles</vt:lpstr>
      </vt:variant>
      <vt:variant>
        <vt:i4>85</vt:i4>
      </vt:variant>
    </vt:vector>
  </HeadingPairs>
  <TitlesOfParts>
    <vt:vector size="87" baseType="lpstr">
      <vt:lpstr>IS_template</vt:lpstr>
      <vt:lpstr>Office Theme</vt:lpstr>
      <vt:lpstr>Lead Evaluator Training</vt:lpstr>
      <vt:lpstr>Welcome to Day 2</vt:lpstr>
      <vt:lpstr>Nine Required Components</vt:lpstr>
      <vt:lpstr>Nine Required Components</vt:lpstr>
      <vt:lpstr>Our Components</vt:lpstr>
      <vt:lpstr>Agenda</vt:lpstr>
      <vt:lpstr>Warm Up Activity</vt:lpstr>
      <vt:lpstr>APPR “Transition” §3012-c and §3012-d</vt:lpstr>
      <vt:lpstr>Emergency Action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Employment Decisions</vt:lpstr>
      <vt:lpstr>Reporting Implications</vt:lpstr>
      <vt:lpstr>Parent Requests for Scores</vt:lpstr>
      <vt:lpstr>§3012-c</vt:lpstr>
      <vt:lpstr>For Most in §3012-c</vt:lpstr>
      <vt:lpstr>For Some Teachers</vt:lpstr>
      <vt:lpstr>For Few Teachers</vt:lpstr>
      <vt:lpstr>§3012-d</vt:lpstr>
      <vt:lpstr>For Most in §3012-d</vt:lpstr>
      <vt:lpstr>For Some in §3012-d</vt:lpstr>
      <vt:lpstr>Three-Minute Pause</vt:lpstr>
      <vt:lpstr>It Could Be Worse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APPR that Works: Professional Capital</vt:lpstr>
      <vt:lpstr>A Capital Idea</vt:lpstr>
      <vt:lpstr>Two Assumptions About Teaching</vt:lpstr>
      <vt:lpstr>Professional Capital</vt:lpstr>
      <vt:lpstr>PowerPoint Presentation</vt:lpstr>
      <vt:lpstr>Hear It From Andy</vt:lpstr>
      <vt:lpstr>PowerPoint Presentation</vt:lpstr>
      <vt:lpstr>PC Inventory</vt:lpstr>
      <vt:lpstr>PC Inventory</vt:lpstr>
      <vt:lpstr>PC Inventory</vt:lpstr>
      <vt:lpstr>PC Inventory</vt:lpstr>
      <vt:lpstr>Three-Minute Pause</vt:lpstr>
      <vt:lpstr>Guidelines for Districts and School Leaders</vt:lpstr>
      <vt:lpstr>Guidelines for Districts and School Leaders</vt:lpstr>
      <vt:lpstr>Guidelines for Districts and School Leaders</vt:lpstr>
      <vt:lpstr>Guidelines for Districts and School Leaders</vt:lpstr>
      <vt:lpstr>Guidelines for Districts and School Leaders</vt:lpstr>
      <vt:lpstr>Three-Minute Pause</vt:lpstr>
      <vt:lpstr>Evidence Collection Practice</vt:lpstr>
      <vt:lpstr>Evidence Collection Practice</vt:lpstr>
      <vt:lpstr>Standard IV: Learning Environment</vt:lpstr>
      <vt:lpstr>Element IV.1</vt:lpstr>
      <vt:lpstr>Element IV.2</vt:lpstr>
      <vt:lpstr>Element IV.3</vt:lpstr>
      <vt:lpstr>Element IV.4</vt:lpstr>
      <vt:lpstr>Evidence Collection Practice</vt:lpstr>
      <vt:lpstr>Feedback</vt:lpstr>
      <vt:lpstr>Preparing for the Summative Evaluation</vt:lpstr>
      <vt:lpstr>Preparing for the Summative Evaluation</vt:lpstr>
      <vt:lpstr>Summative Evaluation</vt:lpstr>
      <vt:lpstr>C in Transition</vt:lpstr>
      <vt:lpstr>D in Transition</vt:lpstr>
      <vt:lpstr>Closure: Messaging the Transition</vt:lpstr>
      <vt:lpstr>3x3 Messaging Example</vt:lpstr>
      <vt:lpstr>Messaging</vt:lpstr>
      <vt:lpstr>Messaging</vt:lpstr>
      <vt:lpstr>Messaging</vt:lpstr>
      <vt:lpstr>Your Three-Point Message:</vt:lpstr>
      <vt:lpstr>Next Session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Craig</dc:creator>
  <cp:lastModifiedBy>ocm boces</cp:lastModifiedBy>
  <cp:revision>179</cp:revision>
  <cp:lastPrinted>2014-11-03T17:01:35Z</cp:lastPrinted>
  <dcterms:created xsi:type="dcterms:W3CDTF">2012-08-15T11:27:34Z</dcterms:created>
  <dcterms:modified xsi:type="dcterms:W3CDTF">2016-02-01T11:34:33Z</dcterms:modified>
</cp:coreProperties>
</file>